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85" r:id="rId7"/>
    <p:sldId id="286" r:id="rId8"/>
    <p:sldId id="287" r:id="rId9"/>
    <p:sldId id="288" r:id="rId10"/>
    <p:sldId id="290" r:id="rId11"/>
    <p:sldId id="289" r:id="rId12"/>
    <p:sldId id="295" r:id="rId13"/>
    <p:sldId id="291" r:id="rId14"/>
    <p:sldId id="293" r:id="rId15"/>
    <p:sldId id="292" r:id="rId16"/>
    <p:sldId id="294" r:id="rId17"/>
    <p:sldId id="283" r:id="rId18"/>
    <p:sldId id="281" r:id="rId19"/>
    <p:sldId id="282" r:id="rId2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2ACE20-A1D9-76A5-3F16-60712D1F3DE6}" name="Silvana Lobin" initials="SL" userId="S::silvana.lobin@stiftung-wirtschaftsbildung.at::a498a0ad-fda0-4616-b8e4-5cfb7a01e30b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7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F2DA6F-7EBB-4D18-A675-6D9D2EDE8149}" v="2" dt="2026-03-12T09:53:14.35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ya Sherimbetova" userId="b2cdd3e4-24b6-4543-a18f-7753b93293a4" providerId="ADAL" clId="{B7D99980-CDAD-48B3-84B7-93786B9B67DE}"/>
    <pc:docChg chg="undo custSel modSld">
      <pc:chgData name="Nataliya Sherimbetova" userId="b2cdd3e4-24b6-4543-a18f-7753b93293a4" providerId="ADAL" clId="{B7D99980-CDAD-48B3-84B7-93786B9B67DE}" dt="2026-03-12T09:56:54.234" v="96" actId="20577"/>
      <pc:docMkLst>
        <pc:docMk/>
      </pc:docMkLst>
      <pc:sldChg chg="modSp mod">
        <pc:chgData name="Nataliya Sherimbetova" userId="b2cdd3e4-24b6-4543-a18f-7753b93293a4" providerId="ADAL" clId="{B7D99980-CDAD-48B3-84B7-93786B9B67DE}" dt="2026-03-12T09:51:22.685" v="41" actId="1076"/>
        <pc:sldMkLst>
          <pc:docMk/>
          <pc:sldMk cId="0" sldId="281"/>
        </pc:sldMkLst>
        <pc:spChg chg="mod">
          <ac:chgData name="Nataliya Sherimbetova" userId="b2cdd3e4-24b6-4543-a18f-7753b93293a4" providerId="ADAL" clId="{B7D99980-CDAD-48B3-84B7-93786B9B67DE}" dt="2026-03-12T09:51:22.685" v="41" actId="1076"/>
          <ac:spMkLst>
            <pc:docMk/>
            <pc:sldMk cId="0" sldId="281"/>
            <ac:spMk id="486" creationId="{00000000-0000-0000-0000-000000000000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6:54.234" v="96" actId="20577"/>
        <pc:sldMkLst>
          <pc:docMk/>
          <pc:sldMk cId="858717602" sldId="282"/>
        </pc:sldMkLst>
        <pc:spChg chg="mod">
          <ac:chgData name="Nataliya Sherimbetova" userId="b2cdd3e4-24b6-4543-a18f-7753b93293a4" providerId="ADAL" clId="{B7D99980-CDAD-48B3-84B7-93786B9B67DE}" dt="2026-03-12T09:51:33.634" v="44" actId="1076"/>
          <ac:spMkLst>
            <pc:docMk/>
            <pc:sldMk cId="858717602" sldId="282"/>
            <ac:spMk id="2" creationId="{E8559A9A-6020-027C-F0D8-12AA02DD69BC}"/>
          </ac:spMkLst>
        </pc:spChg>
        <pc:spChg chg="mod">
          <ac:chgData name="Nataliya Sherimbetova" userId="b2cdd3e4-24b6-4543-a18f-7753b93293a4" providerId="ADAL" clId="{B7D99980-CDAD-48B3-84B7-93786B9B67DE}" dt="2026-03-12T09:56:54.234" v="96" actId="20577"/>
          <ac:spMkLst>
            <pc:docMk/>
            <pc:sldMk cId="858717602" sldId="282"/>
            <ac:spMk id="3" creationId="{5458406A-D156-7B30-F971-7443E33ECA23}"/>
          </ac:spMkLst>
        </pc:spChg>
      </pc:sldChg>
      <pc:sldChg chg="modSp mod">
        <pc:chgData name="Nataliya Sherimbetova" userId="b2cdd3e4-24b6-4543-a18f-7753b93293a4" providerId="ADAL" clId="{B7D99980-CDAD-48B3-84B7-93786B9B67DE}" dt="2026-03-11T09:41:16.676" v="3" actId="404"/>
        <pc:sldMkLst>
          <pc:docMk/>
          <pc:sldMk cId="993173473" sldId="286"/>
        </pc:sldMkLst>
        <pc:spChg chg="mod">
          <ac:chgData name="Nataliya Sherimbetova" userId="b2cdd3e4-24b6-4543-a18f-7753b93293a4" providerId="ADAL" clId="{B7D99980-CDAD-48B3-84B7-93786B9B67DE}" dt="2026-03-11T09:41:16.676" v="3" actId="404"/>
          <ac:spMkLst>
            <pc:docMk/>
            <pc:sldMk cId="993173473" sldId="286"/>
            <ac:spMk id="362" creationId="{009D2648-EADD-9B96-6EAD-907BC0BF7CF0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2:10.258" v="50" actId="1076"/>
        <pc:sldMkLst>
          <pc:docMk/>
          <pc:sldMk cId="2959831902" sldId="287"/>
        </pc:sldMkLst>
        <pc:spChg chg="mod">
          <ac:chgData name="Nataliya Sherimbetova" userId="b2cdd3e4-24b6-4543-a18f-7753b93293a4" providerId="ADAL" clId="{B7D99980-CDAD-48B3-84B7-93786B9B67DE}" dt="2026-03-12T09:52:10.258" v="50" actId="1076"/>
          <ac:spMkLst>
            <pc:docMk/>
            <pc:sldMk cId="2959831902" sldId="287"/>
            <ac:spMk id="4" creationId="{6827C211-F2C9-761C-5D02-6DCC4CEDB2DB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1:51.208" v="47" actId="14100"/>
        <pc:sldMkLst>
          <pc:docMk/>
          <pc:sldMk cId="2255721975" sldId="288"/>
        </pc:sldMkLst>
        <pc:spChg chg="mod">
          <ac:chgData name="Nataliya Sherimbetova" userId="b2cdd3e4-24b6-4543-a18f-7753b93293a4" providerId="ADAL" clId="{B7D99980-CDAD-48B3-84B7-93786B9B67DE}" dt="2026-03-12T09:51:51.208" v="47" actId="14100"/>
          <ac:spMkLst>
            <pc:docMk/>
            <pc:sldMk cId="2255721975" sldId="288"/>
            <ac:spMk id="4" creationId="{CA4CAC2A-0F17-92D6-C392-5121650F9162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3:19.559" v="91" actId="14100"/>
        <pc:sldMkLst>
          <pc:docMk/>
          <pc:sldMk cId="510840041" sldId="289"/>
        </pc:sldMkLst>
        <pc:spChg chg="mod">
          <ac:chgData name="Nataliya Sherimbetova" userId="b2cdd3e4-24b6-4543-a18f-7753b93293a4" providerId="ADAL" clId="{B7D99980-CDAD-48B3-84B7-93786B9B67DE}" dt="2026-03-12T09:50:30.721" v="30" actId="1076"/>
          <ac:spMkLst>
            <pc:docMk/>
            <pc:sldMk cId="510840041" sldId="289"/>
            <ac:spMk id="4" creationId="{5FE23981-1C95-6487-606D-23A97C06E77B}"/>
          </ac:spMkLst>
        </pc:spChg>
        <pc:spChg chg="mod">
          <ac:chgData name="Nataliya Sherimbetova" userId="b2cdd3e4-24b6-4543-a18f-7753b93293a4" providerId="ADAL" clId="{B7D99980-CDAD-48B3-84B7-93786B9B67DE}" dt="2026-03-12T09:53:19.559" v="91" actId="14100"/>
          <ac:spMkLst>
            <pc:docMk/>
            <pc:sldMk cId="510840041" sldId="289"/>
            <ac:spMk id="5" creationId="{D5E22835-7011-51D1-3670-FAC090CC2F3A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3:32.636" v="94" actId="1036"/>
        <pc:sldMkLst>
          <pc:docMk/>
          <pc:sldMk cId="2412901566" sldId="291"/>
        </pc:sldMkLst>
        <pc:spChg chg="mod">
          <ac:chgData name="Nataliya Sherimbetova" userId="b2cdd3e4-24b6-4543-a18f-7753b93293a4" providerId="ADAL" clId="{B7D99980-CDAD-48B3-84B7-93786B9B67DE}" dt="2026-03-12T09:53:32.636" v="94" actId="1036"/>
          <ac:spMkLst>
            <pc:docMk/>
            <pc:sldMk cId="2412901566" sldId="291"/>
            <ac:spMk id="4" creationId="{B3448179-32C1-E4FC-C04A-5A546D08412D}"/>
          </ac:spMkLst>
        </pc:spChg>
        <pc:spChg chg="mod">
          <ac:chgData name="Nataliya Sherimbetova" userId="b2cdd3e4-24b6-4543-a18f-7753b93293a4" providerId="ADAL" clId="{B7D99980-CDAD-48B3-84B7-93786B9B67DE}" dt="2026-03-12T09:52:59.178" v="75" actId="1035"/>
          <ac:spMkLst>
            <pc:docMk/>
            <pc:sldMk cId="2412901566" sldId="291"/>
            <ac:spMk id="5" creationId="{27A63138-EC7C-737C-C0F4-AA0B20406F58}"/>
          </ac:spMkLst>
        </pc:spChg>
        <pc:picChg chg="mod">
          <ac:chgData name="Nataliya Sherimbetova" userId="b2cdd3e4-24b6-4543-a18f-7753b93293a4" providerId="ADAL" clId="{B7D99980-CDAD-48B3-84B7-93786B9B67DE}" dt="2026-03-11T09:41:01.070" v="1" actId="1076"/>
          <ac:picMkLst>
            <pc:docMk/>
            <pc:sldMk cId="2412901566" sldId="291"/>
            <ac:picMk id="3" creationId="{1E0F1835-9660-90E5-CAD3-C3715C4D3835}"/>
          </ac:picMkLst>
        </pc:picChg>
      </pc:sldChg>
      <pc:sldChg chg="modSp mod">
        <pc:chgData name="Nataliya Sherimbetova" userId="b2cdd3e4-24b6-4543-a18f-7753b93293a4" providerId="ADAL" clId="{B7D99980-CDAD-48B3-84B7-93786B9B67DE}" dt="2026-03-12T09:50:57.074" v="35" actId="255"/>
        <pc:sldMkLst>
          <pc:docMk/>
          <pc:sldMk cId="151520228" sldId="292"/>
        </pc:sldMkLst>
        <pc:spChg chg="mod">
          <ac:chgData name="Nataliya Sherimbetova" userId="b2cdd3e4-24b6-4543-a18f-7753b93293a4" providerId="ADAL" clId="{B7D99980-CDAD-48B3-84B7-93786B9B67DE}" dt="2026-03-12T09:50:57.074" v="35" actId="255"/>
          <ac:spMkLst>
            <pc:docMk/>
            <pc:sldMk cId="151520228" sldId="292"/>
            <ac:spMk id="4" creationId="{D6A26A11-61CB-181B-B56C-442A73A82403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1:12.400" v="38" actId="1076"/>
        <pc:sldMkLst>
          <pc:docMk/>
          <pc:sldMk cId="2127932531" sldId="294"/>
        </pc:sldMkLst>
        <pc:spChg chg="mod">
          <ac:chgData name="Nataliya Sherimbetova" userId="b2cdd3e4-24b6-4543-a18f-7753b93293a4" providerId="ADAL" clId="{B7D99980-CDAD-48B3-84B7-93786B9B67DE}" dt="2026-03-12T09:51:12.400" v="38" actId="1076"/>
          <ac:spMkLst>
            <pc:docMk/>
            <pc:sldMk cId="2127932531" sldId="294"/>
            <ac:spMk id="4" creationId="{9151F68E-5CB7-4817-FEF1-C3F420BDC451}"/>
          </ac:spMkLst>
        </pc:spChg>
      </pc:sldChg>
      <pc:sldChg chg="modSp mod">
        <pc:chgData name="Nataliya Sherimbetova" userId="b2cdd3e4-24b6-4543-a18f-7753b93293a4" providerId="ADAL" clId="{B7D99980-CDAD-48B3-84B7-93786B9B67DE}" dt="2026-03-12T09:53:07.440" v="86" actId="1036"/>
        <pc:sldMkLst>
          <pc:docMk/>
          <pc:sldMk cId="3945888549" sldId="295"/>
        </pc:sldMkLst>
        <pc:spChg chg="mod">
          <ac:chgData name="Nataliya Sherimbetova" userId="b2cdd3e4-24b6-4543-a18f-7753b93293a4" providerId="ADAL" clId="{B7D99980-CDAD-48B3-84B7-93786B9B67DE}" dt="2026-03-12T09:53:07.440" v="86" actId="1036"/>
          <ac:spMkLst>
            <pc:docMk/>
            <pc:sldMk cId="3945888549" sldId="295"/>
            <ac:spMk id="4" creationId="{5FE23981-1C95-6487-606D-23A97C06E77B}"/>
          </ac:spMkLst>
        </pc:spChg>
      </pc:sldChg>
    </pc:docChg>
  </pc:docChgLst>
  <pc:docChgLst>
    <pc:chgData name="Lisa Györkös" userId="1a9e69be-7e14-438c-a9ad-7e3464f7c48f" providerId="ADAL" clId="{7D45D465-D041-41E9-BF97-836CABC970A3}"/>
    <pc:docChg chg="custSel modSld">
      <pc:chgData name="Lisa Györkös" userId="1a9e69be-7e14-438c-a9ad-7e3464f7c48f" providerId="ADAL" clId="{7D45D465-D041-41E9-BF97-836CABC970A3}" dt="2026-02-11T15:51:30.142" v="37" actId="20577"/>
      <pc:docMkLst>
        <pc:docMk/>
      </pc:docMkLst>
      <pc:sldChg chg="modSp mod">
        <pc:chgData name="Lisa Györkös" userId="1a9e69be-7e14-438c-a9ad-7e3464f7c48f" providerId="ADAL" clId="{7D45D465-D041-41E9-BF97-836CABC970A3}" dt="2026-02-11T15:51:24.462" v="2" actId="27636"/>
        <pc:sldMkLst>
          <pc:docMk/>
          <pc:sldMk cId="2412901566" sldId="291"/>
        </pc:sldMkLst>
        <pc:spChg chg="mod">
          <ac:chgData name="Lisa Györkös" userId="1a9e69be-7e14-438c-a9ad-7e3464f7c48f" providerId="ADAL" clId="{7D45D465-D041-41E9-BF97-836CABC970A3}" dt="2026-02-11T15:51:24.462" v="2" actId="27636"/>
          <ac:spMkLst>
            <pc:docMk/>
            <pc:sldMk cId="2412901566" sldId="291"/>
            <ac:spMk id="4" creationId="{B3448179-32C1-E4FC-C04A-5A546D08412D}"/>
          </ac:spMkLst>
        </pc:spChg>
      </pc:sldChg>
      <pc:sldChg chg="modSp">
        <pc:chgData name="Lisa Györkös" userId="1a9e69be-7e14-438c-a9ad-7e3464f7c48f" providerId="ADAL" clId="{7D45D465-D041-41E9-BF97-836CABC970A3}" dt="2026-02-11T15:51:30.142" v="37" actId="20577"/>
        <pc:sldMkLst>
          <pc:docMk/>
          <pc:sldMk cId="2127932531" sldId="294"/>
        </pc:sldMkLst>
        <pc:spChg chg="mod">
          <ac:chgData name="Lisa Györkös" userId="1a9e69be-7e14-438c-a9ad-7e3464f7c48f" providerId="ADAL" clId="{7D45D465-D041-41E9-BF97-836CABC970A3}" dt="2026-02-11T15:51:30.142" v="37" actId="20577"/>
          <ac:spMkLst>
            <pc:docMk/>
            <pc:sldMk cId="2127932531" sldId="294"/>
            <ac:spMk id="5" creationId="{41D10290-16D4-E635-14B7-FAC7D950599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47958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86666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/>
              <a:t>Werbung entzaubert: </a:t>
            </a:r>
          </a:p>
          <a:p>
            <a:pPr>
              <a:defRPr sz="1300"/>
            </a:pPr>
            <a:r>
              <a:rPr lang="de-DE"/>
              <a:t>Externe Zwänge und bewusste Konsumentscheidungen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A724D-B904-2F15-0A65-69789E375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3448179-32C1-E4FC-C04A-5A546D084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69" y="1329725"/>
            <a:ext cx="10813047" cy="437532"/>
          </a:xfrm>
        </p:spPr>
        <p:txBody>
          <a:bodyPr>
            <a:normAutofit/>
          </a:bodyPr>
          <a:lstStyle/>
          <a:p>
            <a:r>
              <a:rPr lang="de-DE" sz="2500" dirty="0"/>
              <a:t>Strategien für bewusste Konsumentscheidungen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7A63138-EC7C-737C-C0F4-AA0B20406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989117"/>
            <a:ext cx="9863325" cy="4487883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Denkt an das letzte Produkt, das ihr gekauft habt: Warum wolltet ihr genau das haben?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Wie entscheidet ihr euch für Produkte?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Habt ihr selbst schon mal ein Produkt gekauft, das ihr eigentlich gar nicht wolltet / das zu teuer war / das gar nicht eure eigenen Bedürfnisse erfüllt hat? Warum?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Was beeinflusst euch besonders? Welche Werbungen sprechen euch an und wie könnt ihr euch davor wappnen?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Wie könnt ihr erkennen, ob das, was ihr in der Werbung oder auf </a:t>
            </a:r>
            <a:r>
              <a:rPr lang="de-DE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Media seht, echt ist?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Wie könnt ihr Produktvergleiche machen?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Welche positiven und negativen Aspekte kann Werbung haben?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Wie wollt ihr in Zukunft Konsumentscheidungen treffen?</a:t>
            </a:r>
          </a:p>
        </p:txBody>
      </p:sp>
      <p:pic>
        <p:nvPicPr>
          <p:cNvPr id="3" name="Grafik 2" descr="Ein Bild, das Spielzeug, Hase Kaninchen, Tierfigur, Cartoon enthält.&#10;&#10;Automatisch generierte Beschreibung">
            <a:extLst>
              <a:ext uri="{FF2B5EF4-FFF2-40B4-BE49-F238E27FC236}">
                <a16:creationId xmlns:a16="http://schemas.microsoft.com/office/drawing/2014/main" id="{1E0F1835-9660-90E5-CAD3-C3715C4D3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4"/>
          <a:stretch/>
        </p:blipFill>
        <p:spPr>
          <a:xfrm>
            <a:off x="9762564" y="4370905"/>
            <a:ext cx="2306649" cy="25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90156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D8B22-47E3-DBF5-E708-AAED98188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FEBF7E9D-1426-40A9-1724-7B2475E7CB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Umgang mit Geld</a:t>
            </a:r>
            <a:endParaRPr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16C280C2-C932-0CF5-522F-2CC47F7CDD3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562929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D5941-318F-F989-7832-788D6E24B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6A26A11-61CB-181B-B56C-442A73A82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105" y="1219328"/>
            <a:ext cx="9639413" cy="457072"/>
          </a:xfrm>
        </p:spPr>
        <p:txBody>
          <a:bodyPr>
            <a:normAutofit/>
          </a:bodyPr>
          <a:lstStyle/>
          <a:p>
            <a:r>
              <a:rPr lang="de-DE" sz="2500" dirty="0"/>
              <a:t>Fragen zum Zeitungsartikel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F03AB78-0B84-727A-468E-009912383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7717386" cy="4379026"/>
          </a:xfrm>
        </p:spPr>
        <p:txBody>
          <a:bodyPr lIns="0" tIns="0" rIns="0" bIns="0" anchor="t">
            <a:normAutofit/>
          </a:bodyPr>
          <a:lstStyle/>
          <a:p>
            <a:pPr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800" dirty="0">
                <a:effectLst/>
                <a:latin typeface="Arial"/>
                <a:ea typeface="Arial" panose="020B0604020202020204" pitchFamily="34" charset="0"/>
                <a:cs typeface="Arial"/>
              </a:rPr>
              <a:t>Wie geht die Person im Text mit Geld um?</a:t>
            </a:r>
            <a:r>
              <a:rPr lang="de-DE" sz="2800" dirty="0">
                <a:latin typeface="Arial"/>
                <a:ea typeface="Arial" panose="020B0604020202020204" pitchFamily="34" charset="0"/>
                <a:cs typeface="Arial"/>
              </a:rPr>
              <a:t> Wie bzw. warum kann so ein Leben funktionieren?</a:t>
            </a:r>
            <a:endParaRPr lang="de-DE" sz="2800" dirty="0">
              <a:effectLst/>
              <a:latin typeface="Arial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Worauf fokussiert sich die Person in ihrem Leben (laut Zeitungsartikel)?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Möchtest du ein ähnliches Leben führen? Was sollte gleich und was anders sein?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de-DE" sz="2400" dirty="0">
              <a:effectLst/>
              <a:highlight>
                <a:srgbClr val="FFFF00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fik 1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FBBEB820-C8DC-B0ED-F311-02E420AA21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3" r="18141"/>
          <a:stretch/>
        </p:blipFill>
        <p:spPr>
          <a:xfrm>
            <a:off x="9426389" y="2438342"/>
            <a:ext cx="1944722" cy="353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022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7DBBE-4744-50CA-F76F-DFD5724D4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151F68E-5CB7-4817-FEF1-C3F420BDC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69" y="1158150"/>
            <a:ext cx="9639413" cy="519417"/>
          </a:xfrm>
        </p:spPr>
        <p:txBody>
          <a:bodyPr>
            <a:normAutofit/>
          </a:bodyPr>
          <a:lstStyle/>
          <a:p>
            <a:r>
              <a:rPr lang="de-DE" sz="2500" dirty="0"/>
              <a:t>Barometer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1D10290-16D4-E635-14B7-FAC7D9505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0481890" cy="4379026"/>
          </a:xfrm>
        </p:spPr>
        <p:txBody>
          <a:bodyPr>
            <a:noAutofit/>
          </a:bodyPr>
          <a:lstStyle/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Mir ist wichtig, möglichst Markenprodukte zu kaufen.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Ich entscheide normalerweise schnell, was ich kaufen möchte und was nicht.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 Zukunft möchte ich Produkte mehr vergleichen.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Ich habe schon öfter Produkte gekauft, die </a:t>
            </a:r>
            <a:r>
              <a:rPr lang="de-DE" sz="220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Influencer:innen</a:t>
            </a: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empfohlen haben.</a:t>
            </a:r>
          </a:p>
          <a:p>
            <a:pPr marL="0" lv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de-DE" sz="2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de-DE" sz="22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Soll das in Zukunft so bleiben?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Werbung kann schaden.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Werbung kann nützlich sein.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 Zukunft möchte ich bei Konsumentscheidungen mehr darauf achten,</a:t>
            </a:r>
            <a:b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wie mich Werbung beeinflussen könnte.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 Zukunft soll Geld einen großen Stellenwert in meinem Leben haben.</a:t>
            </a:r>
          </a:p>
        </p:txBody>
      </p:sp>
      <p:pic>
        <p:nvPicPr>
          <p:cNvPr id="2" name="Grafik 1" descr="Ein Bild, das Säugetier, Clipart, Hase Kaninchen, Tierfigur enthält.&#10;&#10;Automatisch generierte Beschreibung">
            <a:extLst>
              <a:ext uri="{FF2B5EF4-FFF2-40B4-BE49-F238E27FC236}">
                <a16:creationId xmlns:a16="http://schemas.microsoft.com/office/drawing/2014/main" id="{1BC39CEE-0349-D006-44E3-A7EDF722A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459" y="4310186"/>
            <a:ext cx="2238000" cy="223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325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50569" y="1175440"/>
            <a:ext cx="9639412" cy="44806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DE" sz="2500" dirty="0"/>
              <a:t>Bilder</a:t>
            </a:r>
            <a:endParaRPr sz="2500"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/>
              <a:t>Alle Bilder sowie andere Medien (z. B. Videos) sind aus der Lizenz ausgenommen</a:t>
            </a:r>
            <a:r>
              <a:rPr lang="de-DE"/>
              <a:t>. </a:t>
            </a:r>
            <a:br>
              <a:rPr lang="de-DE"/>
            </a:br>
            <a:r>
              <a:rPr lang="de-DE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/>
          </a:p>
          <a:p>
            <a:pPr marL="0" indent="0">
              <a:buSzTx/>
              <a:buNone/>
            </a:pPr>
            <a:r>
              <a:rPr lang="de-AT"/>
              <a:t>F3, Kamelreiten in der Wüste, Savvas </a:t>
            </a:r>
            <a:r>
              <a:rPr lang="de-AT" err="1"/>
              <a:t>Kalimeris</a:t>
            </a:r>
            <a:r>
              <a:rPr lang="de-AT"/>
              <a:t>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Skateboarder, Sean Stratton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Online Gamer, Fausto Sandoval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baumelnde Füße mit Schuhen, Danilo </a:t>
            </a:r>
            <a:r>
              <a:rPr lang="de-AT" err="1"/>
              <a:t>Capece</a:t>
            </a:r>
            <a:r>
              <a:rPr lang="de-AT"/>
              <a:t>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neues Auto, Viktor Theo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Frau mit kurzer Hose, Mike Von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Arbeit mit Laptop im Freien, Daria </a:t>
            </a:r>
            <a:r>
              <a:rPr lang="de-AT" err="1"/>
              <a:t>Mamont</a:t>
            </a:r>
            <a:r>
              <a:rPr lang="de-AT"/>
              <a:t>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r>
              <a:rPr lang="de-AT"/>
              <a:t>F3, Gitarrist, </a:t>
            </a:r>
            <a:r>
              <a:rPr lang="de-AT" err="1"/>
              <a:t>Wyanna</a:t>
            </a:r>
            <a:r>
              <a:rPr lang="de-AT"/>
              <a:t> Wenceslao / </a:t>
            </a:r>
            <a:r>
              <a:rPr lang="de-AT" err="1"/>
              <a:t>Unsplash</a:t>
            </a:r>
            <a:endParaRPr lang="de-AT"/>
          </a:p>
          <a:p>
            <a:pPr marL="0" indent="0">
              <a:buSzTx/>
              <a:buNone/>
            </a:pPr>
            <a:endParaRPr lang="de-AT">
              <a:highlight>
                <a:srgbClr val="FFFF00"/>
              </a:highlight>
            </a:endParaRP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15</a:t>
            </a:fld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1096189"/>
            <a:ext cx="9639413" cy="416444"/>
          </a:xfrm>
        </p:spPr>
        <p:txBody>
          <a:bodyPr>
            <a:normAutofit/>
          </a:bodyPr>
          <a:lstStyle/>
          <a:p>
            <a:r>
              <a:rPr lang="de-DE" sz="2500" dirty="0"/>
              <a:t>Impressum</a:t>
            </a:r>
            <a:endParaRPr lang="de-AT" sz="250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</a:t>
            </a:r>
            <a:r>
              <a:rPr lang="uk-UA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6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) Werbung entzaubert: Externe Zwänge und bewusste Konsumentscheidungen.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0" y="5666427"/>
            <a:ext cx="10903701" cy="364504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Die Macht von </a:t>
            </a:r>
            <a:r>
              <a:rPr lang="de-DE" err="1"/>
              <a:t>Influencer:innen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in Bild, das Kleidung, Screenshot, Person, Menschliches Gesicht enthält.&#10;&#10;Automatisch generierte Beschreibung">
            <a:extLst>
              <a:ext uri="{FF2B5EF4-FFF2-40B4-BE49-F238E27FC236}">
                <a16:creationId xmlns:a16="http://schemas.microsoft.com/office/drawing/2014/main" id="{76F0F2A8-2535-0EE2-E3F1-C8476C078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850" y="642188"/>
            <a:ext cx="4565150" cy="5706438"/>
          </a:xfrm>
          <a:prstGeom prst="rect">
            <a:avLst/>
          </a:prstGeom>
        </p:spPr>
      </p:pic>
      <p:pic>
        <p:nvPicPr>
          <p:cNvPr id="19" name="Grafik 18" descr="Ein Bild, das Schuhwerk, draußen, Kleidung, Person enthält.&#10;&#10;Automatisch generierte Beschreibung">
            <a:extLst>
              <a:ext uri="{FF2B5EF4-FFF2-40B4-BE49-F238E27FC236}">
                <a16:creationId xmlns:a16="http://schemas.microsoft.com/office/drawing/2014/main" id="{8E1F32AF-3284-2966-FD72-3E50E8495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317" y="651616"/>
            <a:ext cx="4565150" cy="570643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B172D1E7-BB9D-A0CD-AE47-01B80FF4CD3A}"/>
              </a:ext>
            </a:extLst>
          </p:cNvPr>
          <p:cNvSpPr txBox="1"/>
          <p:nvPr/>
        </p:nvSpPr>
        <p:spPr>
          <a:xfrm>
            <a:off x="147263" y="644366"/>
            <a:ext cx="2924710" cy="5647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AT" sz="19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Welchen </a:t>
            </a:r>
            <a:r>
              <a:rPr lang="de-AT" sz="190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Influencer:innen</a:t>
            </a:r>
            <a:r>
              <a:rPr lang="de-AT" sz="19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folgst du und warum?</a:t>
            </a:r>
            <a:endParaRPr kumimoji="0" lang="de-AT" sz="19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de-AT" sz="19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19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Welcher Person bzw. welchen Personen möchtest du in den Sozialen Medien folgen?</a:t>
            </a:r>
          </a:p>
          <a:p>
            <a:pPr lvl="0"/>
            <a:endParaRPr lang="de-AT" sz="19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19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Warum würdest du dieser Person folgen? Was interessiert dich ganz besonders?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de-AT" sz="19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19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Würdest du Produkte kaufen, die von dieser Person empfohlen werden?</a:t>
            </a:r>
          </a:p>
        </p:txBody>
      </p:sp>
    </p:spTree>
    <p:extLst>
      <p:ext uri="{BB962C8B-B14F-4D97-AF65-F5344CB8AC3E}">
        <p14:creationId xmlns:p14="http://schemas.microsoft.com/office/powerpoint/2010/main" val="168963273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12EC9-E0F6-6467-ACF0-F846FA1D5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009D2648-EADD-9B96-6EAD-907BC0BF7C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 sz="6000"/>
              <a:t>Erkundungsauftrag</a:t>
            </a:r>
            <a:endParaRPr sz="600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F90A1357-6F65-CB2E-4CB5-489D89E88D0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317347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7D0C1-FA1E-05D2-B6DF-965983385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827C211-F2C9-761C-5D02-6DCC4CEDB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0" y="1249753"/>
            <a:ext cx="9639413" cy="470189"/>
          </a:xfrm>
        </p:spPr>
        <p:txBody>
          <a:bodyPr>
            <a:normAutofit/>
          </a:bodyPr>
          <a:lstStyle/>
          <a:p>
            <a:r>
              <a:rPr lang="de-DE" sz="2500" dirty="0"/>
              <a:t>Erkundungsauftrag: </a:t>
            </a:r>
            <a:r>
              <a:rPr lang="de-DE" sz="2500" dirty="0" err="1"/>
              <a:t>werbung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4E40F63-269E-597B-76F9-ED265FB8D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2753474"/>
            <a:ext cx="7717386" cy="341872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2400" b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Beobachte </a:t>
            </a:r>
            <a:r>
              <a:rPr lang="de-DE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mind. einen Tag lang, wo dir in deinem Alltag Werbung begegnet (auf Plakaten, in Videos, auf </a:t>
            </a:r>
            <a:r>
              <a:rPr lang="de-DE" sz="240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de-DE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Media usw.). </a:t>
            </a:r>
            <a:r>
              <a:rPr lang="de-DE" sz="2400" b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Wähle </a:t>
            </a:r>
            <a:r>
              <a:rPr lang="de-DE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eine Werbung, die dir gefällt, und eine Werbung, die dich nicht anspricht. </a:t>
            </a:r>
            <a:r>
              <a:rPr lang="de-DE" sz="2400" b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Analysiere </a:t>
            </a:r>
            <a:r>
              <a:rPr lang="de-DE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diese Werbungen und </a:t>
            </a:r>
            <a:r>
              <a:rPr lang="de-DE" sz="2400" b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notiere </a:t>
            </a:r>
            <a:r>
              <a:rPr lang="de-DE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deine Beobachtungen.</a:t>
            </a:r>
            <a:endParaRPr lang="de-AT" sz="24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BEF720B0-EBB5-06E0-EE76-318DE98D2F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3" r="18141"/>
          <a:stretch/>
        </p:blipFill>
        <p:spPr>
          <a:xfrm>
            <a:off x="8517277" y="1623317"/>
            <a:ext cx="2147299" cy="39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3190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19263-4999-686F-0057-98860C214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A4CAC2A-0F17-92D6-C392-5121650F9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1245350"/>
            <a:ext cx="9639413" cy="377967"/>
          </a:xfrm>
        </p:spPr>
        <p:txBody>
          <a:bodyPr>
            <a:normAutofit/>
          </a:bodyPr>
          <a:lstStyle/>
          <a:p>
            <a:r>
              <a:rPr lang="de-DE" sz="2500" dirty="0"/>
              <a:t>Alltagschallenge aufarbeiten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D011C12-4297-3C16-0E9F-54B18DD847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0" y="2110288"/>
            <a:ext cx="7717386" cy="2637424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Wo, wie und mit welcher Häufigkeit begegnet dir im Alltag Werbung? 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4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Was spricht dich (nicht) an? Warum? Welche Produkte würdest du kaufen?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4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Hat dich beim Erkundungsauftrag etwas überrascht?</a:t>
            </a:r>
            <a:endParaRPr lang="de-AT" sz="24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F921A6E1-827B-87BA-3E01-50413ABE61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3" r="18141"/>
          <a:stretch/>
        </p:blipFill>
        <p:spPr>
          <a:xfrm>
            <a:off x="8517277" y="1623317"/>
            <a:ext cx="2147299" cy="39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219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1EAFD-66EC-7D71-3FF4-7CEFE7520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ED3DA85F-0984-739C-0E8D-E8F4D8B67A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Werbung und externe Zwänge</a:t>
            </a:r>
            <a:endParaRPr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D2AED7B3-5DA3-57EE-BD41-E22B72A04E3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053342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7E86E-7963-C3A4-9432-8245DE2DB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FE23981-1C95-6487-606D-23A97C06E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0" y="1211412"/>
            <a:ext cx="9639413" cy="399674"/>
          </a:xfrm>
        </p:spPr>
        <p:txBody>
          <a:bodyPr>
            <a:normAutofit/>
          </a:bodyPr>
          <a:lstStyle/>
          <a:p>
            <a:r>
              <a:rPr lang="de-DE" sz="2500" dirty="0"/>
              <a:t>Bilder und ihre Hintergründe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5E22835-7011-51D1-3670-FAC090CC2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8888640" cy="4766876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de-DE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Vorderseite: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Was </a:t>
            </a:r>
            <a:r>
              <a:rPr lang="de-DE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hast du auf den ersten Blick gesehen? Was siehst du im Vordergrund/Hintergrund?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Wer könnte die Zielgruppe sein?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Welche Gefühle ruft das Bild in dir hervor?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Was wird dargestellt: ein Vorteil oder Nachteil von Werbung? Oder ein Einfluss?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de-DE" sz="24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de-DE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Rückseite: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Welche Zusatzinformationen hast du bekommen?</a:t>
            </a:r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Was überrascht dich / ist neu für dich?</a:t>
            </a:r>
          </a:p>
        </p:txBody>
      </p:sp>
      <p:pic>
        <p:nvPicPr>
          <p:cNvPr id="6" name="Grafik 5" descr="Ein Bild, das Säugetier, Clipart, Hase Kaninchen, Tierfigur enthält.&#10;&#10;Automatisch generierte Beschreibung">
            <a:extLst>
              <a:ext uri="{FF2B5EF4-FFF2-40B4-BE49-F238E27FC236}">
                <a16:creationId xmlns:a16="http://schemas.microsoft.com/office/drawing/2014/main" id="{F772064E-498D-0FC1-5D39-1AF741EAD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209" y="4158549"/>
            <a:ext cx="2402221" cy="240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400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7E86E-7963-C3A4-9432-8245DE2DB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FE23981-1C95-6487-606D-23A97C06E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0" y="1445697"/>
            <a:ext cx="9639413" cy="491961"/>
          </a:xfrm>
        </p:spPr>
        <p:txBody>
          <a:bodyPr>
            <a:normAutofit/>
          </a:bodyPr>
          <a:lstStyle/>
          <a:p>
            <a:r>
              <a:rPr lang="de-DE" sz="2500" dirty="0"/>
              <a:t>Unterschiedliche Formen von Werbungen</a:t>
            </a:r>
            <a:endParaRPr lang="de-AT" sz="25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5E22835-7011-51D1-3670-FAC090CC2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2291786"/>
            <a:ext cx="7717386" cy="3880413"/>
          </a:xfrm>
        </p:spPr>
        <p:txBody>
          <a:bodyPr lIns="0" tIns="0" rIns="0" bIns="0" anchor="t">
            <a:normAutofit/>
          </a:bodyPr>
          <a:lstStyle/>
          <a:p>
            <a:pPr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800">
                <a:latin typeface="Arial"/>
                <a:ea typeface="Arial" panose="020B0604020202020204" pitchFamily="34" charset="0"/>
                <a:cs typeface="Arial"/>
              </a:rPr>
              <a:t>Was</a:t>
            </a:r>
            <a:r>
              <a:rPr lang="de-DE" sz="2800">
                <a:effectLst/>
                <a:latin typeface="Arial"/>
                <a:ea typeface="Arial" panose="020B0604020202020204" pitchFamily="34" charset="0"/>
                <a:cs typeface="Arial"/>
              </a:rPr>
              <a:t> ist auf deinem Bild zu sehen?</a:t>
            </a:r>
            <a:endParaRPr lang="de-DE"/>
          </a:p>
          <a:p>
            <a:pPr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de-DE" sz="2800">
                <a:latin typeface="Arial"/>
                <a:ea typeface="Arial" panose="020B0604020202020204" pitchFamily="34" charset="0"/>
                <a:cs typeface="Arial"/>
              </a:rPr>
              <a:t>W</a:t>
            </a:r>
            <a:r>
              <a:rPr lang="de-DE" sz="2800">
                <a:effectLst/>
                <a:latin typeface="Arial"/>
                <a:ea typeface="Arial" panose="020B0604020202020204" pitchFamily="34" charset="0"/>
                <a:cs typeface="Arial"/>
              </a:rPr>
              <a:t>as hast du durch den Text herausgefunden?</a:t>
            </a:r>
            <a:endParaRPr lang="de-DE"/>
          </a:p>
          <a:p>
            <a:pPr lv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8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Was hat dich überrascht / war neu für dich?</a:t>
            </a:r>
          </a:p>
          <a:p>
            <a:pPr marL="0" lv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de-DE" sz="2800">
              <a:effectLst/>
              <a:highlight>
                <a:srgbClr val="FFFF00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48FF31E-FFCA-4233-A66F-31400CAB0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227" y="3183038"/>
            <a:ext cx="2489524" cy="337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88854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b1f9da9653268a9c66370f66508d30b5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ab52046698bac61dd4f53ea55bbcdfa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FE5342-7ABD-4F19-8BE6-8A872A8C2DE7}">
  <ds:schemaRefs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698a1803-52f3-4d4f-bff9-093c0d5dc281"/>
    <ds:schemaRef ds:uri="f799415d-695a-4815-bd71-e216a568b99c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6C219A1-3C58-4A04-B1BD-2D092096A38B}"/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Microsoft Office PowerPoint</Application>
  <PresentationFormat>Widescreen</PresentationFormat>
  <Paragraphs>73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Die Macht von Influencer:innen</vt:lpstr>
      <vt:lpstr>PowerPoint Presentation</vt:lpstr>
      <vt:lpstr>Erkundungsauftrag</vt:lpstr>
      <vt:lpstr>Erkundungsauftrag: werbung</vt:lpstr>
      <vt:lpstr>Alltagschallenge aufarbeiten</vt:lpstr>
      <vt:lpstr>Werbung und externe Zwänge</vt:lpstr>
      <vt:lpstr>Bilder und ihre Hintergründe</vt:lpstr>
      <vt:lpstr>Unterschiedliche Formen von Werbungen</vt:lpstr>
      <vt:lpstr>Strategien für bewusste Konsumentscheidungen</vt:lpstr>
      <vt:lpstr>Umgang mit Geld</vt:lpstr>
      <vt:lpstr>Fragen zum Zeitungsartikel</vt:lpstr>
      <vt:lpstr>Barometer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Nataliya Sherimbetova</cp:lastModifiedBy>
  <cp:revision>1</cp:revision>
  <dcterms:modified xsi:type="dcterms:W3CDTF">2026-03-12T09:57:03Z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