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omments/modernComment_11C_22F2E62.xml" ContentType="application/vnd.ms-powerpoint.comments+xml"/>
  <Override PartName="/ppt/comments/modernComment_11F_1F3A7E3A.xml" ContentType="application/vnd.ms-powerpoint.comments+xml"/>
  <Override PartName="/ppt/comments/modernComment_121_E68BFEC1.xml" ContentType="application/vnd.ms-powerpoint.comments+xml"/>
  <Override PartName="/ppt/comments/modernComment_122_E6E40044.xml" ContentType="application/vnd.ms-powerpoint.comments+xml"/>
  <Override PartName="/ppt/comments/modernComment_120_5E632F3.xml" ContentType="application/vnd.ms-powerpoint.comment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comments/modernComment_119_0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7"/>
  </p:notesMasterIdLst>
  <p:sldIdLst>
    <p:sldId id="256" r:id="rId5"/>
    <p:sldId id="286" r:id="rId6"/>
    <p:sldId id="284" r:id="rId7"/>
    <p:sldId id="287" r:id="rId8"/>
    <p:sldId id="291" r:id="rId9"/>
    <p:sldId id="257" r:id="rId10"/>
    <p:sldId id="289" r:id="rId11"/>
    <p:sldId id="290" r:id="rId12"/>
    <p:sldId id="288" r:id="rId13"/>
    <p:sldId id="283" r:id="rId14"/>
    <p:sldId id="281" r:id="rId15"/>
    <p:sldId id="282" r:id="rId1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AEA1B08-7EE7-78C0-8660-258B3822A4FC}" name="walter.scheidl@univie.ac.at" initials="wa" userId="S::urn:spo:guest#walter.scheidl@univie.ac.at::" providerId="AD"/>
  <p188:author id="{51C90911-BBBB-F3C7-055F-90266919A801}" name="Baralija Kevin" initials="BK" userId="S::baralija.kevin@klex.co.at::9fbff028-43fe-425c-9de5-78e672a958d5" providerId="AD"/>
  <p188:author id="{C0D49976-9C2A-FF15-93C5-845B8A930C7C}" name="Anna Steinbauer" initials="AS" userId="S::anna.steinbauer@stiftung-wirtschaftsbildung.at::aa9e69c0-640f-4dee-88df-45dd0169f62d" providerId="AD"/>
  <p188:author id="{D1DB147E-59EE-CAC3-6BF4-85AEA9BB29A4}" name="kevin.baralija@gmail.com" initials="k" userId="ff3b0c44952c92b7" providerId="Windows Live"/>
  <p188:author id="{0B259B90-523F-AE4D-C9A8-F15A157A7343}" name="Lisa Györkös" initials="LG" userId="S::lisa.gyoerkoes@stiftung-wirtschaftsbildung.at::1a9e69be-7e14-438c-a9ad-7e3464f7c48f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50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69" autoAdjust="0"/>
    <p:restoredTop sz="94626"/>
  </p:normalViewPr>
  <p:slideViewPr>
    <p:cSldViewPr snapToGrid="0">
      <p:cViewPr varScale="1">
        <p:scale>
          <a:sx n="57" d="100"/>
          <a:sy n="57" d="100"/>
        </p:scale>
        <p:origin x="52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Györkös" userId="1a9e69be-7e14-438c-a9ad-7e3464f7c48f" providerId="ADAL" clId="{7D45D465-D041-41E9-BF97-836CABC970A3}"/>
    <pc:docChg chg="modSld">
      <pc:chgData name="Lisa Györkös" userId="1a9e69be-7e14-438c-a9ad-7e3464f7c48f" providerId="ADAL" clId="{7D45D465-D041-41E9-BF97-836CABC970A3}" dt="2025-12-29T07:52:42.757" v="12" actId="14100"/>
      <pc:docMkLst>
        <pc:docMk/>
      </pc:docMkLst>
      <pc:sldChg chg="modSp mod">
        <pc:chgData name="Lisa Györkös" userId="1a9e69be-7e14-438c-a9ad-7e3464f7c48f" providerId="ADAL" clId="{7D45D465-D041-41E9-BF97-836CABC970A3}" dt="2025-12-29T07:51:36.011" v="3" actId="113"/>
        <pc:sldMkLst>
          <pc:docMk/>
          <pc:sldMk cId="523927098" sldId="287"/>
        </pc:sldMkLst>
        <pc:spChg chg="mod">
          <ac:chgData name="Lisa Györkös" userId="1a9e69be-7e14-438c-a9ad-7e3464f7c48f" providerId="ADAL" clId="{7D45D465-D041-41E9-BF97-836CABC970A3}" dt="2025-12-29T07:51:36.011" v="3" actId="113"/>
          <ac:spMkLst>
            <pc:docMk/>
            <pc:sldMk cId="523927098" sldId="287"/>
            <ac:spMk id="5" creationId="{C4F0A32F-7CFB-DD4F-B8A1-C69EE55E5DBC}"/>
          </ac:spMkLst>
        </pc:spChg>
      </pc:sldChg>
      <pc:sldChg chg="modSp mod">
        <pc:chgData name="Lisa Györkös" userId="1a9e69be-7e14-438c-a9ad-7e3464f7c48f" providerId="ADAL" clId="{7D45D465-D041-41E9-BF97-836CABC970A3}" dt="2025-12-29T07:52:42.757" v="12" actId="14100"/>
        <pc:sldMkLst>
          <pc:docMk/>
          <pc:sldMk cId="3873701956" sldId="290"/>
        </pc:sldMkLst>
        <pc:spChg chg="mod">
          <ac:chgData name="Lisa Györkös" userId="1a9e69be-7e14-438c-a9ad-7e3464f7c48f" providerId="ADAL" clId="{7D45D465-D041-41E9-BF97-836CABC970A3}" dt="2025-12-29T07:52:42.757" v="12" actId="14100"/>
          <ac:spMkLst>
            <pc:docMk/>
            <pc:sldMk cId="3873701956" sldId="290"/>
            <ac:spMk id="3" creationId="{1319F876-D3C7-3F5A-8FA3-9EDA9C93592D}"/>
          </ac:spMkLst>
        </pc:spChg>
      </pc:sldChg>
      <pc:sldChg chg="modSp mod">
        <pc:chgData name="Lisa Györkös" userId="1a9e69be-7e14-438c-a9ad-7e3464f7c48f" providerId="ADAL" clId="{7D45D465-D041-41E9-BF97-836CABC970A3}" dt="2025-12-29T07:52:01.769" v="9" actId="20577"/>
        <pc:sldMkLst>
          <pc:docMk/>
          <pc:sldMk cId="1951930740" sldId="291"/>
        </pc:sldMkLst>
        <pc:spChg chg="mod">
          <ac:chgData name="Lisa Györkös" userId="1a9e69be-7e14-438c-a9ad-7e3464f7c48f" providerId="ADAL" clId="{7D45D465-D041-41E9-BF97-836CABC970A3}" dt="2025-12-29T07:52:01.769" v="9" actId="20577"/>
          <ac:spMkLst>
            <pc:docMk/>
            <pc:sldMk cId="1951930740" sldId="291"/>
            <ac:spMk id="6" creationId="{8388D2FE-4A94-7243-B5D1-A49D44A34886}"/>
          </ac:spMkLst>
        </pc:spChg>
      </pc:sldChg>
    </pc:docChg>
  </pc:docChgLst>
</pc:chgInfo>
</file>

<file path=ppt/comments/modernComment_119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63BEA57-2578-4CA2-997B-F43C1F90E207}" authorId="{C0D49976-9C2A-FF15-93C5-845B8A930C7C}" status="resolved" created="2025-08-27T14:37:27.607" complete="100000">
    <pc:sldMkLst xmlns:pc="http://schemas.microsoft.com/office/powerpoint/2013/main/command">
      <pc:docMk/>
      <pc:sldMk cId="0" sldId="281"/>
    </pc:sldMkLst>
    <p188:replyLst>
      <p188:reply id="{CFC6696D-3FC8-A44F-96D1-E43C231870B5}" authorId="{D1DB147E-59EE-CAC3-6BF4-85AEA9BB29A4}" created="2025-09-02T08:48:42.824">
        <p188:txBody>
          <a:bodyPr/>
          <a:lstStyle/>
          <a:p>
            <a:r>
              <a:rPr lang="de-DE"/>
              <a:t>"Wenn Sie ausgewählte Infografiken gerne über andere Kanäle teilen wollen, treten Sie bitte mit uns in Kontakt, um eine für Sie maßgeschneiderte, rechtlich abgesicherte Lösung zu finden." - also zu zahlen?</a:t>
            </a:r>
          </a:p>
        </p188:txBody>
      </p188:reply>
      <p188:reply id="{965AED65-82BF-8345-AC87-182787314201}" authorId="{51C90911-BBBB-F3C7-055F-90266919A801}" created="2025-09-07T14:03:28.269">
        <p188:txBody>
          <a:bodyPr/>
          <a:lstStyle/>
          <a:p>
            <a:r>
              <a:rPr lang="de-DE"/>
              <a:t>angefragt
</a:t>
            </a:r>
          </a:p>
        </p188:txBody>
      </p188:reply>
      <p188:reply id="{89957539-23C7-D643-937A-89942BF934E4}" authorId="{51C90911-BBBB-F3C7-055F-90266919A801}" created="2025-09-13T19:39:53.892">
        <p188:txBody>
          <a:bodyPr/>
          <a:lstStyle/>
          <a:p>
            <a:r>
              <a:rPr lang="de-DE"/>
              <a:t>Gelöscht, weil nach Telefonat keine Rückmeldung bekommen.</a:t>
            </a:r>
          </a:p>
        </p188:txBody>
      </p188:reply>
    </p188:replyLst>
    <p188:txBody>
      <a:bodyPr/>
      <a:lstStyle/>
      <a:p>
        <a:r>
          <a:rPr lang="de-AT"/>
          <a:t>F3 passt, F4 ist die Frage ob das lizenzfrei ist; wenn ja, dann Urheber angeben (bzw. weglassen -&gt; siehe Kommentar von Lisa)</a:t>
        </a:r>
      </a:p>
    </p188:txBody>
  </p188:cm>
</p188:cmLst>
</file>

<file path=ppt/comments/modernComment_11C_22F2E6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636EB9D-4055-480F-912E-BF996282E8DC}" authorId="{C0D49976-9C2A-FF15-93C5-845B8A930C7C}" status="resolved" created="2025-08-27T14:36:40.458">
    <pc:sldMkLst xmlns:pc="http://schemas.microsoft.com/office/powerpoint/2013/main/command">
      <pc:docMk/>
      <pc:sldMk cId="36646498" sldId="284"/>
    </pc:sldMkLst>
    <p188:replyLst>
      <p188:reply id="{6918936D-ACD6-294D-B5D9-FDAA3BF849DA}" authorId="{D1DB147E-59EE-CAC3-6BF4-85AEA9BB29A4}" created="2025-09-02T08:45:10.977">
        <p188:txBody>
          <a:bodyPr/>
          <a:lstStyle/>
          <a:p>
            <a:r>
              <a:rPr lang="de-DE"/>
              <a:t>erledigt</a:t>
            </a:r>
          </a:p>
        </p188:txBody>
      </p188:reply>
    </p188:replyLst>
    <p188:txBody>
      <a:bodyPr/>
      <a:lstStyle/>
      <a:p>
        <a:r>
          <a:rPr lang="de-AT"/>
          <a:t>Anpassen (siehe Matrix)</a:t>
        </a:r>
      </a:p>
    </p188:txBody>
  </p188:cm>
  <p188:cm id="{122ABD01-0AC9-4CB4-A152-FFE19AD2C629}" authorId="{3AEA1B08-7EE7-78C0-8660-258B3822A4FC}" status="resolved" created="2025-09-30T08:20:55.7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6646498" sldId="284"/>
      <ac:spMk id="5" creationId="{5F38716A-DC90-4EE8-9F14-C2FF9BA04E69}"/>
      <ac:txMk cp="0">
        <ac:context len="85" hash="3569568357"/>
      </ac:txMk>
    </ac:txMkLst>
    <p188:pos x="1260230" y="683846"/>
    <p188:txBody>
      <a:bodyPr/>
      <a:lstStyle/>
      <a:p>
        <a:r>
          <a:rPr lang="en-US"/>
          <a:t>Die Kommentare befinden sich im WORD-DOC</a:t>
        </a:r>
      </a:p>
    </p188:txBody>
  </p188:cm>
</p188:cmLst>
</file>

<file path=ppt/comments/modernComment_11F_1F3A7E3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235F8AC-7B4B-487E-818D-419BF5B1D8D3}" authorId="{0B259B90-523F-AE4D-C9A8-F15A157A7343}" status="resolved" created="2025-08-21T07:14:21.62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523927098" sldId="287"/>
      <ac:picMk id="10" creationId="{4D98113D-E1CA-114B-B94E-DE5EDCC0C78A}"/>
    </ac:deMkLst>
    <p188:replyLst>
      <p188:reply id="{9806D6DC-AB2E-924E-ACEE-711D204CDA60}" authorId="{D1DB147E-59EE-CAC3-6BF4-85AEA9BB29A4}" created="2025-09-02T08:43:40.784">
        <p188:txBody>
          <a:bodyPr/>
          <a:lstStyle/>
          <a:p>
            <a:r>
              <a:rPr lang="de-DE"/>
              <a:t>Aber noch nicht konkret - ggf. als Vorentlastung gut?</a:t>
            </a:r>
          </a:p>
        </p188:txBody>
      </p188:reply>
      <p188:reply id="{BB7C308C-01B4-7B40-AEA3-820A6A2D3E63}" authorId="{51C90911-BBBB-F3C7-055F-90266919A801}" created="2025-09-06T17:18:18.707">
        <p188:txBody>
          <a:bodyPr/>
          <a:lstStyle/>
          <a:p>
            <a:r>
              <a:rPr lang="de-DE"/>
              <a:t>Info Hajek bzgl. Verwendung abwarten</a:t>
            </a:r>
          </a:p>
        </p188:txBody>
      </p188:reply>
      <p188:reply id="{31A2E242-6384-E74B-B050-CA60F9C7504D}" authorId="{51C90911-BBBB-F3C7-055F-90266919A801}" created="2025-09-13T14:36:55.922">
        <p188:txBody>
          <a:bodyPr/>
          <a:lstStyle/>
          <a:p>
            <a:r>
              <a:rPr lang="de-DE"/>
              <a:t>Habe leider keine Rückmeldung der zuständigen Stelle mehr bekommen – Infografiken deshalb gelöscht.</a:t>
            </a:r>
          </a:p>
        </p188:txBody>
      </p188:reply>
    </p188:replyLst>
    <p188:txBody>
      <a:bodyPr/>
      <a:lstStyle/>
      <a:p>
        <a:r>
          <a:rPr lang="de-AT"/>
          <a:t>Diese Grafik greift schon Handlungsoptionen auf - didaktisch finde ich das schade. 
Bitte hier, wie in der Unterrichtsplanung beschrieben auf die Wichtigkeit der Zusammenarbeiten unterschiedlicher Akteur:innen verweisen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08-27T14:38:10.997" authorId="{C0D49976-9C2A-FF15-93C5-845B8A930C7C}"/>
          </p223:rxn>
        </p223:reactions>
      </p:ext>
    </p188:extLst>
  </p188:cm>
  <p188:cm id="{E6AF7EB7-C741-614E-B834-9B4E0ED4D4CC}" authorId="{51C90911-BBBB-F3C7-055F-90266919A801}" status="resolved" created="2025-11-08T17:22:51.301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523927098" sldId="287"/>
      <ac:spMk id="5" creationId="{C4F0A32F-7CFB-DD4F-B8A1-C69EE55E5DBC}"/>
      <ac:txMk cp="24" len="16">
        <ac:context len="301" hash="4112628280"/>
      </ac:txMk>
    </ac:txMkLst>
    <p188:pos x="7981190" y="347798"/>
    <p188:txBody>
      <a:bodyPr/>
      <a:lstStyle/>
      <a:p>
        <a:r>
          <a:rPr lang="de-DE"/>
          <a:t>Begriff als Erklärung ergänzt</a:t>
        </a:r>
      </a:p>
    </p188:txBody>
  </p188:cm>
</p188:cmLst>
</file>

<file path=ppt/comments/modernComment_120_5E632F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31F1E40-15E4-41D1-9D82-F03B1EF261A4}" authorId="{0B259B90-523F-AE4D-C9A8-F15A157A7343}" status="resolved" created="2025-08-21T07:55:32.841">
    <pc:sldMkLst xmlns:pc="http://schemas.microsoft.com/office/powerpoint/2013/main/command">
      <pc:docMk/>
      <pc:sldMk cId="98972403" sldId="288"/>
    </pc:sldMkLst>
    <p188:replyLst>
      <p188:reply id="{911DF85E-3169-F84E-BFD1-6CF6AA15084B}" authorId="{D1DB147E-59EE-CAC3-6BF4-85AEA9BB29A4}" created="2025-09-02T08:45:44.771">
        <p188:txBody>
          <a:bodyPr/>
          <a:lstStyle/>
          <a:p>
            <a:r>
              <a:rPr lang="de-DE"/>
              <a:t>erledigt</a:t>
            </a:r>
          </a:p>
        </p188:txBody>
      </p188:reply>
    </p188:replyLst>
    <p188:txBody>
      <a:bodyPr/>
      <a:lstStyle/>
      <a:p>
        <a:r>
          <a:rPr lang="de-AT"/>
          <a:t>Bitte mit dem neuen Namen von M3 synchronisieren</a:t>
        </a:r>
      </a:p>
    </p188:txBody>
  </p188:cm>
</p188:cmLst>
</file>

<file path=ppt/comments/modernComment_121_E68BFEC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DC88679-E0D2-4E43-A005-003596FF3A35}" authorId="{C0D49976-9C2A-FF15-93C5-845B8A930C7C}" status="resolved" created="2025-08-27T14:39:22.771">
    <pc:sldMkLst xmlns:pc="http://schemas.microsoft.com/office/powerpoint/2013/main/command">
      <pc:docMk/>
      <pc:sldMk cId="3867934401" sldId="289"/>
    </pc:sldMkLst>
    <p188:txBody>
      <a:bodyPr/>
      <a:lstStyle/>
      <a:p>
        <a:r>
          <a:rPr lang="de-AT"/>
          <a:t>Wenns geht hier bitte den Text einfügen (statt Screenshot)</a:t>
        </a:r>
      </a:p>
    </p188:txBody>
  </p188:cm>
</p188:cmLst>
</file>

<file path=ppt/comments/modernComment_122_E6E4004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B5CA478-E72B-41E2-B2C2-AB9483BF94E5}" authorId="{3AEA1B08-7EE7-78C0-8660-258B3822A4FC}" status="resolved" created="2025-09-30T08:22:31.10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873701956" sldId="290"/>
      <ac:spMk id="2" creationId="{E95407EF-B773-35EC-1A2F-EDDCFBBDEDCC}"/>
      <ac:txMk cp="19" len="10">
        <ac:context len="30" hash="1767821456"/>
      </ac:txMk>
    </ac:txMkLst>
    <p188:pos x="6643076" y="683846"/>
    <p188:replyLst>
      <p188:reply id="{D6C9A937-4503-284C-9C81-2107F92F5A9C}" authorId="{51C90911-BBBB-F3C7-055F-90266919A801}" created="2025-11-08T18:03:09.425">
        <p188:txBody>
          <a:bodyPr/>
          <a:lstStyle/>
          <a:p>
            <a:r>
              <a:rPr lang="de-DE"/>
              <a:t>ergänzt</a:t>
            </a:r>
          </a:p>
        </p188:txBody>
      </p188:reply>
    </p188:replyLst>
    <p188:txBody>
      <a:bodyPr/>
      <a:lstStyle/>
      <a:p>
        <a:r>
          <a:rPr lang="en-US"/>
          <a:t>Eine kurze Einleitung wäre gut, damit sofort klar ist, worauf sich diese Fragen beziehen.</a:t>
        </a:r>
      </a:p>
    </p188:txBody>
  </p188:cm>
</p188:cmLst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32.176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1 24575,'61'61'0,"-1"0"0,0 0 0,0 1 0,3 0 0,-4-1 0,0-1 0,0 1 0,1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07.098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0 527 24575,'36'-28'0,"5"-5"0,5-3 0,2-1 0,2-3 0,18-15 0,-1-3 0,-16 12 0,-5 2 0,-9 7 0,-4 3 0,13-15 0,-31 29 0,-10 13 0,-4 6 0,0-1 0,-1 2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26.148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24575,'51'52'0,"0"0"0,12 1 0,7 3 0,-5-3 0,-1 6 0,3 0 0,-6-11 0,10 7 0,-4-5 0,-18-14 0,-11-8 0,5 5 0,0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27.108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0 233 24575,'3'-3'0,"38"-5"0,18-4 0,10-1 0,12-3 0,7 0-559,-8 0 0,6-2 0,-2 1 559,-2-2 0,-2 0 0,-7 2 0,-2 2 0,-6 1 0,-11-1 0,0 1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30.363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24575,'46'33'0,"-1"-1"0,14 11 0,-4-4 0,0-1 0,-3-3 0,-12-11 0,8 11 0,6 4 0,-8-8 0,1 1 0,13 10 0,-2-2 0,5 0 0,-40-28 0,-17-10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31.246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1 459 8191,'69'-35'0,"-22"14"0,3-2 2531,17-10 1,4-2-2532,4 0 0,1-1 1409,3-2 0,-2 0-1409,-10 3 0,-5 2 1719,21-10-1719,-23 7 6784,-42 24-6784,-10 7 0,-6 4 0,-1 1 0,1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2T08:46:11.571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24575,'51'52'0,"0"0"0,12 1 0,7 3 0,-5-3 0,-1 6 0,3 0 0,-6-11 0,10 7 0,-4-5 0,-18-14 0,-11-8 0,5 5 0,0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02T08:46:11.572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0 233 24575,'3'-3'0,"38"-5"0,18-4 0,10-1 0,12-3 0,7 0-559,-8 0 0,6-2 0,-2 1 559,-2-2 0,-2 0 0,-7 2 0,-2 2 0,-6 1 0,-11-1 0,0 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33.920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1 555 24575,'12'-8'0,"42"-19"0,-6 6 0,8-2 0,25-10 0,9-1 0,-16 7 0,3-1 0,-1 0-228,-5 3 0,-2 0 0,1-1 228,5-4 0,0-1 0,-7 2 84,-3 1 1,-4 1-85,2-4 0,-8 3 0,-12 8 0,-7 3 0,-27 12 0,-5 3 0,-4 1 0,0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38.433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24575,'50'33'0,"25"24"0,-26-21 0,1 2 0,2 3 0,-2 2 0,0-1 0,-5-3 0,2 5 0,3 1 0,-39-36 0,-3-3 0,-3-1 0,-5-4 0,2 2 0,-2-2 0,2 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39.365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0 233 8191,'69'-20'0,"11"-1"5063,-31 12-5063,16-3 2818,5-2-2818,-9 3 1719,11-11-1719,5 0 6784,7-7-6784,1 3 0,-22 7 0,-10 4 0,-26 9 0,-8 1 0,-12 4 0,-6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45.603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0 297 24575,'6'0'0,"23"-7"0,62-27 0,-14 5 0,9-3 0,-12 4 0,3-2 0,-5 1 0,6-2 0,-6 3 0,-7 2 0,-18 7 0,-40 16 0,-5 2 0,-1 1 0,-1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46.322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0 24575,'5'0'0,"7"9"0,25 19 0,33 24 0,-7-11 0,6 4 0,3 0 0,5 2 0,-12-8 0,4 2 0,-5-3 0,2 2 0,-3-3 0,2 2 0,-9-6 0,-14-8 0,-21-15 0,-15-7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52.020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1 0 24575,'10'3'0,"37"20"0,22 12 0,-8-4 0,10 6 0,2 0 0,7 3 0,-3-3 0,10 5 0,-3-1 0,-20-10 0,1 0 0,-11-6 0,8 3 0,-51-23 0,-6-2 0,-5-3 0,0 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5:53.101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0 383 24575,'4'-2'0,"15"-5"0,55-28 0,-17 8 0,6-4 0,21-9 0,5-3 0,1 0 0,-3 2 0,-22 11 0,-5 2 0,26-9 0,-56 25 0,-17 7 0,-11 4 0,1 0 0,-2 1 0,0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7T20:56:06.232"/>
    </inkml:context>
    <inkml:brush xml:id="br0">
      <inkml:brushProperty name="width" value="0.05" units="cm"/>
      <inkml:brushProperty name="height" value="0.05" units="cm"/>
      <inkml:brushProperty name="color" value="#AB008B"/>
    </inkml:brush>
  </inkml:definitions>
  <inkml:trace contextRef="#ctx0" brushRef="#br0">1 0 24575,'45'35'0,"23"20"0,-15-11 0,3 2 0,-2 0 0,-1-1 0,0 1 0,-5-4 0,1 0 0,-18-13 0,-31-29 0,0 0 0,-1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 Black"/>
                <a:ea typeface="Lexend Black"/>
                <a:cs typeface="Lexend Black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 Black"/>
                <a:ea typeface="Lexend Black"/>
                <a:cs typeface="Lexend Black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 Black"/>
                <a:ea typeface="Lexend Black"/>
                <a:cs typeface="Lexend Black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 Black"/>
                <a:ea typeface="Lexend Black"/>
                <a:cs typeface="Lexend Black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 Medium"/>
                <a:ea typeface="Lexend Medium"/>
                <a:cs typeface="Lexend Medium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 Medium"/>
                <a:ea typeface="Lexend Medium"/>
                <a:cs typeface="Lexend Medium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 Medium"/>
          <a:ea typeface="Lexend Medium"/>
          <a:cs typeface="Lexend Medium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9_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microsoft.com/office/2018/10/relationships/comments" Target="../comments/modernComment_11C_22F2E6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F_1F3A7E3A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microsoft.com/office/2018/10/relationships/comments" Target="../comments/modernComment_121_E68BFEC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2.svg"/></Relationships>
</file>

<file path=ppt/slides/_rels/slide8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22_E6E4004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.png"/><Relationship Id="rId18" Type="http://schemas.openxmlformats.org/officeDocument/2006/relationships/customXml" Target="../ink/ink8.xml"/><Relationship Id="rId3" Type="http://schemas.openxmlformats.org/officeDocument/2006/relationships/image" Target="../media/image33.png"/><Relationship Id="rId21" Type="http://schemas.openxmlformats.org/officeDocument/2006/relationships/image" Target="../media/image43.png"/><Relationship Id="rId34" Type="http://schemas.openxmlformats.org/officeDocument/2006/relationships/customXml" Target="../ink/ink14.xml"/><Relationship Id="rId7" Type="http://schemas.openxmlformats.org/officeDocument/2006/relationships/image" Target="../media/image36.png"/><Relationship Id="rId12" Type="http://schemas.openxmlformats.org/officeDocument/2006/relationships/customXml" Target="../ink/ink5.xml"/><Relationship Id="rId17" Type="http://schemas.openxmlformats.org/officeDocument/2006/relationships/image" Target="../media/image41.png"/><Relationship Id="rId33" Type="http://schemas.openxmlformats.org/officeDocument/2006/relationships/image" Target="../media/image49.png"/><Relationship Id="rId2" Type="http://schemas.microsoft.com/office/2018/10/relationships/comments" Target="../comments/modernComment_120_5E632F3.xml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29" Type="http://schemas.openxmlformats.org/officeDocument/2006/relationships/image" Target="../media/image47.png"/><Relationship Id="rId1" Type="http://schemas.openxmlformats.org/officeDocument/2006/relationships/slideLayout" Target="../slideLayouts/slideLayout16.xml"/><Relationship Id="rId6" Type="http://schemas.openxmlformats.org/officeDocument/2006/relationships/customXml" Target="../ink/ink2.xml"/><Relationship Id="rId11" Type="http://schemas.openxmlformats.org/officeDocument/2006/relationships/image" Target="../media/image38.png"/><Relationship Id="rId24" Type="http://schemas.openxmlformats.org/officeDocument/2006/relationships/customXml" Target="../ink/ink11.xml"/><Relationship Id="rId32" Type="http://schemas.openxmlformats.org/officeDocument/2006/relationships/customXml" Target="../ink/ink13.xml"/><Relationship Id="rId37" Type="http://schemas.openxmlformats.org/officeDocument/2006/relationships/customXml" Target="../ink/ink16.xml"/><Relationship Id="rId5" Type="http://schemas.openxmlformats.org/officeDocument/2006/relationships/image" Target="../media/image350.png"/><Relationship Id="rId15" Type="http://schemas.openxmlformats.org/officeDocument/2006/relationships/image" Target="../media/image40.png"/><Relationship Id="rId23" Type="http://schemas.openxmlformats.org/officeDocument/2006/relationships/image" Target="../media/image44.png"/><Relationship Id="rId36" Type="http://schemas.openxmlformats.org/officeDocument/2006/relationships/customXml" Target="../ink/ink15.xml"/><Relationship Id="rId10" Type="http://schemas.openxmlformats.org/officeDocument/2006/relationships/customXml" Target="../ink/ink4.xml"/><Relationship Id="rId19" Type="http://schemas.openxmlformats.org/officeDocument/2006/relationships/image" Target="../media/image42.png"/><Relationship Id="rId31" Type="http://schemas.openxmlformats.org/officeDocument/2006/relationships/image" Target="../media/image48.png"/><Relationship Id="rId4" Type="http://schemas.openxmlformats.org/officeDocument/2006/relationships/customXml" Target="../ink/ink1.xml"/><Relationship Id="rId9" Type="http://schemas.openxmlformats.org/officeDocument/2006/relationships/image" Target="../media/image37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Relationship Id="rId30" Type="http://schemas.openxmlformats.org/officeDocument/2006/relationships/customXml" Target="../ink/ink12.xml"/><Relationship Id="rId35" Type="http://schemas.openxmlformats.org/officeDocument/2006/relationships/image" Target="../media/image50.png"/><Relationship Id="rId8" Type="http://schemas.openxmlformats.org/officeDocument/2006/relationships/customXml" Target="../ink/ink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>
              <a:defRPr sz="1300"/>
            </a:pPr>
            <a:r>
              <a:rPr lang="de-AT" dirty="0"/>
              <a:t>Globale Probleme – Globale Lösungen:</a:t>
            </a:r>
            <a:endParaRPr dirty="0"/>
          </a:p>
          <a:p>
            <a:pPr>
              <a:defRPr sz="1300"/>
            </a:pPr>
            <a:r>
              <a:rPr lang="de-DE" dirty="0"/>
              <a:t>Fallbeispiel Klimawandel und Nachhaltigkeit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  <a:p>
            <a:pPr marL="0" indent="0">
              <a:buSzTx/>
              <a:buNone/>
            </a:pPr>
            <a:r>
              <a:rPr lang="de-AT" dirty="0"/>
              <a:t>F3, Wortwolke, narciso1 / </a:t>
            </a:r>
            <a:r>
              <a:rPr lang="de-AT" dirty="0" err="1"/>
              <a:t>Pixabay</a:t>
            </a: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</a:t>
            </a:fld>
            <a:endParaRPr/>
          </a:p>
        </p:txBody>
      </p:sp>
    </p:spTree>
  </p:cSld>
  <p:clrMapOvr>
    <a:masterClrMapping/>
  </p:clrMapOvr>
  <p:transition spd="med"/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Globale Probleme – Globale Lösungen: Fallbeispiel Klimawandel und Nachhaltigkeit.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11280130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Einstieg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AT" dirty="0"/>
              <a:t>Wortwolke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88865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Miteinander und gegeneinander (Wiederholung)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AT" sz="3600" dirty="0"/>
              <a:t>Was fällt dir zu wirtschaftlichem Miteinander und Gegeneinander auf der Welt ein?</a:t>
            </a:r>
          </a:p>
          <a:p>
            <a:endParaRPr lang="de-AT" dirty="0"/>
          </a:p>
          <a:p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3" name="Grafik 2" descr="Ein Bild, das Text, Handschrift, Schrift enthält.&#10;&#10;Automatisch generierte Beschreibung">
            <a:extLst>
              <a:ext uri="{FF2B5EF4-FFF2-40B4-BE49-F238E27FC236}">
                <a16:creationId xmlns:a16="http://schemas.microsoft.com/office/drawing/2014/main" id="{0FE60A46-6199-1C49-8ADE-735132972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37246"/>
            <a:ext cx="5645431" cy="293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Klimawandel: nur gemeinsam machbar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4F0A32F-7CFB-DD4F-B8A1-C69EE55E5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791" y="1817886"/>
            <a:ext cx="9639412" cy="4595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sz="3200" b="1" dirty="0"/>
              <a:t>Wichtige </a:t>
            </a:r>
            <a:r>
              <a:rPr lang="de-AT" sz="3200" b="1" dirty="0" err="1"/>
              <a:t>Akteur:innen</a:t>
            </a:r>
            <a:r>
              <a:rPr lang="de-AT" sz="3200" b="1" dirty="0"/>
              <a:t> („</a:t>
            </a:r>
            <a:r>
              <a:rPr lang="de-AT" sz="3200" b="1" dirty="0" err="1"/>
              <a:t>Mitspieler:innen</a:t>
            </a:r>
            <a:r>
              <a:rPr lang="de-AT" sz="3200" b="1" dirty="0"/>
              <a:t>“) und was sie beitragen können:</a:t>
            </a:r>
          </a:p>
          <a:p>
            <a:r>
              <a:rPr lang="de-AT" sz="2800" b="1" dirty="0"/>
              <a:t>Politik / Staaten </a:t>
            </a:r>
            <a:r>
              <a:rPr lang="de-AT" sz="2800" dirty="0"/>
              <a:t>durch z. B. Gesetze</a:t>
            </a:r>
          </a:p>
          <a:p>
            <a:r>
              <a:rPr lang="de-AT" sz="2800" b="1" dirty="0"/>
              <a:t>Unternehmen </a:t>
            </a:r>
            <a:r>
              <a:rPr lang="de-AT" sz="2800" dirty="0"/>
              <a:t>mit Forschung und neuen Erfindungen wie </a:t>
            </a:r>
            <a:r>
              <a:rPr lang="de-AT" sz="2800" dirty="0">
                <a:sym typeface="Wingdings" pitchFamily="2" charset="2"/>
              </a:rPr>
              <a:t>z. B.  umweltfreundliche Produktion</a:t>
            </a:r>
          </a:p>
          <a:p>
            <a:r>
              <a:rPr lang="de-AT" sz="2800" b="1" dirty="0">
                <a:sym typeface="Wingdings" pitchFamily="2" charset="2"/>
              </a:rPr>
              <a:t>NGOs</a:t>
            </a:r>
            <a:r>
              <a:rPr lang="de-AT" sz="2800" dirty="0">
                <a:sym typeface="Wingdings" pitchFamily="2" charset="2"/>
              </a:rPr>
              <a:t> durch Kontrolle der Unternehmen, Aufklärung der Bevölkerung, Forderungen nach Veränderung</a:t>
            </a:r>
          </a:p>
          <a:p>
            <a:r>
              <a:rPr lang="de-AT" sz="2400" dirty="0">
                <a:sym typeface="Wingdings" pitchFamily="2" charset="2"/>
              </a:rPr>
              <a:t>. . .</a:t>
            </a:r>
            <a:endParaRPr lang="de-AT" sz="2400" dirty="0"/>
          </a:p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23927098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Klimawandel: nur gemeinsam machbar</a:t>
            </a:r>
          </a:p>
        </p:txBody>
      </p:sp>
      <p:sp>
        <p:nvSpPr>
          <p:cNvPr id="6" name="Textplatzhalter 4">
            <a:extLst>
              <a:ext uri="{FF2B5EF4-FFF2-40B4-BE49-F238E27FC236}">
                <a16:creationId xmlns:a16="http://schemas.microsoft.com/office/drawing/2014/main" id="{8388D2FE-4A94-7243-B5D1-A49D44A34886}"/>
              </a:ext>
            </a:extLst>
          </p:cNvPr>
          <p:cNvSpPr txBox="1">
            <a:spLocks/>
          </p:cNvSpPr>
          <p:nvPr/>
        </p:nvSpPr>
        <p:spPr>
          <a:xfrm>
            <a:off x="469790" y="1778812"/>
            <a:ext cx="9639413" cy="3906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 fontScale="92500" lnSpcReduction="10000"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1pPr>
            <a:lvl2pPr marL="711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2pPr>
            <a:lvl3pPr marL="1200150" marR="0" indent="-28575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3pPr>
            <a:lvl4pPr marL="1698171" marR="0" indent="-326571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4pPr>
            <a:lvl5pPr marL="2209800" marR="0" indent="-381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 Medium"/>
                <a:ea typeface="Lexend Medium"/>
                <a:cs typeface="Lexend Medium"/>
                <a:sym typeface="Lexend"/>
              </a:defRPr>
            </a:lvl9pPr>
          </a:lstStyle>
          <a:p>
            <a:pPr marL="0" indent="0" hangingPunct="1">
              <a:buFont typeface="Arial"/>
              <a:buNone/>
            </a:pPr>
            <a:r>
              <a:rPr lang="de-AT" sz="3200" b="1" dirty="0"/>
              <a:t>Zusammenarbeit ist wichtig!</a:t>
            </a:r>
          </a:p>
          <a:p>
            <a:pPr marL="0" indent="0" hangingPunct="1">
              <a:buFont typeface="Arial"/>
              <a:buNone/>
            </a:pPr>
            <a:endParaRPr lang="de-AT" sz="3200" dirty="0"/>
          </a:p>
          <a:p>
            <a:pPr hangingPunct="1"/>
            <a:r>
              <a:rPr lang="de-AT" sz="3200" dirty="0"/>
              <a:t>Viele (unterschiedliche) Interessen, aber nur eine Welt</a:t>
            </a:r>
          </a:p>
          <a:p>
            <a:pPr hangingPunct="1"/>
            <a:r>
              <a:rPr lang="de-AT" sz="3200" dirty="0"/>
              <a:t>Ohne Zusammenarbeit keine Gerechtigkeit: Menschen leiden, die nichts für die starke Umweltverschmutzung durch andere können</a:t>
            </a:r>
          </a:p>
          <a:p>
            <a:pPr hangingPunct="1"/>
            <a:r>
              <a:rPr lang="de-AT" sz="3200" dirty="0"/>
              <a:t>Gemeinsame Probleme fordern gemeinsame Lösungen</a:t>
            </a:r>
          </a:p>
          <a:p>
            <a:pPr hangingPunct="1"/>
            <a:endParaRPr lang="de-AT" dirty="0"/>
          </a:p>
          <a:p>
            <a:pPr hangingPunct="1"/>
            <a:endParaRPr lang="de-AT" dirty="0"/>
          </a:p>
          <a:p>
            <a:pPr marL="0" indent="0" hangingPunct="1">
              <a:buFont typeface="Arial"/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5193074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Klimakonferenz</a:t>
            </a:r>
            <a:endParaRPr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4F3EBD5-93CE-2589-C871-CD30E9762F3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369581" y="4246873"/>
            <a:ext cx="10346044" cy="37275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de-AT" dirty="0"/>
              <a:t>Wie begegnen wir den Herausforderungen des Klimawandels jetzt und in Zukunft?</a:t>
            </a:r>
            <a:endParaRPr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90" y="685800"/>
            <a:ext cx="10037582" cy="608075"/>
          </a:xfrm>
        </p:spPr>
        <p:txBody>
          <a:bodyPr>
            <a:noAutofit/>
          </a:bodyPr>
          <a:lstStyle/>
          <a:p>
            <a:r>
              <a:rPr lang="de-AT" dirty="0"/>
              <a:t>Klimakonferenz – Ablauf:</a:t>
            </a:r>
            <a:br>
              <a:rPr lang="de-AT" dirty="0"/>
            </a:br>
            <a:endParaRPr lang="de-AT" dirty="0"/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5BA4B251-2D14-0B4A-B5D3-40D650E69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417859"/>
            <a:ext cx="11103918" cy="4754341"/>
          </a:xfrm>
        </p:spPr>
        <p:txBody>
          <a:bodyPr>
            <a:normAutofit/>
          </a:bodyPr>
          <a:lstStyle/>
          <a:p>
            <a:pPr lvl="0"/>
            <a:r>
              <a:rPr lang="de-AT" b="1" dirty="0">
                <a:sym typeface="Wingdings" panose="05000000000000000000" pitchFamily="2" charset="2"/>
              </a:rPr>
              <a:t></a:t>
            </a:r>
            <a:r>
              <a:rPr lang="de-AT" b="1" dirty="0"/>
              <a:t> Gruppen-Austausch: </a:t>
            </a:r>
            <a:r>
              <a:rPr lang="de-AT" dirty="0"/>
              <a:t>Lest eure Rollenkarte aufmerksam durch und versucht euch so gut wie möglich in diese Person hineinzuversetzen. Ergänzt, wenn möglich in der Gruppe eigene </a:t>
            </a:r>
            <a:r>
              <a:rPr lang="de-AT" u="sng" dirty="0"/>
              <a:t>Forderungen und Argumente</a:t>
            </a:r>
            <a:r>
              <a:rPr lang="de-AT" dirty="0"/>
              <a:t>. Einigt euch auf eine Person, die für eure Gruppe sprechen soll. Überlegt gemeinsam, wer ähnliche Interessen hat wie ihr.  </a:t>
            </a:r>
            <a:r>
              <a:rPr lang="de-AT" b="1" dirty="0"/>
              <a:t>(7‘)</a:t>
            </a:r>
            <a:endParaRPr lang="de-AT" dirty="0"/>
          </a:p>
          <a:p>
            <a:pPr lvl="0"/>
            <a:r>
              <a:rPr lang="de-AT" b="1" dirty="0">
                <a:sym typeface="Wingdings" panose="05000000000000000000" pitchFamily="2" charset="2"/>
              </a:rPr>
              <a:t></a:t>
            </a:r>
            <a:r>
              <a:rPr lang="de-AT" b="1" dirty="0"/>
              <a:t> Forderungen von </a:t>
            </a:r>
            <a:r>
              <a:rPr lang="de-AT" b="1" dirty="0" err="1"/>
              <a:t>Gruppensprecher:in</a:t>
            </a:r>
            <a:r>
              <a:rPr lang="de-AT" b="1" dirty="0"/>
              <a:t>: </a:t>
            </a:r>
            <a:r>
              <a:rPr lang="de-AT" dirty="0" err="1"/>
              <a:t>Jede:r</a:t>
            </a:r>
            <a:r>
              <a:rPr lang="de-AT" dirty="0"/>
              <a:t> </a:t>
            </a:r>
            <a:r>
              <a:rPr lang="de-AT" dirty="0" err="1"/>
              <a:t>Gruppensprecher:in</a:t>
            </a:r>
            <a:r>
              <a:rPr lang="de-AT" dirty="0"/>
              <a:t> trägt die </a:t>
            </a:r>
            <a:r>
              <a:rPr lang="de-AT" u="sng" dirty="0"/>
              <a:t>Argumente</a:t>
            </a:r>
            <a:r>
              <a:rPr lang="de-AT" dirty="0"/>
              <a:t> der Klasse vor. Erzählt auch kurz, warum ihr diese Forderungen stellt. (Schauspielen erwünscht!) </a:t>
            </a:r>
            <a:r>
              <a:rPr lang="de-AT" b="1" dirty="0"/>
              <a:t>(7‘)</a:t>
            </a:r>
            <a:endParaRPr lang="de-AT" dirty="0"/>
          </a:p>
          <a:p>
            <a:pPr lvl="0"/>
            <a:r>
              <a:rPr lang="de-AT" b="1" dirty="0">
                <a:sym typeface="Wingdings" panose="05000000000000000000" pitchFamily="2" charset="2"/>
              </a:rPr>
              <a:t></a:t>
            </a:r>
            <a:r>
              <a:rPr lang="de-AT" b="1" dirty="0"/>
              <a:t> Get-together (Informeller Austausch): Ihr habt nun eine kurze Konferenzpause. Die wollt ihr nutzen. </a:t>
            </a:r>
            <a:r>
              <a:rPr lang="de-AT" dirty="0"/>
              <a:t>Sprecht mit den anderen Gruppen über eure Forderungen und findet jemanden, der mit euch dieselben teilt. </a:t>
            </a:r>
            <a:r>
              <a:rPr lang="de-AT" b="1" dirty="0"/>
              <a:t>(10‘)</a:t>
            </a:r>
            <a:endParaRPr lang="de-AT" dirty="0"/>
          </a:p>
          <a:p>
            <a:pPr lvl="0"/>
            <a:r>
              <a:rPr lang="de-AT" dirty="0">
                <a:sym typeface="Wingdings" panose="05000000000000000000" pitchFamily="2" charset="2"/>
              </a:rPr>
              <a:t></a:t>
            </a:r>
            <a:r>
              <a:rPr lang="de-AT" b="1" dirty="0"/>
              <a:t> Formulierung von Forderungen und Kompromissen in der eigenen Gruppe: </a:t>
            </a:r>
            <a:r>
              <a:rPr lang="de-AT" dirty="0"/>
              <a:t>Schreibt nun </a:t>
            </a:r>
            <a:r>
              <a:rPr lang="de-AT" u="sng" dirty="0"/>
              <a:t>Maßnahmen</a:t>
            </a:r>
            <a:r>
              <a:rPr lang="de-AT" dirty="0"/>
              <a:t> und Kompromisse auf, die ihr anbieten möchtet.  </a:t>
            </a:r>
            <a:r>
              <a:rPr lang="de-AT" b="1" dirty="0"/>
              <a:t>(10‘) </a:t>
            </a:r>
            <a:endParaRPr lang="de-AT" dirty="0"/>
          </a:p>
          <a:p>
            <a:pPr lvl="0"/>
            <a:r>
              <a:rPr lang="de-AT" b="1" dirty="0">
                <a:sym typeface="Wingdings" panose="05000000000000000000" pitchFamily="2" charset="2"/>
              </a:rPr>
              <a:t></a:t>
            </a:r>
            <a:r>
              <a:rPr lang="de-AT" b="1" dirty="0"/>
              <a:t> Diskussion: </a:t>
            </a:r>
            <a:r>
              <a:rPr lang="de-AT" dirty="0"/>
              <a:t>Tragt eure Vorschläge zu </a:t>
            </a:r>
            <a:r>
              <a:rPr lang="de-AT" u="sng" dirty="0"/>
              <a:t>Maßnahmen und Kompromissen</a:t>
            </a:r>
            <a:r>
              <a:rPr lang="de-AT" dirty="0"/>
              <a:t> vor. </a:t>
            </a:r>
            <a:r>
              <a:rPr lang="de-AT" b="1" dirty="0"/>
              <a:t>(10‘)</a:t>
            </a:r>
            <a:endParaRPr lang="de-AT" dirty="0"/>
          </a:p>
          <a:p>
            <a:pPr lvl="0"/>
            <a:r>
              <a:rPr lang="de-AT" b="1" dirty="0">
                <a:sym typeface="Wingdings" panose="05000000000000000000" pitchFamily="2" charset="2"/>
              </a:rPr>
              <a:t></a:t>
            </a:r>
            <a:r>
              <a:rPr lang="de-AT" b="1" dirty="0"/>
              <a:t> Einigung: </a:t>
            </a:r>
            <a:r>
              <a:rPr lang="de-AT" dirty="0"/>
              <a:t>Findet mind. drei </a:t>
            </a:r>
            <a:r>
              <a:rPr lang="de-AT" u="sng" dirty="0"/>
              <a:t>Maßnahmen</a:t>
            </a:r>
            <a:r>
              <a:rPr lang="de-AT" dirty="0"/>
              <a:t>, mit der </a:t>
            </a:r>
            <a:r>
              <a:rPr lang="de-AT" u="sng" dirty="0"/>
              <a:t>alle</a:t>
            </a:r>
            <a:r>
              <a:rPr lang="de-AT" dirty="0"/>
              <a:t> einverstanden sind. </a:t>
            </a:r>
            <a:r>
              <a:rPr lang="de-AT" b="1" dirty="0"/>
              <a:t>(6‘)</a:t>
            </a:r>
            <a:endParaRPr lang="de-AT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9DA6593-D502-054A-864D-1228619FB12A}"/>
              </a:ext>
            </a:extLst>
          </p:cNvPr>
          <p:cNvSpPr/>
          <p:nvPr/>
        </p:nvSpPr>
        <p:spPr>
          <a:xfrm>
            <a:off x="10759168" y="5440141"/>
            <a:ext cx="1223328" cy="1223487"/>
          </a:xfrm>
          <a:prstGeom prst="ellipse">
            <a:avLst/>
          </a:prstGeom>
          <a:solidFill>
            <a:srgbClr val="FFFFFF"/>
          </a:solidFill>
          <a:ln w="25400" cap="flat" cmpd="sng" algn="ctr">
            <a:solidFill>
              <a:srgbClr val="303059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8" name="Grafik 7" descr="Wecker mit einfarbiger Füllung">
            <a:extLst>
              <a:ext uri="{FF2B5EF4-FFF2-40B4-BE49-F238E27FC236}">
                <a16:creationId xmlns:a16="http://schemas.microsoft.com/office/drawing/2014/main" id="{55194290-B5F3-DD41-88FC-261A81F3D1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35380" y="5616432"/>
            <a:ext cx="870903" cy="8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934401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5407EF-B773-35EC-1A2F-EDDCFBBDE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Vorschläge für die Diskussion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19F876-D3C7-3F5A-8FA3-9EDA9C935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5934" y="1417858"/>
            <a:ext cx="11280131" cy="48937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In einer Konferenz soll eine gemeinsame Lösung gefunden werden. Deshalb soll man respektvoll miteinander sprechen. Vorschläge:</a:t>
            </a:r>
          </a:p>
          <a:p>
            <a:pPr marL="0" indent="0">
              <a:buNone/>
            </a:pPr>
            <a:endParaRPr lang="de-DE" b="1" dirty="0"/>
          </a:p>
          <a:p>
            <a:r>
              <a:rPr lang="de-DE" b="1" dirty="0"/>
              <a:t>Ich schlage vor, dass …</a:t>
            </a:r>
            <a:endParaRPr lang="de-DE" dirty="0"/>
          </a:p>
          <a:p>
            <a:r>
              <a:rPr lang="de-DE" b="1" dirty="0"/>
              <a:t>Wäre es für Sie denkbar, dass …?</a:t>
            </a:r>
            <a:endParaRPr lang="de-DE" dirty="0"/>
          </a:p>
          <a:p>
            <a:r>
              <a:rPr lang="de-DE" b="1" dirty="0"/>
              <a:t>Könnten wir uns darauf einigen, dass …?</a:t>
            </a:r>
            <a:endParaRPr lang="de-DE" dirty="0"/>
          </a:p>
          <a:p>
            <a:r>
              <a:rPr lang="de-DE" b="1" dirty="0"/>
              <a:t>Ich wäre bereit, …, wenn Sie im Gegenzug …</a:t>
            </a:r>
            <a:endParaRPr lang="de-DE" dirty="0"/>
          </a:p>
          <a:p>
            <a:r>
              <a:rPr lang="de-DE" b="1" dirty="0"/>
              <a:t>Unser Ziel ist es, eine Lösung zu finden, die für beide Seiten passt.</a:t>
            </a:r>
            <a:endParaRPr lang="de-DE" dirty="0"/>
          </a:p>
          <a:p>
            <a:r>
              <a:rPr lang="de-DE" b="1" dirty="0"/>
              <a:t>Wie stehen Sie zu dem Vorschlag …?</a:t>
            </a:r>
            <a:endParaRPr lang="de-DE" dirty="0"/>
          </a:p>
          <a:p>
            <a:r>
              <a:rPr lang="de-DE" b="1" dirty="0"/>
              <a:t>Unter welchen Bedingungen könnten Sie sich das vorstellen?</a:t>
            </a:r>
            <a:endParaRPr lang="de-DE" dirty="0"/>
          </a:p>
          <a:p>
            <a:r>
              <a:rPr lang="de-DE" b="1" dirty="0"/>
              <a:t>Können wir einen Kompromiss finden, indem …</a:t>
            </a:r>
            <a:endParaRPr lang="de-DE" dirty="0"/>
          </a:p>
          <a:p>
            <a:pPr marL="0"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73701956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2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2A7AF835-3EA3-3B44-9549-7E9982AD5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380" y="996017"/>
            <a:ext cx="7167239" cy="5691085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Gefühlsskala (Beispiel)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64A033A-8180-F54D-9E09-E7D0AF2C510A}"/>
              </a:ext>
            </a:extLst>
          </p:cNvPr>
          <p:cNvGrpSpPr/>
          <p:nvPr/>
        </p:nvGrpSpPr>
        <p:grpSpPr>
          <a:xfrm>
            <a:off x="6820989" y="2285576"/>
            <a:ext cx="479880" cy="237240"/>
            <a:chOff x="4620997" y="2159298"/>
            <a:chExt cx="479880" cy="237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00CF37E7-087A-D445-8594-AC6309725DF9}"/>
                    </a:ext>
                  </a:extLst>
                </p14:cNvPr>
                <p14:cNvContentPartPr/>
                <p14:nvPr/>
              </p14:nvContentPartPr>
              <p14:xfrm>
                <a:off x="4655557" y="2198178"/>
                <a:ext cx="194760" cy="19836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00CF37E7-087A-D445-8594-AC6309725DF9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46574" y="2189178"/>
                  <a:ext cx="212367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5FACF30C-D53B-8D49-84ED-C890B3A0A9F8}"/>
                    </a:ext>
                  </a:extLst>
                </p14:cNvPr>
                <p14:cNvContentPartPr/>
                <p14:nvPr/>
              </p14:nvContentPartPr>
              <p14:xfrm>
                <a:off x="4620997" y="2159298"/>
                <a:ext cx="479880" cy="20016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5FACF30C-D53B-8D49-84ED-C890B3A0A9F8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611997" y="2150298"/>
                  <a:ext cx="497520" cy="217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DAA1D086-22A9-2047-9056-FB677A9D701C}"/>
              </a:ext>
            </a:extLst>
          </p:cNvPr>
          <p:cNvGrpSpPr/>
          <p:nvPr/>
        </p:nvGrpSpPr>
        <p:grpSpPr>
          <a:xfrm>
            <a:off x="6891369" y="2657618"/>
            <a:ext cx="317880" cy="160200"/>
            <a:chOff x="3657997" y="2463498"/>
            <a:chExt cx="317880" cy="16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1321EFE-817C-8C4E-8E51-E7250A8B04F0}"/>
                    </a:ext>
                  </a:extLst>
                </p14:cNvPr>
                <p14:cNvContentPartPr/>
                <p14:nvPr/>
              </p14:nvContentPartPr>
              <p14:xfrm>
                <a:off x="3705877" y="2463498"/>
                <a:ext cx="196560" cy="16020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1321EFE-817C-8C4E-8E51-E7250A8B04F0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696893" y="2454518"/>
                  <a:ext cx="214168" cy="17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03729A75-0BCF-3144-878F-CF4398D73A55}"/>
                    </a:ext>
                  </a:extLst>
                </p14:cNvPr>
                <p14:cNvContentPartPr/>
                <p14:nvPr/>
              </p14:nvContentPartPr>
              <p14:xfrm>
                <a:off x="3657997" y="2535858"/>
                <a:ext cx="317880" cy="8424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03729A75-0BCF-3144-878F-CF4398D73A55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648997" y="2526858"/>
                  <a:ext cx="335520" cy="101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23CB0DFF-D05B-D44B-9671-BB68098BAABF}"/>
              </a:ext>
            </a:extLst>
          </p:cNvPr>
          <p:cNvGrpSpPr/>
          <p:nvPr/>
        </p:nvGrpSpPr>
        <p:grpSpPr>
          <a:xfrm>
            <a:off x="6940329" y="6379482"/>
            <a:ext cx="390960" cy="206280"/>
            <a:chOff x="2901997" y="2779578"/>
            <a:chExt cx="390960" cy="206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E7748EB-1C0F-2B48-82A2-E0D07CA04B9F}"/>
                    </a:ext>
                  </a:extLst>
                </p14:cNvPr>
                <p14:cNvContentPartPr/>
                <p14:nvPr/>
              </p14:nvContentPartPr>
              <p14:xfrm>
                <a:off x="2901997" y="2831778"/>
                <a:ext cx="282600" cy="10728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E7748EB-1C0F-2B48-82A2-E0D07CA04B9F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892997" y="2822778"/>
                  <a:ext cx="3002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D7B14E7-D105-8944-AC1E-08FCCDB936AB}"/>
                    </a:ext>
                  </a:extLst>
                </p14:cNvPr>
                <p14:cNvContentPartPr/>
                <p14:nvPr/>
              </p14:nvContentPartPr>
              <p14:xfrm>
                <a:off x="2960677" y="2779578"/>
                <a:ext cx="332280" cy="2062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D7B14E7-D105-8944-AC1E-08FCCDB936AB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951677" y="2770578"/>
                  <a:ext cx="349920" cy="223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ABCCD92-CF66-8C4A-BECE-01EED5D60E23}"/>
              </a:ext>
            </a:extLst>
          </p:cNvPr>
          <p:cNvGrpSpPr/>
          <p:nvPr/>
        </p:nvGrpSpPr>
        <p:grpSpPr>
          <a:xfrm>
            <a:off x="5887092" y="5141231"/>
            <a:ext cx="346680" cy="162000"/>
            <a:chOff x="1941517" y="4217778"/>
            <a:chExt cx="346680" cy="162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B4646051-2B43-A144-8BD9-55426D06BD9D}"/>
                    </a:ext>
                  </a:extLst>
                </p14:cNvPr>
                <p14:cNvContentPartPr/>
                <p14:nvPr/>
              </p14:nvContentPartPr>
              <p14:xfrm>
                <a:off x="1941517" y="4217778"/>
                <a:ext cx="331560" cy="1620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B4646051-2B43-A144-8BD9-55426D06BD9D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932517" y="4208798"/>
                  <a:ext cx="349200" cy="17960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705E0B8C-CFB9-E944-B09A-940870012DD4}"/>
                    </a:ext>
                  </a:extLst>
                </p14:cNvPr>
                <p14:cNvContentPartPr/>
                <p14:nvPr/>
              </p14:nvContentPartPr>
              <p14:xfrm>
                <a:off x="1989757" y="4232538"/>
                <a:ext cx="298440" cy="13824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705E0B8C-CFB9-E944-B09A-940870012DD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980757" y="4223538"/>
                  <a:ext cx="316080" cy="155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CF567B22-479A-B244-9B3C-856FB730CDF3}"/>
              </a:ext>
            </a:extLst>
          </p:cNvPr>
          <p:cNvGrpSpPr/>
          <p:nvPr/>
        </p:nvGrpSpPr>
        <p:grpSpPr>
          <a:xfrm>
            <a:off x="8006985" y="6006355"/>
            <a:ext cx="258120" cy="189720"/>
            <a:chOff x="4644757" y="3934098"/>
            <a:chExt cx="258120" cy="18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A2EBCD3A-6768-AF49-88FB-C1E4F15AEF22}"/>
                    </a:ext>
                  </a:extLst>
                </p14:cNvPr>
                <p14:cNvContentPartPr/>
                <p14:nvPr/>
              </p14:nvContentPartPr>
              <p14:xfrm>
                <a:off x="4644757" y="3966498"/>
                <a:ext cx="183960" cy="15516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A2EBCD3A-6768-AF49-88FB-C1E4F15AEF22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635757" y="3957498"/>
                  <a:ext cx="20160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546210AF-7554-BE4E-993A-BFBF57422556}"/>
                    </a:ext>
                  </a:extLst>
                </p14:cNvPr>
                <p14:cNvContentPartPr/>
                <p14:nvPr/>
              </p14:nvContentPartPr>
              <p14:xfrm>
                <a:off x="4689757" y="3934098"/>
                <a:ext cx="213120" cy="18972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546210AF-7554-BE4E-993A-BFBF57422556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680757" y="3925115"/>
                  <a:ext cx="230760" cy="207327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714F7224-A22F-F64B-93E5-4402E00C2B13}"/>
              </a:ext>
            </a:extLst>
          </p:cNvPr>
          <p:cNvGrpSpPr/>
          <p:nvPr/>
        </p:nvGrpSpPr>
        <p:grpSpPr>
          <a:xfrm>
            <a:off x="5836799" y="2911964"/>
            <a:ext cx="385560" cy="240480"/>
            <a:chOff x="5490757" y="3360258"/>
            <a:chExt cx="385560" cy="240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C59EAF6C-ABD8-5F4B-B66C-9D888E9A1CB7}"/>
                    </a:ext>
                  </a:extLst>
                </p14:cNvPr>
                <p14:cNvContentPartPr/>
                <p14:nvPr/>
              </p14:nvContentPartPr>
              <p14:xfrm>
                <a:off x="5553757" y="3360258"/>
                <a:ext cx="289440" cy="24048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C59EAF6C-ABD8-5F4B-B66C-9D888E9A1CB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544757" y="3351258"/>
                  <a:ext cx="30708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607EEFAC-811F-4E42-8A3D-455D0A292468}"/>
                    </a:ext>
                  </a:extLst>
                </p14:cNvPr>
                <p14:cNvContentPartPr/>
                <p14:nvPr/>
              </p14:nvContentPartPr>
              <p14:xfrm>
                <a:off x="5490757" y="3412098"/>
                <a:ext cx="385560" cy="8388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07EEFAC-811F-4E42-8A3D-455D0A29246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481757" y="3403098"/>
                  <a:ext cx="403200" cy="10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D3CEF47B-2518-104F-BCCA-C4B74FBDEAB3}"/>
              </a:ext>
            </a:extLst>
          </p:cNvPr>
          <p:cNvGrpSpPr/>
          <p:nvPr/>
        </p:nvGrpSpPr>
        <p:grpSpPr>
          <a:xfrm>
            <a:off x="3732517" y="3052458"/>
            <a:ext cx="329760" cy="200520"/>
            <a:chOff x="3732517" y="3052458"/>
            <a:chExt cx="329760" cy="200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F2B38E9C-A2A2-4945-8C60-EA2D69D72150}"/>
                    </a:ext>
                  </a:extLst>
                </p14:cNvPr>
                <p14:cNvContentPartPr/>
                <p14:nvPr/>
              </p14:nvContentPartPr>
              <p14:xfrm>
                <a:off x="3732517" y="3052458"/>
                <a:ext cx="272880" cy="18648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F2B38E9C-A2A2-4945-8C60-EA2D69D7215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3723517" y="3043458"/>
                  <a:ext cx="29052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645E9CEB-3EF7-A24D-9F97-78A420B4D913}"/>
                    </a:ext>
                  </a:extLst>
                </p14:cNvPr>
                <p14:cNvContentPartPr/>
                <p14:nvPr/>
              </p14:nvContentPartPr>
              <p14:xfrm>
                <a:off x="3732877" y="3087378"/>
                <a:ext cx="329400" cy="1656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645E9CEB-3EF7-A24D-9F97-78A420B4D913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723877" y="3078378"/>
                  <a:ext cx="347040" cy="183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5C51666-4949-F30B-2A5A-83C4AC916BE8}"/>
              </a:ext>
            </a:extLst>
          </p:cNvPr>
          <p:cNvGrpSpPr/>
          <p:nvPr/>
        </p:nvGrpSpPr>
        <p:grpSpPr>
          <a:xfrm>
            <a:off x="7875769" y="4497373"/>
            <a:ext cx="385560" cy="240480"/>
            <a:chOff x="5490757" y="3360258"/>
            <a:chExt cx="385560" cy="240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40F27E68-051D-B753-715E-37BF5D2F76FD}"/>
                    </a:ext>
                  </a:extLst>
                </p14:cNvPr>
                <p14:cNvContentPartPr/>
                <p14:nvPr/>
              </p14:nvContentPartPr>
              <p14:xfrm>
                <a:off x="5553757" y="3360258"/>
                <a:ext cx="289440" cy="24048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C59EAF6C-ABD8-5F4B-B66C-9D888E9A1CB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544757" y="3351258"/>
                  <a:ext cx="30708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0D346FC4-D786-F3EE-821C-4824BBF81A77}"/>
                    </a:ext>
                  </a:extLst>
                </p14:cNvPr>
                <p14:cNvContentPartPr/>
                <p14:nvPr/>
              </p14:nvContentPartPr>
              <p14:xfrm>
                <a:off x="5490757" y="3412098"/>
                <a:ext cx="385560" cy="8388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07EEFAC-811F-4E42-8A3D-455D0A29246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481757" y="3403098"/>
                  <a:ext cx="403200" cy="101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98972403"/>
      </p:ext>
    </p:extLst>
  </p:cSld>
  <p:clrMapOvr>
    <a:masterClrMapping/>
  </p:clrMapOvr>
  <p:transition spd="med"/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  <SharedWithUsers xmlns="698a1803-52f3-4d4f-bff9-093c0d5dc281">
      <UserInfo>
        <DisplayName/>
        <AccountId xsi:nil="true"/>
        <AccountType/>
      </UserInfo>
    </SharedWithUsers>
    <MediaLengthInSeconds xmlns="f799415d-695a-4815-bd71-e216a568b99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549b164e6865ebdf55d340135f6c7a3f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9a96961058b11dcd4d83c7ba690bf06a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FE5342-7ABD-4F19-8BE6-8A872A8C2DE7}">
  <ds:schemaRefs>
    <ds:schemaRef ds:uri="http://schemas.microsoft.com/office/2006/metadata/properties"/>
    <ds:schemaRef ds:uri="http://www.w3.org/XML/1998/namespace"/>
    <ds:schemaRef ds:uri="http://purl.org/dc/terms/"/>
    <ds:schemaRef ds:uri="http://purl.org/dc/dcmitype/"/>
    <ds:schemaRef ds:uri="f799415d-695a-4815-bd71-e216a568b99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698a1803-52f3-4d4f-bff9-093c0d5dc281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54B2989-AB0F-45B5-9B7A-0C71D9E8791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</Words>
  <Application>Microsoft Office PowerPoint</Application>
  <PresentationFormat>Breitbild</PresentationFormat>
  <Paragraphs>51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9" baseType="lpstr">
      <vt:lpstr>Arial</vt:lpstr>
      <vt:lpstr>Calibri</vt:lpstr>
      <vt:lpstr>Lexend ExtraBold</vt:lpstr>
      <vt:lpstr>Lexend Medium</vt:lpstr>
      <vt:lpstr>Lexend SemiBold</vt:lpstr>
      <vt:lpstr>Wingdings</vt:lpstr>
      <vt:lpstr>1_Office</vt:lpstr>
      <vt:lpstr>Los  Geht’s!</vt:lpstr>
      <vt:lpstr>Einstieg</vt:lpstr>
      <vt:lpstr>Miteinander und gegeneinander (Wiederholung)</vt:lpstr>
      <vt:lpstr>Klimawandel: nur gemeinsam machbar</vt:lpstr>
      <vt:lpstr>Klimawandel: nur gemeinsam machbar</vt:lpstr>
      <vt:lpstr>Klimakonferenz</vt:lpstr>
      <vt:lpstr>Klimakonferenz – Ablauf: </vt:lpstr>
      <vt:lpstr>Vorschläge für die Diskussion</vt:lpstr>
      <vt:lpstr>Gefühlsskala (Beispiel)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Lisa Györkös</cp:lastModifiedBy>
  <cp:revision>21</cp:revision>
  <dcterms:modified xsi:type="dcterms:W3CDTF">2025-12-29T07:52:47Z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  <property fmtid="{D5CDD505-2E9C-101B-9397-08002B2CF9AE}" pid="4" name="Order">
    <vt:r8>20081500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