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2"/>
  </p:notesMasterIdLst>
  <p:sldIdLst>
    <p:sldId id="302" r:id="rId5"/>
    <p:sldId id="334" r:id="rId6"/>
    <p:sldId id="304" r:id="rId7"/>
    <p:sldId id="305" r:id="rId8"/>
    <p:sldId id="306" r:id="rId9"/>
    <p:sldId id="327" r:id="rId10"/>
    <p:sldId id="330" r:id="rId11"/>
    <p:sldId id="322" r:id="rId12"/>
    <p:sldId id="331" r:id="rId13"/>
    <p:sldId id="325" r:id="rId14"/>
    <p:sldId id="318" r:id="rId15"/>
    <p:sldId id="307" r:id="rId16"/>
    <p:sldId id="337" r:id="rId17"/>
    <p:sldId id="339" r:id="rId18"/>
    <p:sldId id="338" r:id="rId19"/>
    <p:sldId id="336" r:id="rId20"/>
    <p:sldId id="341" r:id="rId21"/>
    <p:sldId id="345" r:id="rId22"/>
    <p:sldId id="308" r:id="rId23"/>
    <p:sldId id="332" r:id="rId24"/>
    <p:sldId id="344" r:id="rId25"/>
    <p:sldId id="340" r:id="rId26"/>
    <p:sldId id="317" r:id="rId27"/>
    <p:sldId id="309" r:id="rId28"/>
    <p:sldId id="323" r:id="rId29"/>
    <p:sldId id="342" r:id="rId30"/>
    <p:sldId id="343"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or" initials="M"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588E5F"/>
    <a:srgbClr val="3B5F40"/>
    <a:srgbClr val="B4D0B8"/>
    <a:srgbClr val="3A5F40"/>
    <a:srgbClr val="FFD589"/>
    <a:srgbClr val="FFC865"/>
    <a:srgbClr val="FFA500"/>
    <a:srgbClr val="FFB93B"/>
    <a:srgbClr val="548235"/>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4A2745-FA75-4DD6-9802-0506DB91A705}" v="5" dt="2025-09-17T11:40:23.3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400"/>
    <p:restoredTop sz="86039" autoAdjust="0"/>
  </p:normalViewPr>
  <p:slideViewPr>
    <p:cSldViewPr snapToGrid="0">
      <p:cViewPr varScale="1">
        <p:scale>
          <a:sx n="103" d="100"/>
          <a:sy n="103" d="100"/>
        </p:scale>
        <p:origin x="696" y="8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gasperi, Tatjana" userId="301bc012-74bc-4582-85e3-4a331c408f39" providerId="ADAL" clId="{2A4A2745-FA75-4DD6-9802-0506DB91A705}"/>
    <pc:docChg chg="custSel addSld modSld">
      <pc:chgData name="Degasperi, Tatjana" userId="301bc012-74bc-4582-85e3-4a331c408f39" providerId="ADAL" clId="{2A4A2745-FA75-4DD6-9802-0506DB91A705}" dt="2025-09-17T11:41:02.375" v="134" actId="113"/>
      <pc:docMkLst>
        <pc:docMk/>
      </pc:docMkLst>
      <pc:sldChg chg="addSp delSp modSp mod delAnim">
        <pc:chgData name="Degasperi, Tatjana" userId="301bc012-74bc-4582-85e3-4a331c408f39" providerId="ADAL" clId="{2A4A2745-FA75-4DD6-9802-0506DB91A705}" dt="2025-09-17T11:41:02.375" v="134" actId="113"/>
        <pc:sldMkLst>
          <pc:docMk/>
          <pc:sldMk cId="2735672241" sldId="341"/>
        </pc:sldMkLst>
        <pc:spChg chg="add mod">
          <ac:chgData name="Degasperi, Tatjana" userId="301bc012-74bc-4582-85e3-4a331c408f39" providerId="ADAL" clId="{2A4A2745-FA75-4DD6-9802-0506DB91A705}" dt="2025-09-17T11:20:50.008" v="80" actId="20577"/>
          <ac:spMkLst>
            <pc:docMk/>
            <pc:sldMk cId="2735672241" sldId="341"/>
            <ac:spMk id="2" creationId="{EB64754B-C7B9-5426-268A-43647BDC4537}"/>
          </ac:spMkLst>
        </pc:spChg>
        <pc:spChg chg="add mod">
          <ac:chgData name="Degasperi, Tatjana" userId="301bc012-74bc-4582-85e3-4a331c408f39" providerId="ADAL" clId="{2A4A2745-FA75-4DD6-9802-0506DB91A705}" dt="2025-09-17T11:41:02.375" v="134" actId="113"/>
          <ac:spMkLst>
            <pc:docMk/>
            <pc:sldMk cId="2735672241" sldId="341"/>
            <ac:spMk id="3" creationId="{EA0D4CB3-587E-1E53-73A4-BF21797E9C3E}"/>
          </ac:spMkLst>
        </pc:spChg>
        <pc:spChg chg="add del mod">
          <ac:chgData name="Degasperi, Tatjana" userId="301bc012-74bc-4582-85e3-4a331c408f39" providerId="ADAL" clId="{2A4A2745-FA75-4DD6-9802-0506DB91A705}" dt="2025-09-17T11:35:27.337" v="89"/>
          <ac:spMkLst>
            <pc:docMk/>
            <pc:sldMk cId="2735672241" sldId="341"/>
            <ac:spMk id="6" creationId="{FDAEE632-C87B-6C09-168D-F0F2731D37F3}"/>
          </ac:spMkLst>
        </pc:spChg>
        <pc:spChg chg="del">
          <ac:chgData name="Degasperi, Tatjana" userId="301bc012-74bc-4582-85e3-4a331c408f39" providerId="ADAL" clId="{2A4A2745-FA75-4DD6-9802-0506DB91A705}" dt="2025-09-17T11:19:57.757" v="1" actId="478"/>
          <ac:spMkLst>
            <pc:docMk/>
            <pc:sldMk cId="2735672241" sldId="341"/>
            <ac:spMk id="7" creationId="{797A50FA-C50E-E5C8-DF0F-DBC69E1688E3}"/>
          </ac:spMkLst>
        </pc:spChg>
        <pc:spChg chg="add del">
          <ac:chgData name="Degasperi, Tatjana" userId="301bc012-74bc-4582-85e3-4a331c408f39" providerId="ADAL" clId="{2A4A2745-FA75-4DD6-9802-0506DB91A705}" dt="2025-09-17T11:35:39.502" v="97" actId="478"/>
          <ac:spMkLst>
            <pc:docMk/>
            <pc:sldMk cId="2735672241" sldId="341"/>
            <ac:spMk id="9" creationId="{69C02457-60FF-CDB9-05AD-5E5622A34DF4}"/>
          </ac:spMkLst>
        </pc:spChg>
        <pc:spChg chg="del">
          <ac:chgData name="Degasperi, Tatjana" userId="301bc012-74bc-4582-85e3-4a331c408f39" providerId="ADAL" clId="{2A4A2745-FA75-4DD6-9802-0506DB91A705}" dt="2025-09-17T11:20:08.082" v="5" actId="478"/>
          <ac:spMkLst>
            <pc:docMk/>
            <pc:sldMk cId="2735672241" sldId="341"/>
            <ac:spMk id="16" creationId="{782D7898-6462-2027-D113-C33AB73121C4}"/>
          </ac:spMkLst>
        </pc:spChg>
        <pc:picChg chg="del">
          <ac:chgData name="Degasperi, Tatjana" userId="301bc012-74bc-4582-85e3-4a331c408f39" providerId="ADAL" clId="{2A4A2745-FA75-4DD6-9802-0506DB91A705}" dt="2025-09-17T11:19:59.241" v="2" actId="478"/>
          <ac:picMkLst>
            <pc:docMk/>
            <pc:sldMk cId="2735672241" sldId="341"/>
            <ac:picMk id="10" creationId="{EF65B4C0-4A30-0812-6F12-AE0F7187F1CD}"/>
          </ac:picMkLst>
        </pc:picChg>
        <pc:picChg chg="del">
          <ac:chgData name="Degasperi, Tatjana" userId="301bc012-74bc-4582-85e3-4a331c408f39" providerId="ADAL" clId="{2A4A2745-FA75-4DD6-9802-0506DB91A705}" dt="2025-09-17T11:20:01.243" v="3" actId="478"/>
          <ac:picMkLst>
            <pc:docMk/>
            <pc:sldMk cId="2735672241" sldId="341"/>
            <ac:picMk id="11" creationId="{15429E9D-B796-39C1-4AF2-92DED52EC750}"/>
          </ac:picMkLst>
        </pc:picChg>
        <pc:picChg chg="del">
          <ac:chgData name="Degasperi, Tatjana" userId="301bc012-74bc-4582-85e3-4a331c408f39" providerId="ADAL" clId="{2A4A2745-FA75-4DD6-9802-0506DB91A705}" dt="2025-09-17T11:20:02.932" v="4" actId="478"/>
          <ac:picMkLst>
            <pc:docMk/>
            <pc:sldMk cId="2735672241" sldId="341"/>
            <ac:picMk id="14" creationId="{D6A5A2E4-2B81-D28B-15F7-E300C17C6AD7}"/>
          </ac:picMkLst>
        </pc:picChg>
      </pc:sldChg>
      <pc:sldChg chg="add">
        <pc:chgData name="Degasperi, Tatjana" userId="301bc012-74bc-4582-85e3-4a331c408f39" providerId="ADAL" clId="{2A4A2745-FA75-4DD6-9802-0506DB91A705}" dt="2025-09-17T11:19:54.085" v="0" actId="2890"/>
        <pc:sldMkLst>
          <pc:docMk/>
          <pc:sldMk cId="1733538871" sldId="345"/>
        </pc:sldMkLst>
      </pc:sldChg>
    </pc:docChg>
  </pc:docChgLst>
  <pc:docChgLst>
    <pc:chgData name="Degasperi, Tatjana" userId="301bc012-74bc-4582-85e3-4a331c408f39" providerId="ADAL" clId="{7DACB47E-E2B3-47C9-BA6D-3685D51725C6}"/>
    <pc:docChg chg="mod">
      <pc:chgData name="Degasperi, Tatjana" userId="301bc012-74bc-4582-85e3-4a331c408f39" providerId="ADAL" clId="{7DACB47E-E2B3-47C9-BA6D-3685D51725C6}" dt="2025-07-25T08:07:15.437" v="0"/>
      <pc:docMkLst>
        <pc:docMk/>
      </pc:docMkLst>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C51BEA-C714-4AED-9112-4500DB899A85}" type="datetimeFigureOut">
              <a:rPr lang="en-AU" smtClean="0"/>
              <a:t>17/09/2025</a:t>
            </a:fld>
            <a:endParaRPr lang="en-AU"/>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AU"/>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039DB4-C640-4EE0-A5E6-22F889456E1C}" type="slidenum">
              <a:rPr lang="en-AU" smtClean="0"/>
              <a:t>‹Nr.›</a:t>
            </a:fld>
            <a:endParaRPr lang="en-AU"/>
          </a:p>
        </p:txBody>
      </p:sp>
    </p:spTree>
    <p:extLst>
      <p:ext uri="{BB962C8B-B14F-4D97-AF65-F5344CB8AC3E}">
        <p14:creationId xmlns:p14="http://schemas.microsoft.com/office/powerpoint/2010/main" val="18370025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0F039DB4-C640-4EE0-A5E6-22F889456E1C}" type="slidenum">
              <a:rPr lang="en-AU" smtClean="0"/>
              <a:t>2</a:t>
            </a:fld>
            <a:endParaRPr lang="en-AU"/>
          </a:p>
        </p:txBody>
      </p:sp>
    </p:spTree>
    <p:extLst>
      <p:ext uri="{BB962C8B-B14F-4D97-AF65-F5344CB8AC3E}">
        <p14:creationId xmlns:p14="http://schemas.microsoft.com/office/powerpoint/2010/main" val="32475388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Zusätzliche Beispiele</a:t>
            </a:r>
          </a:p>
        </p:txBody>
      </p:sp>
      <p:sp>
        <p:nvSpPr>
          <p:cNvPr id="4" name="Foliennummernplatzhalter 3"/>
          <p:cNvSpPr>
            <a:spLocks noGrp="1"/>
          </p:cNvSpPr>
          <p:nvPr>
            <p:ph type="sldNum" sz="quarter" idx="5"/>
          </p:nvPr>
        </p:nvSpPr>
        <p:spPr/>
        <p:txBody>
          <a:bodyPr/>
          <a:lstStyle/>
          <a:p>
            <a:fld id="{0F039DB4-C640-4EE0-A5E6-22F889456E1C}" type="slidenum">
              <a:rPr lang="en-AU" smtClean="0"/>
              <a:t>16</a:t>
            </a:fld>
            <a:endParaRPr lang="en-AU"/>
          </a:p>
        </p:txBody>
      </p:sp>
    </p:spTree>
    <p:extLst>
      <p:ext uri="{BB962C8B-B14F-4D97-AF65-F5344CB8AC3E}">
        <p14:creationId xmlns:p14="http://schemas.microsoft.com/office/powerpoint/2010/main" val="8768550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24A1B-C586-25DC-1831-FE2344B9100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F02BFD7-8BCD-4180-E9EA-D8995A2AA26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6651B56-0E18-9304-6008-3B2D85B46E49}"/>
              </a:ext>
            </a:extLst>
          </p:cNvPr>
          <p:cNvSpPr>
            <a:spLocks noGrp="1"/>
          </p:cNvSpPr>
          <p:nvPr>
            <p:ph type="body" idx="1"/>
          </p:nvPr>
        </p:nvSpPr>
        <p:spPr/>
        <p:txBody>
          <a:bodyPr/>
          <a:lstStyle/>
          <a:p>
            <a:r>
              <a:rPr lang="de-AT" dirty="0"/>
              <a:t>Zusätzliche Beispiele</a:t>
            </a:r>
          </a:p>
        </p:txBody>
      </p:sp>
      <p:sp>
        <p:nvSpPr>
          <p:cNvPr id="4" name="Foliennummernplatzhalter 3">
            <a:extLst>
              <a:ext uri="{FF2B5EF4-FFF2-40B4-BE49-F238E27FC236}">
                <a16:creationId xmlns:a16="http://schemas.microsoft.com/office/drawing/2014/main" id="{55BCDFCA-3DC6-A91F-D9EA-8AC75DF78A58}"/>
              </a:ext>
            </a:extLst>
          </p:cNvPr>
          <p:cNvSpPr>
            <a:spLocks noGrp="1"/>
          </p:cNvSpPr>
          <p:nvPr>
            <p:ph type="sldNum" sz="quarter" idx="5"/>
          </p:nvPr>
        </p:nvSpPr>
        <p:spPr/>
        <p:txBody>
          <a:bodyPr/>
          <a:lstStyle/>
          <a:p>
            <a:fld id="{0F039DB4-C640-4EE0-A5E6-22F889456E1C}" type="slidenum">
              <a:rPr lang="en-AU" smtClean="0"/>
              <a:t>17</a:t>
            </a:fld>
            <a:endParaRPr lang="en-AU"/>
          </a:p>
        </p:txBody>
      </p:sp>
    </p:spTree>
    <p:extLst>
      <p:ext uri="{BB962C8B-B14F-4D97-AF65-F5344CB8AC3E}">
        <p14:creationId xmlns:p14="http://schemas.microsoft.com/office/powerpoint/2010/main" val="38450343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6A4A0-D673-655D-F7ED-86C667AC934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58BFB40-B00B-65BE-6E6A-5872CAED270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41DBD54-A91D-A348-8D0E-A4E3CEEE9EEF}"/>
              </a:ext>
            </a:extLst>
          </p:cNvPr>
          <p:cNvSpPr>
            <a:spLocks noGrp="1"/>
          </p:cNvSpPr>
          <p:nvPr>
            <p:ph type="body" idx="1"/>
          </p:nvPr>
        </p:nvSpPr>
        <p:spPr/>
        <p:txBody>
          <a:bodyPr/>
          <a:lstStyle/>
          <a:p>
            <a:r>
              <a:rPr lang="de-AT" dirty="0"/>
              <a:t>Zusätzliche Beispiele</a:t>
            </a:r>
          </a:p>
        </p:txBody>
      </p:sp>
      <p:sp>
        <p:nvSpPr>
          <p:cNvPr id="4" name="Foliennummernplatzhalter 3">
            <a:extLst>
              <a:ext uri="{FF2B5EF4-FFF2-40B4-BE49-F238E27FC236}">
                <a16:creationId xmlns:a16="http://schemas.microsoft.com/office/drawing/2014/main" id="{E96CBB4D-A2C8-71EA-D7B5-1E92E78FA0C2}"/>
              </a:ext>
            </a:extLst>
          </p:cNvPr>
          <p:cNvSpPr>
            <a:spLocks noGrp="1"/>
          </p:cNvSpPr>
          <p:nvPr>
            <p:ph type="sldNum" sz="quarter" idx="5"/>
          </p:nvPr>
        </p:nvSpPr>
        <p:spPr/>
        <p:txBody>
          <a:bodyPr/>
          <a:lstStyle/>
          <a:p>
            <a:fld id="{0F039DB4-C640-4EE0-A5E6-22F889456E1C}" type="slidenum">
              <a:rPr lang="en-AU" smtClean="0"/>
              <a:t>18</a:t>
            </a:fld>
            <a:endParaRPr lang="en-AU"/>
          </a:p>
        </p:txBody>
      </p:sp>
    </p:spTree>
    <p:extLst>
      <p:ext uri="{BB962C8B-B14F-4D97-AF65-F5344CB8AC3E}">
        <p14:creationId xmlns:p14="http://schemas.microsoft.com/office/powerpoint/2010/main" val="961392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buFont typeface="+mj-lt"/>
              <a:buAutoNum type="arabicPeriod"/>
            </a:pPr>
            <a:endParaRPr lang="de-DE" dirty="0"/>
          </a:p>
        </p:txBody>
      </p:sp>
      <p:sp>
        <p:nvSpPr>
          <p:cNvPr id="4" name="Foliennummernplatzhalter 3"/>
          <p:cNvSpPr>
            <a:spLocks noGrp="1"/>
          </p:cNvSpPr>
          <p:nvPr>
            <p:ph type="sldNum" sz="quarter" idx="5"/>
          </p:nvPr>
        </p:nvSpPr>
        <p:spPr/>
        <p:txBody>
          <a:bodyPr/>
          <a:lstStyle/>
          <a:p>
            <a:fld id="{0F039DB4-C640-4EE0-A5E6-22F889456E1C}" type="slidenum">
              <a:rPr lang="en-AU" smtClean="0"/>
              <a:t>20</a:t>
            </a:fld>
            <a:endParaRPr lang="en-AU"/>
          </a:p>
        </p:txBody>
      </p:sp>
    </p:spTree>
    <p:extLst>
      <p:ext uri="{BB962C8B-B14F-4D97-AF65-F5344CB8AC3E}">
        <p14:creationId xmlns:p14="http://schemas.microsoft.com/office/powerpoint/2010/main" val="18402209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B977DC-9EE6-52E6-0899-B0AEBF264AE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543E1C1-2C68-C251-3C7F-31445F61991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1FCBED4-283C-5F4C-B4AE-E23B9C2DD434}"/>
              </a:ext>
            </a:extLst>
          </p:cNvPr>
          <p:cNvSpPr>
            <a:spLocks noGrp="1"/>
          </p:cNvSpPr>
          <p:nvPr>
            <p:ph type="body" idx="1"/>
          </p:nvPr>
        </p:nvSpPr>
        <p:spPr/>
        <p:txBody>
          <a:bodyPr/>
          <a:lstStyle/>
          <a:p>
            <a:pPr algn="l">
              <a:buFont typeface="+mj-lt"/>
              <a:buAutoNum type="arabicPeriod"/>
            </a:pPr>
            <a:endParaRPr lang="de-DE" dirty="0"/>
          </a:p>
        </p:txBody>
      </p:sp>
      <p:sp>
        <p:nvSpPr>
          <p:cNvPr id="4" name="Foliennummernplatzhalter 3">
            <a:extLst>
              <a:ext uri="{FF2B5EF4-FFF2-40B4-BE49-F238E27FC236}">
                <a16:creationId xmlns:a16="http://schemas.microsoft.com/office/drawing/2014/main" id="{7EEFB8BB-59B3-FC06-1EFB-C7FE157364F4}"/>
              </a:ext>
            </a:extLst>
          </p:cNvPr>
          <p:cNvSpPr>
            <a:spLocks noGrp="1"/>
          </p:cNvSpPr>
          <p:nvPr>
            <p:ph type="sldNum" sz="quarter" idx="5"/>
          </p:nvPr>
        </p:nvSpPr>
        <p:spPr/>
        <p:txBody>
          <a:bodyPr/>
          <a:lstStyle/>
          <a:p>
            <a:fld id="{0F039DB4-C640-4EE0-A5E6-22F889456E1C}" type="slidenum">
              <a:rPr lang="en-AU" smtClean="0"/>
              <a:t>21</a:t>
            </a:fld>
            <a:endParaRPr lang="en-AU"/>
          </a:p>
        </p:txBody>
      </p:sp>
    </p:spTree>
    <p:extLst>
      <p:ext uri="{BB962C8B-B14F-4D97-AF65-F5344CB8AC3E}">
        <p14:creationId xmlns:p14="http://schemas.microsoft.com/office/powerpoint/2010/main" val="14723867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0F039DB4-C640-4EE0-A5E6-22F889456E1C}" type="slidenum">
              <a:rPr lang="en-AU" smtClean="0"/>
              <a:t>22</a:t>
            </a:fld>
            <a:endParaRPr lang="en-AU"/>
          </a:p>
        </p:txBody>
      </p:sp>
    </p:spTree>
    <p:extLst>
      <p:ext uri="{BB962C8B-B14F-4D97-AF65-F5344CB8AC3E}">
        <p14:creationId xmlns:p14="http://schemas.microsoft.com/office/powerpoint/2010/main" val="2005913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0F039DB4-C640-4EE0-A5E6-22F889456E1C}" type="slidenum">
              <a:rPr lang="en-AU" smtClean="0"/>
              <a:t>23</a:t>
            </a:fld>
            <a:endParaRPr lang="en-AU"/>
          </a:p>
        </p:txBody>
      </p:sp>
    </p:spTree>
    <p:extLst>
      <p:ext uri="{BB962C8B-B14F-4D97-AF65-F5344CB8AC3E}">
        <p14:creationId xmlns:p14="http://schemas.microsoft.com/office/powerpoint/2010/main" val="17951705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F039DB4-C640-4EE0-A5E6-22F889456E1C}" type="slidenum">
              <a:rPr lang="en-AU" smtClean="0"/>
              <a:t>25</a:t>
            </a:fld>
            <a:endParaRPr lang="en-AU"/>
          </a:p>
        </p:txBody>
      </p:sp>
    </p:spTree>
    <p:extLst>
      <p:ext uri="{BB962C8B-B14F-4D97-AF65-F5344CB8AC3E}">
        <p14:creationId xmlns:p14="http://schemas.microsoft.com/office/powerpoint/2010/main" val="10712236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DC828D-1A64-F6C6-B865-A12E2C280D9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5BDBB65-832C-39D2-B863-86D3B02D744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40BD05B-5471-E033-73CA-5A260361B4CB}"/>
              </a:ext>
            </a:extLst>
          </p:cNvPr>
          <p:cNvSpPr>
            <a:spLocks noGrp="1"/>
          </p:cNvSpPr>
          <p:nvPr>
            <p:ph type="body" idx="1"/>
          </p:nvPr>
        </p:nvSpPr>
        <p:spPr/>
        <p:txBody>
          <a:bodyPr/>
          <a:lstStyle/>
          <a:p>
            <a:r>
              <a:rPr lang="de-AT" dirty="0"/>
              <a:t>Link zur Erklärung von Google</a:t>
            </a:r>
          </a:p>
          <a:p>
            <a:r>
              <a:rPr lang="de-AT" dirty="0"/>
              <a:t>https://support.google.com/chrome/answer/95647?hl=de_AT</a:t>
            </a:r>
          </a:p>
        </p:txBody>
      </p:sp>
      <p:sp>
        <p:nvSpPr>
          <p:cNvPr id="4" name="Foliennummernplatzhalter 3">
            <a:extLst>
              <a:ext uri="{FF2B5EF4-FFF2-40B4-BE49-F238E27FC236}">
                <a16:creationId xmlns:a16="http://schemas.microsoft.com/office/drawing/2014/main" id="{5AC76A5C-6EDA-D138-449C-1CAAA22E2844}"/>
              </a:ext>
            </a:extLst>
          </p:cNvPr>
          <p:cNvSpPr>
            <a:spLocks noGrp="1"/>
          </p:cNvSpPr>
          <p:nvPr>
            <p:ph type="sldNum" sz="quarter" idx="5"/>
          </p:nvPr>
        </p:nvSpPr>
        <p:spPr/>
        <p:txBody>
          <a:bodyPr/>
          <a:lstStyle/>
          <a:p>
            <a:fld id="{0F039DB4-C640-4EE0-A5E6-22F889456E1C}" type="slidenum">
              <a:rPr lang="en-AU" smtClean="0"/>
              <a:t>26</a:t>
            </a:fld>
            <a:endParaRPr lang="en-AU"/>
          </a:p>
        </p:txBody>
      </p:sp>
    </p:spTree>
    <p:extLst>
      <p:ext uri="{BB962C8B-B14F-4D97-AF65-F5344CB8AC3E}">
        <p14:creationId xmlns:p14="http://schemas.microsoft.com/office/powerpoint/2010/main" val="36172952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3362F0-6D84-94CB-2EF7-8D42DF56998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54A9528-4165-778C-C63D-BCBFD3845EA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62AAE79-1124-FDF3-BB88-44BF00FD660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dirty="0"/>
              <a:t>Link zur Website: https://wiesicheristmeinpasswort.de/</a:t>
            </a:r>
          </a:p>
          <a:p>
            <a:endParaRPr lang="de-AT" dirty="0"/>
          </a:p>
        </p:txBody>
      </p:sp>
      <p:sp>
        <p:nvSpPr>
          <p:cNvPr id="4" name="Foliennummernplatzhalter 3">
            <a:extLst>
              <a:ext uri="{FF2B5EF4-FFF2-40B4-BE49-F238E27FC236}">
                <a16:creationId xmlns:a16="http://schemas.microsoft.com/office/drawing/2014/main" id="{A4158B89-5A72-5214-8AC1-3C023A283DEE}"/>
              </a:ext>
            </a:extLst>
          </p:cNvPr>
          <p:cNvSpPr>
            <a:spLocks noGrp="1"/>
          </p:cNvSpPr>
          <p:nvPr>
            <p:ph type="sldNum" sz="quarter" idx="5"/>
          </p:nvPr>
        </p:nvSpPr>
        <p:spPr/>
        <p:txBody>
          <a:bodyPr/>
          <a:lstStyle/>
          <a:p>
            <a:fld id="{0F039DB4-C640-4EE0-A5E6-22F889456E1C}" type="slidenum">
              <a:rPr lang="en-AU" smtClean="0"/>
              <a:t>27</a:t>
            </a:fld>
            <a:endParaRPr lang="en-AU"/>
          </a:p>
        </p:txBody>
      </p:sp>
    </p:spTree>
    <p:extLst>
      <p:ext uri="{BB962C8B-B14F-4D97-AF65-F5344CB8AC3E}">
        <p14:creationId xmlns:p14="http://schemas.microsoft.com/office/powerpoint/2010/main" val="119354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0F039DB4-C640-4EE0-A5E6-22F889456E1C}" type="slidenum">
              <a:rPr lang="en-AU" smtClean="0"/>
              <a:t>3</a:t>
            </a:fld>
            <a:endParaRPr lang="en-AU"/>
          </a:p>
        </p:txBody>
      </p:sp>
    </p:spTree>
    <p:extLst>
      <p:ext uri="{BB962C8B-B14F-4D97-AF65-F5344CB8AC3E}">
        <p14:creationId xmlns:p14="http://schemas.microsoft.com/office/powerpoint/2010/main" val="3292052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bei Beispielen noch mit Post-</a:t>
            </a:r>
            <a:r>
              <a:rPr lang="de-AT" dirty="0" err="1"/>
              <a:t>its</a:t>
            </a:r>
            <a:r>
              <a:rPr lang="de-AT" dirty="0"/>
              <a:t> weitere Beispiele machen lassen</a:t>
            </a:r>
          </a:p>
        </p:txBody>
      </p:sp>
      <p:sp>
        <p:nvSpPr>
          <p:cNvPr id="4" name="Foliennummernplatzhalter 3"/>
          <p:cNvSpPr>
            <a:spLocks noGrp="1"/>
          </p:cNvSpPr>
          <p:nvPr>
            <p:ph type="sldNum" sz="quarter" idx="5"/>
          </p:nvPr>
        </p:nvSpPr>
        <p:spPr/>
        <p:txBody>
          <a:bodyPr/>
          <a:lstStyle/>
          <a:p>
            <a:fld id="{0F039DB4-C640-4EE0-A5E6-22F889456E1C}" type="slidenum">
              <a:rPr lang="en-AU" smtClean="0"/>
              <a:t>6</a:t>
            </a:fld>
            <a:endParaRPr lang="en-AU"/>
          </a:p>
        </p:txBody>
      </p:sp>
    </p:spTree>
    <p:extLst>
      <p:ext uri="{BB962C8B-B14F-4D97-AF65-F5344CB8AC3E}">
        <p14:creationId xmlns:p14="http://schemas.microsoft.com/office/powerpoint/2010/main" val="2672691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5"/>
          </p:nvPr>
        </p:nvSpPr>
        <p:spPr/>
        <p:txBody>
          <a:bodyPr/>
          <a:lstStyle/>
          <a:p>
            <a:fld id="{0F039DB4-C640-4EE0-A5E6-22F889456E1C}" type="slidenum">
              <a:rPr lang="en-AU" smtClean="0"/>
              <a:t>7</a:t>
            </a:fld>
            <a:endParaRPr lang="en-AU"/>
          </a:p>
        </p:txBody>
      </p:sp>
    </p:spTree>
    <p:extLst>
      <p:ext uri="{BB962C8B-B14F-4D97-AF65-F5344CB8AC3E}">
        <p14:creationId xmlns:p14="http://schemas.microsoft.com/office/powerpoint/2010/main" val="34329377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0F039DB4-C640-4EE0-A5E6-22F889456E1C}" type="slidenum">
              <a:rPr lang="en-AU" smtClean="0"/>
              <a:t>8</a:t>
            </a:fld>
            <a:endParaRPr lang="en-AU"/>
          </a:p>
        </p:txBody>
      </p:sp>
    </p:spTree>
    <p:extLst>
      <p:ext uri="{BB962C8B-B14F-4D97-AF65-F5344CB8AC3E}">
        <p14:creationId xmlns:p14="http://schemas.microsoft.com/office/powerpoint/2010/main" val="28609054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F039DB4-C640-4EE0-A5E6-22F889456E1C}" type="slidenum">
              <a:rPr lang="en-AU" smtClean="0"/>
              <a:t>10</a:t>
            </a:fld>
            <a:endParaRPr lang="en-AU"/>
          </a:p>
        </p:txBody>
      </p:sp>
    </p:spTree>
    <p:extLst>
      <p:ext uri="{BB962C8B-B14F-4D97-AF65-F5344CB8AC3E}">
        <p14:creationId xmlns:p14="http://schemas.microsoft.com/office/powerpoint/2010/main" val="36243017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5"/>
          </p:nvPr>
        </p:nvSpPr>
        <p:spPr/>
        <p:txBody>
          <a:bodyPr/>
          <a:lstStyle/>
          <a:p>
            <a:fld id="{0F039DB4-C640-4EE0-A5E6-22F889456E1C}" type="slidenum">
              <a:rPr lang="en-AU" smtClean="0"/>
              <a:t>11</a:t>
            </a:fld>
            <a:endParaRPr lang="en-AU"/>
          </a:p>
        </p:txBody>
      </p:sp>
    </p:spTree>
    <p:extLst>
      <p:ext uri="{BB962C8B-B14F-4D97-AF65-F5344CB8AC3E}">
        <p14:creationId xmlns:p14="http://schemas.microsoft.com/office/powerpoint/2010/main" val="3366173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Zusätzliche Beispiele</a:t>
            </a:r>
          </a:p>
        </p:txBody>
      </p:sp>
      <p:sp>
        <p:nvSpPr>
          <p:cNvPr id="4" name="Foliennummernplatzhalter 3"/>
          <p:cNvSpPr>
            <a:spLocks noGrp="1"/>
          </p:cNvSpPr>
          <p:nvPr>
            <p:ph type="sldNum" sz="quarter" idx="5"/>
          </p:nvPr>
        </p:nvSpPr>
        <p:spPr/>
        <p:txBody>
          <a:bodyPr/>
          <a:lstStyle/>
          <a:p>
            <a:fld id="{0F039DB4-C640-4EE0-A5E6-22F889456E1C}" type="slidenum">
              <a:rPr lang="en-AU" smtClean="0"/>
              <a:t>14</a:t>
            </a:fld>
            <a:endParaRPr lang="en-AU"/>
          </a:p>
        </p:txBody>
      </p:sp>
    </p:spTree>
    <p:extLst>
      <p:ext uri="{BB962C8B-B14F-4D97-AF65-F5344CB8AC3E}">
        <p14:creationId xmlns:p14="http://schemas.microsoft.com/office/powerpoint/2010/main" val="2340719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Zusätzliche Beispiele</a:t>
            </a:r>
          </a:p>
        </p:txBody>
      </p:sp>
      <p:sp>
        <p:nvSpPr>
          <p:cNvPr id="4" name="Foliennummernplatzhalter 3"/>
          <p:cNvSpPr>
            <a:spLocks noGrp="1"/>
          </p:cNvSpPr>
          <p:nvPr>
            <p:ph type="sldNum" sz="quarter" idx="5"/>
          </p:nvPr>
        </p:nvSpPr>
        <p:spPr/>
        <p:txBody>
          <a:bodyPr/>
          <a:lstStyle/>
          <a:p>
            <a:fld id="{0F039DB4-C640-4EE0-A5E6-22F889456E1C}" type="slidenum">
              <a:rPr lang="en-AU" smtClean="0"/>
              <a:t>15</a:t>
            </a:fld>
            <a:endParaRPr lang="en-AU"/>
          </a:p>
        </p:txBody>
      </p:sp>
    </p:spTree>
    <p:extLst>
      <p:ext uri="{BB962C8B-B14F-4D97-AF65-F5344CB8AC3E}">
        <p14:creationId xmlns:p14="http://schemas.microsoft.com/office/powerpoint/2010/main" val="25822463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464ABD-7F6F-CB5C-BB82-49BD8AC5B989}"/>
              </a:ext>
            </a:extLst>
          </p:cNvPr>
          <p:cNvSpPr>
            <a:spLocks noGrp="1"/>
          </p:cNvSpPr>
          <p:nvPr>
            <p:ph type="ctrTitle"/>
          </p:nvPr>
        </p:nvSpPr>
        <p:spPr>
          <a:xfrm>
            <a:off x="1524000" y="2417379"/>
            <a:ext cx="9144000" cy="1092584"/>
          </a:xfrm>
        </p:spPr>
        <p:txBody>
          <a:bodyPr anchor="b">
            <a:normAutofit/>
          </a:bodyPr>
          <a:lstStyle>
            <a:lvl1pPr algn="ctr">
              <a:defRPr sz="5400">
                <a:solidFill>
                  <a:schemeClr val="bg1"/>
                </a:solidFill>
              </a:defRPr>
            </a:lvl1pPr>
          </a:lstStyle>
          <a:p>
            <a:r>
              <a:rPr lang="de-DE"/>
              <a:t>Mastertitelformat bearbeiten</a:t>
            </a:r>
            <a:endParaRPr lang="de-AT"/>
          </a:p>
        </p:txBody>
      </p:sp>
      <p:sp>
        <p:nvSpPr>
          <p:cNvPr id="3" name="Untertitel 2">
            <a:extLst>
              <a:ext uri="{FF2B5EF4-FFF2-40B4-BE49-F238E27FC236}">
                <a16:creationId xmlns:a16="http://schemas.microsoft.com/office/drawing/2014/main" id="{7189A1FF-69B3-5ED1-F08E-06B48DAD68BC}"/>
              </a:ext>
            </a:extLst>
          </p:cNvPr>
          <p:cNvSpPr>
            <a:spLocks noGrp="1"/>
          </p:cNvSpPr>
          <p:nvPr>
            <p:ph type="subTitle" idx="1"/>
          </p:nvPr>
        </p:nvSpPr>
        <p:spPr>
          <a:xfrm>
            <a:off x="1524000" y="3602038"/>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AT"/>
          </a:p>
        </p:txBody>
      </p:sp>
      <p:sp>
        <p:nvSpPr>
          <p:cNvPr id="4" name="Datumsplatzhalter 3">
            <a:extLst>
              <a:ext uri="{FF2B5EF4-FFF2-40B4-BE49-F238E27FC236}">
                <a16:creationId xmlns:a16="http://schemas.microsoft.com/office/drawing/2014/main" id="{AED2F7CC-F5E0-9E58-F49E-0CD0DC111488}"/>
              </a:ext>
            </a:extLst>
          </p:cNvPr>
          <p:cNvSpPr>
            <a:spLocks noGrp="1"/>
          </p:cNvSpPr>
          <p:nvPr>
            <p:ph type="dt" sz="half" idx="10"/>
          </p:nvPr>
        </p:nvSpPr>
        <p:spPr/>
        <p:txBody>
          <a:bodyPr/>
          <a:lstStyle/>
          <a:p>
            <a:fld id="{7B72AFC8-71AF-4FA8-81EA-9CC1D8591C18}" type="datetime1">
              <a:rPr lang="de-AT" smtClean="0"/>
              <a:t>17.09.2025</a:t>
            </a:fld>
            <a:endParaRPr lang="de-AT"/>
          </a:p>
        </p:txBody>
      </p:sp>
      <p:sp>
        <p:nvSpPr>
          <p:cNvPr id="5" name="Fußzeilenplatzhalter 4">
            <a:extLst>
              <a:ext uri="{FF2B5EF4-FFF2-40B4-BE49-F238E27FC236}">
                <a16:creationId xmlns:a16="http://schemas.microsoft.com/office/drawing/2014/main" id="{69FC7B56-405B-CEC6-5F70-96042FC7A9FF}"/>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3932A690-45BC-2082-EF1E-F00BF76E3848}"/>
              </a:ext>
            </a:extLst>
          </p:cNvPr>
          <p:cNvSpPr>
            <a:spLocks noGrp="1"/>
          </p:cNvSpPr>
          <p:nvPr>
            <p:ph type="sldNum" sz="quarter" idx="12"/>
          </p:nvPr>
        </p:nvSpPr>
        <p:spPr/>
        <p:txBody>
          <a:bodyPr/>
          <a:lstStyle/>
          <a:p>
            <a:fld id="{4C23FFEC-42AF-4C5F-8FEB-D69D9B6A7C04}" type="slidenum">
              <a:rPr lang="de-AT" smtClean="0"/>
              <a:t>‹Nr.›</a:t>
            </a:fld>
            <a:endParaRPr lang="de-AT"/>
          </a:p>
        </p:txBody>
      </p:sp>
      <p:pic>
        <p:nvPicPr>
          <p:cNvPr id="7" name="Grafik 6" descr="Ein Bild, das Grafiken, Schrift, Grafikdesign, Text enthält.&#10;&#10;Automatisch generierte Beschreibung">
            <a:extLst>
              <a:ext uri="{FF2B5EF4-FFF2-40B4-BE49-F238E27FC236}">
                <a16:creationId xmlns:a16="http://schemas.microsoft.com/office/drawing/2014/main" id="{A980B4CC-8D7F-A554-4EC3-2DE1719F4FAC}"/>
              </a:ext>
            </a:extLst>
          </p:cNvPr>
          <p:cNvPicPr>
            <a:picLocks noChangeAspect="1"/>
          </p:cNvPicPr>
          <p:nvPr userDrawn="1"/>
        </p:nvPicPr>
        <p:blipFill>
          <a:blip r:embed="rId3"/>
          <a:stretch>
            <a:fillRect/>
          </a:stretch>
        </p:blipFill>
        <p:spPr bwMode="auto">
          <a:xfrm>
            <a:off x="7376160" y="1825625"/>
            <a:ext cx="1234440" cy="706755"/>
          </a:xfrm>
          <a:prstGeom prst="rect">
            <a:avLst/>
          </a:prstGeom>
        </p:spPr>
      </p:pic>
      <p:pic>
        <p:nvPicPr>
          <p:cNvPr id="8" name="Grafik 7" descr="Ein Bild, das Text, Schrift, Screenshot, weiß enthält.&#10;&#10;Automatisch generierte Beschreibung">
            <a:extLst>
              <a:ext uri="{FF2B5EF4-FFF2-40B4-BE49-F238E27FC236}">
                <a16:creationId xmlns:a16="http://schemas.microsoft.com/office/drawing/2014/main" id="{82BC6F5F-CAC9-79C0-6347-07C26E381833}"/>
              </a:ext>
            </a:extLst>
          </p:cNvPr>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05200" y="2028825"/>
            <a:ext cx="3634740" cy="511175"/>
          </a:xfrm>
          <a:prstGeom prst="rect">
            <a:avLst/>
          </a:prstGeom>
          <a:noFill/>
          <a:ln>
            <a:noFill/>
          </a:ln>
        </p:spPr>
      </p:pic>
    </p:spTree>
    <p:extLst>
      <p:ext uri="{BB962C8B-B14F-4D97-AF65-F5344CB8AC3E}">
        <p14:creationId xmlns:p14="http://schemas.microsoft.com/office/powerpoint/2010/main" val="35319406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A9223D-CB3E-BEA4-08F0-FB556A9E06E2}"/>
              </a:ext>
            </a:extLst>
          </p:cNvPr>
          <p:cNvSpPr>
            <a:spLocks noGrp="1"/>
          </p:cNvSpPr>
          <p:nvPr>
            <p:ph type="title"/>
          </p:nvPr>
        </p:nvSpPr>
        <p:spPr>
          <a:xfrm>
            <a:off x="838200" y="681037"/>
            <a:ext cx="10515600" cy="1009651"/>
          </a:xfrm>
        </p:spPr>
        <p:txBody>
          <a:bodyPr/>
          <a:lstStyle>
            <a:lvl1pPr>
              <a:defRPr>
                <a:solidFill>
                  <a:schemeClr val="accent6">
                    <a:lumMod val="75000"/>
                  </a:schemeClr>
                </a:solidFill>
              </a:defRPr>
            </a:lvl1pPr>
          </a:lstStyle>
          <a:p>
            <a:r>
              <a:rPr lang="de-DE"/>
              <a:t>Mastertitelformat bearbeiten</a:t>
            </a:r>
            <a:endParaRPr lang="de-AT"/>
          </a:p>
        </p:txBody>
      </p:sp>
      <p:sp>
        <p:nvSpPr>
          <p:cNvPr id="3" name="Inhaltsplatzhalter 2">
            <a:extLst>
              <a:ext uri="{FF2B5EF4-FFF2-40B4-BE49-F238E27FC236}">
                <a16:creationId xmlns:a16="http://schemas.microsoft.com/office/drawing/2014/main" id="{DC1F9A8B-94A7-632E-1EA3-65E85F45FE2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cxnSp>
        <p:nvCxnSpPr>
          <p:cNvPr id="10" name="Gerader Verbinder 9">
            <a:extLst>
              <a:ext uri="{FF2B5EF4-FFF2-40B4-BE49-F238E27FC236}">
                <a16:creationId xmlns:a16="http://schemas.microsoft.com/office/drawing/2014/main" id="{F1985109-0A2E-F212-F0F2-07023400DE4F}"/>
              </a:ext>
            </a:extLst>
          </p:cNvPr>
          <p:cNvCxnSpPr>
            <a:cxnSpLocks/>
          </p:cNvCxnSpPr>
          <p:nvPr userDrawn="1"/>
        </p:nvCxnSpPr>
        <p:spPr>
          <a:xfrm>
            <a:off x="79513" y="6356350"/>
            <a:ext cx="12016409" cy="0"/>
          </a:xfrm>
          <a:prstGeom prst="line">
            <a:avLst/>
          </a:prstGeom>
          <a:ln w="127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1" name="Foliennummernplatzhalter 6">
            <a:extLst>
              <a:ext uri="{FF2B5EF4-FFF2-40B4-BE49-F238E27FC236}">
                <a16:creationId xmlns:a16="http://schemas.microsoft.com/office/drawing/2014/main" id="{F75EEA99-345C-9BAC-DBEF-480535F95E7C}"/>
              </a:ext>
            </a:extLst>
          </p:cNvPr>
          <p:cNvSpPr>
            <a:spLocks noGrp="1"/>
          </p:cNvSpPr>
          <p:nvPr>
            <p:ph type="sldNum" sz="quarter" idx="12"/>
          </p:nvPr>
        </p:nvSpPr>
        <p:spPr>
          <a:xfrm>
            <a:off x="8610600" y="6356350"/>
            <a:ext cx="2743200" cy="365125"/>
          </a:xfrm>
        </p:spPr>
        <p:txBody>
          <a:bodyPr/>
          <a:lstStyle/>
          <a:p>
            <a:fld id="{4C23FFEC-42AF-4C5F-8FEB-D69D9B6A7C04}" type="slidenum">
              <a:rPr lang="de-AT" smtClean="0"/>
              <a:t>‹Nr.›</a:t>
            </a:fld>
            <a:endParaRPr lang="de-AT"/>
          </a:p>
        </p:txBody>
      </p:sp>
      <p:pic>
        <p:nvPicPr>
          <p:cNvPr id="15" name="Grafik 14">
            <a:extLst>
              <a:ext uri="{FF2B5EF4-FFF2-40B4-BE49-F238E27FC236}">
                <a16:creationId xmlns:a16="http://schemas.microsoft.com/office/drawing/2014/main" id="{60C9D91D-6318-29C5-897A-0131B70D6061}"/>
              </a:ext>
            </a:extLst>
          </p:cNvPr>
          <p:cNvPicPr>
            <a:picLocks noChangeAspect="1"/>
          </p:cNvPicPr>
          <p:nvPr userDrawn="1"/>
        </p:nvPicPr>
        <p:blipFill>
          <a:blip r:embed="rId2"/>
          <a:stretch>
            <a:fillRect/>
          </a:stretch>
        </p:blipFill>
        <p:spPr>
          <a:xfrm>
            <a:off x="0" y="0"/>
            <a:ext cx="12192000" cy="635100"/>
          </a:xfrm>
          <a:prstGeom prst="rect">
            <a:avLst/>
          </a:prstGeom>
        </p:spPr>
      </p:pic>
    </p:spTree>
    <p:extLst>
      <p:ext uri="{BB962C8B-B14F-4D97-AF65-F5344CB8AC3E}">
        <p14:creationId xmlns:p14="http://schemas.microsoft.com/office/powerpoint/2010/main" val="2602206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D3773ED8-578A-EAF3-1031-2E9629BBEA79}"/>
              </a:ext>
            </a:extLst>
          </p:cNvPr>
          <p:cNvSpPr>
            <a:spLocks noGrp="1"/>
          </p:cNvSpPr>
          <p:nvPr>
            <p:ph type="dt" sz="half" idx="10"/>
          </p:nvPr>
        </p:nvSpPr>
        <p:spPr/>
        <p:txBody>
          <a:bodyPr/>
          <a:lstStyle/>
          <a:p>
            <a:fld id="{DD7CB653-35AB-42A8-820C-A4395AEC0D50}" type="datetime1">
              <a:rPr lang="de-AT" smtClean="0"/>
              <a:t>17.09.2025</a:t>
            </a:fld>
            <a:endParaRPr lang="de-AT"/>
          </a:p>
        </p:txBody>
      </p:sp>
      <p:sp>
        <p:nvSpPr>
          <p:cNvPr id="3" name="Fußzeilenplatzhalter 2">
            <a:extLst>
              <a:ext uri="{FF2B5EF4-FFF2-40B4-BE49-F238E27FC236}">
                <a16:creationId xmlns:a16="http://schemas.microsoft.com/office/drawing/2014/main" id="{21E32D6F-3340-3CE3-4C95-55B977A14772}"/>
              </a:ext>
            </a:extLst>
          </p:cNvPr>
          <p:cNvSpPr>
            <a:spLocks noGrp="1"/>
          </p:cNvSpPr>
          <p:nvPr>
            <p:ph type="ftr" sz="quarter" idx="11"/>
          </p:nvPr>
        </p:nvSpPr>
        <p:spPr/>
        <p:txBody>
          <a:bodyPr/>
          <a:lstStyle/>
          <a:p>
            <a:endParaRPr lang="de-AT"/>
          </a:p>
        </p:txBody>
      </p:sp>
      <p:sp>
        <p:nvSpPr>
          <p:cNvPr id="4" name="Foliennummernplatzhalter 3">
            <a:extLst>
              <a:ext uri="{FF2B5EF4-FFF2-40B4-BE49-F238E27FC236}">
                <a16:creationId xmlns:a16="http://schemas.microsoft.com/office/drawing/2014/main" id="{9E2DD9E9-541E-8FB3-152C-100D02767D86}"/>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36372293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A81CE185-5458-C32E-F998-3C23CB000B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de-AT"/>
          </a:p>
        </p:txBody>
      </p:sp>
      <p:sp>
        <p:nvSpPr>
          <p:cNvPr id="3" name="Textplatzhalter 2">
            <a:extLst>
              <a:ext uri="{FF2B5EF4-FFF2-40B4-BE49-F238E27FC236}">
                <a16:creationId xmlns:a16="http://schemas.microsoft.com/office/drawing/2014/main" id="{BC9889F1-8313-4686-9FC8-C59AEB8C1D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A833E04D-BF2D-0644-EDBB-869B64538C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9D1594-A142-473C-8999-B68A3E6D610E}" type="datetime1">
              <a:rPr lang="de-AT" smtClean="0"/>
              <a:t>17.09.2025</a:t>
            </a:fld>
            <a:endParaRPr lang="de-AT"/>
          </a:p>
        </p:txBody>
      </p:sp>
      <p:sp>
        <p:nvSpPr>
          <p:cNvPr id="5" name="Fußzeilenplatzhalter 4">
            <a:extLst>
              <a:ext uri="{FF2B5EF4-FFF2-40B4-BE49-F238E27FC236}">
                <a16:creationId xmlns:a16="http://schemas.microsoft.com/office/drawing/2014/main" id="{BD313F64-D68B-6A33-94F2-1FA989C397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AT"/>
          </a:p>
        </p:txBody>
      </p:sp>
      <p:sp>
        <p:nvSpPr>
          <p:cNvPr id="6" name="Foliennummernplatzhalter 5">
            <a:extLst>
              <a:ext uri="{FF2B5EF4-FFF2-40B4-BE49-F238E27FC236}">
                <a16:creationId xmlns:a16="http://schemas.microsoft.com/office/drawing/2014/main" id="{2926A613-7E35-9D31-D730-23A8C3B37B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23FFEC-42AF-4C5F-8FEB-D69D9B6A7C04}" type="slidenum">
              <a:rPr lang="de-AT" smtClean="0"/>
              <a:t>‹Nr.›</a:t>
            </a:fld>
            <a:endParaRPr lang="de-AT"/>
          </a:p>
        </p:txBody>
      </p:sp>
    </p:spTree>
    <p:extLst>
      <p:ext uri="{BB962C8B-B14F-4D97-AF65-F5344CB8AC3E}">
        <p14:creationId xmlns:p14="http://schemas.microsoft.com/office/powerpoint/2010/main" val="40733740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1.svg"/><Relationship Id="rId3" Type="http://schemas.openxmlformats.org/officeDocument/2006/relationships/image" Target="../media/image46.png"/><Relationship Id="rId7" Type="http://schemas.openxmlformats.org/officeDocument/2006/relationships/image" Target="../media/image50.png"/><Relationship Id="rId12" Type="http://schemas.openxmlformats.org/officeDocument/2006/relationships/image" Target="../media/image55.sv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9.svg"/><Relationship Id="rId11" Type="http://schemas.openxmlformats.org/officeDocument/2006/relationships/image" Target="../media/image54.png"/><Relationship Id="rId5" Type="http://schemas.openxmlformats.org/officeDocument/2006/relationships/image" Target="../media/image48.png"/><Relationship Id="rId10" Type="http://schemas.openxmlformats.org/officeDocument/2006/relationships/image" Target="../media/image53.svg"/><Relationship Id="rId4" Type="http://schemas.openxmlformats.org/officeDocument/2006/relationships/image" Target="../media/image47.svg"/><Relationship Id="rId9" Type="http://schemas.openxmlformats.org/officeDocument/2006/relationships/image" Target="../media/image52.png"/></Relationships>
</file>

<file path=ppt/slides/_rels/slide11.xml.rels><?xml version="1.0" encoding="UTF-8" standalone="yes"?>
<Relationships xmlns="http://schemas.openxmlformats.org/package/2006/relationships"><Relationship Id="rId8" Type="http://schemas.openxmlformats.org/officeDocument/2006/relationships/image" Target="../media/image61.svg"/><Relationship Id="rId13" Type="http://schemas.openxmlformats.org/officeDocument/2006/relationships/image" Target="../media/image66.png"/><Relationship Id="rId18" Type="http://schemas.microsoft.com/office/2007/relationships/hdphoto" Target="../media/hdphoto1.wdp"/><Relationship Id="rId3" Type="http://schemas.openxmlformats.org/officeDocument/2006/relationships/image" Target="../media/image56.png"/><Relationship Id="rId7" Type="http://schemas.openxmlformats.org/officeDocument/2006/relationships/image" Target="../media/image60.png"/><Relationship Id="rId12" Type="http://schemas.openxmlformats.org/officeDocument/2006/relationships/image" Target="../media/image65.svg"/><Relationship Id="rId17" Type="http://schemas.openxmlformats.org/officeDocument/2006/relationships/image" Target="../media/image70.png"/><Relationship Id="rId2" Type="http://schemas.openxmlformats.org/officeDocument/2006/relationships/notesSlide" Target="../notesSlides/notesSlide7.xml"/><Relationship Id="rId16" Type="http://schemas.openxmlformats.org/officeDocument/2006/relationships/image" Target="../media/image69.svg"/><Relationship Id="rId1" Type="http://schemas.openxmlformats.org/officeDocument/2006/relationships/slideLayout" Target="../slideLayouts/slideLayout2.xml"/><Relationship Id="rId6" Type="http://schemas.openxmlformats.org/officeDocument/2006/relationships/image" Target="../media/image59.svg"/><Relationship Id="rId11" Type="http://schemas.openxmlformats.org/officeDocument/2006/relationships/image" Target="../media/image64.png"/><Relationship Id="rId5" Type="http://schemas.openxmlformats.org/officeDocument/2006/relationships/image" Target="../media/image58.png"/><Relationship Id="rId15" Type="http://schemas.openxmlformats.org/officeDocument/2006/relationships/image" Target="../media/image68.png"/><Relationship Id="rId10" Type="http://schemas.openxmlformats.org/officeDocument/2006/relationships/image" Target="../media/image63.svg"/><Relationship Id="rId4" Type="http://schemas.openxmlformats.org/officeDocument/2006/relationships/image" Target="../media/image57.svg"/><Relationship Id="rId9" Type="http://schemas.openxmlformats.org/officeDocument/2006/relationships/image" Target="../media/image62.png"/><Relationship Id="rId14" Type="http://schemas.openxmlformats.org/officeDocument/2006/relationships/image" Target="../media/image67.svg"/></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80.png"/><Relationship Id="rId18" Type="http://schemas.openxmlformats.org/officeDocument/2006/relationships/image" Target="../media/image85.svg"/><Relationship Id="rId3" Type="http://schemas.openxmlformats.org/officeDocument/2006/relationships/image" Target="../media/image72.png"/><Relationship Id="rId7" Type="http://schemas.openxmlformats.org/officeDocument/2006/relationships/image" Target="../media/image75.png"/><Relationship Id="rId12" Type="http://schemas.openxmlformats.org/officeDocument/2006/relationships/image" Target="../media/image79.png"/><Relationship Id="rId17" Type="http://schemas.openxmlformats.org/officeDocument/2006/relationships/image" Target="../media/image84.png"/><Relationship Id="rId2" Type="http://schemas.openxmlformats.org/officeDocument/2006/relationships/image" Target="../media/image71.png"/><Relationship Id="rId16" Type="http://schemas.openxmlformats.org/officeDocument/2006/relationships/image" Target="../media/image83.svg"/><Relationship Id="rId20" Type="http://schemas.openxmlformats.org/officeDocument/2006/relationships/image" Target="../media/image87.svg"/><Relationship Id="rId1" Type="http://schemas.openxmlformats.org/officeDocument/2006/relationships/slideLayout" Target="../slideLayouts/slideLayout2.xml"/><Relationship Id="rId6" Type="http://schemas.openxmlformats.org/officeDocument/2006/relationships/image" Target="../media/image74.png"/><Relationship Id="rId11" Type="http://schemas.openxmlformats.org/officeDocument/2006/relationships/image" Target="../media/image78.png"/><Relationship Id="rId5" Type="http://schemas.microsoft.com/office/2007/relationships/hdphoto" Target="../media/hdphoto2.wdp"/><Relationship Id="rId15" Type="http://schemas.openxmlformats.org/officeDocument/2006/relationships/image" Target="../media/image82.png"/><Relationship Id="rId10" Type="http://schemas.openxmlformats.org/officeDocument/2006/relationships/image" Target="../media/image77.png"/><Relationship Id="rId19" Type="http://schemas.openxmlformats.org/officeDocument/2006/relationships/image" Target="../media/image86.png"/><Relationship Id="rId4" Type="http://schemas.openxmlformats.org/officeDocument/2006/relationships/image" Target="../media/image73.png"/><Relationship Id="rId9" Type="http://schemas.microsoft.com/office/2007/relationships/hdphoto" Target="../media/hdphoto3.wdp"/><Relationship Id="rId14" Type="http://schemas.openxmlformats.org/officeDocument/2006/relationships/image" Target="../media/image81.svg"/></Relationships>
</file>

<file path=ppt/slides/_rels/slide14.xml.rels><?xml version="1.0" encoding="UTF-8" standalone="yes"?>
<Relationships xmlns="http://schemas.openxmlformats.org/package/2006/relationships"><Relationship Id="rId8" Type="http://schemas.openxmlformats.org/officeDocument/2006/relationships/image" Target="../media/image93.svg"/><Relationship Id="rId13" Type="http://schemas.openxmlformats.org/officeDocument/2006/relationships/image" Target="../media/image70.png"/><Relationship Id="rId3" Type="http://schemas.openxmlformats.org/officeDocument/2006/relationships/image" Target="../media/image88.png"/><Relationship Id="rId7" Type="http://schemas.openxmlformats.org/officeDocument/2006/relationships/image" Target="../media/image92.png"/><Relationship Id="rId12" Type="http://schemas.openxmlformats.org/officeDocument/2006/relationships/image" Target="../media/image7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1.svg"/><Relationship Id="rId11" Type="http://schemas.microsoft.com/office/2007/relationships/hdphoto" Target="../media/hdphoto2.wdp"/><Relationship Id="rId5" Type="http://schemas.openxmlformats.org/officeDocument/2006/relationships/image" Target="../media/image90.png"/><Relationship Id="rId10" Type="http://schemas.openxmlformats.org/officeDocument/2006/relationships/image" Target="../media/image73.png"/><Relationship Id="rId4" Type="http://schemas.openxmlformats.org/officeDocument/2006/relationships/image" Target="../media/image89.svg"/><Relationship Id="rId9" Type="http://schemas.openxmlformats.org/officeDocument/2006/relationships/image" Target="../media/image79.png"/><Relationship Id="rId14" Type="http://schemas.microsoft.com/office/2007/relationships/hdphoto" Target="../media/hdphoto1.wdp"/></Relationships>
</file>

<file path=ppt/slides/_rels/slide1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80.png"/><Relationship Id="rId7" Type="http://schemas.openxmlformats.org/officeDocument/2006/relationships/image" Target="../media/image7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5.svg"/><Relationship Id="rId5" Type="http://schemas.openxmlformats.org/officeDocument/2006/relationships/image" Target="../media/image82.png"/><Relationship Id="rId4" Type="http://schemas.openxmlformats.org/officeDocument/2006/relationships/image" Target="../media/image94.svg"/></Relationships>
</file>

<file path=ppt/slides/_rels/slide1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86.png"/><Relationship Id="rId7" Type="http://schemas.openxmlformats.org/officeDocument/2006/relationships/image" Target="../media/image7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97.svg"/><Relationship Id="rId5" Type="http://schemas.openxmlformats.org/officeDocument/2006/relationships/image" Target="../media/image84.png"/><Relationship Id="rId4" Type="http://schemas.openxmlformats.org/officeDocument/2006/relationships/image" Target="../media/image96.svg"/></Relationships>
</file>

<file path=ppt/slides/_rels/slide1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96.svg"/></Relationships>
</file>

<file path=ppt/slides/_rels/slide18.xml.rels><?xml version="1.0" encoding="UTF-8" standalone="yes"?>
<Relationships xmlns="http://schemas.openxmlformats.org/package/2006/relationships"><Relationship Id="rId3" Type="http://schemas.openxmlformats.org/officeDocument/2006/relationships/image" Target="../media/image86.png"/><Relationship Id="rId7" Type="http://schemas.openxmlformats.org/officeDocument/2006/relationships/image" Target="../media/image10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99.png"/><Relationship Id="rId5" Type="http://schemas.openxmlformats.org/officeDocument/2006/relationships/image" Target="../media/image98.jpeg"/><Relationship Id="rId4" Type="http://schemas.openxmlformats.org/officeDocument/2006/relationships/image" Target="../media/image96.svg"/></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106.svg"/><Relationship Id="rId13" Type="http://schemas.openxmlformats.org/officeDocument/2006/relationships/image" Target="../media/image68.png"/><Relationship Id="rId3" Type="http://schemas.openxmlformats.org/officeDocument/2006/relationships/image" Target="../media/image101.png"/><Relationship Id="rId7" Type="http://schemas.openxmlformats.org/officeDocument/2006/relationships/image" Target="../media/image105.png"/><Relationship Id="rId12" Type="http://schemas.openxmlformats.org/officeDocument/2006/relationships/image" Target="../media/image110.svg"/><Relationship Id="rId2" Type="http://schemas.openxmlformats.org/officeDocument/2006/relationships/notesSlide" Target="../notesSlides/notesSlide15.xml"/><Relationship Id="rId16" Type="http://schemas.microsoft.com/office/2007/relationships/hdphoto" Target="../media/hdphoto1.wdp"/><Relationship Id="rId1" Type="http://schemas.openxmlformats.org/officeDocument/2006/relationships/slideLayout" Target="../slideLayouts/slideLayout2.xml"/><Relationship Id="rId6" Type="http://schemas.openxmlformats.org/officeDocument/2006/relationships/image" Target="../media/image104.svg"/><Relationship Id="rId11" Type="http://schemas.openxmlformats.org/officeDocument/2006/relationships/image" Target="../media/image109.png"/><Relationship Id="rId5" Type="http://schemas.openxmlformats.org/officeDocument/2006/relationships/image" Target="../media/image103.png"/><Relationship Id="rId15" Type="http://schemas.openxmlformats.org/officeDocument/2006/relationships/image" Target="../media/image70.png"/><Relationship Id="rId10" Type="http://schemas.openxmlformats.org/officeDocument/2006/relationships/image" Target="../media/image108.svg"/><Relationship Id="rId4" Type="http://schemas.openxmlformats.org/officeDocument/2006/relationships/image" Target="../media/image102.svg"/><Relationship Id="rId9" Type="http://schemas.openxmlformats.org/officeDocument/2006/relationships/image" Target="../media/image107.png"/><Relationship Id="rId14" Type="http://schemas.openxmlformats.org/officeDocument/2006/relationships/image" Target="../media/image69.svg"/></Relationships>
</file>

<file path=ppt/slides/_rels/slide23.xml.rels><?xml version="1.0" encoding="UTF-8" standalone="yes"?>
<Relationships xmlns="http://schemas.openxmlformats.org/package/2006/relationships"><Relationship Id="rId8" Type="http://schemas.openxmlformats.org/officeDocument/2006/relationships/image" Target="../media/image102.svg"/><Relationship Id="rId3" Type="http://schemas.openxmlformats.org/officeDocument/2006/relationships/image" Target="../media/image111.png"/><Relationship Id="rId7" Type="http://schemas.openxmlformats.org/officeDocument/2006/relationships/image" Target="../media/image10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14.svg"/><Relationship Id="rId5" Type="http://schemas.openxmlformats.org/officeDocument/2006/relationships/image" Target="../media/image113.png"/><Relationship Id="rId10" Type="http://schemas.microsoft.com/office/2007/relationships/hdphoto" Target="../media/hdphoto1.wdp"/><Relationship Id="rId4" Type="http://schemas.openxmlformats.org/officeDocument/2006/relationships/image" Target="../media/image112.svg"/><Relationship Id="rId9" Type="http://schemas.openxmlformats.org/officeDocument/2006/relationships/image" Target="../media/image70.png"/></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18.jpeg"/><Relationship Id="rId5" Type="http://schemas.openxmlformats.org/officeDocument/2006/relationships/image" Target="../media/image117.png"/><Relationship Id="rId4" Type="http://schemas.openxmlformats.org/officeDocument/2006/relationships/image" Target="../media/image116.svg"/></Relationships>
</file>

<file path=ppt/slides/_rels/slide27.xml.rels><?xml version="1.0" encoding="UTF-8" standalone="yes"?>
<Relationships xmlns="http://schemas.openxmlformats.org/package/2006/relationships"><Relationship Id="rId3" Type="http://schemas.openxmlformats.org/officeDocument/2006/relationships/image" Target="../media/image119.png"/><Relationship Id="rId7" Type="http://schemas.openxmlformats.org/officeDocument/2006/relationships/image" Target="../media/image12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illume-akademie.de/ls/computer-und-internet-nutzen/detail/wie-erstelle-ich-ein-sicheres-passwort" TargetMode="External"/><Relationship Id="rId5" Type="http://schemas.openxmlformats.org/officeDocument/2006/relationships/image" Target="../media/image121.png"/><Relationship Id="rId4" Type="http://schemas.openxmlformats.org/officeDocument/2006/relationships/image" Target="../media/image120.sv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21.svg"/><Relationship Id="rId13" Type="http://schemas.openxmlformats.org/officeDocument/2006/relationships/image" Target="../media/image26.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sv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9.sv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svg"/><Relationship Id="rId4" Type="http://schemas.openxmlformats.org/officeDocument/2006/relationships/image" Target="../media/image17.svg"/><Relationship Id="rId9" Type="http://schemas.openxmlformats.org/officeDocument/2006/relationships/image" Target="../media/image22.png"/><Relationship Id="rId14" Type="http://schemas.openxmlformats.org/officeDocument/2006/relationships/image" Target="../media/image27.svg"/></Relationships>
</file>

<file path=ppt/slides/_rels/slide7.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sv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1.sv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svg"/><Relationship Id="rId4" Type="http://schemas.openxmlformats.org/officeDocument/2006/relationships/image" Target="../media/image29.svg"/><Relationship Id="rId9" Type="http://schemas.openxmlformats.org/officeDocument/2006/relationships/image" Target="../media/image3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41.svg"/><Relationship Id="rId5" Type="http://schemas.openxmlformats.org/officeDocument/2006/relationships/image" Target="../media/image40.png"/><Relationship Id="rId10" Type="http://schemas.openxmlformats.org/officeDocument/2006/relationships/image" Target="../media/image45.svg"/><Relationship Id="rId4" Type="http://schemas.openxmlformats.org/officeDocument/2006/relationships/image" Target="../media/image39.svg"/><Relationship Id="rId9"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697CEF-5D78-3E43-978C-073D2115F578}"/>
              </a:ext>
            </a:extLst>
          </p:cNvPr>
          <p:cNvSpPr>
            <a:spLocks noGrp="1"/>
          </p:cNvSpPr>
          <p:nvPr>
            <p:ph type="ctrTitle"/>
          </p:nvPr>
        </p:nvSpPr>
        <p:spPr>
          <a:xfrm>
            <a:off x="1202076" y="3025676"/>
            <a:ext cx="9465924" cy="539457"/>
          </a:xfrm>
        </p:spPr>
        <p:txBody>
          <a:bodyPr>
            <a:normAutofit/>
          </a:bodyPr>
          <a:lstStyle/>
          <a:p>
            <a:r>
              <a:rPr lang="de-AT" sz="3000" dirty="0"/>
              <a:t>Lernstrecke 2: Unternehmen &amp; Staatlicher Ordnungsrahmen</a:t>
            </a:r>
          </a:p>
        </p:txBody>
      </p:sp>
      <p:sp>
        <p:nvSpPr>
          <p:cNvPr id="3" name="Untertitel 2">
            <a:extLst>
              <a:ext uri="{FF2B5EF4-FFF2-40B4-BE49-F238E27FC236}">
                <a16:creationId xmlns:a16="http://schemas.microsoft.com/office/drawing/2014/main" id="{37111E99-03BD-708F-D1DE-97A79C2DC805}"/>
              </a:ext>
            </a:extLst>
          </p:cNvPr>
          <p:cNvSpPr>
            <a:spLocks noGrp="1"/>
          </p:cNvSpPr>
          <p:nvPr>
            <p:ph type="subTitle" idx="1"/>
          </p:nvPr>
        </p:nvSpPr>
        <p:spPr>
          <a:xfrm>
            <a:off x="1524000" y="4118260"/>
            <a:ext cx="9144000" cy="1154589"/>
          </a:xfrm>
        </p:spPr>
        <p:txBody>
          <a:bodyPr>
            <a:normAutofit/>
          </a:bodyPr>
          <a:lstStyle/>
          <a:p>
            <a:r>
              <a:rPr lang="de-AT" sz="4900" b="1" dirty="0"/>
              <a:t>Wert von Daten</a:t>
            </a:r>
          </a:p>
        </p:txBody>
      </p:sp>
    </p:spTree>
    <p:extLst>
      <p:ext uri="{BB962C8B-B14F-4D97-AF65-F5344CB8AC3E}">
        <p14:creationId xmlns:p14="http://schemas.microsoft.com/office/powerpoint/2010/main" val="30660536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fik 13" descr="Gruppe von Männern mit einfarbiger Füllung">
            <a:extLst>
              <a:ext uri="{FF2B5EF4-FFF2-40B4-BE49-F238E27FC236}">
                <a16:creationId xmlns:a16="http://schemas.microsoft.com/office/drawing/2014/main" id="{5F32FB89-E433-0E0B-C146-CC12148CBA5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45955" y="2118053"/>
            <a:ext cx="3200485" cy="3200485"/>
          </a:xfrm>
          <a:prstGeom prst="rect">
            <a:avLst/>
          </a:prstGeom>
        </p:spPr>
      </p:pic>
      <p:sp>
        <p:nvSpPr>
          <p:cNvPr id="2" name="Titel 1">
            <a:extLst>
              <a:ext uri="{FF2B5EF4-FFF2-40B4-BE49-F238E27FC236}">
                <a16:creationId xmlns:a16="http://schemas.microsoft.com/office/drawing/2014/main" id="{60A5C017-7FC1-B421-9401-B1331065D476}"/>
              </a:ext>
            </a:extLst>
          </p:cNvPr>
          <p:cNvSpPr>
            <a:spLocks noGrp="1"/>
          </p:cNvSpPr>
          <p:nvPr>
            <p:ph type="title"/>
          </p:nvPr>
        </p:nvSpPr>
        <p:spPr/>
        <p:txBody>
          <a:bodyPr/>
          <a:lstStyle/>
          <a:p>
            <a:r>
              <a:rPr lang="de-DE" dirty="0"/>
              <a:t>Datenschutz-Grundverordnung (DSGVO)</a:t>
            </a:r>
          </a:p>
        </p:txBody>
      </p:sp>
      <p:sp>
        <p:nvSpPr>
          <p:cNvPr id="4" name="Foliennummernplatzhalter 3">
            <a:extLst>
              <a:ext uri="{FF2B5EF4-FFF2-40B4-BE49-F238E27FC236}">
                <a16:creationId xmlns:a16="http://schemas.microsoft.com/office/drawing/2014/main" id="{516A07B9-ECCC-CE2C-9B1F-C17DC7A306D1}"/>
              </a:ext>
            </a:extLst>
          </p:cNvPr>
          <p:cNvSpPr>
            <a:spLocks noGrp="1"/>
          </p:cNvSpPr>
          <p:nvPr>
            <p:ph type="sldNum" sz="quarter" idx="12"/>
          </p:nvPr>
        </p:nvSpPr>
        <p:spPr/>
        <p:txBody>
          <a:bodyPr/>
          <a:lstStyle/>
          <a:p>
            <a:fld id="{4C23FFEC-42AF-4C5F-8FEB-D69D9B6A7C04}" type="slidenum">
              <a:rPr lang="de-AT" smtClean="0"/>
              <a:t>10</a:t>
            </a:fld>
            <a:endParaRPr lang="de-AT"/>
          </a:p>
        </p:txBody>
      </p:sp>
      <p:grpSp>
        <p:nvGrpSpPr>
          <p:cNvPr id="17" name="Gruppieren 16">
            <a:extLst>
              <a:ext uri="{FF2B5EF4-FFF2-40B4-BE49-F238E27FC236}">
                <a16:creationId xmlns:a16="http://schemas.microsoft.com/office/drawing/2014/main" id="{F03DB228-ED13-D144-CC93-7AFAAE536709}"/>
              </a:ext>
            </a:extLst>
          </p:cNvPr>
          <p:cNvGrpSpPr/>
          <p:nvPr/>
        </p:nvGrpSpPr>
        <p:grpSpPr>
          <a:xfrm>
            <a:off x="8251865" y="3949223"/>
            <a:ext cx="3148283" cy="2221746"/>
            <a:chOff x="8815754" y="1404390"/>
            <a:chExt cx="3148283" cy="2221746"/>
          </a:xfrm>
        </p:grpSpPr>
        <p:sp>
          <p:nvSpPr>
            <p:cNvPr id="8" name="Rechteck 7">
              <a:extLst>
                <a:ext uri="{FF2B5EF4-FFF2-40B4-BE49-F238E27FC236}">
                  <a16:creationId xmlns:a16="http://schemas.microsoft.com/office/drawing/2014/main" id="{C969DC32-95F9-A25A-5098-B7A15EF4069D}"/>
                </a:ext>
              </a:extLst>
            </p:cNvPr>
            <p:cNvSpPr/>
            <p:nvPr/>
          </p:nvSpPr>
          <p:spPr>
            <a:xfrm>
              <a:off x="8815754" y="1404390"/>
              <a:ext cx="3148283" cy="694800"/>
            </a:xfrm>
            <a:prstGeom prst="rect">
              <a:avLst/>
            </a:prstGeom>
            <a:solidFill>
              <a:srgbClr val="FFC865"/>
            </a:solidFill>
            <a:ln w="19050">
              <a:solidFill>
                <a:srgbClr val="FFC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r>
                <a:rPr lang="de-DE" b="1" dirty="0">
                  <a:latin typeface="Calibri" panose="020F0502020204030204" pitchFamily="34" charset="0"/>
                  <a:cs typeface="Calibri" panose="020F0502020204030204" pitchFamily="34" charset="0"/>
                </a:rPr>
                <a:t>Recht auf Datenübertragbarkeit</a:t>
              </a:r>
              <a:endParaRPr lang="de-AT" b="1" dirty="0">
                <a:latin typeface="Calibri" panose="020F0502020204030204" pitchFamily="34" charset="0"/>
                <a:cs typeface="Calibri" panose="020F0502020204030204" pitchFamily="34" charset="0"/>
              </a:endParaRPr>
            </a:p>
          </p:txBody>
        </p:sp>
        <p:sp>
          <p:nvSpPr>
            <p:cNvPr id="9" name="Rechteck 8">
              <a:extLst>
                <a:ext uri="{FF2B5EF4-FFF2-40B4-BE49-F238E27FC236}">
                  <a16:creationId xmlns:a16="http://schemas.microsoft.com/office/drawing/2014/main" id="{95137FE4-97E9-EBD7-C577-448A7D7B0B13}"/>
                </a:ext>
              </a:extLst>
            </p:cNvPr>
            <p:cNvSpPr/>
            <p:nvPr/>
          </p:nvSpPr>
          <p:spPr>
            <a:xfrm>
              <a:off x="8815754" y="2112636"/>
              <a:ext cx="3148283" cy="1513500"/>
            </a:xfrm>
            <a:prstGeom prst="rect">
              <a:avLst/>
            </a:prstGeom>
            <a:solidFill>
              <a:schemeClr val="bg1"/>
            </a:solidFill>
            <a:ln w="19050">
              <a:solidFill>
                <a:srgbClr val="FFC865"/>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de-AT" b="0" i="0" u="none" strike="noStrike">
                  <a:solidFill>
                    <a:srgbClr val="000000"/>
                  </a:solidFill>
                  <a:effectLst/>
                  <a:latin typeface="Calibri" panose="020F0502020204030204" pitchFamily="34" charset="0"/>
                  <a:cs typeface="Calibri" panose="020F0502020204030204" pitchFamily="34" charset="0"/>
                </a:rPr>
                <a:t>Nutzer:innen können verlangen, dass ihre Daten in einem maschinenlesbaren Format an sie selbst</a:t>
              </a:r>
              <a:r>
                <a:rPr lang="de-AT">
                  <a:solidFill>
                    <a:srgbClr val="000000"/>
                  </a:solidFill>
                  <a:latin typeface="Calibri" panose="020F0502020204030204" pitchFamily="34" charset="0"/>
                  <a:cs typeface="Calibri" panose="020F0502020204030204" pitchFamily="34" charset="0"/>
                </a:rPr>
                <a:t>/</a:t>
              </a:r>
              <a:r>
                <a:rPr lang="de-AT" b="0" i="0" u="none" strike="noStrike">
                  <a:solidFill>
                    <a:srgbClr val="000000"/>
                  </a:solidFill>
                  <a:effectLst/>
                  <a:latin typeface="Calibri" panose="020F0502020204030204" pitchFamily="34" charset="0"/>
                  <a:cs typeface="Calibri" panose="020F0502020204030204" pitchFamily="34" charset="0"/>
                </a:rPr>
                <a:t>an andere Anbieter übermittelt werden.</a:t>
              </a:r>
              <a:endParaRPr lang="de-AT">
                <a:solidFill>
                  <a:schemeClr val="tx1"/>
                </a:solidFill>
                <a:latin typeface="Calibri" panose="020F0502020204030204" pitchFamily="34" charset="0"/>
                <a:ea typeface="Gadugi" panose="020B0502040204020203" pitchFamily="34" charset="0"/>
                <a:cs typeface="Calibri" panose="020F0502020204030204" pitchFamily="34" charset="0"/>
              </a:endParaRPr>
            </a:p>
          </p:txBody>
        </p:sp>
      </p:grpSp>
      <p:grpSp>
        <p:nvGrpSpPr>
          <p:cNvPr id="19" name="Gruppieren 18">
            <a:extLst>
              <a:ext uri="{FF2B5EF4-FFF2-40B4-BE49-F238E27FC236}">
                <a16:creationId xmlns:a16="http://schemas.microsoft.com/office/drawing/2014/main" id="{6E5ABF52-8643-EB57-D370-2A8452328E6D}"/>
              </a:ext>
            </a:extLst>
          </p:cNvPr>
          <p:cNvGrpSpPr/>
          <p:nvPr/>
        </p:nvGrpSpPr>
        <p:grpSpPr>
          <a:xfrm>
            <a:off x="413965" y="2042118"/>
            <a:ext cx="3150000" cy="1420232"/>
            <a:chOff x="205611" y="2373882"/>
            <a:chExt cx="3150000" cy="1420232"/>
          </a:xfrm>
        </p:grpSpPr>
        <p:sp>
          <p:nvSpPr>
            <p:cNvPr id="6" name="Rechteck 5">
              <a:extLst>
                <a:ext uri="{FF2B5EF4-FFF2-40B4-BE49-F238E27FC236}">
                  <a16:creationId xmlns:a16="http://schemas.microsoft.com/office/drawing/2014/main" id="{89EAB70B-CB41-1C6C-E4A0-BC2FA7FF80BC}"/>
                </a:ext>
              </a:extLst>
            </p:cNvPr>
            <p:cNvSpPr/>
            <p:nvPr/>
          </p:nvSpPr>
          <p:spPr>
            <a:xfrm>
              <a:off x="205611" y="2373882"/>
              <a:ext cx="3150000" cy="693698"/>
            </a:xfrm>
            <a:prstGeom prst="rect">
              <a:avLst/>
            </a:prstGeom>
            <a:solidFill>
              <a:srgbClr val="FFA500"/>
            </a:solidFill>
            <a:ln w="19050">
              <a:solidFill>
                <a:srgbClr val="FFA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b="1">
                  <a:latin typeface="Calibri" panose="020F0502020204030204" pitchFamily="34" charset="0"/>
                  <a:cs typeface="Calibri" panose="020F0502020204030204" pitchFamily="34" charset="0"/>
                </a:rPr>
                <a:t>Recht auf Löschung</a:t>
              </a:r>
              <a:endParaRPr lang="de-AT" b="1">
                <a:latin typeface="Calibri" panose="020F0502020204030204" pitchFamily="34" charset="0"/>
                <a:cs typeface="Calibri" panose="020F0502020204030204" pitchFamily="34" charset="0"/>
              </a:endParaRPr>
            </a:p>
          </p:txBody>
        </p:sp>
        <p:sp>
          <p:nvSpPr>
            <p:cNvPr id="10" name="Rechteck 9">
              <a:extLst>
                <a:ext uri="{FF2B5EF4-FFF2-40B4-BE49-F238E27FC236}">
                  <a16:creationId xmlns:a16="http://schemas.microsoft.com/office/drawing/2014/main" id="{B626984D-D278-EB22-AC45-F91813E86DA8}"/>
                </a:ext>
              </a:extLst>
            </p:cNvPr>
            <p:cNvSpPr/>
            <p:nvPr/>
          </p:nvSpPr>
          <p:spPr>
            <a:xfrm>
              <a:off x="205611" y="3067581"/>
              <a:ext cx="3150000" cy="726533"/>
            </a:xfrm>
            <a:prstGeom prst="rect">
              <a:avLst/>
            </a:prstGeom>
            <a:solidFill>
              <a:schemeClr val="bg1"/>
            </a:solidFill>
            <a:ln w="19050">
              <a:solidFill>
                <a:srgbClr val="FFA5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de-AT" b="0" i="0" u="none" strike="noStrike" dirty="0">
                  <a:solidFill>
                    <a:srgbClr val="000000"/>
                  </a:solidFill>
                  <a:effectLst/>
                  <a:latin typeface="Calibri" panose="020F0502020204030204" pitchFamily="34" charset="0"/>
                  <a:cs typeface="Calibri" panose="020F0502020204030204" pitchFamily="34" charset="0"/>
                </a:rPr>
                <a:t>Nutzer:innen haben das Recht, ihre Daten löschen zu lassen.</a:t>
              </a:r>
              <a:endParaRPr lang="de-DE" dirty="0">
                <a:solidFill>
                  <a:schemeClr val="tx1"/>
                </a:solidFill>
                <a:latin typeface="Calibri" panose="020F0502020204030204" pitchFamily="34" charset="0"/>
                <a:ea typeface="Gadugi" panose="020B0502040204020203" pitchFamily="34" charset="0"/>
                <a:cs typeface="Calibri" panose="020F0502020204030204" pitchFamily="34" charset="0"/>
              </a:endParaRPr>
            </a:p>
          </p:txBody>
        </p:sp>
      </p:grpSp>
      <p:grpSp>
        <p:nvGrpSpPr>
          <p:cNvPr id="18" name="Gruppieren 17">
            <a:extLst>
              <a:ext uri="{FF2B5EF4-FFF2-40B4-BE49-F238E27FC236}">
                <a16:creationId xmlns:a16="http://schemas.microsoft.com/office/drawing/2014/main" id="{7707E0AD-0E82-95C5-E836-BC23BB41EADD}"/>
              </a:ext>
            </a:extLst>
          </p:cNvPr>
          <p:cNvGrpSpPr/>
          <p:nvPr/>
        </p:nvGrpSpPr>
        <p:grpSpPr>
          <a:xfrm>
            <a:off x="382707" y="3949223"/>
            <a:ext cx="3150000" cy="2221746"/>
            <a:chOff x="8156487" y="4099941"/>
            <a:chExt cx="3150000" cy="2221746"/>
          </a:xfrm>
        </p:grpSpPr>
        <p:sp>
          <p:nvSpPr>
            <p:cNvPr id="5" name="Rechteck 4">
              <a:extLst>
                <a:ext uri="{FF2B5EF4-FFF2-40B4-BE49-F238E27FC236}">
                  <a16:creationId xmlns:a16="http://schemas.microsoft.com/office/drawing/2014/main" id="{6878C422-6BD2-213A-104C-6F09D5DBB3C8}"/>
                </a:ext>
              </a:extLst>
            </p:cNvPr>
            <p:cNvSpPr/>
            <p:nvPr/>
          </p:nvSpPr>
          <p:spPr>
            <a:xfrm>
              <a:off x="8156487" y="4099941"/>
              <a:ext cx="3150000" cy="694800"/>
            </a:xfrm>
            <a:prstGeom prst="rect">
              <a:avLst/>
            </a:prstGeom>
            <a:solidFill>
              <a:srgbClr val="FFD589"/>
            </a:solidFill>
            <a:ln w="19050">
              <a:solidFill>
                <a:srgbClr val="FFD5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b="1">
                  <a:solidFill>
                    <a:schemeClr val="bg1"/>
                  </a:solidFill>
                  <a:latin typeface="Calibri" panose="020F0502020204030204" pitchFamily="34" charset="0"/>
                  <a:cs typeface="Calibri" panose="020F0502020204030204" pitchFamily="34" charset="0"/>
                </a:rPr>
                <a:t>Recht auf Auskunft</a:t>
              </a:r>
              <a:endParaRPr lang="en-AU" b="1">
                <a:solidFill>
                  <a:schemeClr val="bg1"/>
                </a:solidFill>
                <a:latin typeface="Calibri" panose="020F0502020204030204" pitchFamily="34" charset="0"/>
                <a:cs typeface="Calibri" panose="020F0502020204030204" pitchFamily="34" charset="0"/>
              </a:endParaRPr>
            </a:p>
          </p:txBody>
        </p:sp>
        <p:sp>
          <p:nvSpPr>
            <p:cNvPr id="11" name="Rechteck 10">
              <a:extLst>
                <a:ext uri="{FF2B5EF4-FFF2-40B4-BE49-F238E27FC236}">
                  <a16:creationId xmlns:a16="http://schemas.microsoft.com/office/drawing/2014/main" id="{CE5823BB-FB9E-9552-B1DF-142F47E40712}"/>
                </a:ext>
              </a:extLst>
            </p:cNvPr>
            <p:cNvSpPr/>
            <p:nvPr/>
          </p:nvSpPr>
          <p:spPr>
            <a:xfrm>
              <a:off x="8156487" y="4794741"/>
              <a:ext cx="3150000" cy="1526946"/>
            </a:xfrm>
            <a:prstGeom prst="rect">
              <a:avLst/>
            </a:prstGeom>
            <a:solidFill>
              <a:schemeClr val="bg1"/>
            </a:solidFill>
            <a:ln w="19050">
              <a:solidFill>
                <a:srgbClr val="FFD589"/>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de-AT" b="0" i="0" u="none" strike="noStrike" dirty="0">
                  <a:solidFill>
                    <a:srgbClr val="000000"/>
                  </a:solidFill>
                  <a:effectLst/>
                  <a:latin typeface="Calibri" panose="020F0502020204030204" pitchFamily="34" charset="0"/>
                  <a:cs typeface="Calibri" panose="020F0502020204030204" pitchFamily="34" charset="0"/>
                </a:rPr>
                <a:t>Nutzer:innen können erfahren, welche Daten über sie gespeichert werden und wie diese verwendet werden.</a:t>
              </a:r>
              <a:endParaRPr lang="de-DE" dirty="0">
                <a:solidFill>
                  <a:schemeClr val="tx1"/>
                </a:solidFill>
                <a:latin typeface="Calibri" panose="020F0502020204030204" pitchFamily="34" charset="0"/>
                <a:ea typeface="Gadugi" panose="020B0502040204020203" pitchFamily="34" charset="0"/>
                <a:cs typeface="Calibri" panose="020F0502020204030204" pitchFamily="34" charset="0"/>
              </a:endParaRPr>
            </a:p>
          </p:txBody>
        </p:sp>
      </p:grpSp>
      <p:grpSp>
        <p:nvGrpSpPr>
          <p:cNvPr id="13" name="Gruppieren 12">
            <a:extLst>
              <a:ext uri="{FF2B5EF4-FFF2-40B4-BE49-F238E27FC236}">
                <a16:creationId xmlns:a16="http://schemas.microsoft.com/office/drawing/2014/main" id="{C87744E4-0A80-976F-582E-F34A61FF6E86}"/>
              </a:ext>
            </a:extLst>
          </p:cNvPr>
          <p:cNvGrpSpPr/>
          <p:nvPr/>
        </p:nvGrpSpPr>
        <p:grpSpPr>
          <a:xfrm>
            <a:off x="8250148" y="2042118"/>
            <a:ext cx="3150000" cy="1420232"/>
            <a:chOff x="1371861" y="4769915"/>
            <a:chExt cx="3150000" cy="1420232"/>
          </a:xfrm>
        </p:grpSpPr>
        <p:sp>
          <p:nvSpPr>
            <p:cNvPr id="7" name="Rechteck 6">
              <a:extLst>
                <a:ext uri="{FF2B5EF4-FFF2-40B4-BE49-F238E27FC236}">
                  <a16:creationId xmlns:a16="http://schemas.microsoft.com/office/drawing/2014/main" id="{51ECFD8E-A1CA-E093-7AE6-F8ADC51C84CD}"/>
                </a:ext>
              </a:extLst>
            </p:cNvPr>
            <p:cNvSpPr/>
            <p:nvPr/>
          </p:nvSpPr>
          <p:spPr>
            <a:xfrm>
              <a:off x="1371861" y="4769915"/>
              <a:ext cx="3150000" cy="694800"/>
            </a:xfrm>
            <a:prstGeom prst="rect">
              <a:avLst/>
            </a:prstGeom>
            <a:solidFill>
              <a:srgbClr val="FFB93B"/>
            </a:solidFill>
            <a:ln w="19050">
              <a:solidFill>
                <a:srgbClr val="FFB9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b="1" dirty="0">
                  <a:solidFill>
                    <a:schemeClr val="bg1"/>
                  </a:solidFill>
                  <a:latin typeface="Calibri" panose="020F0502020204030204" pitchFamily="34" charset="0"/>
                  <a:cs typeface="Calibri" panose="020F0502020204030204" pitchFamily="34" charset="0"/>
                </a:rPr>
                <a:t>Recht auf Berichtigung</a:t>
              </a:r>
              <a:endParaRPr lang="en-AU" b="1" dirty="0">
                <a:solidFill>
                  <a:schemeClr val="bg1"/>
                </a:solidFill>
                <a:latin typeface="Calibri" panose="020F0502020204030204" pitchFamily="34" charset="0"/>
                <a:cs typeface="Calibri" panose="020F0502020204030204" pitchFamily="34" charset="0"/>
              </a:endParaRPr>
            </a:p>
          </p:txBody>
        </p:sp>
        <p:sp>
          <p:nvSpPr>
            <p:cNvPr id="12" name="Rechteck 11">
              <a:extLst>
                <a:ext uri="{FF2B5EF4-FFF2-40B4-BE49-F238E27FC236}">
                  <a16:creationId xmlns:a16="http://schemas.microsoft.com/office/drawing/2014/main" id="{51D2FD3E-308B-E246-071F-D8FB67E105B0}"/>
                </a:ext>
              </a:extLst>
            </p:cNvPr>
            <p:cNvSpPr/>
            <p:nvPr/>
          </p:nvSpPr>
          <p:spPr>
            <a:xfrm>
              <a:off x="1371861" y="5483916"/>
              <a:ext cx="3150000" cy="706231"/>
            </a:xfrm>
            <a:prstGeom prst="rect">
              <a:avLst/>
            </a:prstGeom>
            <a:solidFill>
              <a:schemeClr val="bg1"/>
            </a:solidFill>
            <a:ln w="19050">
              <a:solidFill>
                <a:srgbClr val="FFB93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de-AT" b="0" i="0" u="none" strike="noStrike" dirty="0">
                  <a:solidFill>
                    <a:srgbClr val="000000"/>
                  </a:solidFill>
                  <a:effectLst/>
                  <a:latin typeface="Calibri" panose="020F0502020204030204" pitchFamily="34" charset="0"/>
                  <a:cs typeface="Calibri" panose="020F0502020204030204" pitchFamily="34" charset="0"/>
                </a:rPr>
                <a:t>Nutzer:innen können falsche Daten korrigieren lassen.</a:t>
              </a:r>
              <a:endParaRPr lang="de-DE" dirty="0">
                <a:latin typeface="Calibri" panose="020F0502020204030204" pitchFamily="34" charset="0"/>
                <a:ea typeface="Gadugi" panose="020B0502040204020203" pitchFamily="34" charset="0"/>
                <a:cs typeface="Calibri" panose="020F0502020204030204" pitchFamily="34" charset="0"/>
              </a:endParaRPr>
            </a:p>
          </p:txBody>
        </p:sp>
      </p:grpSp>
      <p:cxnSp>
        <p:nvCxnSpPr>
          <p:cNvPr id="15" name="Gerade Verbindung mit Pfeil 14">
            <a:extLst>
              <a:ext uri="{FF2B5EF4-FFF2-40B4-BE49-F238E27FC236}">
                <a16:creationId xmlns:a16="http://schemas.microsoft.com/office/drawing/2014/main" id="{A2B4B2E6-CF13-ECC2-1489-FF6E2BD0BABB}"/>
              </a:ext>
            </a:extLst>
          </p:cNvPr>
          <p:cNvCxnSpPr>
            <a:cxnSpLocks/>
          </p:cNvCxnSpPr>
          <p:nvPr/>
        </p:nvCxnSpPr>
        <p:spPr>
          <a:xfrm flipH="1" flipV="1">
            <a:off x="3563965" y="3099084"/>
            <a:ext cx="701217" cy="619211"/>
          </a:xfrm>
          <a:prstGeom prst="straightConnector1">
            <a:avLst/>
          </a:prstGeom>
          <a:ln>
            <a:solidFill>
              <a:srgbClr val="548235"/>
            </a:solidFill>
            <a:tailEnd type="triangle"/>
          </a:ln>
        </p:spPr>
        <p:style>
          <a:lnRef idx="1">
            <a:schemeClr val="accent1"/>
          </a:lnRef>
          <a:fillRef idx="0">
            <a:schemeClr val="accent1"/>
          </a:fillRef>
          <a:effectRef idx="0">
            <a:schemeClr val="accent1"/>
          </a:effectRef>
          <a:fontRef idx="minor">
            <a:schemeClr val="tx1"/>
          </a:fontRef>
        </p:style>
      </p:cxnSp>
      <p:cxnSp>
        <p:nvCxnSpPr>
          <p:cNvPr id="16" name="Gerade Verbindung mit Pfeil 15">
            <a:extLst>
              <a:ext uri="{FF2B5EF4-FFF2-40B4-BE49-F238E27FC236}">
                <a16:creationId xmlns:a16="http://schemas.microsoft.com/office/drawing/2014/main" id="{4781627F-2F1D-E1AE-BAEF-B46D6643A300}"/>
              </a:ext>
            </a:extLst>
          </p:cNvPr>
          <p:cNvCxnSpPr>
            <a:cxnSpLocks/>
          </p:cNvCxnSpPr>
          <p:nvPr/>
        </p:nvCxnSpPr>
        <p:spPr>
          <a:xfrm flipH="1">
            <a:off x="3532707" y="3716847"/>
            <a:ext cx="732475" cy="579776"/>
          </a:xfrm>
          <a:prstGeom prst="straightConnector1">
            <a:avLst/>
          </a:prstGeom>
          <a:ln>
            <a:solidFill>
              <a:srgbClr val="548235"/>
            </a:solidFill>
            <a:tailEnd type="triangle"/>
          </a:ln>
        </p:spPr>
        <p:style>
          <a:lnRef idx="1">
            <a:schemeClr val="accent1"/>
          </a:lnRef>
          <a:fillRef idx="0">
            <a:schemeClr val="accent1"/>
          </a:fillRef>
          <a:effectRef idx="0">
            <a:schemeClr val="accent1"/>
          </a:effectRef>
          <a:fontRef idx="minor">
            <a:schemeClr val="tx1"/>
          </a:fontRef>
        </p:style>
      </p:cxnSp>
      <p:cxnSp>
        <p:nvCxnSpPr>
          <p:cNvPr id="22" name="Gerade Verbindung mit Pfeil 21">
            <a:extLst>
              <a:ext uri="{FF2B5EF4-FFF2-40B4-BE49-F238E27FC236}">
                <a16:creationId xmlns:a16="http://schemas.microsoft.com/office/drawing/2014/main" id="{A0DFB3FB-F666-694E-DFCF-61686964E5BE}"/>
              </a:ext>
            </a:extLst>
          </p:cNvPr>
          <p:cNvCxnSpPr>
            <a:cxnSpLocks/>
          </p:cNvCxnSpPr>
          <p:nvPr/>
        </p:nvCxnSpPr>
        <p:spPr>
          <a:xfrm>
            <a:off x="7446440" y="3763842"/>
            <a:ext cx="805425" cy="532781"/>
          </a:xfrm>
          <a:prstGeom prst="straightConnector1">
            <a:avLst/>
          </a:prstGeom>
          <a:ln>
            <a:solidFill>
              <a:srgbClr val="548235"/>
            </a:solidFill>
            <a:tailEnd type="triangle"/>
          </a:ln>
        </p:spPr>
        <p:style>
          <a:lnRef idx="1">
            <a:schemeClr val="accent1"/>
          </a:lnRef>
          <a:fillRef idx="0">
            <a:schemeClr val="accent1"/>
          </a:fillRef>
          <a:effectRef idx="0">
            <a:schemeClr val="accent1"/>
          </a:effectRef>
          <a:fontRef idx="minor">
            <a:schemeClr val="tx1"/>
          </a:fontRef>
        </p:style>
      </p:cxnSp>
      <p:cxnSp>
        <p:nvCxnSpPr>
          <p:cNvPr id="23" name="Gerade Verbindung mit Pfeil 22">
            <a:extLst>
              <a:ext uri="{FF2B5EF4-FFF2-40B4-BE49-F238E27FC236}">
                <a16:creationId xmlns:a16="http://schemas.microsoft.com/office/drawing/2014/main" id="{75322AA9-4DB9-0D7D-D94F-453E053DC235}"/>
              </a:ext>
            </a:extLst>
          </p:cNvPr>
          <p:cNvCxnSpPr>
            <a:cxnSpLocks/>
          </p:cNvCxnSpPr>
          <p:nvPr/>
        </p:nvCxnSpPr>
        <p:spPr>
          <a:xfrm flipV="1">
            <a:off x="7446440" y="3109235"/>
            <a:ext cx="803708" cy="654607"/>
          </a:xfrm>
          <a:prstGeom prst="straightConnector1">
            <a:avLst/>
          </a:prstGeom>
          <a:ln>
            <a:solidFill>
              <a:srgbClr val="548235"/>
            </a:solidFill>
            <a:tailEnd type="triangle"/>
          </a:ln>
        </p:spPr>
        <p:style>
          <a:lnRef idx="1">
            <a:schemeClr val="accent1"/>
          </a:lnRef>
          <a:fillRef idx="0">
            <a:schemeClr val="accent1"/>
          </a:fillRef>
          <a:effectRef idx="0">
            <a:schemeClr val="accent1"/>
          </a:effectRef>
          <a:fontRef idx="minor">
            <a:schemeClr val="tx1"/>
          </a:fontRef>
        </p:style>
      </p:cxnSp>
      <p:pic>
        <p:nvPicPr>
          <p:cNvPr id="35" name="Grafik 34" descr="Übertragen mit einfarbiger Füllung">
            <a:extLst>
              <a:ext uri="{FF2B5EF4-FFF2-40B4-BE49-F238E27FC236}">
                <a16:creationId xmlns:a16="http://schemas.microsoft.com/office/drawing/2014/main" id="{25FDA0CD-9A47-3679-416B-FC907EC450B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308294" y="4006735"/>
            <a:ext cx="540000" cy="540000"/>
          </a:xfrm>
          <a:prstGeom prst="rect">
            <a:avLst/>
          </a:prstGeom>
        </p:spPr>
      </p:pic>
      <p:pic>
        <p:nvPicPr>
          <p:cNvPr id="37" name="Grafik 36" descr="Abzeichen Tick1 mit einfarbiger Füllung">
            <a:extLst>
              <a:ext uri="{FF2B5EF4-FFF2-40B4-BE49-F238E27FC236}">
                <a16:creationId xmlns:a16="http://schemas.microsoft.com/office/drawing/2014/main" id="{C3347109-675D-2AA9-74A0-49153013FC7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308294" y="2863021"/>
            <a:ext cx="540000" cy="540000"/>
          </a:xfrm>
          <a:prstGeom prst="rect">
            <a:avLst/>
          </a:prstGeom>
        </p:spPr>
      </p:pic>
      <p:pic>
        <p:nvPicPr>
          <p:cNvPr id="39" name="Grafik 38" descr="Callcenter mit einfarbiger Füllung">
            <a:extLst>
              <a:ext uri="{FF2B5EF4-FFF2-40B4-BE49-F238E27FC236}">
                <a16:creationId xmlns:a16="http://schemas.microsoft.com/office/drawing/2014/main" id="{A0BFA88B-EC99-5F3A-34A1-936A3739D5D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756440" y="4006735"/>
            <a:ext cx="540000" cy="540000"/>
          </a:xfrm>
          <a:prstGeom prst="rect">
            <a:avLst/>
          </a:prstGeom>
        </p:spPr>
      </p:pic>
      <p:pic>
        <p:nvPicPr>
          <p:cNvPr id="41" name="Grafik 40" descr="Verbotsschild mit einfarbiger Füllung">
            <a:extLst>
              <a:ext uri="{FF2B5EF4-FFF2-40B4-BE49-F238E27FC236}">
                <a16:creationId xmlns:a16="http://schemas.microsoft.com/office/drawing/2014/main" id="{4DD6A7D7-5015-AFCC-9823-3651EBFA123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756440" y="2862091"/>
            <a:ext cx="540000" cy="540000"/>
          </a:xfrm>
          <a:prstGeom prst="rect">
            <a:avLst/>
          </a:prstGeom>
        </p:spPr>
      </p:pic>
      <p:sp>
        <p:nvSpPr>
          <p:cNvPr id="34" name="Inhaltsplatzhalter 2">
            <a:extLst>
              <a:ext uri="{FF2B5EF4-FFF2-40B4-BE49-F238E27FC236}">
                <a16:creationId xmlns:a16="http://schemas.microsoft.com/office/drawing/2014/main" id="{DDDCD021-3204-EE8B-8296-C9EDE00A92BA}"/>
              </a:ext>
            </a:extLst>
          </p:cNvPr>
          <p:cNvSpPr txBox="1">
            <a:spLocks/>
          </p:cNvSpPr>
          <p:nvPr/>
        </p:nvSpPr>
        <p:spPr>
          <a:xfrm>
            <a:off x="838200" y="1580547"/>
            <a:ext cx="10515600" cy="383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AT" sz="1800" b="1" dirty="0">
                <a:solidFill>
                  <a:srgbClr val="000000"/>
                </a:solidFill>
                <a:latin typeface="Calibri Light" panose="020F0302020204030204" pitchFamily="34" charset="0"/>
                <a:ea typeface="Calibri Light" panose="020F0302020204030204" pitchFamily="34" charset="0"/>
                <a:cs typeface="Calibri Light" panose="020F0302020204030204" pitchFamily="34" charset="0"/>
              </a:rPr>
              <a:t>Rechte von Nutzer:innen:</a:t>
            </a:r>
          </a:p>
        </p:txBody>
      </p:sp>
    </p:spTree>
    <p:extLst>
      <p:ext uri="{BB962C8B-B14F-4D97-AF65-F5344CB8AC3E}">
        <p14:creationId xmlns:p14="http://schemas.microsoft.com/office/powerpoint/2010/main" val="2812267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001246-07DE-AA47-B55B-35C026BEF0D8}"/>
              </a:ext>
            </a:extLst>
          </p:cNvPr>
          <p:cNvSpPr>
            <a:spLocks noGrp="1"/>
          </p:cNvSpPr>
          <p:nvPr>
            <p:ph type="title"/>
          </p:nvPr>
        </p:nvSpPr>
        <p:spPr/>
        <p:txBody>
          <a:bodyPr>
            <a:normAutofit fontScale="90000"/>
          </a:bodyPr>
          <a:lstStyle/>
          <a:p>
            <a:r>
              <a:rPr lang="de-DE" dirty="0"/>
              <a:t>Was sind personenbezogene Daten laut DSGVO?</a:t>
            </a:r>
            <a:endParaRPr lang="de-AT" dirty="0"/>
          </a:p>
        </p:txBody>
      </p:sp>
      <p:sp>
        <p:nvSpPr>
          <p:cNvPr id="4" name="Foliennummernplatzhalter 3">
            <a:extLst>
              <a:ext uri="{FF2B5EF4-FFF2-40B4-BE49-F238E27FC236}">
                <a16:creationId xmlns:a16="http://schemas.microsoft.com/office/drawing/2014/main" id="{D3DBF294-5C9E-1A09-E8A7-EF2D45A008AF}"/>
              </a:ext>
            </a:extLst>
          </p:cNvPr>
          <p:cNvSpPr>
            <a:spLocks noGrp="1"/>
          </p:cNvSpPr>
          <p:nvPr>
            <p:ph type="sldNum" sz="quarter" idx="12"/>
          </p:nvPr>
        </p:nvSpPr>
        <p:spPr/>
        <p:txBody>
          <a:bodyPr/>
          <a:lstStyle/>
          <a:p>
            <a:fld id="{4C23FFEC-42AF-4C5F-8FEB-D69D9B6A7C04}" type="slidenum">
              <a:rPr lang="de-AT" smtClean="0"/>
              <a:t>11</a:t>
            </a:fld>
            <a:endParaRPr lang="de-AT"/>
          </a:p>
        </p:txBody>
      </p:sp>
      <p:cxnSp>
        <p:nvCxnSpPr>
          <p:cNvPr id="9" name="Gerade Verbindung mit Pfeil 8">
            <a:extLst>
              <a:ext uri="{FF2B5EF4-FFF2-40B4-BE49-F238E27FC236}">
                <a16:creationId xmlns:a16="http://schemas.microsoft.com/office/drawing/2014/main" id="{198EB9D6-3A11-DD99-CD80-529294AEC2E3}"/>
              </a:ext>
            </a:extLst>
          </p:cNvPr>
          <p:cNvCxnSpPr/>
          <p:nvPr/>
        </p:nvCxnSpPr>
        <p:spPr>
          <a:xfrm flipV="1">
            <a:off x="7684593" y="3235902"/>
            <a:ext cx="1138459" cy="4299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Gerade Verbindung mit Pfeil 9">
            <a:extLst>
              <a:ext uri="{FF2B5EF4-FFF2-40B4-BE49-F238E27FC236}">
                <a16:creationId xmlns:a16="http://schemas.microsoft.com/office/drawing/2014/main" id="{A23F3CA0-F31A-D7A3-9B9D-2024D459B1BE}"/>
              </a:ext>
            </a:extLst>
          </p:cNvPr>
          <p:cNvCxnSpPr>
            <a:cxnSpLocks/>
          </p:cNvCxnSpPr>
          <p:nvPr/>
        </p:nvCxnSpPr>
        <p:spPr>
          <a:xfrm>
            <a:off x="7684592" y="4381853"/>
            <a:ext cx="215580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Gerade Verbindung mit Pfeil 10">
            <a:extLst>
              <a:ext uri="{FF2B5EF4-FFF2-40B4-BE49-F238E27FC236}">
                <a16:creationId xmlns:a16="http://schemas.microsoft.com/office/drawing/2014/main" id="{CBABB803-253F-7B13-03FA-C464C9EB5C6A}"/>
              </a:ext>
            </a:extLst>
          </p:cNvPr>
          <p:cNvCxnSpPr>
            <a:cxnSpLocks/>
          </p:cNvCxnSpPr>
          <p:nvPr/>
        </p:nvCxnSpPr>
        <p:spPr>
          <a:xfrm>
            <a:off x="7684593" y="5050786"/>
            <a:ext cx="569229" cy="3130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Gerade Verbindung mit Pfeil 13">
            <a:extLst>
              <a:ext uri="{FF2B5EF4-FFF2-40B4-BE49-F238E27FC236}">
                <a16:creationId xmlns:a16="http://schemas.microsoft.com/office/drawing/2014/main" id="{CEB0AEDF-B5C9-561F-C442-EE759D9232F1}"/>
              </a:ext>
            </a:extLst>
          </p:cNvPr>
          <p:cNvCxnSpPr>
            <a:cxnSpLocks/>
          </p:cNvCxnSpPr>
          <p:nvPr/>
        </p:nvCxnSpPr>
        <p:spPr>
          <a:xfrm flipH="1" flipV="1">
            <a:off x="3258947" y="3235902"/>
            <a:ext cx="1138459" cy="4299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Gerade Verbindung mit Pfeil 14">
            <a:extLst>
              <a:ext uri="{FF2B5EF4-FFF2-40B4-BE49-F238E27FC236}">
                <a16:creationId xmlns:a16="http://schemas.microsoft.com/office/drawing/2014/main" id="{E25F65B6-02EA-16EB-FFB8-E69AF8BF3639}"/>
              </a:ext>
            </a:extLst>
          </p:cNvPr>
          <p:cNvCxnSpPr>
            <a:cxnSpLocks/>
          </p:cNvCxnSpPr>
          <p:nvPr/>
        </p:nvCxnSpPr>
        <p:spPr>
          <a:xfrm flipH="1">
            <a:off x="2241601" y="4375947"/>
            <a:ext cx="215580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Gerade Verbindung mit Pfeil 15">
            <a:extLst>
              <a:ext uri="{FF2B5EF4-FFF2-40B4-BE49-F238E27FC236}">
                <a16:creationId xmlns:a16="http://schemas.microsoft.com/office/drawing/2014/main" id="{6E49B571-15BB-915A-5244-92C106AC72D6}"/>
              </a:ext>
            </a:extLst>
          </p:cNvPr>
          <p:cNvCxnSpPr>
            <a:cxnSpLocks/>
            <a:endCxn id="12" idx="3"/>
          </p:cNvCxnSpPr>
          <p:nvPr/>
        </p:nvCxnSpPr>
        <p:spPr>
          <a:xfrm flipH="1">
            <a:off x="3884417" y="5050786"/>
            <a:ext cx="512989" cy="2007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Textfeld 2">
            <a:extLst>
              <a:ext uri="{FF2B5EF4-FFF2-40B4-BE49-F238E27FC236}">
                <a16:creationId xmlns:a16="http://schemas.microsoft.com/office/drawing/2014/main" id="{54E2403A-8B72-1434-565B-F4D2B9C1ECEB}"/>
              </a:ext>
            </a:extLst>
          </p:cNvPr>
          <p:cNvSpPr txBox="1"/>
          <p:nvPr/>
        </p:nvSpPr>
        <p:spPr>
          <a:xfrm>
            <a:off x="8316255" y="2415563"/>
            <a:ext cx="2282541" cy="646331"/>
          </a:xfrm>
          <a:prstGeom prst="rect">
            <a:avLst/>
          </a:prstGeom>
          <a:noFill/>
        </p:spPr>
        <p:txBody>
          <a:bodyPr wrap="square" rtlCol="0">
            <a:spAutoFit/>
          </a:bodyPr>
          <a:lstStyle/>
          <a:p>
            <a:pPr algn="ctr"/>
            <a:r>
              <a:rPr lang="de-AT" dirty="0"/>
              <a:t>Telefonnummer</a:t>
            </a:r>
          </a:p>
          <a:p>
            <a:pPr algn="ctr"/>
            <a:r>
              <a:rPr lang="de-AT" dirty="0">
                <a:solidFill>
                  <a:srgbClr val="588E5F"/>
                </a:solidFill>
              </a:rPr>
              <a:t>+43664 / 123 45 67</a:t>
            </a:r>
          </a:p>
        </p:txBody>
      </p:sp>
      <p:sp>
        <p:nvSpPr>
          <p:cNvPr id="5" name="Textfeld 4">
            <a:extLst>
              <a:ext uri="{FF2B5EF4-FFF2-40B4-BE49-F238E27FC236}">
                <a16:creationId xmlns:a16="http://schemas.microsoft.com/office/drawing/2014/main" id="{DCEE35B9-29CF-A356-1B46-B8D497B6919E}"/>
              </a:ext>
            </a:extLst>
          </p:cNvPr>
          <p:cNvSpPr txBox="1"/>
          <p:nvPr/>
        </p:nvSpPr>
        <p:spPr>
          <a:xfrm>
            <a:off x="9629855" y="3491426"/>
            <a:ext cx="2306088" cy="646331"/>
          </a:xfrm>
          <a:prstGeom prst="rect">
            <a:avLst/>
          </a:prstGeom>
          <a:noFill/>
        </p:spPr>
        <p:txBody>
          <a:bodyPr wrap="square" rtlCol="0">
            <a:spAutoFit/>
          </a:bodyPr>
          <a:lstStyle/>
          <a:p>
            <a:pPr algn="ctr"/>
            <a:r>
              <a:rPr lang="de-AT" dirty="0"/>
              <a:t>E-Mailadresse</a:t>
            </a:r>
          </a:p>
          <a:p>
            <a:pPr algn="ctr"/>
            <a:r>
              <a:rPr lang="de-AT" dirty="0">
                <a:solidFill>
                  <a:srgbClr val="588E5F"/>
                </a:solidFill>
              </a:rPr>
              <a:t>linda.braun@info.at</a:t>
            </a:r>
          </a:p>
        </p:txBody>
      </p:sp>
      <p:sp>
        <p:nvSpPr>
          <p:cNvPr id="8" name="Textfeld 7">
            <a:extLst>
              <a:ext uri="{FF2B5EF4-FFF2-40B4-BE49-F238E27FC236}">
                <a16:creationId xmlns:a16="http://schemas.microsoft.com/office/drawing/2014/main" id="{471089CE-B4F6-567E-A622-CCE261EEF16D}"/>
              </a:ext>
            </a:extLst>
          </p:cNvPr>
          <p:cNvSpPr txBox="1"/>
          <p:nvPr/>
        </p:nvSpPr>
        <p:spPr>
          <a:xfrm>
            <a:off x="8115195" y="4928358"/>
            <a:ext cx="3102796" cy="646331"/>
          </a:xfrm>
          <a:prstGeom prst="rect">
            <a:avLst/>
          </a:prstGeom>
          <a:noFill/>
        </p:spPr>
        <p:txBody>
          <a:bodyPr wrap="square" rtlCol="0">
            <a:spAutoFit/>
          </a:bodyPr>
          <a:lstStyle/>
          <a:p>
            <a:pPr algn="ctr"/>
            <a:r>
              <a:rPr lang="de-AT" dirty="0"/>
              <a:t>Standortdaten</a:t>
            </a:r>
          </a:p>
          <a:p>
            <a:pPr algn="ctr"/>
            <a:r>
              <a:rPr lang="de-AT" dirty="0">
                <a:solidFill>
                  <a:srgbClr val="588E5F"/>
                </a:solidFill>
              </a:rPr>
              <a:t>GPS-Daten vom Smartphone</a:t>
            </a:r>
          </a:p>
        </p:txBody>
      </p:sp>
      <p:sp>
        <p:nvSpPr>
          <p:cNvPr id="12" name="Textfeld 11">
            <a:extLst>
              <a:ext uri="{FF2B5EF4-FFF2-40B4-BE49-F238E27FC236}">
                <a16:creationId xmlns:a16="http://schemas.microsoft.com/office/drawing/2014/main" id="{95FF24E4-2BEC-B95E-85E0-DD5351BBECF8}"/>
              </a:ext>
            </a:extLst>
          </p:cNvPr>
          <p:cNvSpPr txBox="1"/>
          <p:nvPr/>
        </p:nvSpPr>
        <p:spPr>
          <a:xfrm>
            <a:off x="1326285" y="4928358"/>
            <a:ext cx="2558132" cy="646331"/>
          </a:xfrm>
          <a:prstGeom prst="rect">
            <a:avLst/>
          </a:prstGeom>
          <a:noFill/>
        </p:spPr>
        <p:txBody>
          <a:bodyPr wrap="square" rtlCol="0">
            <a:spAutoFit/>
          </a:bodyPr>
          <a:lstStyle/>
          <a:p>
            <a:pPr algn="ctr"/>
            <a:r>
              <a:rPr lang="de-AT" dirty="0"/>
              <a:t>Adresse</a:t>
            </a:r>
          </a:p>
          <a:p>
            <a:pPr algn="ctr"/>
            <a:r>
              <a:rPr lang="de-AT" dirty="0">
                <a:solidFill>
                  <a:srgbClr val="588E5F"/>
                </a:solidFill>
              </a:rPr>
              <a:t>Dorfstraße 5, 1234 Dörfl</a:t>
            </a:r>
          </a:p>
        </p:txBody>
      </p:sp>
      <p:sp>
        <p:nvSpPr>
          <p:cNvPr id="13" name="Textfeld 12">
            <a:extLst>
              <a:ext uri="{FF2B5EF4-FFF2-40B4-BE49-F238E27FC236}">
                <a16:creationId xmlns:a16="http://schemas.microsoft.com/office/drawing/2014/main" id="{09CEE44A-D55B-50FD-B31E-43AF939EBE09}"/>
              </a:ext>
            </a:extLst>
          </p:cNvPr>
          <p:cNvSpPr txBox="1"/>
          <p:nvPr/>
        </p:nvSpPr>
        <p:spPr>
          <a:xfrm>
            <a:off x="332247" y="3491426"/>
            <a:ext cx="2558132" cy="646331"/>
          </a:xfrm>
          <a:prstGeom prst="rect">
            <a:avLst/>
          </a:prstGeom>
          <a:noFill/>
        </p:spPr>
        <p:txBody>
          <a:bodyPr wrap="square" rtlCol="0">
            <a:spAutoFit/>
          </a:bodyPr>
          <a:lstStyle/>
          <a:p>
            <a:pPr algn="ctr"/>
            <a:r>
              <a:rPr lang="de-AT" dirty="0"/>
              <a:t>Geburtsdatum</a:t>
            </a:r>
          </a:p>
          <a:p>
            <a:pPr algn="ctr"/>
            <a:r>
              <a:rPr lang="de-AT" dirty="0">
                <a:solidFill>
                  <a:srgbClr val="588E5F"/>
                </a:solidFill>
              </a:rPr>
              <a:t>24.12.2011</a:t>
            </a:r>
          </a:p>
        </p:txBody>
      </p:sp>
      <p:sp>
        <p:nvSpPr>
          <p:cNvPr id="17" name="Textfeld 16">
            <a:extLst>
              <a:ext uri="{FF2B5EF4-FFF2-40B4-BE49-F238E27FC236}">
                <a16:creationId xmlns:a16="http://schemas.microsoft.com/office/drawing/2014/main" id="{7C1B5A87-AC90-BEC9-6DFE-C1D3F173F044}"/>
              </a:ext>
            </a:extLst>
          </p:cNvPr>
          <p:cNvSpPr txBox="1"/>
          <p:nvPr/>
        </p:nvSpPr>
        <p:spPr>
          <a:xfrm>
            <a:off x="1326285" y="2418753"/>
            <a:ext cx="2558132" cy="646331"/>
          </a:xfrm>
          <a:prstGeom prst="rect">
            <a:avLst/>
          </a:prstGeom>
          <a:noFill/>
        </p:spPr>
        <p:txBody>
          <a:bodyPr wrap="square" rtlCol="0">
            <a:spAutoFit/>
          </a:bodyPr>
          <a:lstStyle/>
          <a:p>
            <a:pPr algn="ctr"/>
            <a:r>
              <a:rPr lang="de-AT" dirty="0"/>
              <a:t>Name</a:t>
            </a:r>
          </a:p>
          <a:p>
            <a:pPr algn="ctr"/>
            <a:r>
              <a:rPr lang="de-AT" dirty="0">
                <a:solidFill>
                  <a:srgbClr val="588E5F"/>
                </a:solidFill>
              </a:rPr>
              <a:t>Linda Braun</a:t>
            </a:r>
          </a:p>
        </p:txBody>
      </p:sp>
      <p:pic>
        <p:nvPicPr>
          <p:cNvPr id="19" name="Grafik 18" descr="Receiver Silhouette">
            <a:extLst>
              <a:ext uri="{FF2B5EF4-FFF2-40B4-BE49-F238E27FC236}">
                <a16:creationId xmlns:a16="http://schemas.microsoft.com/office/drawing/2014/main" id="{E12C5475-AA1A-62DF-BF96-78BA93991D7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59685" y="3017854"/>
            <a:ext cx="680706" cy="680706"/>
          </a:xfrm>
          <a:prstGeom prst="rect">
            <a:avLst/>
          </a:prstGeom>
        </p:spPr>
      </p:pic>
      <p:pic>
        <p:nvPicPr>
          <p:cNvPr id="21" name="Grafik 20" descr="Karte mit Ortsmarkierung Silhouette">
            <a:extLst>
              <a:ext uri="{FF2B5EF4-FFF2-40B4-BE49-F238E27FC236}">
                <a16:creationId xmlns:a16="http://schemas.microsoft.com/office/drawing/2014/main" id="{5839E835-DDC4-C79A-CB5D-81E20124365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280407" y="5441950"/>
            <a:ext cx="914400" cy="914400"/>
          </a:xfrm>
          <a:prstGeom prst="rect">
            <a:avLst/>
          </a:prstGeom>
        </p:spPr>
      </p:pic>
      <p:pic>
        <p:nvPicPr>
          <p:cNvPr id="23" name="Grafik 22" descr="Start Silhouette">
            <a:extLst>
              <a:ext uri="{FF2B5EF4-FFF2-40B4-BE49-F238E27FC236}">
                <a16:creationId xmlns:a16="http://schemas.microsoft.com/office/drawing/2014/main" id="{8C9640AC-0E0F-4C4B-30A7-AB93968FDD0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148151" y="5448620"/>
            <a:ext cx="914400" cy="914400"/>
          </a:xfrm>
          <a:prstGeom prst="rect">
            <a:avLst/>
          </a:prstGeom>
        </p:spPr>
      </p:pic>
      <p:pic>
        <p:nvPicPr>
          <p:cNvPr id="25" name="Grafik 24" descr="Umschlag öffnen Silhouette">
            <a:extLst>
              <a:ext uri="{FF2B5EF4-FFF2-40B4-BE49-F238E27FC236}">
                <a16:creationId xmlns:a16="http://schemas.microsoft.com/office/drawing/2014/main" id="{6D716929-2079-F979-5AA3-20FCDCB1E6B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325699" y="4137757"/>
            <a:ext cx="914400" cy="914400"/>
          </a:xfrm>
          <a:prstGeom prst="rect">
            <a:avLst/>
          </a:prstGeom>
        </p:spPr>
      </p:pic>
      <p:pic>
        <p:nvPicPr>
          <p:cNvPr id="27" name="Grafik 26" descr="Tageskalender Silhouette">
            <a:extLst>
              <a:ext uri="{FF2B5EF4-FFF2-40B4-BE49-F238E27FC236}">
                <a16:creationId xmlns:a16="http://schemas.microsoft.com/office/drawing/2014/main" id="{4FEAB104-8B25-7C83-C833-78A93CAC0AB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154113" y="4032070"/>
            <a:ext cx="914400" cy="914400"/>
          </a:xfrm>
          <a:prstGeom prst="rect">
            <a:avLst/>
          </a:prstGeom>
        </p:spPr>
      </p:pic>
      <p:pic>
        <p:nvPicPr>
          <p:cNvPr id="29" name="Grafik 28" descr="Mitarbeitendenausweis Silhouette">
            <a:extLst>
              <a:ext uri="{FF2B5EF4-FFF2-40B4-BE49-F238E27FC236}">
                <a16:creationId xmlns:a16="http://schemas.microsoft.com/office/drawing/2014/main" id="{7F252140-A948-0C98-02DB-E321ED01CF04}"/>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264998" y="2963300"/>
            <a:ext cx="680706" cy="680706"/>
          </a:xfrm>
          <a:prstGeom prst="rect">
            <a:avLst/>
          </a:prstGeom>
        </p:spPr>
      </p:pic>
      <p:grpSp>
        <p:nvGrpSpPr>
          <p:cNvPr id="20" name="Gruppieren 19">
            <a:extLst>
              <a:ext uri="{FF2B5EF4-FFF2-40B4-BE49-F238E27FC236}">
                <a16:creationId xmlns:a16="http://schemas.microsoft.com/office/drawing/2014/main" id="{0AA9EBB6-5BF2-BA89-99FB-0747592FA3D7}"/>
              </a:ext>
            </a:extLst>
          </p:cNvPr>
          <p:cNvGrpSpPr/>
          <p:nvPr/>
        </p:nvGrpSpPr>
        <p:grpSpPr>
          <a:xfrm>
            <a:off x="303054" y="1441521"/>
            <a:ext cx="11050745" cy="984149"/>
            <a:chOff x="303054" y="1441521"/>
            <a:chExt cx="11050745" cy="984149"/>
          </a:xfrm>
        </p:grpSpPr>
        <p:sp>
          <p:nvSpPr>
            <p:cNvPr id="7" name="Textfeld 6">
              <a:extLst>
                <a:ext uri="{FF2B5EF4-FFF2-40B4-BE49-F238E27FC236}">
                  <a16:creationId xmlns:a16="http://schemas.microsoft.com/office/drawing/2014/main" id="{750D7B83-EA84-B930-D10A-339739ED0673}"/>
                </a:ext>
              </a:extLst>
            </p:cNvPr>
            <p:cNvSpPr txBox="1"/>
            <p:nvPr/>
          </p:nvSpPr>
          <p:spPr>
            <a:xfrm>
              <a:off x="838199" y="1575466"/>
              <a:ext cx="10515600" cy="830997"/>
            </a:xfrm>
            <a:prstGeom prst="rect">
              <a:avLst/>
            </a:prstGeom>
            <a:solidFill>
              <a:schemeClr val="accent5">
                <a:lumMod val="20000"/>
                <a:lumOff val="80000"/>
              </a:schemeClr>
            </a:solidFill>
          </p:spPr>
          <p:txBody>
            <a:bodyPr wrap="square" rtlCol="0" anchor="ctr">
              <a:spAutoFit/>
            </a:bodyPr>
            <a:lstStyle/>
            <a:p>
              <a:pPr algn="ctr"/>
              <a:r>
                <a:rPr lang="de-DE" sz="2400" dirty="0"/>
                <a:t>Personenbezogene Daten sind Informationen, die zu einer bestimmten Person </a:t>
              </a:r>
            </a:p>
            <a:p>
              <a:pPr algn="ctr"/>
              <a:r>
                <a:rPr lang="de-DE" sz="2400" dirty="0"/>
                <a:t>gehören und diese erkennbar machen. </a:t>
              </a:r>
              <a:endParaRPr lang="de-AT" sz="2400" dirty="0"/>
            </a:p>
          </p:txBody>
        </p:sp>
        <p:pic>
          <p:nvPicPr>
            <p:cNvPr id="18" name="Grafik 17" descr="Eine Glühlampe">
              <a:extLst>
                <a:ext uri="{FF2B5EF4-FFF2-40B4-BE49-F238E27FC236}">
                  <a16:creationId xmlns:a16="http://schemas.microsoft.com/office/drawing/2014/main" id="{648427F7-6262-0202-C673-36DBF78D3220}"/>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rot="20626254">
              <a:off x="303054" y="1441521"/>
              <a:ext cx="984149" cy="984149"/>
            </a:xfrm>
            <a:prstGeom prst="rect">
              <a:avLst/>
            </a:prstGeom>
          </p:spPr>
        </p:pic>
      </p:grpSp>
      <p:pic>
        <p:nvPicPr>
          <p:cNvPr id="6" name="Grafik 5" descr="Ein Bild, das Person, Menschliches Gesicht, Geschirr, Kleidung enthält.&#10;&#10;KI-generierte Inhalte können fehlerhaft sein.">
            <a:extLst>
              <a:ext uri="{FF2B5EF4-FFF2-40B4-BE49-F238E27FC236}">
                <a16:creationId xmlns:a16="http://schemas.microsoft.com/office/drawing/2014/main" id="{C86B5654-DB48-1B78-C390-68D36FD51DB5}"/>
              </a:ext>
            </a:extLst>
          </p:cNvPr>
          <p:cNvPicPr>
            <a:picLocks noChangeAspect="1"/>
          </p:cNvPicPr>
          <p:nvPr/>
        </p:nvPicPr>
        <p:blipFill>
          <a:blip r:embed="rId17">
            <a:extLst>
              <a:ext uri="{BEBA8EAE-BF5A-486C-A8C5-ECC9F3942E4B}">
                <a14:imgProps xmlns:a14="http://schemas.microsoft.com/office/drawing/2010/main">
                  <a14:imgLayer r:embed="rId18">
                    <a14:imgEffect>
                      <a14:backgroundRemoval t="5859" b="89844" l="9961" r="89844">
                        <a14:foregroundMark x1="34277" y1="45801" x2="40527" y2="21289"/>
                        <a14:foregroundMark x1="40527" y1="21289" x2="54590" y2="9668"/>
                        <a14:foregroundMark x1="54590" y1="9668" x2="63867" y2="18066"/>
                        <a14:foregroundMark x1="63867" y1="18066" x2="65430" y2="46777"/>
                        <a14:foregroundMark x1="65430" y1="46777" x2="61426" y2="50391"/>
                        <a14:foregroundMark x1="18848" y1="87012" x2="30371" y2="87891"/>
                        <a14:foregroundMark x1="30371" y1="87891" x2="64551" y2="86328"/>
                        <a14:foregroundMark x1="40723" y1="73926" x2="54297" y2="84375"/>
                        <a14:foregroundMark x1="41211" y1="71289" x2="50293" y2="71777"/>
                        <a14:foregroundMark x1="45996" y1="41797" x2="56836" y2="27637"/>
                        <a14:foregroundMark x1="56836" y1="27637" x2="44043" y2="39355"/>
                        <a14:foregroundMark x1="44043" y1="39355" x2="44336" y2="39648"/>
                        <a14:foregroundMark x1="48828" y1="9668" x2="39551" y2="17578"/>
                        <a14:foregroundMark x1="39551" y1="17578" x2="32227" y2="33398"/>
                        <a14:foregroundMark x1="29590" y1="41797" x2="32422" y2="35840"/>
                        <a14:foregroundMark x1="47656" y1="8203" x2="52930" y2="8203"/>
                        <a14:foregroundMark x1="46680" y1="7031" x2="52441" y2="7715"/>
                        <a14:foregroundMark x1="46191" y1="6738" x2="53809" y2="6348"/>
                        <a14:foregroundMark x1="43652" y1="8203" x2="54883" y2="6543"/>
                        <a14:foregroundMark x1="54883" y1="6543" x2="55078" y2="6543"/>
                        <a14:foregroundMark x1="45996" y1="7031" x2="54297" y2="5859"/>
                      </a14:backgroundRemoval>
                    </a14:imgEffect>
                  </a14:imgLayer>
                </a14:imgProps>
              </a:ext>
            </a:extLst>
          </a:blip>
          <a:srcRect b="22506"/>
          <a:stretch/>
        </p:blipFill>
        <p:spPr>
          <a:xfrm>
            <a:off x="4311476" y="2770606"/>
            <a:ext cx="3618453" cy="2804083"/>
          </a:xfrm>
          <a:prstGeom prst="rect">
            <a:avLst/>
          </a:prstGeom>
        </p:spPr>
      </p:pic>
    </p:spTree>
    <p:extLst>
      <p:ext uri="{BB962C8B-B14F-4D97-AF65-F5344CB8AC3E}">
        <p14:creationId xmlns:p14="http://schemas.microsoft.com/office/powerpoint/2010/main" val="514020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500"/>
                                        <p:tgtEl>
                                          <p:spTgt spid="2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right)">
                                      <p:cBhvr>
                                        <p:cTn id="18" dur="500"/>
                                        <p:tgtEl>
                                          <p:spTgt spid="15"/>
                                        </p:tgtEl>
                                      </p:cBhvr>
                                    </p:animEffect>
                                  </p:childTnLst>
                                </p:cTn>
                              </p:par>
                              <p:par>
                                <p:cTn id="19" presetID="22" presetClass="entr" presetSubtype="2"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right)">
                                      <p:cBhvr>
                                        <p:cTn id="21" dur="500"/>
                                        <p:tgtEl>
                                          <p:spTgt spid="27"/>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right)">
                                      <p:cBhvr>
                                        <p:cTn id="29" dur="500"/>
                                        <p:tgtEl>
                                          <p:spTgt spid="12"/>
                                        </p:tgtEl>
                                      </p:cBhvr>
                                    </p:animEffect>
                                  </p:childTnLst>
                                </p:cTn>
                              </p:par>
                              <p:par>
                                <p:cTn id="30" presetID="22" presetClass="entr" presetSubtype="2"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right)">
                                      <p:cBhvr>
                                        <p:cTn id="32" dur="500"/>
                                        <p:tgtEl>
                                          <p:spTgt spid="16"/>
                                        </p:tgtEl>
                                      </p:cBhvr>
                                    </p:animEffect>
                                  </p:childTnLst>
                                </p:cTn>
                              </p:par>
                              <p:par>
                                <p:cTn id="33" presetID="22" presetClass="entr" presetSubtype="2"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right)">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left)">
                                      <p:cBhvr>
                                        <p:cTn id="43" dur="500"/>
                                        <p:tgtEl>
                                          <p:spTgt spid="3"/>
                                        </p:tgtEl>
                                      </p:cBhvr>
                                    </p:animEffect>
                                  </p:childTnLst>
                                </p:cTn>
                              </p:par>
                              <p:par>
                                <p:cTn id="44" presetID="22" presetClass="entr" presetSubtype="8"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left)">
                                      <p:cBhvr>
                                        <p:cTn id="54" dur="500"/>
                                        <p:tgtEl>
                                          <p:spTgt spid="5"/>
                                        </p:tgtEl>
                                      </p:cBhvr>
                                    </p:animEffect>
                                  </p:childTnLst>
                                </p:cTn>
                              </p:par>
                              <p:par>
                                <p:cTn id="55" presetID="22" presetClass="entr" presetSubtype="8" fill="hold"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par>
                                <p:cTn id="66" presetID="22" presetClass="entr" presetSubtype="8" fill="hold"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P spid="12" grpId="0"/>
      <p:bldP spid="13"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B53C23-8CAF-7C45-02E1-E7A1606FE904}"/>
              </a:ext>
            </a:extLst>
          </p:cNvPr>
          <p:cNvSpPr>
            <a:spLocks noGrp="1"/>
          </p:cNvSpPr>
          <p:nvPr>
            <p:ph type="title"/>
          </p:nvPr>
        </p:nvSpPr>
        <p:spPr/>
        <p:txBody>
          <a:bodyPr>
            <a:normAutofit/>
          </a:bodyPr>
          <a:lstStyle/>
          <a:p>
            <a:pPr algn="ctr"/>
            <a:r>
              <a:rPr lang="de-AT" sz="4800" b="1" dirty="0"/>
              <a:t>ChatGPT-Recherche</a:t>
            </a:r>
          </a:p>
        </p:txBody>
      </p:sp>
      <p:sp>
        <p:nvSpPr>
          <p:cNvPr id="3" name="Inhaltsplatzhalter 2">
            <a:extLst>
              <a:ext uri="{FF2B5EF4-FFF2-40B4-BE49-F238E27FC236}">
                <a16:creationId xmlns:a16="http://schemas.microsoft.com/office/drawing/2014/main" id="{7635F0E0-5261-073E-99EC-F8BBD1E41167}"/>
              </a:ext>
            </a:extLst>
          </p:cNvPr>
          <p:cNvSpPr>
            <a:spLocks noGrp="1"/>
          </p:cNvSpPr>
          <p:nvPr>
            <p:ph idx="1"/>
          </p:nvPr>
        </p:nvSpPr>
        <p:spPr/>
        <p:txBody>
          <a:bodyPr>
            <a:normAutofit fontScale="92500" lnSpcReduction="20000"/>
          </a:bodyPr>
          <a:lstStyle/>
          <a:p>
            <a:pPr marL="0" indent="0" algn="ctr">
              <a:buNone/>
            </a:pPr>
            <a:r>
              <a:rPr lang="de-AT" sz="4000" b="1" dirty="0"/>
              <a:t>Frage 3</a:t>
            </a:r>
          </a:p>
          <a:p>
            <a:endParaRPr lang="de-AT" dirty="0"/>
          </a:p>
          <a:p>
            <a:endParaRPr lang="de-AT" dirty="0"/>
          </a:p>
          <a:p>
            <a:pPr marL="0" indent="0" algn="ctr">
              <a:buNone/>
            </a:pPr>
            <a:r>
              <a:rPr lang="de-AT" sz="4800" dirty="0"/>
              <a:t>Wie kommen die Unternehmen </a:t>
            </a:r>
          </a:p>
          <a:p>
            <a:pPr marL="0" indent="0" algn="ctr">
              <a:buNone/>
            </a:pPr>
            <a:r>
              <a:rPr lang="de-AT" sz="4800" dirty="0"/>
              <a:t>zu meinen Daten?</a:t>
            </a:r>
          </a:p>
          <a:p>
            <a:pPr algn="ctr"/>
            <a:endParaRPr lang="de-AT" sz="4800" dirty="0"/>
          </a:p>
          <a:p>
            <a:pPr marL="0" indent="0" algn="ctr">
              <a:buNone/>
            </a:pPr>
            <a:endParaRPr lang="de-AT" sz="4800" dirty="0"/>
          </a:p>
          <a:p>
            <a:pPr marL="0" indent="0" algn="ctr">
              <a:buNone/>
            </a:pPr>
            <a:r>
              <a:rPr lang="de-AT" sz="2200" dirty="0"/>
              <a:t>Dokumentiere die Antworten auf deinem Arbeitsblatt.</a:t>
            </a:r>
          </a:p>
          <a:p>
            <a:pPr marL="0" indent="0" algn="ctr">
              <a:buNone/>
            </a:pPr>
            <a:endParaRPr lang="de-AT" sz="1800" dirty="0"/>
          </a:p>
          <a:p>
            <a:pPr marL="0" indent="0">
              <a:buNone/>
            </a:pPr>
            <a:endParaRPr lang="de-AT" dirty="0"/>
          </a:p>
        </p:txBody>
      </p:sp>
      <p:sp>
        <p:nvSpPr>
          <p:cNvPr id="4" name="Foliennummernplatzhalter 3">
            <a:extLst>
              <a:ext uri="{FF2B5EF4-FFF2-40B4-BE49-F238E27FC236}">
                <a16:creationId xmlns:a16="http://schemas.microsoft.com/office/drawing/2014/main" id="{0141709F-4182-B369-6A53-014E3632B9AA}"/>
              </a:ext>
            </a:extLst>
          </p:cNvPr>
          <p:cNvSpPr>
            <a:spLocks noGrp="1"/>
          </p:cNvSpPr>
          <p:nvPr>
            <p:ph type="sldNum" sz="quarter" idx="12"/>
          </p:nvPr>
        </p:nvSpPr>
        <p:spPr/>
        <p:txBody>
          <a:bodyPr/>
          <a:lstStyle/>
          <a:p>
            <a:fld id="{4C23FFEC-42AF-4C5F-8FEB-D69D9B6A7C04}" type="slidenum">
              <a:rPr lang="de-AT" smtClean="0"/>
              <a:t>12</a:t>
            </a:fld>
            <a:endParaRPr lang="de-AT"/>
          </a:p>
        </p:txBody>
      </p:sp>
      <p:pic>
        <p:nvPicPr>
          <p:cNvPr id="1026" name="Picture 2">
            <a:extLst>
              <a:ext uri="{FF2B5EF4-FFF2-40B4-BE49-F238E27FC236}">
                <a16:creationId xmlns:a16="http://schemas.microsoft.com/office/drawing/2014/main" id="{4AE0AE40-814E-F722-9718-8666A5A29F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23111" y="1021914"/>
            <a:ext cx="1516935" cy="1516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4353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22BCFBCA-4195-068B-06F3-A0B434F9069B}"/>
              </a:ext>
            </a:extLst>
          </p:cNvPr>
          <p:cNvSpPr/>
          <p:nvPr/>
        </p:nvSpPr>
        <p:spPr>
          <a:xfrm>
            <a:off x="619542" y="2892751"/>
            <a:ext cx="5137395" cy="974309"/>
          </a:xfrm>
          <a:prstGeom prst="rect">
            <a:avLst/>
          </a:prstGeom>
          <a:solidFill>
            <a:srgbClr val="B4D0B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de-DE" b="1" dirty="0">
                <a:solidFill>
                  <a:schemeClr val="bg1"/>
                </a:solidFill>
              </a:rPr>
              <a:t>Anmeldungen </a:t>
            </a:r>
          </a:p>
          <a:p>
            <a:r>
              <a:rPr lang="de-DE" b="1" dirty="0">
                <a:solidFill>
                  <a:schemeClr val="bg1"/>
                </a:solidFill>
              </a:rPr>
              <a:t>&amp; Profile</a:t>
            </a:r>
          </a:p>
        </p:txBody>
      </p:sp>
      <p:sp>
        <p:nvSpPr>
          <p:cNvPr id="2" name="Titel 1">
            <a:extLst>
              <a:ext uri="{FF2B5EF4-FFF2-40B4-BE49-F238E27FC236}">
                <a16:creationId xmlns:a16="http://schemas.microsoft.com/office/drawing/2014/main" id="{559BA2FB-DD7F-EBD7-80C9-C9ECB51226E8}"/>
              </a:ext>
            </a:extLst>
          </p:cNvPr>
          <p:cNvSpPr>
            <a:spLocks noGrp="1"/>
          </p:cNvSpPr>
          <p:nvPr>
            <p:ph type="title"/>
          </p:nvPr>
        </p:nvSpPr>
        <p:spPr/>
        <p:txBody>
          <a:bodyPr/>
          <a:lstStyle/>
          <a:p>
            <a:r>
              <a:rPr lang="de-AT" dirty="0"/>
              <a:t>Weitergabe von Daten</a:t>
            </a:r>
          </a:p>
        </p:txBody>
      </p:sp>
      <p:sp>
        <p:nvSpPr>
          <p:cNvPr id="4" name="Foliennummernplatzhalter 3">
            <a:extLst>
              <a:ext uri="{FF2B5EF4-FFF2-40B4-BE49-F238E27FC236}">
                <a16:creationId xmlns:a16="http://schemas.microsoft.com/office/drawing/2014/main" id="{6553F8E5-4CF5-DF6F-3792-4A1DD26ABBAF}"/>
              </a:ext>
            </a:extLst>
          </p:cNvPr>
          <p:cNvSpPr>
            <a:spLocks noGrp="1"/>
          </p:cNvSpPr>
          <p:nvPr>
            <p:ph type="sldNum" sz="quarter" idx="12"/>
          </p:nvPr>
        </p:nvSpPr>
        <p:spPr/>
        <p:txBody>
          <a:bodyPr/>
          <a:lstStyle/>
          <a:p>
            <a:fld id="{4C23FFEC-42AF-4C5F-8FEB-D69D9B6A7C04}" type="slidenum">
              <a:rPr lang="de-AT" smtClean="0"/>
              <a:t>13</a:t>
            </a:fld>
            <a:endParaRPr lang="de-AT"/>
          </a:p>
        </p:txBody>
      </p:sp>
      <p:cxnSp>
        <p:nvCxnSpPr>
          <p:cNvPr id="6" name="Gerader Verbinder 5">
            <a:extLst>
              <a:ext uri="{FF2B5EF4-FFF2-40B4-BE49-F238E27FC236}">
                <a16:creationId xmlns:a16="http://schemas.microsoft.com/office/drawing/2014/main" id="{EFCCD8DD-6043-181D-8797-983025E34792}"/>
              </a:ext>
            </a:extLst>
          </p:cNvPr>
          <p:cNvCxnSpPr>
            <a:cxnSpLocks/>
          </p:cNvCxnSpPr>
          <p:nvPr/>
        </p:nvCxnSpPr>
        <p:spPr>
          <a:xfrm>
            <a:off x="6096000" y="1832090"/>
            <a:ext cx="0" cy="4267052"/>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feld 6">
            <a:extLst>
              <a:ext uri="{FF2B5EF4-FFF2-40B4-BE49-F238E27FC236}">
                <a16:creationId xmlns:a16="http://schemas.microsoft.com/office/drawing/2014/main" id="{D14633D5-B218-C908-2768-5933A7DDA3C6}"/>
              </a:ext>
            </a:extLst>
          </p:cNvPr>
          <p:cNvSpPr txBox="1"/>
          <p:nvPr/>
        </p:nvSpPr>
        <p:spPr>
          <a:xfrm>
            <a:off x="619542" y="1650541"/>
            <a:ext cx="5137392" cy="461665"/>
          </a:xfrm>
          <a:prstGeom prst="rect">
            <a:avLst/>
          </a:prstGeom>
          <a:solidFill>
            <a:srgbClr val="3B5F40"/>
          </a:solidFill>
        </p:spPr>
        <p:txBody>
          <a:bodyPr wrap="square" rtlCol="0" anchor="ctr">
            <a:spAutoFit/>
          </a:bodyPr>
          <a:lstStyle>
            <a:defPPr>
              <a:defRPr lang="en-US"/>
            </a:defPPr>
            <a:lvl1pPr algn="ctr">
              <a:defRPr sz="2400"/>
            </a:lvl1pPr>
          </a:lstStyle>
          <a:p>
            <a:r>
              <a:rPr lang="de-AT" b="1" dirty="0">
                <a:solidFill>
                  <a:schemeClr val="bg1"/>
                </a:solidFill>
              </a:rPr>
              <a:t>gewollt</a:t>
            </a:r>
          </a:p>
        </p:txBody>
      </p:sp>
      <p:sp>
        <p:nvSpPr>
          <p:cNvPr id="8" name="Textfeld 7">
            <a:extLst>
              <a:ext uri="{FF2B5EF4-FFF2-40B4-BE49-F238E27FC236}">
                <a16:creationId xmlns:a16="http://schemas.microsoft.com/office/drawing/2014/main" id="{3DBA02B6-FE1F-9796-0528-D3CAE3F7B587}"/>
              </a:ext>
            </a:extLst>
          </p:cNvPr>
          <p:cNvSpPr txBox="1"/>
          <p:nvPr/>
        </p:nvSpPr>
        <p:spPr>
          <a:xfrm>
            <a:off x="6450660" y="1651228"/>
            <a:ext cx="5128983" cy="478508"/>
          </a:xfrm>
          <a:prstGeom prst="rect">
            <a:avLst/>
          </a:prstGeom>
          <a:solidFill>
            <a:srgbClr val="3B5F40"/>
          </a:solidFill>
        </p:spPr>
        <p:txBody>
          <a:bodyPr wrap="square" rtlCol="0" anchor="ctr">
            <a:spAutoFit/>
          </a:bodyPr>
          <a:lstStyle>
            <a:defPPr>
              <a:defRPr lang="en-US"/>
            </a:defPPr>
            <a:lvl1pPr algn="ctr">
              <a:defRPr sz="2400" b="1">
                <a:solidFill>
                  <a:schemeClr val="bg1"/>
                </a:solidFill>
              </a:defRPr>
            </a:lvl1pPr>
          </a:lstStyle>
          <a:p>
            <a:r>
              <a:rPr lang="de-AT" dirty="0"/>
              <a:t>ungewollt</a:t>
            </a:r>
          </a:p>
        </p:txBody>
      </p:sp>
      <p:sp>
        <p:nvSpPr>
          <p:cNvPr id="10" name="Rechteck 9">
            <a:extLst>
              <a:ext uri="{FF2B5EF4-FFF2-40B4-BE49-F238E27FC236}">
                <a16:creationId xmlns:a16="http://schemas.microsoft.com/office/drawing/2014/main" id="{F9244312-7E20-3779-498F-A4538A8DB4DC}"/>
              </a:ext>
            </a:extLst>
          </p:cNvPr>
          <p:cNvSpPr/>
          <p:nvPr/>
        </p:nvSpPr>
        <p:spPr>
          <a:xfrm>
            <a:off x="619542" y="5208477"/>
            <a:ext cx="5128983" cy="992979"/>
          </a:xfrm>
          <a:prstGeom prst="rect">
            <a:avLst/>
          </a:prstGeom>
          <a:solidFill>
            <a:srgbClr val="B4D0B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de-DE" b="1" dirty="0">
                <a:solidFill>
                  <a:schemeClr val="bg1"/>
                </a:solidFill>
              </a:rPr>
              <a:t>Newsletter &amp; </a:t>
            </a:r>
          </a:p>
          <a:p>
            <a:r>
              <a:rPr lang="de-DE" b="1" dirty="0">
                <a:solidFill>
                  <a:schemeClr val="bg1"/>
                </a:solidFill>
              </a:rPr>
              <a:t>Gewinnspiele</a:t>
            </a:r>
            <a:endParaRPr lang="en-AU" b="1" dirty="0">
              <a:solidFill>
                <a:schemeClr val="bg1"/>
              </a:solidFill>
            </a:endParaRPr>
          </a:p>
        </p:txBody>
      </p:sp>
      <p:sp>
        <p:nvSpPr>
          <p:cNvPr id="11" name="Rechteck 10">
            <a:extLst>
              <a:ext uri="{FF2B5EF4-FFF2-40B4-BE49-F238E27FC236}">
                <a16:creationId xmlns:a16="http://schemas.microsoft.com/office/drawing/2014/main" id="{7D58B5F5-46E6-01FD-E1C9-9304196F43FF}"/>
              </a:ext>
            </a:extLst>
          </p:cNvPr>
          <p:cNvSpPr/>
          <p:nvPr/>
        </p:nvSpPr>
        <p:spPr>
          <a:xfrm>
            <a:off x="619542" y="4076046"/>
            <a:ext cx="5128984" cy="955859"/>
          </a:xfrm>
          <a:prstGeom prst="rect">
            <a:avLst/>
          </a:prstGeom>
          <a:solidFill>
            <a:srgbClr val="B4D0B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de-DE" b="1" dirty="0">
                <a:solidFill>
                  <a:schemeClr val="bg1"/>
                </a:solidFill>
              </a:rPr>
              <a:t>Kundenkarten &amp; </a:t>
            </a:r>
          </a:p>
          <a:p>
            <a:r>
              <a:rPr lang="de-DE" b="1" dirty="0">
                <a:solidFill>
                  <a:schemeClr val="bg1"/>
                </a:solidFill>
              </a:rPr>
              <a:t>Rabattsysteme</a:t>
            </a:r>
            <a:endParaRPr lang="en-AU" b="1" dirty="0">
              <a:solidFill>
                <a:schemeClr val="bg1"/>
              </a:solidFill>
            </a:endParaRPr>
          </a:p>
        </p:txBody>
      </p:sp>
      <p:pic>
        <p:nvPicPr>
          <p:cNvPr id="13" name="Picture 4">
            <a:extLst>
              <a:ext uri="{FF2B5EF4-FFF2-40B4-BE49-F238E27FC236}">
                <a16:creationId xmlns:a16="http://schemas.microsoft.com/office/drawing/2014/main" id="{86AB935E-4CB2-B34B-A51C-617F3A9C21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7118" y="5578693"/>
            <a:ext cx="530130" cy="34991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fortnite logo png, fortnite icon transparent png 27127477 PNG">
            <a:extLst>
              <a:ext uri="{FF2B5EF4-FFF2-40B4-BE49-F238E27FC236}">
                <a16:creationId xmlns:a16="http://schemas.microsoft.com/office/drawing/2014/main" id="{368A10AD-419C-B6E5-781E-765C0A64E0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9795" y="2896253"/>
            <a:ext cx="953172" cy="95317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McDonald's App Troubleshooting Guide - RepairSpotter">
            <a:extLst>
              <a:ext uri="{FF2B5EF4-FFF2-40B4-BE49-F238E27FC236}">
                <a16:creationId xmlns:a16="http://schemas.microsoft.com/office/drawing/2014/main" id="{2E6C7510-2E4F-77F0-9EDC-95D9BF7FA0A3}"/>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0000" l="33250" r="66583">
                        <a14:foregroundMark x1="33333" y1="24333" x2="33417" y2="74500"/>
                        <a14:foregroundMark x1="66583" y1="27333" x2="66500" y2="73833"/>
                      </a14:backgroundRemoval>
                    </a14:imgEffect>
                  </a14:imgLayer>
                </a14:imgProps>
              </a:ext>
              <a:ext uri="{28A0092B-C50C-407E-A947-70E740481C1C}">
                <a14:useLocalDpi xmlns:a14="http://schemas.microsoft.com/office/drawing/2010/main" val="0"/>
              </a:ext>
            </a:extLst>
          </a:blip>
          <a:srcRect l="29518" r="29968"/>
          <a:stretch/>
        </p:blipFill>
        <p:spPr bwMode="auto">
          <a:xfrm>
            <a:off x="3370183" y="4175704"/>
            <a:ext cx="646169" cy="797463"/>
          </a:xfrm>
          <a:prstGeom prst="rect">
            <a:avLst/>
          </a:prstGeom>
          <a:noFill/>
          <a:extLst>
            <a:ext uri="{909E8E84-426E-40DD-AFC4-6F175D3DCCD1}">
              <a14:hiddenFill xmlns:a14="http://schemas.microsoft.com/office/drawing/2010/main">
                <a:solidFill>
                  <a:srgbClr val="FFFFFF"/>
                </a:solidFill>
              </a14:hiddenFill>
            </a:ext>
          </a:extLst>
        </p:spPr>
      </p:pic>
      <p:pic>
        <p:nvPicPr>
          <p:cNvPr id="16" name="Grafik 15">
            <a:extLst>
              <a:ext uri="{FF2B5EF4-FFF2-40B4-BE49-F238E27FC236}">
                <a16:creationId xmlns:a16="http://schemas.microsoft.com/office/drawing/2014/main" id="{B8D65216-9D8B-2976-6593-D4AA07C85E3B}"/>
              </a:ext>
            </a:extLst>
          </p:cNvPr>
          <p:cNvPicPr>
            <a:picLocks noChangeAspect="1"/>
          </p:cNvPicPr>
          <p:nvPr/>
        </p:nvPicPr>
        <p:blipFill>
          <a:blip r:embed="rId6"/>
          <a:stretch>
            <a:fillRect/>
          </a:stretch>
        </p:blipFill>
        <p:spPr>
          <a:xfrm>
            <a:off x="4150794" y="4323433"/>
            <a:ext cx="541072" cy="541072"/>
          </a:xfrm>
          <a:prstGeom prst="rect">
            <a:avLst/>
          </a:prstGeom>
        </p:spPr>
      </p:pic>
      <p:pic>
        <p:nvPicPr>
          <p:cNvPr id="17" name="Picture 12" descr="Cineplexx">
            <a:extLst>
              <a:ext uri="{FF2B5EF4-FFF2-40B4-BE49-F238E27FC236}">
                <a16:creationId xmlns:a16="http://schemas.microsoft.com/office/drawing/2014/main" id="{0369400B-887B-9018-9795-3FBB389E781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67935" y="4332848"/>
            <a:ext cx="773637" cy="50673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a:extLst>
              <a:ext uri="{FF2B5EF4-FFF2-40B4-BE49-F238E27FC236}">
                <a16:creationId xmlns:a16="http://schemas.microsoft.com/office/drawing/2014/main" id="{79FB1413-F929-ECA0-57F4-6D8BDF351232}"/>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9836" b="89930" l="3672" r="94844">
                        <a14:foregroundMark x1="9805" y1="42857" x2="3672" y2="63232"/>
                        <a14:foregroundMark x1="90898" y1="62998" x2="94844" y2="40984"/>
                      </a14:backgroundRemoval>
                    </a14:imgEffect>
                  </a14:imgLayer>
                </a14:imgProps>
              </a:ext>
              <a:ext uri="{28A0092B-C50C-407E-A947-70E740481C1C}">
                <a14:useLocalDpi xmlns:a14="http://schemas.microsoft.com/office/drawing/2010/main" val="0"/>
              </a:ext>
            </a:extLst>
          </a:blip>
          <a:srcRect/>
          <a:stretch/>
        </p:blipFill>
        <p:spPr bwMode="auto">
          <a:xfrm>
            <a:off x="4381444" y="5531220"/>
            <a:ext cx="1333525" cy="44485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6">
            <a:extLst>
              <a:ext uri="{FF2B5EF4-FFF2-40B4-BE49-F238E27FC236}">
                <a16:creationId xmlns:a16="http://schemas.microsoft.com/office/drawing/2014/main" id="{630F980D-2883-C6F2-5CE1-C227A3DE08D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p:blipFill>
        <p:spPr bwMode="auto">
          <a:xfrm>
            <a:off x="3277995" y="5453671"/>
            <a:ext cx="532864" cy="53286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8" descr="Brand Resource Center | Guidance - User reviews">
            <a:extLst>
              <a:ext uri="{FF2B5EF4-FFF2-40B4-BE49-F238E27FC236}">
                <a16:creationId xmlns:a16="http://schemas.microsoft.com/office/drawing/2014/main" id="{E274AEB4-E244-0285-9D6E-7C041FA8B53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83722" y="3086485"/>
            <a:ext cx="575496" cy="57549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a:extLst>
              <a:ext uri="{FF2B5EF4-FFF2-40B4-BE49-F238E27FC236}">
                <a16:creationId xmlns:a16="http://schemas.microsoft.com/office/drawing/2014/main" id="{F50EB5B0-E90B-BC60-A7FD-A9A23CDAD71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53656" y="3104066"/>
            <a:ext cx="499296" cy="499296"/>
          </a:xfrm>
          <a:prstGeom prst="rect">
            <a:avLst/>
          </a:prstGeom>
          <a:noFill/>
          <a:extLst>
            <a:ext uri="{909E8E84-426E-40DD-AFC4-6F175D3DCCD1}">
              <a14:hiddenFill xmlns:a14="http://schemas.microsoft.com/office/drawing/2010/main">
                <a:solidFill>
                  <a:srgbClr val="FFFFFF"/>
                </a:solidFill>
              </a14:hiddenFill>
            </a:ext>
          </a:extLst>
        </p:spPr>
      </p:pic>
      <p:sp>
        <p:nvSpPr>
          <p:cNvPr id="27" name="Rechteck 26">
            <a:extLst>
              <a:ext uri="{FF2B5EF4-FFF2-40B4-BE49-F238E27FC236}">
                <a16:creationId xmlns:a16="http://schemas.microsoft.com/office/drawing/2014/main" id="{D91E0F54-7338-76B6-2C7C-EA3852F647DA}"/>
              </a:ext>
            </a:extLst>
          </p:cNvPr>
          <p:cNvSpPr/>
          <p:nvPr/>
        </p:nvSpPr>
        <p:spPr>
          <a:xfrm>
            <a:off x="6539485" y="3602981"/>
            <a:ext cx="2577521" cy="677241"/>
          </a:xfrm>
          <a:prstGeom prst="rect">
            <a:avLst/>
          </a:prstGeom>
          <a:solidFill>
            <a:srgbClr val="588E5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b="1">
                <a:solidFill>
                  <a:schemeClr val="bg1"/>
                </a:solidFill>
              </a:rPr>
              <a:t>Cookies und Web-Tracking</a:t>
            </a:r>
            <a:endParaRPr lang="en-AU" b="1">
              <a:solidFill>
                <a:schemeClr val="bg1"/>
              </a:solidFill>
            </a:endParaRPr>
          </a:p>
        </p:txBody>
      </p:sp>
      <p:sp>
        <p:nvSpPr>
          <p:cNvPr id="28" name="Rechteck 27">
            <a:extLst>
              <a:ext uri="{FF2B5EF4-FFF2-40B4-BE49-F238E27FC236}">
                <a16:creationId xmlns:a16="http://schemas.microsoft.com/office/drawing/2014/main" id="{77FD2CB2-1AE0-234B-C841-5C3899525728}"/>
              </a:ext>
            </a:extLst>
          </p:cNvPr>
          <p:cNvSpPr/>
          <p:nvPr/>
        </p:nvSpPr>
        <p:spPr>
          <a:xfrm>
            <a:off x="6539485" y="5149688"/>
            <a:ext cx="2577520" cy="651671"/>
          </a:xfrm>
          <a:prstGeom prst="rect">
            <a:avLst/>
          </a:prstGeom>
          <a:solidFill>
            <a:srgbClr val="588E5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b="1">
                <a:solidFill>
                  <a:schemeClr val="bg1"/>
                </a:solidFill>
              </a:rPr>
              <a:t>Apps mit übermäßigen Berechtigungen</a:t>
            </a:r>
            <a:endParaRPr lang="en-AU" b="1">
              <a:solidFill>
                <a:schemeClr val="bg1"/>
              </a:solidFill>
            </a:endParaRPr>
          </a:p>
        </p:txBody>
      </p:sp>
      <p:sp>
        <p:nvSpPr>
          <p:cNvPr id="29" name="Rechteck 28">
            <a:extLst>
              <a:ext uri="{FF2B5EF4-FFF2-40B4-BE49-F238E27FC236}">
                <a16:creationId xmlns:a16="http://schemas.microsoft.com/office/drawing/2014/main" id="{C219B645-37F7-6617-1F8A-DE6167F6D5B2}"/>
              </a:ext>
            </a:extLst>
          </p:cNvPr>
          <p:cNvSpPr/>
          <p:nvPr/>
        </p:nvSpPr>
        <p:spPr>
          <a:xfrm>
            <a:off x="9424590" y="3603362"/>
            <a:ext cx="2577521" cy="677241"/>
          </a:xfrm>
          <a:prstGeom prst="rect">
            <a:avLst/>
          </a:prstGeom>
          <a:solidFill>
            <a:srgbClr val="588E5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b="1">
                <a:solidFill>
                  <a:schemeClr val="bg1"/>
                </a:solidFill>
              </a:rPr>
              <a:t>Datenkauf von Drittanbietern </a:t>
            </a:r>
            <a:endParaRPr lang="en-AU" b="1">
              <a:solidFill>
                <a:schemeClr val="bg1"/>
              </a:solidFill>
            </a:endParaRPr>
          </a:p>
        </p:txBody>
      </p:sp>
      <p:sp>
        <p:nvSpPr>
          <p:cNvPr id="30" name="Rechteck 29">
            <a:extLst>
              <a:ext uri="{FF2B5EF4-FFF2-40B4-BE49-F238E27FC236}">
                <a16:creationId xmlns:a16="http://schemas.microsoft.com/office/drawing/2014/main" id="{53EFB26A-570F-2AC1-D8F6-AC16D0B0DC73}"/>
              </a:ext>
            </a:extLst>
          </p:cNvPr>
          <p:cNvSpPr/>
          <p:nvPr/>
        </p:nvSpPr>
        <p:spPr>
          <a:xfrm>
            <a:off x="9424591" y="5149688"/>
            <a:ext cx="2577520" cy="651671"/>
          </a:xfrm>
          <a:prstGeom prst="rect">
            <a:avLst/>
          </a:prstGeom>
          <a:solidFill>
            <a:srgbClr val="588E5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b="1">
                <a:solidFill>
                  <a:schemeClr val="bg1"/>
                </a:solidFill>
              </a:rPr>
              <a:t>Phishing</a:t>
            </a:r>
            <a:endParaRPr lang="en-AU" b="1">
              <a:solidFill>
                <a:schemeClr val="bg1"/>
              </a:solidFill>
            </a:endParaRPr>
          </a:p>
        </p:txBody>
      </p:sp>
      <p:sp>
        <p:nvSpPr>
          <p:cNvPr id="3" name="Flussdiagramm: Verbinder 24">
            <a:extLst>
              <a:ext uri="{FF2B5EF4-FFF2-40B4-BE49-F238E27FC236}">
                <a16:creationId xmlns:a16="http://schemas.microsoft.com/office/drawing/2014/main" id="{F697A7E9-5996-589B-248E-4C6CFFB6C687}"/>
              </a:ext>
            </a:extLst>
          </p:cNvPr>
          <p:cNvSpPr/>
          <p:nvPr/>
        </p:nvSpPr>
        <p:spPr>
          <a:xfrm>
            <a:off x="6407790" y="2974740"/>
            <a:ext cx="792000" cy="792000"/>
          </a:xfrm>
          <a:prstGeom prst="flowChartConnector">
            <a:avLst/>
          </a:prstGeom>
          <a:solidFill>
            <a:srgbClr val="588E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34" name="Grafik 33" descr="Internet mit einfarbiger Füllung">
            <a:extLst>
              <a:ext uri="{FF2B5EF4-FFF2-40B4-BE49-F238E27FC236}">
                <a16:creationId xmlns:a16="http://schemas.microsoft.com/office/drawing/2014/main" id="{421CA5F3-C5F3-4358-7ABC-04A75B62717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468988" y="3018493"/>
            <a:ext cx="669603" cy="669603"/>
          </a:xfrm>
          <a:prstGeom prst="rect">
            <a:avLst/>
          </a:prstGeom>
        </p:spPr>
      </p:pic>
      <p:sp>
        <p:nvSpPr>
          <p:cNvPr id="5" name="Flussdiagramm: Verbinder 24">
            <a:extLst>
              <a:ext uri="{FF2B5EF4-FFF2-40B4-BE49-F238E27FC236}">
                <a16:creationId xmlns:a16="http://schemas.microsoft.com/office/drawing/2014/main" id="{EBBB090C-DCC1-1FC0-54D0-F484F707E939}"/>
              </a:ext>
            </a:extLst>
          </p:cNvPr>
          <p:cNvSpPr/>
          <p:nvPr/>
        </p:nvSpPr>
        <p:spPr>
          <a:xfrm>
            <a:off x="9253552" y="3024654"/>
            <a:ext cx="791990" cy="819357"/>
          </a:xfrm>
          <a:prstGeom prst="flowChartConnector">
            <a:avLst/>
          </a:prstGeom>
          <a:solidFill>
            <a:srgbClr val="588E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31" name="Grafik 30" descr="Quittung mit einfarbiger Füllung">
            <a:extLst>
              <a:ext uri="{FF2B5EF4-FFF2-40B4-BE49-F238E27FC236}">
                <a16:creationId xmlns:a16="http://schemas.microsoft.com/office/drawing/2014/main" id="{5C5F4254-7C15-079F-0643-CE85DDFEF8EA}"/>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9363391" y="3128844"/>
            <a:ext cx="601183" cy="601183"/>
          </a:xfrm>
          <a:prstGeom prst="rect">
            <a:avLst/>
          </a:prstGeom>
        </p:spPr>
      </p:pic>
      <p:sp>
        <p:nvSpPr>
          <p:cNvPr id="35" name="Flussdiagramm: Verbinder 24">
            <a:extLst>
              <a:ext uri="{FF2B5EF4-FFF2-40B4-BE49-F238E27FC236}">
                <a16:creationId xmlns:a16="http://schemas.microsoft.com/office/drawing/2014/main" id="{E47501FA-9C39-9DF0-DC3F-8B3FEA49B10C}"/>
              </a:ext>
            </a:extLst>
          </p:cNvPr>
          <p:cNvSpPr/>
          <p:nvPr/>
        </p:nvSpPr>
        <p:spPr>
          <a:xfrm>
            <a:off x="6206958" y="4509629"/>
            <a:ext cx="791990" cy="819357"/>
          </a:xfrm>
          <a:prstGeom prst="flowChartConnector">
            <a:avLst/>
          </a:prstGeom>
          <a:solidFill>
            <a:srgbClr val="588E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33" name="Grafik 32" descr="Auge mit einfarbiger Füllung">
            <a:extLst>
              <a:ext uri="{FF2B5EF4-FFF2-40B4-BE49-F238E27FC236}">
                <a16:creationId xmlns:a16="http://schemas.microsoft.com/office/drawing/2014/main" id="{928B35EA-B030-7026-788D-56B477666723}"/>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318276" y="4677612"/>
            <a:ext cx="542742" cy="542742"/>
          </a:xfrm>
          <a:prstGeom prst="rect">
            <a:avLst/>
          </a:prstGeom>
        </p:spPr>
      </p:pic>
      <p:sp>
        <p:nvSpPr>
          <p:cNvPr id="36" name="Flussdiagramm: Verbinder 24">
            <a:extLst>
              <a:ext uri="{FF2B5EF4-FFF2-40B4-BE49-F238E27FC236}">
                <a16:creationId xmlns:a16="http://schemas.microsoft.com/office/drawing/2014/main" id="{48A77C5A-1469-9E42-6287-EBD669F11DDD}"/>
              </a:ext>
            </a:extLst>
          </p:cNvPr>
          <p:cNvSpPr/>
          <p:nvPr/>
        </p:nvSpPr>
        <p:spPr>
          <a:xfrm>
            <a:off x="9310708" y="4719049"/>
            <a:ext cx="791990" cy="819357"/>
          </a:xfrm>
          <a:prstGeom prst="flowChartConnector">
            <a:avLst/>
          </a:prstGeom>
          <a:solidFill>
            <a:srgbClr val="588E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32" name="Grafik 31" descr="E-Mail mit einfarbiger Füllung">
            <a:extLst>
              <a:ext uri="{FF2B5EF4-FFF2-40B4-BE49-F238E27FC236}">
                <a16:creationId xmlns:a16="http://schemas.microsoft.com/office/drawing/2014/main" id="{BA80C258-833B-3207-8428-5F52F2E1348A}"/>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9463557" y="4801725"/>
            <a:ext cx="535836" cy="535836"/>
          </a:xfrm>
          <a:prstGeom prst="rect">
            <a:avLst/>
          </a:prstGeom>
        </p:spPr>
      </p:pic>
      <p:sp>
        <p:nvSpPr>
          <p:cNvPr id="42" name="Textfeld 41">
            <a:extLst>
              <a:ext uri="{FF2B5EF4-FFF2-40B4-BE49-F238E27FC236}">
                <a16:creationId xmlns:a16="http://schemas.microsoft.com/office/drawing/2014/main" id="{2AA1C158-8DB4-13FE-A253-3E35041103B6}"/>
              </a:ext>
            </a:extLst>
          </p:cNvPr>
          <p:cNvSpPr txBox="1"/>
          <p:nvPr/>
        </p:nvSpPr>
        <p:spPr>
          <a:xfrm>
            <a:off x="619541" y="2133177"/>
            <a:ext cx="5164669" cy="646331"/>
          </a:xfrm>
          <a:prstGeom prst="rect">
            <a:avLst/>
          </a:prstGeom>
          <a:noFill/>
          <a:ln>
            <a:noFill/>
          </a:ln>
        </p:spPr>
        <p:txBody>
          <a:bodyPr wrap="square" rtlCol="0" anchor="ctr">
            <a:spAutoFit/>
          </a:bodyPr>
          <a:lstStyle/>
          <a:p>
            <a:pPr algn="ctr"/>
            <a:r>
              <a:rPr lang="de-DE" dirty="0"/>
              <a:t>Du gibst Daten bewusst an, weil du dafür eine bestimmte Dienstleistung oder ein Produkt erhältst</a:t>
            </a:r>
            <a:r>
              <a:rPr lang="de-DE" i="1" dirty="0"/>
              <a:t>.</a:t>
            </a:r>
          </a:p>
        </p:txBody>
      </p:sp>
      <p:sp>
        <p:nvSpPr>
          <p:cNvPr id="43" name="Inhaltsplatzhalter 2">
            <a:extLst>
              <a:ext uri="{FF2B5EF4-FFF2-40B4-BE49-F238E27FC236}">
                <a16:creationId xmlns:a16="http://schemas.microsoft.com/office/drawing/2014/main" id="{29FB3499-4AB5-CABC-BFC9-BD56F55A3D25}"/>
              </a:ext>
            </a:extLst>
          </p:cNvPr>
          <p:cNvSpPr>
            <a:spLocks noGrp="1"/>
          </p:cNvSpPr>
          <p:nvPr>
            <p:ph idx="1"/>
          </p:nvPr>
        </p:nvSpPr>
        <p:spPr>
          <a:xfrm>
            <a:off x="6231627" y="2147715"/>
            <a:ext cx="5567047" cy="651671"/>
          </a:xfrm>
        </p:spPr>
        <p:txBody>
          <a:bodyPr>
            <a:normAutofit/>
          </a:bodyPr>
          <a:lstStyle/>
          <a:p>
            <a:pPr marL="0" indent="0" algn="ctr">
              <a:buNone/>
            </a:pPr>
            <a:r>
              <a:rPr lang="de-DE" sz="1800" dirty="0"/>
              <a:t>Unternehmen erhalten deine Daten ohne dein bewusstes Einverständnis oder durch Sicherheitslücken.</a:t>
            </a:r>
          </a:p>
        </p:txBody>
      </p:sp>
    </p:spTree>
    <p:extLst>
      <p:ext uri="{BB962C8B-B14F-4D97-AF65-F5344CB8AC3E}">
        <p14:creationId xmlns:p14="http://schemas.microsoft.com/office/powerpoint/2010/main" val="3958247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3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27" grpId="0" animBg="1"/>
      <p:bldP spid="28" grpId="0" animBg="1"/>
      <p:bldP spid="29" grpId="0" animBg="1"/>
      <p:bldP spid="30"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49B18C2-596B-2263-4CFA-9197D359D7ED}"/>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87F9C7C6-A8A5-130F-1E1A-26E56C2324A9}"/>
              </a:ext>
            </a:extLst>
          </p:cNvPr>
          <p:cNvSpPr>
            <a:spLocks noGrp="1"/>
          </p:cNvSpPr>
          <p:nvPr>
            <p:ph type="sldNum" sz="quarter" idx="12"/>
          </p:nvPr>
        </p:nvSpPr>
        <p:spPr/>
        <p:txBody>
          <a:bodyPr/>
          <a:lstStyle/>
          <a:p>
            <a:fld id="{4C23FFEC-42AF-4C5F-8FEB-D69D9B6A7C04}" type="slidenum">
              <a:rPr lang="de-AT" smtClean="0"/>
              <a:t>14</a:t>
            </a:fld>
            <a:endParaRPr lang="de-AT"/>
          </a:p>
        </p:txBody>
      </p:sp>
      <p:sp>
        <p:nvSpPr>
          <p:cNvPr id="6" name="Rechteck 5">
            <a:extLst>
              <a:ext uri="{FF2B5EF4-FFF2-40B4-BE49-F238E27FC236}">
                <a16:creationId xmlns:a16="http://schemas.microsoft.com/office/drawing/2014/main" id="{52A3908B-5DF2-A550-2F44-6A1491545EAD}"/>
              </a:ext>
            </a:extLst>
          </p:cNvPr>
          <p:cNvSpPr/>
          <p:nvPr/>
        </p:nvSpPr>
        <p:spPr>
          <a:xfrm>
            <a:off x="669811" y="2158002"/>
            <a:ext cx="4140000" cy="677241"/>
          </a:xfrm>
          <a:prstGeom prst="rect">
            <a:avLst/>
          </a:prstGeom>
          <a:solidFill>
            <a:srgbClr val="3B5F40"/>
          </a:solidFill>
          <a:ln w="19050">
            <a:solidFill>
              <a:srgbClr val="3A5F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solidFill>
                  <a:schemeClr val="bg1"/>
                </a:solidFill>
              </a:rPr>
              <a:t>Anmeldungen &amp; Profile</a:t>
            </a:r>
            <a:endParaRPr lang="en-AU" sz="2000" b="1" dirty="0">
              <a:solidFill>
                <a:schemeClr val="bg1"/>
              </a:solidFill>
            </a:endParaRPr>
          </a:p>
        </p:txBody>
      </p:sp>
      <p:sp>
        <p:nvSpPr>
          <p:cNvPr id="11" name="Inhaltsplatzhalter 2">
            <a:extLst>
              <a:ext uri="{FF2B5EF4-FFF2-40B4-BE49-F238E27FC236}">
                <a16:creationId xmlns:a16="http://schemas.microsoft.com/office/drawing/2014/main" id="{C17D8FCC-9FA1-639E-E4CD-F4A64D39676F}"/>
              </a:ext>
            </a:extLst>
          </p:cNvPr>
          <p:cNvSpPr>
            <a:spLocks noGrp="1"/>
          </p:cNvSpPr>
          <p:nvPr>
            <p:ph idx="1"/>
          </p:nvPr>
        </p:nvSpPr>
        <p:spPr>
          <a:xfrm>
            <a:off x="669810" y="2844306"/>
            <a:ext cx="4140000" cy="1089529"/>
          </a:xfrm>
          <a:noFill/>
        </p:spPr>
        <p:txBody>
          <a:bodyPr wrap="square">
            <a:spAutoFit/>
          </a:bodyPr>
          <a:lstStyle/>
          <a:p>
            <a:pPr marL="0" indent="0" algn="just">
              <a:buNone/>
            </a:pPr>
            <a:r>
              <a:rPr lang="de-AT" sz="1800" b="0" i="0" u="none" strike="noStrike" dirty="0">
                <a:solidFill>
                  <a:srgbClr val="000000"/>
                </a:solidFill>
                <a:effectLst/>
                <a:latin typeface="Calibri" panose="020F0502020204030204" pitchFamily="34" charset="0"/>
                <a:cs typeface="Calibri" panose="020F0502020204030204" pitchFamily="34" charset="0"/>
              </a:rPr>
              <a:t>Linda erstellt ein Instagram-Profil. Dabei gibt sie freiwillig ihre E-Mail-Adresse und Interessen an, damit sie personalisierte Empfehlungen erhält. </a:t>
            </a:r>
            <a:endParaRPr lang="de-DE" sz="1800" dirty="0">
              <a:solidFill>
                <a:srgbClr val="000000"/>
              </a:solidFill>
              <a:latin typeface="Calibri" panose="020F0502020204030204" pitchFamily="34" charset="0"/>
              <a:cs typeface="Calibri" panose="020F0502020204030204" pitchFamily="34" charset="0"/>
            </a:endParaRPr>
          </a:p>
        </p:txBody>
      </p:sp>
      <p:sp>
        <p:nvSpPr>
          <p:cNvPr id="3" name="Rechteck 2">
            <a:extLst>
              <a:ext uri="{FF2B5EF4-FFF2-40B4-BE49-F238E27FC236}">
                <a16:creationId xmlns:a16="http://schemas.microsoft.com/office/drawing/2014/main" id="{2CD1B689-F64E-86C7-1B68-01B128D05579}"/>
              </a:ext>
            </a:extLst>
          </p:cNvPr>
          <p:cNvSpPr/>
          <p:nvPr/>
        </p:nvSpPr>
        <p:spPr>
          <a:xfrm>
            <a:off x="7808020" y="2157528"/>
            <a:ext cx="4140000" cy="677241"/>
          </a:xfrm>
          <a:prstGeom prst="rect">
            <a:avLst/>
          </a:prstGeom>
          <a:solidFill>
            <a:srgbClr val="3B5F40"/>
          </a:solidFill>
          <a:ln w="19050">
            <a:solidFill>
              <a:srgbClr val="3A5F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solidFill>
                  <a:schemeClr val="bg1"/>
                </a:solidFill>
              </a:rPr>
              <a:t>Newsletter &amp; Gewinnspiele</a:t>
            </a:r>
            <a:endParaRPr lang="en-AU" sz="2000" b="1" dirty="0">
              <a:solidFill>
                <a:schemeClr val="bg1"/>
              </a:solidFill>
            </a:endParaRPr>
          </a:p>
        </p:txBody>
      </p:sp>
      <p:sp>
        <p:nvSpPr>
          <p:cNvPr id="16" name="Flussdiagramm: Verbinder 24">
            <a:extLst>
              <a:ext uri="{FF2B5EF4-FFF2-40B4-BE49-F238E27FC236}">
                <a16:creationId xmlns:a16="http://schemas.microsoft.com/office/drawing/2014/main" id="{461AC511-5991-D840-F517-26A05CA21A76}"/>
              </a:ext>
            </a:extLst>
          </p:cNvPr>
          <p:cNvSpPr/>
          <p:nvPr/>
        </p:nvSpPr>
        <p:spPr>
          <a:xfrm>
            <a:off x="7459190" y="1762796"/>
            <a:ext cx="791990" cy="819357"/>
          </a:xfrm>
          <a:prstGeom prst="flowChartConnector">
            <a:avLst/>
          </a:prstGeom>
          <a:solidFill>
            <a:srgbClr val="3B5F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sp>
        <p:nvSpPr>
          <p:cNvPr id="17" name="Titel 1">
            <a:extLst>
              <a:ext uri="{FF2B5EF4-FFF2-40B4-BE49-F238E27FC236}">
                <a16:creationId xmlns:a16="http://schemas.microsoft.com/office/drawing/2014/main" id="{FCA1922B-9045-974B-486D-17320A0C1D45}"/>
              </a:ext>
            </a:extLst>
          </p:cNvPr>
          <p:cNvSpPr>
            <a:spLocks noGrp="1"/>
          </p:cNvSpPr>
          <p:nvPr>
            <p:ph type="title"/>
          </p:nvPr>
        </p:nvSpPr>
        <p:spPr>
          <a:xfrm>
            <a:off x="838200" y="681037"/>
            <a:ext cx="10515600" cy="1009651"/>
          </a:xfrm>
        </p:spPr>
        <p:txBody>
          <a:bodyPr/>
          <a:lstStyle/>
          <a:p>
            <a:r>
              <a:rPr lang="de-AT" dirty="0"/>
              <a:t>Gewollte Weitergabe von Daten</a:t>
            </a:r>
          </a:p>
        </p:txBody>
      </p:sp>
      <p:sp>
        <p:nvSpPr>
          <p:cNvPr id="18" name="Flussdiagramm: Verbinder 24">
            <a:extLst>
              <a:ext uri="{FF2B5EF4-FFF2-40B4-BE49-F238E27FC236}">
                <a16:creationId xmlns:a16="http://schemas.microsoft.com/office/drawing/2014/main" id="{C020AD34-4825-3726-ED7F-1591F466125A}"/>
              </a:ext>
            </a:extLst>
          </p:cNvPr>
          <p:cNvSpPr/>
          <p:nvPr/>
        </p:nvSpPr>
        <p:spPr>
          <a:xfrm>
            <a:off x="326758" y="1681599"/>
            <a:ext cx="791990" cy="819357"/>
          </a:xfrm>
          <a:prstGeom prst="flowChartConnector">
            <a:avLst/>
          </a:prstGeom>
          <a:solidFill>
            <a:srgbClr val="3B5F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sp>
        <p:nvSpPr>
          <p:cNvPr id="20" name="Textfeld 19">
            <a:extLst>
              <a:ext uri="{FF2B5EF4-FFF2-40B4-BE49-F238E27FC236}">
                <a16:creationId xmlns:a16="http://schemas.microsoft.com/office/drawing/2014/main" id="{7C18E8D1-ABDD-6694-D3D8-E9A7AB129CD8}"/>
              </a:ext>
            </a:extLst>
          </p:cNvPr>
          <p:cNvSpPr txBox="1"/>
          <p:nvPr/>
        </p:nvSpPr>
        <p:spPr>
          <a:xfrm>
            <a:off x="7796623" y="2803836"/>
            <a:ext cx="4151398" cy="2585323"/>
          </a:xfrm>
          <a:prstGeom prst="rect">
            <a:avLst/>
          </a:prstGeom>
          <a:noFill/>
        </p:spPr>
        <p:txBody>
          <a:bodyPr wrap="square">
            <a:spAutoFit/>
          </a:bodyPr>
          <a:lstStyle/>
          <a:p>
            <a:pPr algn="just"/>
            <a:r>
              <a:rPr lang="de-AT" b="0" i="0" u="none" strike="noStrike" dirty="0">
                <a:solidFill>
                  <a:srgbClr val="000000"/>
                </a:solidFill>
                <a:effectLst/>
                <a:latin typeface="-webkit-standard"/>
              </a:rPr>
              <a:t>Linda nimmt an einem Gewinnspiel bei H&amp;M teil und meldet sich gleichzeitig für den Newsletter an. Sie gibt ihre E-Mail-Adresse und ihre Kleidergröße an, um im Falle eines Gewinns die richtige Größe zu bekommen. Wenig später erhält Linda regelmäßig Newsletter mit speziellen Rabatten und Tipps für Outfits, die genau in ihrer Größe verfügbar sind.</a:t>
            </a:r>
            <a:endParaRPr lang="de-DE" dirty="0">
              <a:latin typeface="Calibri" panose="020F0502020204030204" pitchFamily="34" charset="0"/>
              <a:cs typeface="Calibri" panose="020F0502020204030204" pitchFamily="34" charset="0"/>
            </a:endParaRPr>
          </a:p>
        </p:txBody>
      </p:sp>
      <p:pic>
        <p:nvPicPr>
          <p:cNvPr id="9" name="Grafik 8" descr="Onlinebesprechung mit einfarbiger Füllung">
            <a:extLst>
              <a:ext uri="{FF2B5EF4-FFF2-40B4-BE49-F238E27FC236}">
                <a16:creationId xmlns:a16="http://schemas.microsoft.com/office/drawing/2014/main" id="{AEB2962D-689A-9095-722B-FCD558EAA4D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98753" y="1762796"/>
            <a:ext cx="648000" cy="682335"/>
          </a:xfrm>
          <a:prstGeom prst="rect">
            <a:avLst/>
          </a:prstGeom>
        </p:spPr>
      </p:pic>
      <p:sp>
        <p:nvSpPr>
          <p:cNvPr id="12" name="Textfeld 11">
            <a:extLst>
              <a:ext uri="{FF2B5EF4-FFF2-40B4-BE49-F238E27FC236}">
                <a16:creationId xmlns:a16="http://schemas.microsoft.com/office/drawing/2014/main" id="{B66AA985-9578-6CB1-E495-687FF18D35A2}"/>
              </a:ext>
            </a:extLst>
          </p:cNvPr>
          <p:cNvSpPr txBox="1"/>
          <p:nvPr/>
        </p:nvSpPr>
        <p:spPr>
          <a:xfrm>
            <a:off x="669810" y="4868481"/>
            <a:ext cx="4151398" cy="1477328"/>
          </a:xfrm>
          <a:prstGeom prst="rect">
            <a:avLst/>
          </a:prstGeom>
          <a:noFill/>
        </p:spPr>
        <p:txBody>
          <a:bodyPr wrap="square">
            <a:spAutoFit/>
          </a:bodyPr>
          <a:lstStyle/>
          <a:p>
            <a:pPr algn="just"/>
            <a:r>
              <a:rPr lang="de-AT" b="0" i="0" u="none" strike="noStrike" dirty="0">
                <a:solidFill>
                  <a:srgbClr val="000000"/>
                </a:solidFill>
                <a:effectLst/>
                <a:latin typeface="Calibri" panose="020F0502020204030204" pitchFamily="34" charset="0"/>
                <a:cs typeface="Calibri" panose="020F0502020204030204" pitchFamily="34" charset="0"/>
              </a:rPr>
              <a:t>Linda meldet sich für den Bonusclub bei McDonalds an, um Rabatt zu bekommen. Jedes Mal, wenn sie den Bonusclub nutzt, sammelt </a:t>
            </a:r>
            <a:r>
              <a:rPr lang="de-AT" dirty="0">
                <a:solidFill>
                  <a:srgbClr val="000000"/>
                </a:solidFill>
                <a:latin typeface="Calibri" panose="020F0502020204030204" pitchFamily="34" charset="0"/>
                <a:cs typeface="Calibri" panose="020F0502020204030204" pitchFamily="34" charset="0"/>
              </a:rPr>
              <a:t>McDonalds </a:t>
            </a:r>
            <a:r>
              <a:rPr lang="de-AT" b="0" i="0" u="none" strike="noStrike" dirty="0">
                <a:solidFill>
                  <a:srgbClr val="000000"/>
                </a:solidFill>
                <a:effectLst/>
                <a:latin typeface="Calibri" panose="020F0502020204030204" pitchFamily="34" charset="0"/>
                <a:cs typeface="Calibri" panose="020F0502020204030204" pitchFamily="34" charset="0"/>
              </a:rPr>
              <a:t>Daten darüber, was sie kauft. </a:t>
            </a:r>
            <a:endParaRPr lang="de-DE" dirty="0">
              <a:latin typeface="Calibri" panose="020F0502020204030204" pitchFamily="34" charset="0"/>
              <a:cs typeface="Calibri" panose="020F0502020204030204" pitchFamily="34" charset="0"/>
            </a:endParaRPr>
          </a:p>
        </p:txBody>
      </p:sp>
      <p:sp>
        <p:nvSpPr>
          <p:cNvPr id="13" name="Rechteck 12">
            <a:extLst>
              <a:ext uri="{FF2B5EF4-FFF2-40B4-BE49-F238E27FC236}">
                <a16:creationId xmlns:a16="http://schemas.microsoft.com/office/drawing/2014/main" id="{A73C9154-53FE-58B7-FD74-4A6561A212BF}"/>
              </a:ext>
            </a:extLst>
          </p:cNvPr>
          <p:cNvSpPr/>
          <p:nvPr/>
        </p:nvSpPr>
        <p:spPr>
          <a:xfrm>
            <a:off x="681208" y="4218784"/>
            <a:ext cx="4140000" cy="677241"/>
          </a:xfrm>
          <a:prstGeom prst="rect">
            <a:avLst/>
          </a:prstGeom>
          <a:solidFill>
            <a:srgbClr val="3B5F40"/>
          </a:solidFill>
          <a:ln w="19050">
            <a:solidFill>
              <a:srgbClr val="3A5F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solidFill>
                  <a:schemeClr val="bg1"/>
                </a:solidFill>
              </a:rPr>
              <a:t>Kundenkarten &amp; Rabattsysteme</a:t>
            </a:r>
            <a:endParaRPr lang="en-AU" sz="2000" b="1" dirty="0">
              <a:solidFill>
                <a:schemeClr val="bg1"/>
              </a:solidFill>
            </a:endParaRPr>
          </a:p>
        </p:txBody>
      </p:sp>
      <p:sp>
        <p:nvSpPr>
          <p:cNvPr id="19" name="Flussdiagramm: Verbinder 24">
            <a:extLst>
              <a:ext uri="{FF2B5EF4-FFF2-40B4-BE49-F238E27FC236}">
                <a16:creationId xmlns:a16="http://schemas.microsoft.com/office/drawing/2014/main" id="{08B2334C-93FC-0A5B-E58F-87D5B52375F7}"/>
              </a:ext>
            </a:extLst>
          </p:cNvPr>
          <p:cNvSpPr/>
          <p:nvPr/>
        </p:nvSpPr>
        <p:spPr>
          <a:xfrm>
            <a:off x="243980" y="3958082"/>
            <a:ext cx="791990" cy="819357"/>
          </a:xfrm>
          <a:prstGeom prst="flowChartConnector">
            <a:avLst/>
          </a:prstGeom>
          <a:solidFill>
            <a:srgbClr val="3B5F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14" name="Grafik 13" descr="Fliegendes Geld Silhouette">
            <a:extLst>
              <a:ext uri="{FF2B5EF4-FFF2-40B4-BE49-F238E27FC236}">
                <a16:creationId xmlns:a16="http://schemas.microsoft.com/office/drawing/2014/main" id="{74D8DC1C-A22B-B277-DA10-2DB9E82CFF8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1174" y="4049124"/>
            <a:ext cx="637272" cy="637272"/>
          </a:xfrm>
          <a:prstGeom prst="rect">
            <a:avLst/>
          </a:prstGeom>
        </p:spPr>
      </p:pic>
      <p:pic>
        <p:nvPicPr>
          <p:cNvPr id="21" name="Grafik 20" descr="Klemmbrett Marke Silhouette">
            <a:extLst>
              <a:ext uri="{FF2B5EF4-FFF2-40B4-BE49-F238E27FC236}">
                <a16:creationId xmlns:a16="http://schemas.microsoft.com/office/drawing/2014/main" id="{0DF5CB1C-7070-DC2A-3545-49EB2980146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544893" y="1817424"/>
            <a:ext cx="706287" cy="706287"/>
          </a:xfrm>
          <a:prstGeom prst="rect">
            <a:avLst/>
          </a:prstGeom>
        </p:spPr>
      </p:pic>
      <p:pic>
        <p:nvPicPr>
          <p:cNvPr id="5" name="Picture 2">
            <a:extLst>
              <a:ext uri="{FF2B5EF4-FFF2-40B4-BE49-F238E27FC236}">
                <a16:creationId xmlns:a16="http://schemas.microsoft.com/office/drawing/2014/main" id="{02545F51-24B3-1B06-B4E6-052C8722BBD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31106" y="2246500"/>
            <a:ext cx="499296" cy="49929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McDonald's App Troubleshooting Guide - RepairSpotter">
            <a:extLst>
              <a:ext uri="{FF2B5EF4-FFF2-40B4-BE49-F238E27FC236}">
                <a16:creationId xmlns:a16="http://schemas.microsoft.com/office/drawing/2014/main" id="{6DEE11C5-A12E-BE39-350E-2D3FA76CB3A6}"/>
              </a:ext>
            </a:extLst>
          </p:cNvPr>
          <p:cNvPicPr>
            <a:picLocks noChangeAspect="1" noChangeArrowheads="1"/>
          </p:cNvPicPr>
          <p:nvPr/>
        </p:nvPicPr>
        <p:blipFill rotWithShape="1">
          <a:blip r:embed="rId10">
            <a:extLst>
              <a:ext uri="{BEBA8EAE-BF5A-486C-A8C5-ECC9F3942E4B}">
                <a14:imgProps xmlns:a14="http://schemas.microsoft.com/office/drawing/2010/main">
                  <a14:imgLayer r:embed="rId11">
                    <a14:imgEffect>
                      <a14:backgroundRemoval t="10000" b="90000" l="33250" r="66583">
                        <a14:foregroundMark x1="33333" y1="24333" x2="33417" y2="74500"/>
                        <a14:foregroundMark x1="66583" y1="27333" x2="66500" y2="73833"/>
                      </a14:backgroundRemoval>
                    </a14:imgEffect>
                  </a14:imgLayer>
                </a14:imgProps>
              </a:ext>
              <a:ext uri="{28A0092B-C50C-407E-A947-70E740481C1C}">
                <a14:useLocalDpi xmlns:a14="http://schemas.microsoft.com/office/drawing/2010/main" val="0"/>
              </a:ext>
            </a:extLst>
          </a:blip>
          <a:srcRect l="29518" r="29968"/>
          <a:stretch/>
        </p:blipFill>
        <p:spPr bwMode="auto">
          <a:xfrm>
            <a:off x="4523444" y="4203988"/>
            <a:ext cx="572732" cy="706831"/>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uppieren 14">
            <a:extLst>
              <a:ext uri="{FF2B5EF4-FFF2-40B4-BE49-F238E27FC236}">
                <a16:creationId xmlns:a16="http://schemas.microsoft.com/office/drawing/2014/main" id="{7C8616FF-6749-B9C9-6651-9A4E83FCAD1F}"/>
              </a:ext>
            </a:extLst>
          </p:cNvPr>
          <p:cNvGrpSpPr/>
          <p:nvPr/>
        </p:nvGrpSpPr>
        <p:grpSpPr>
          <a:xfrm>
            <a:off x="11613242" y="2252818"/>
            <a:ext cx="504000" cy="504000"/>
            <a:chOff x="11613242" y="2227062"/>
            <a:chExt cx="504000" cy="504000"/>
          </a:xfrm>
        </p:grpSpPr>
        <p:sp>
          <p:nvSpPr>
            <p:cNvPr id="10" name="Rechteck: abgerundete Ecken 9">
              <a:extLst>
                <a:ext uri="{FF2B5EF4-FFF2-40B4-BE49-F238E27FC236}">
                  <a16:creationId xmlns:a16="http://schemas.microsoft.com/office/drawing/2014/main" id="{F2F681BB-5285-252F-9440-5C7C99018E3C}"/>
                </a:ext>
              </a:extLst>
            </p:cNvPr>
            <p:cNvSpPr/>
            <p:nvPr/>
          </p:nvSpPr>
          <p:spPr>
            <a:xfrm>
              <a:off x="11613242" y="2227062"/>
              <a:ext cx="504000" cy="504000"/>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8" name="Picture 4">
              <a:extLst>
                <a:ext uri="{FF2B5EF4-FFF2-40B4-BE49-F238E27FC236}">
                  <a16:creationId xmlns:a16="http://schemas.microsoft.com/office/drawing/2014/main" id="{11CDA866-DE0B-5242-F161-E4E7DCDE1BD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630438" y="2341166"/>
              <a:ext cx="469608" cy="309963"/>
            </a:xfrm>
            <a:prstGeom prst="rect">
              <a:avLst/>
            </a:prstGeom>
            <a:noFill/>
            <a:extLst>
              <a:ext uri="{909E8E84-426E-40DD-AFC4-6F175D3DCCD1}">
                <a14:hiddenFill xmlns:a14="http://schemas.microsoft.com/office/drawing/2010/main">
                  <a:solidFill>
                    <a:srgbClr val="FFFFFF"/>
                  </a:solidFill>
                </a14:hiddenFill>
              </a:ext>
            </a:extLst>
          </p:spPr>
        </p:pic>
      </p:grpSp>
      <p:pic>
        <p:nvPicPr>
          <p:cNvPr id="22" name="Grafik 21" descr="Ein Bild, das Person, Menschliches Gesicht, Geschirr, Kleidung enthält.&#10;&#10;KI-generierte Inhalte können fehlerhaft sein.">
            <a:extLst>
              <a:ext uri="{FF2B5EF4-FFF2-40B4-BE49-F238E27FC236}">
                <a16:creationId xmlns:a16="http://schemas.microsoft.com/office/drawing/2014/main" id="{914FE5FA-916D-E601-0E7A-5249741808E9}"/>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5859" b="89844" l="9961" r="89844">
                        <a14:foregroundMark x1="34277" y1="45801" x2="40527" y2="21289"/>
                        <a14:foregroundMark x1="40527" y1="21289" x2="54590" y2="9668"/>
                        <a14:foregroundMark x1="54590" y1="9668" x2="63867" y2="18066"/>
                        <a14:foregroundMark x1="63867" y1="18066" x2="65430" y2="46777"/>
                        <a14:foregroundMark x1="65430" y1="46777" x2="61426" y2="50391"/>
                        <a14:foregroundMark x1="18848" y1="87012" x2="30371" y2="87891"/>
                        <a14:foregroundMark x1="30371" y1="87891" x2="64551" y2="86328"/>
                        <a14:foregroundMark x1="40723" y1="73926" x2="54297" y2="84375"/>
                        <a14:foregroundMark x1="41211" y1="71289" x2="50293" y2="71777"/>
                        <a14:foregroundMark x1="45996" y1="41797" x2="56836" y2="27637"/>
                        <a14:foregroundMark x1="56836" y1="27637" x2="44043" y2="39355"/>
                        <a14:foregroundMark x1="44043" y1="39355" x2="44336" y2="39648"/>
                        <a14:foregroundMark x1="48828" y1="9668" x2="39551" y2="17578"/>
                        <a14:foregroundMark x1="39551" y1="17578" x2="32227" y2="33398"/>
                        <a14:foregroundMark x1="29590" y1="41797" x2="32422" y2="35840"/>
                        <a14:foregroundMark x1="47656" y1="8203" x2="52930" y2="8203"/>
                        <a14:foregroundMark x1="46680" y1="7031" x2="52441" y2="7715"/>
                        <a14:foregroundMark x1="46191" y1="6738" x2="53809" y2="6348"/>
                        <a14:foregroundMark x1="43652" y1="8203" x2="54883" y2="6543"/>
                        <a14:foregroundMark x1="54883" y1="6543" x2="55078" y2="6543"/>
                        <a14:foregroundMark x1="45996" y1="7031" x2="54297" y2="5859"/>
                      </a14:backgroundRemoval>
                    </a14:imgEffect>
                  </a14:imgLayer>
                </a14:imgProps>
              </a:ext>
            </a:extLst>
          </a:blip>
          <a:srcRect b="22506"/>
          <a:stretch/>
        </p:blipFill>
        <p:spPr>
          <a:xfrm>
            <a:off x="4654643" y="2760574"/>
            <a:ext cx="3084860" cy="2390581"/>
          </a:xfrm>
          <a:prstGeom prst="rect">
            <a:avLst/>
          </a:prstGeom>
        </p:spPr>
      </p:pic>
    </p:spTree>
    <p:extLst>
      <p:ext uri="{BB962C8B-B14F-4D97-AF65-F5344CB8AC3E}">
        <p14:creationId xmlns:p14="http://schemas.microsoft.com/office/powerpoint/2010/main" val="3750793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EDC469E-B390-0E93-F7BE-AAB2322357FE}"/>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AB7B6BF8-511A-4B10-0A0E-40EE0D26B3D9}"/>
              </a:ext>
            </a:extLst>
          </p:cNvPr>
          <p:cNvSpPr>
            <a:spLocks noGrp="1"/>
          </p:cNvSpPr>
          <p:nvPr>
            <p:ph type="sldNum" sz="quarter" idx="12"/>
          </p:nvPr>
        </p:nvSpPr>
        <p:spPr/>
        <p:txBody>
          <a:bodyPr/>
          <a:lstStyle/>
          <a:p>
            <a:fld id="{4C23FFEC-42AF-4C5F-8FEB-D69D9B6A7C04}" type="slidenum">
              <a:rPr lang="de-AT" smtClean="0"/>
              <a:t>15</a:t>
            </a:fld>
            <a:endParaRPr lang="de-AT"/>
          </a:p>
        </p:txBody>
      </p:sp>
      <p:sp>
        <p:nvSpPr>
          <p:cNvPr id="6" name="Rechteck 5">
            <a:extLst>
              <a:ext uri="{FF2B5EF4-FFF2-40B4-BE49-F238E27FC236}">
                <a16:creationId xmlns:a16="http://schemas.microsoft.com/office/drawing/2014/main" id="{A5773AD4-8AC1-50BE-0F13-5A7FC8354EDC}"/>
              </a:ext>
            </a:extLst>
          </p:cNvPr>
          <p:cNvSpPr/>
          <p:nvPr/>
        </p:nvSpPr>
        <p:spPr>
          <a:xfrm>
            <a:off x="835600" y="2295138"/>
            <a:ext cx="3960000" cy="677241"/>
          </a:xfrm>
          <a:prstGeom prst="rect">
            <a:avLst/>
          </a:prstGeom>
          <a:solidFill>
            <a:srgbClr val="3B5F40"/>
          </a:solidFill>
          <a:ln w="19050">
            <a:solidFill>
              <a:srgbClr val="3A5F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solidFill>
                  <a:schemeClr val="bg1"/>
                </a:solidFill>
              </a:rPr>
              <a:t>Datenkauf von Drittanbietern </a:t>
            </a:r>
            <a:endParaRPr lang="en-AU" sz="2000" b="1" dirty="0">
              <a:solidFill>
                <a:schemeClr val="bg1"/>
              </a:solidFill>
            </a:endParaRPr>
          </a:p>
        </p:txBody>
      </p:sp>
      <p:sp>
        <p:nvSpPr>
          <p:cNvPr id="11" name="Inhaltsplatzhalter 2">
            <a:extLst>
              <a:ext uri="{FF2B5EF4-FFF2-40B4-BE49-F238E27FC236}">
                <a16:creationId xmlns:a16="http://schemas.microsoft.com/office/drawing/2014/main" id="{1F44EB5A-8C2D-3741-A899-B9D6F0BBE8D4}"/>
              </a:ext>
            </a:extLst>
          </p:cNvPr>
          <p:cNvSpPr>
            <a:spLocks noGrp="1"/>
          </p:cNvSpPr>
          <p:nvPr>
            <p:ph idx="1"/>
          </p:nvPr>
        </p:nvSpPr>
        <p:spPr>
          <a:xfrm>
            <a:off x="835599" y="2981442"/>
            <a:ext cx="3959999" cy="2308324"/>
          </a:xfrm>
          <a:noFill/>
        </p:spPr>
        <p:txBody>
          <a:bodyPr wrap="square">
            <a:spAutoFit/>
          </a:bodyPr>
          <a:lstStyle/>
          <a:p>
            <a:pPr marL="0" indent="0" algn="just">
              <a:buNone/>
            </a:pPr>
            <a:r>
              <a:rPr lang="de-AT" sz="2000" dirty="0">
                <a:solidFill>
                  <a:srgbClr val="000000"/>
                </a:solidFill>
                <a:latin typeface="Calibri" panose="020F0502020204030204" pitchFamily="34" charset="0"/>
                <a:cs typeface="Calibri" panose="020F0502020204030204" pitchFamily="34" charset="0"/>
              </a:rPr>
              <a:t>Linda meldet sich bei einem Online-Gewinnspiel mir ihrer E-Mail-Adresse an. Einige Wochen später bekommt sie Werbemails von einem Unternehmen, das sie nicht kennt. Das liegt daran, dass die Gewinnspielseite ihre Daten an Drittanbieter verkauft hat.</a:t>
            </a:r>
            <a:endParaRPr lang="de-DE" sz="2000" dirty="0">
              <a:solidFill>
                <a:srgbClr val="000000"/>
              </a:solidFill>
              <a:latin typeface="Calibri" panose="020F0502020204030204" pitchFamily="34" charset="0"/>
              <a:cs typeface="Calibri" panose="020F0502020204030204" pitchFamily="34" charset="0"/>
            </a:endParaRPr>
          </a:p>
        </p:txBody>
      </p:sp>
      <p:sp>
        <p:nvSpPr>
          <p:cNvPr id="3" name="Rechteck 2">
            <a:extLst>
              <a:ext uri="{FF2B5EF4-FFF2-40B4-BE49-F238E27FC236}">
                <a16:creationId xmlns:a16="http://schemas.microsoft.com/office/drawing/2014/main" id="{7F518516-BD0B-78C5-669B-A1107906A1D3}"/>
              </a:ext>
            </a:extLst>
          </p:cNvPr>
          <p:cNvSpPr/>
          <p:nvPr/>
        </p:nvSpPr>
        <p:spPr>
          <a:xfrm>
            <a:off x="7504176" y="2311494"/>
            <a:ext cx="3960000" cy="677241"/>
          </a:xfrm>
          <a:prstGeom prst="rect">
            <a:avLst/>
          </a:prstGeom>
          <a:solidFill>
            <a:srgbClr val="3B5F40"/>
          </a:solidFill>
          <a:ln w="19050">
            <a:solidFill>
              <a:srgbClr val="3A5F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solidFill>
                  <a:schemeClr val="bg1"/>
                </a:solidFill>
              </a:rPr>
              <a:t>Cookies und Web-Tracking</a:t>
            </a:r>
            <a:endParaRPr lang="en-AU" sz="2000" b="1" dirty="0">
              <a:solidFill>
                <a:schemeClr val="bg1"/>
              </a:solidFill>
            </a:endParaRPr>
          </a:p>
        </p:txBody>
      </p:sp>
      <p:grpSp>
        <p:nvGrpSpPr>
          <p:cNvPr id="7" name="Gruppieren 6">
            <a:extLst>
              <a:ext uri="{FF2B5EF4-FFF2-40B4-BE49-F238E27FC236}">
                <a16:creationId xmlns:a16="http://schemas.microsoft.com/office/drawing/2014/main" id="{92C24EEF-2185-5632-3788-E70CA702F99F}"/>
              </a:ext>
            </a:extLst>
          </p:cNvPr>
          <p:cNvGrpSpPr/>
          <p:nvPr/>
        </p:nvGrpSpPr>
        <p:grpSpPr>
          <a:xfrm>
            <a:off x="7330459" y="1903255"/>
            <a:ext cx="791990" cy="819357"/>
            <a:chOff x="7330459" y="1903255"/>
            <a:chExt cx="791990" cy="819357"/>
          </a:xfrm>
        </p:grpSpPr>
        <p:sp>
          <p:nvSpPr>
            <p:cNvPr id="16" name="Flussdiagramm: Verbinder 24">
              <a:extLst>
                <a:ext uri="{FF2B5EF4-FFF2-40B4-BE49-F238E27FC236}">
                  <a16:creationId xmlns:a16="http://schemas.microsoft.com/office/drawing/2014/main" id="{314F328F-5414-267A-37BE-3F29D168E83B}"/>
                </a:ext>
              </a:extLst>
            </p:cNvPr>
            <p:cNvSpPr/>
            <p:nvPr/>
          </p:nvSpPr>
          <p:spPr>
            <a:xfrm>
              <a:off x="7330459" y="1903255"/>
              <a:ext cx="791990" cy="819357"/>
            </a:xfrm>
            <a:prstGeom prst="flowChartConnector">
              <a:avLst/>
            </a:prstGeom>
            <a:solidFill>
              <a:srgbClr val="3B5F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15" name="Grafik 14" descr="Internet mit einfarbiger Füllung">
              <a:extLst>
                <a:ext uri="{FF2B5EF4-FFF2-40B4-BE49-F238E27FC236}">
                  <a16:creationId xmlns:a16="http://schemas.microsoft.com/office/drawing/2014/main" id="{01C72E17-ECD6-8CBE-F513-2E33A9D414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410970" y="1983567"/>
              <a:ext cx="669603" cy="669603"/>
            </a:xfrm>
            <a:prstGeom prst="rect">
              <a:avLst/>
            </a:prstGeom>
          </p:spPr>
        </p:pic>
      </p:grpSp>
      <p:sp>
        <p:nvSpPr>
          <p:cNvPr id="17" name="Titel 1">
            <a:extLst>
              <a:ext uri="{FF2B5EF4-FFF2-40B4-BE49-F238E27FC236}">
                <a16:creationId xmlns:a16="http://schemas.microsoft.com/office/drawing/2014/main" id="{6086A69A-C82F-C782-89DF-E9F434EA121E}"/>
              </a:ext>
            </a:extLst>
          </p:cNvPr>
          <p:cNvSpPr>
            <a:spLocks noGrp="1"/>
          </p:cNvSpPr>
          <p:nvPr>
            <p:ph type="title"/>
          </p:nvPr>
        </p:nvSpPr>
        <p:spPr>
          <a:xfrm>
            <a:off x="838200" y="681037"/>
            <a:ext cx="10515600" cy="1009651"/>
          </a:xfrm>
        </p:spPr>
        <p:txBody>
          <a:bodyPr/>
          <a:lstStyle/>
          <a:p>
            <a:r>
              <a:rPr lang="de-AT" dirty="0"/>
              <a:t>Ungewollte Weitergabe von Daten</a:t>
            </a:r>
          </a:p>
        </p:txBody>
      </p:sp>
      <p:grpSp>
        <p:nvGrpSpPr>
          <p:cNvPr id="5" name="Gruppieren 4">
            <a:extLst>
              <a:ext uri="{FF2B5EF4-FFF2-40B4-BE49-F238E27FC236}">
                <a16:creationId xmlns:a16="http://schemas.microsoft.com/office/drawing/2014/main" id="{3554380B-E991-D039-A774-109963AA34AA}"/>
              </a:ext>
            </a:extLst>
          </p:cNvPr>
          <p:cNvGrpSpPr/>
          <p:nvPr/>
        </p:nvGrpSpPr>
        <p:grpSpPr>
          <a:xfrm>
            <a:off x="481431" y="1884189"/>
            <a:ext cx="791990" cy="819357"/>
            <a:chOff x="481431" y="1761848"/>
            <a:chExt cx="791990" cy="819357"/>
          </a:xfrm>
        </p:grpSpPr>
        <p:sp>
          <p:nvSpPr>
            <p:cNvPr id="18" name="Flussdiagramm: Verbinder 24">
              <a:extLst>
                <a:ext uri="{FF2B5EF4-FFF2-40B4-BE49-F238E27FC236}">
                  <a16:creationId xmlns:a16="http://schemas.microsoft.com/office/drawing/2014/main" id="{963A4B00-3A1A-FE53-2BFD-75F34F7BF797}"/>
                </a:ext>
              </a:extLst>
            </p:cNvPr>
            <p:cNvSpPr/>
            <p:nvPr/>
          </p:nvSpPr>
          <p:spPr>
            <a:xfrm>
              <a:off x="481431" y="1761848"/>
              <a:ext cx="791990" cy="819357"/>
            </a:xfrm>
            <a:prstGeom prst="flowChartConnector">
              <a:avLst/>
            </a:prstGeom>
            <a:solidFill>
              <a:srgbClr val="3B5F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8" name="Grafik 7" descr="Quittung mit einfarbiger Füllung">
              <a:extLst>
                <a:ext uri="{FF2B5EF4-FFF2-40B4-BE49-F238E27FC236}">
                  <a16:creationId xmlns:a16="http://schemas.microsoft.com/office/drawing/2014/main" id="{385E0855-3A0A-25DB-C5CB-B49F5EE313A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83683" y="1906640"/>
              <a:ext cx="547125" cy="547125"/>
            </a:xfrm>
            <a:prstGeom prst="rect">
              <a:avLst/>
            </a:prstGeom>
          </p:spPr>
        </p:pic>
      </p:grpSp>
      <p:sp>
        <p:nvSpPr>
          <p:cNvPr id="20" name="Textfeld 19">
            <a:extLst>
              <a:ext uri="{FF2B5EF4-FFF2-40B4-BE49-F238E27FC236}">
                <a16:creationId xmlns:a16="http://schemas.microsoft.com/office/drawing/2014/main" id="{BF737BAE-35AE-758C-63B9-5F40CE58AFA0}"/>
              </a:ext>
            </a:extLst>
          </p:cNvPr>
          <p:cNvSpPr txBox="1"/>
          <p:nvPr/>
        </p:nvSpPr>
        <p:spPr>
          <a:xfrm>
            <a:off x="7504176" y="3017415"/>
            <a:ext cx="3959999" cy="3170099"/>
          </a:xfrm>
          <a:prstGeom prst="rect">
            <a:avLst/>
          </a:prstGeom>
          <a:noFill/>
        </p:spPr>
        <p:txBody>
          <a:bodyPr wrap="square">
            <a:spAutoFit/>
          </a:bodyPr>
          <a:lstStyle/>
          <a:p>
            <a:pPr algn="just"/>
            <a:r>
              <a:rPr lang="de-AT" sz="2000" b="0" i="0" u="none" strike="noStrike" dirty="0">
                <a:solidFill>
                  <a:srgbClr val="000000"/>
                </a:solidFill>
                <a:effectLst/>
                <a:latin typeface="Calibri" panose="020F0502020204030204" pitchFamily="34" charset="0"/>
                <a:cs typeface="Calibri" panose="020F0502020204030204" pitchFamily="34" charset="0"/>
              </a:rPr>
              <a:t>Linda sucht online nach Schuhen und klickt auf mehrere Webseiten. Dabei speichern Cookies Informationen über ihre Suche, wie die Marke und Größe der Schuhe, die sie angesehen hat. Später scrollt sie durch </a:t>
            </a:r>
            <a:r>
              <a:rPr lang="de-AT" sz="2000" b="0" i="0" u="none" strike="noStrike" dirty="0" err="1">
                <a:solidFill>
                  <a:srgbClr val="000000"/>
                </a:solidFill>
                <a:effectLst/>
                <a:latin typeface="Calibri" panose="020F0502020204030204" pitchFamily="34" charset="0"/>
                <a:cs typeface="Calibri" panose="020F0502020204030204" pitchFamily="34" charset="0"/>
              </a:rPr>
              <a:t>Social</a:t>
            </a:r>
            <a:r>
              <a:rPr lang="de-AT" sz="2000" b="0" i="0" u="none" strike="noStrike" dirty="0">
                <a:solidFill>
                  <a:srgbClr val="000000"/>
                </a:solidFill>
                <a:effectLst/>
                <a:latin typeface="Calibri" panose="020F0502020204030204" pitchFamily="34" charset="0"/>
                <a:cs typeface="Calibri" panose="020F0502020204030204" pitchFamily="34" charset="0"/>
              </a:rPr>
              <a:t> Media und sieht Werbung genau für diese Schuhe. Lindas Daten werden genutzt, um ihr passende Anzeigen anzuzeigen.</a:t>
            </a:r>
            <a:endParaRPr lang="de-DE" sz="2000" dirty="0">
              <a:latin typeface="Calibri" panose="020F0502020204030204" pitchFamily="34" charset="0"/>
              <a:cs typeface="Calibri" panose="020F0502020204030204" pitchFamily="34" charset="0"/>
            </a:endParaRPr>
          </a:p>
        </p:txBody>
      </p:sp>
      <p:pic>
        <p:nvPicPr>
          <p:cNvPr id="9" name="Grafik 8" descr="Ein Bild, das Person, Menschliches Gesicht, Geschirr, Kleidung enthält.&#10;&#10;KI-generierte Inhalte können fehlerhaft sein.">
            <a:extLst>
              <a:ext uri="{FF2B5EF4-FFF2-40B4-BE49-F238E27FC236}">
                <a16:creationId xmlns:a16="http://schemas.microsoft.com/office/drawing/2014/main" id="{41CE84B7-0766-395C-C83B-C83926BD7A7F}"/>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5859" b="89844" l="9961" r="89844">
                        <a14:foregroundMark x1="34277" y1="45801" x2="40527" y2="21289"/>
                        <a14:foregroundMark x1="40527" y1="21289" x2="54590" y2="9668"/>
                        <a14:foregroundMark x1="54590" y1="9668" x2="63867" y2="18066"/>
                        <a14:foregroundMark x1="63867" y1="18066" x2="65430" y2="46777"/>
                        <a14:foregroundMark x1="65430" y1="46777" x2="61426" y2="50391"/>
                        <a14:foregroundMark x1="18848" y1="87012" x2="30371" y2="87891"/>
                        <a14:foregroundMark x1="30371" y1="87891" x2="64551" y2="86328"/>
                        <a14:foregroundMark x1="40723" y1="73926" x2="54297" y2="84375"/>
                        <a14:foregroundMark x1="41211" y1="71289" x2="50293" y2="71777"/>
                        <a14:foregroundMark x1="45996" y1="41797" x2="56836" y2="27637"/>
                        <a14:foregroundMark x1="56836" y1="27637" x2="44043" y2="39355"/>
                        <a14:foregroundMark x1="44043" y1="39355" x2="44336" y2="39648"/>
                        <a14:foregroundMark x1="48828" y1="9668" x2="39551" y2="17578"/>
                        <a14:foregroundMark x1="39551" y1="17578" x2="32227" y2="33398"/>
                        <a14:foregroundMark x1="29590" y1="41797" x2="32422" y2="35840"/>
                        <a14:foregroundMark x1="47656" y1="8203" x2="52930" y2="8203"/>
                        <a14:foregroundMark x1="46680" y1="7031" x2="52441" y2="7715"/>
                        <a14:foregroundMark x1="46191" y1="6738" x2="53809" y2="6348"/>
                        <a14:foregroundMark x1="43652" y1="8203" x2="54883" y2="6543"/>
                        <a14:foregroundMark x1="54883" y1="6543" x2="55078" y2="6543"/>
                        <a14:foregroundMark x1="45996" y1="7031" x2="54297" y2="5859"/>
                      </a14:backgroundRemoval>
                    </a14:imgEffect>
                  </a14:imgLayer>
                </a14:imgProps>
              </a:ext>
            </a:extLst>
          </a:blip>
          <a:srcRect b="22506"/>
          <a:stretch/>
        </p:blipFill>
        <p:spPr>
          <a:xfrm>
            <a:off x="4654643" y="2760574"/>
            <a:ext cx="3084860" cy="2390581"/>
          </a:xfrm>
          <a:prstGeom prst="rect">
            <a:avLst/>
          </a:prstGeom>
        </p:spPr>
      </p:pic>
    </p:spTree>
    <p:extLst>
      <p:ext uri="{BB962C8B-B14F-4D97-AF65-F5344CB8AC3E}">
        <p14:creationId xmlns:p14="http://schemas.microsoft.com/office/powerpoint/2010/main" val="41596609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EDAF8FFF-7785-DF57-95E1-8FC56CCDF7B3}"/>
              </a:ext>
            </a:extLst>
          </p:cNvPr>
          <p:cNvSpPr/>
          <p:nvPr/>
        </p:nvSpPr>
        <p:spPr>
          <a:xfrm>
            <a:off x="7412081" y="2160196"/>
            <a:ext cx="3960000" cy="651671"/>
          </a:xfrm>
          <a:prstGeom prst="rect">
            <a:avLst/>
          </a:prstGeom>
          <a:solidFill>
            <a:srgbClr val="3B5F40"/>
          </a:solidFill>
          <a:ln w="19050">
            <a:solidFill>
              <a:srgbClr val="3A5F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solidFill>
                  <a:schemeClr val="bg1"/>
                </a:solidFill>
              </a:rPr>
              <a:t>Phishing</a:t>
            </a:r>
            <a:endParaRPr lang="en-AU" sz="2000" b="1" dirty="0">
              <a:solidFill>
                <a:schemeClr val="bg1"/>
              </a:solidFill>
            </a:endParaRPr>
          </a:p>
        </p:txBody>
      </p:sp>
      <p:sp>
        <p:nvSpPr>
          <p:cNvPr id="4" name="Foliennummernplatzhalter 3">
            <a:extLst>
              <a:ext uri="{FF2B5EF4-FFF2-40B4-BE49-F238E27FC236}">
                <a16:creationId xmlns:a16="http://schemas.microsoft.com/office/drawing/2014/main" id="{ECBD7634-3557-5D86-E6AE-D348F61ABCAB}"/>
              </a:ext>
            </a:extLst>
          </p:cNvPr>
          <p:cNvSpPr>
            <a:spLocks noGrp="1"/>
          </p:cNvSpPr>
          <p:nvPr>
            <p:ph type="sldNum" sz="quarter" idx="12"/>
          </p:nvPr>
        </p:nvSpPr>
        <p:spPr/>
        <p:txBody>
          <a:bodyPr/>
          <a:lstStyle/>
          <a:p>
            <a:fld id="{4C23FFEC-42AF-4C5F-8FEB-D69D9B6A7C04}" type="slidenum">
              <a:rPr lang="de-AT" smtClean="0"/>
              <a:t>16</a:t>
            </a:fld>
            <a:endParaRPr lang="de-AT"/>
          </a:p>
        </p:txBody>
      </p:sp>
      <p:sp>
        <p:nvSpPr>
          <p:cNvPr id="5" name="Rechteck 4">
            <a:extLst>
              <a:ext uri="{FF2B5EF4-FFF2-40B4-BE49-F238E27FC236}">
                <a16:creationId xmlns:a16="http://schemas.microsoft.com/office/drawing/2014/main" id="{A10325B5-F8A5-DD0A-A9FB-F994B4C7CED5}"/>
              </a:ext>
            </a:extLst>
          </p:cNvPr>
          <p:cNvSpPr/>
          <p:nvPr/>
        </p:nvSpPr>
        <p:spPr>
          <a:xfrm>
            <a:off x="939276" y="2133837"/>
            <a:ext cx="3960000" cy="677241"/>
          </a:xfrm>
          <a:prstGeom prst="rect">
            <a:avLst/>
          </a:prstGeom>
          <a:solidFill>
            <a:srgbClr val="3B5F40"/>
          </a:solidFill>
          <a:ln w="19050">
            <a:solidFill>
              <a:srgbClr val="3A5F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solidFill>
                  <a:schemeClr val="bg1"/>
                </a:solidFill>
              </a:rPr>
              <a:t>Apps mit übermäßigen Berechtigungen</a:t>
            </a:r>
            <a:endParaRPr lang="en-AU" sz="2000" b="1" dirty="0">
              <a:solidFill>
                <a:schemeClr val="bg1"/>
              </a:solidFill>
            </a:endParaRPr>
          </a:p>
        </p:txBody>
      </p:sp>
      <p:sp>
        <p:nvSpPr>
          <p:cNvPr id="12" name="Inhaltsplatzhalter 2">
            <a:extLst>
              <a:ext uri="{FF2B5EF4-FFF2-40B4-BE49-F238E27FC236}">
                <a16:creationId xmlns:a16="http://schemas.microsoft.com/office/drawing/2014/main" id="{3121886D-8F69-57F1-64B1-35F43697E36D}"/>
              </a:ext>
            </a:extLst>
          </p:cNvPr>
          <p:cNvSpPr txBox="1">
            <a:spLocks/>
          </p:cNvSpPr>
          <p:nvPr/>
        </p:nvSpPr>
        <p:spPr>
          <a:xfrm>
            <a:off x="939276" y="2877650"/>
            <a:ext cx="3960000" cy="31172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de-AT" sz="2000" dirty="0">
                <a:latin typeface="Calibri" panose="020F0502020204030204" pitchFamily="34" charset="0"/>
                <a:cs typeface="Calibri" panose="020F0502020204030204" pitchFamily="34" charset="0"/>
              </a:rPr>
              <a:t>Linda lädt eine App herunter. Beim Installieren verlangt die App Zugriff auf ihre Kontakte, Kamera und Standort, obwohl das für die App gar nicht nötig ist. Später bemerkt Linda, dass sie Spam-Anrufe und seltsame Werbenachrichten bekommt, weil die App ihre Daten möglicherweise weitergegeben hat.</a:t>
            </a:r>
            <a:endParaRPr lang="de-DE" sz="2000" dirty="0">
              <a:latin typeface="Calibri" panose="020F0502020204030204" pitchFamily="34" charset="0"/>
              <a:cs typeface="Calibri" panose="020F0502020204030204" pitchFamily="34" charset="0"/>
            </a:endParaRPr>
          </a:p>
        </p:txBody>
      </p:sp>
      <p:sp>
        <p:nvSpPr>
          <p:cNvPr id="13" name="Textfeld 12">
            <a:extLst>
              <a:ext uri="{FF2B5EF4-FFF2-40B4-BE49-F238E27FC236}">
                <a16:creationId xmlns:a16="http://schemas.microsoft.com/office/drawing/2014/main" id="{40D478FA-2A52-2CFB-76D1-35B0664807D7}"/>
              </a:ext>
            </a:extLst>
          </p:cNvPr>
          <p:cNvSpPr txBox="1"/>
          <p:nvPr/>
        </p:nvSpPr>
        <p:spPr>
          <a:xfrm>
            <a:off x="7412081" y="2845026"/>
            <a:ext cx="4013297" cy="2862322"/>
          </a:xfrm>
          <a:prstGeom prst="rect">
            <a:avLst/>
          </a:prstGeom>
          <a:noFill/>
        </p:spPr>
        <p:txBody>
          <a:bodyPr wrap="square">
            <a:spAutoFit/>
          </a:bodyPr>
          <a:lstStyle/>
          <a:p>
            <a:pPr marL="0" indent="0" algn="just">
              <a:buNone/>
            </a:pPr>
            <a:r>
              <a:rPr lang="de-AT" sz="2000" b="0" i="0" u="none" strike="noStrike" dirty="0">
                <a:solidFill>
                  <a:srgbClr val="000000"/>
                </a:solidFill>
                <a:effectLst/>
                <a:latin typeface="Calibri" panose="020F0502020204030204" pitchFamily="34" charset="0"/>
                <a:cs typeface="Calibri" panose="020F0502020204030204" pitchFamily="34" charset="0"/>
              </a:rPr>
              <a:t>Linda erhält eine E-Mail, die aussieht, als käme sie von ihrer Bank. Darin steht, dass sie sofort ihr Konto überprüfen muss, und es gibt einen Link, der sie auf eine täuschend echt aussehende Website führt. Als sie ihre Zugangsdaten eingibt, landen diese jedoch bei BetrügerInnen.</a:t>
            </a:r>
            <a:endParaRPr lang="de-AT" sz="2000" dirty="0">
              <a:latin typeface="Calibri" panose="020F0502020204030204" pitchFamily="34" charset="0"/>
              <a:cs typeface="Calibri" panose="020F0502020204030204" pitchFamily="34" charset="0"/>
            </a:endParaRPr>
          </a:p>
        </p:txBody>
      </p:sp>
      <p:sp>
        <p:nvSpPr>
          <p:cNvPr id="16" name="Flussdiagramm: Verbinder 24">
            <a:extLst>
              <a:ext uri="{FF2B5EF4-FFF2-40B4-BE49-F238E27FC236}">
                <a16:creationId xmlns:a16="http://schemas.microsoft.com/office/drawing/2014/main" id="{53312CAA-0A14-527A-6654-475C1A0283C5}"/>
              </a:ext>
            </a:extLst>
          </p:cNvPr>
          <p:cNvSpPr/>
          <p:nvPr/>
        </p:nvSpPr>
        <p:spPr>
          <a:xfrm>
            <a:off x="7182653" y="1813803"/>
            <a:ext cx="791990" cy="819357"/>
          </a:xfrm>
          <a:prstGeom prst="flowChartConnector">
            <a:avLst/>
          </a:prstGeom>
          <a:solidFill>
            <a:srgbClr val="3B5F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17" name="Grafik 16" descr="E-Mail mit einfarbiger Füllung">
            <a:extLst>
              <a:ext uri="{FF2B5EF4-FFF2-40B4-BE49-F238E27FC236}">
                <a16:creationId xmlns:a16="http://schemas.microsoft.com/office/drawing/2014/main" id="{67B8126C-B4C2-9BE7-A14F-8CA615C5166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10730" y="1896479"/>
            <a:ext cx="535836" cy="535836"/>
          </a:xfrm>
          <a:prstGeom prst="rect">
            <a:avLst/>
          </a:prstGeom>
        </p:spPr>
      </p:pic>
      <p:sp>
        <p:nvSpPr>
          <p:cNvPr id="18" name="Titel 1">
            <a:extLst>
              <a:ext uri="{FF2B5EF4-FFF2-40B4-BE49-F238E27FC236}">
                <a16:creationId xmlns:a16="http://schemas.microsoft.com/office/drawing/2014/main" id="{05EDA5AA-2B72-6B09-56D9-B4E6754273D2}"/>
              </a:ext>
            </a:extLst>
          </p:cNvPr>
          <p:cNvSpPr>
            <a:spLocks noGrp="1"/>
          </p:cNvSpPr>
          <p:nvPr>
            <p:ph type="title"/>
          </p:nvPr>
        </p:nvSpPr>
        <p:spPr>
          <a:xfrm>
            <a:off x="838200" y="681037"/>
            <a:ext cx="10515600" cy="1009651"/>
          </a:xfrm>
        </p:spPr>
        <p:txBody>
          <a:bodyPr/>
          <a:lstStyle/>
          <a:p>
            <a:r>
              <a:rPr lang="de-AT" dirty="0"/>
              <a:t>Ungewollte Weitergabe von Daten</a:t>
            </a:r>
          </a:p>
        </p:txBody>
      </p:sp>
      <p:sp>
        <p:nvSpPr>
          <p:cNvPr id="19" name="Flussdiagramm: Verbinder 24">
            <a:extLst>
              <a:ext uri="{FF2B5EF4-FFF2-40B4-BE49-F238E27FC236}">
                <a16:creationId xmlns:a16="http://schemas.microsoft.com/office/drawing/2014/main" id="{13329D29-D600-4086-D68A-70BC21A385BD}"/>
              </a:ext>
            </a:extLst>
          </p:cNvPr>
          <p:cNvSpPr/>
          <p:nvPr/>
        </p:nvSpPr>
        <p:spPr>
          <a:xfrm>
            <a:off x="702684" y="1854438"/>
            <a:ext cx="791990" cy="819357"/>
          </a:xfrm>
          <a:prstGeom prst="flowChartConnector">
            <a:avLst/>
          </a:prstGeom>
          <a:solidFill>
            <a:srgbClr val="3B5F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20" name="Grafik 19" descr="Auge mit einfarbiger Füllung">
            <a:extLst>
              <a:ext uri="{FF2B5EF4-FFF2-40B4-BE49-F238E27FC236}">
                <a16:creationId xmlns:a16="http://schemas.microsoft.com/office/drawing/2014/main" id="{88FBA463-81C7-B4C0-8409-72732554893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7308" y="2015685"/>
            <a:ext cx="542742" cy="542742"/>
          </a:xfrm>
          <a:prstGeom prst="rect">
            <a:avLst/>
          </a:prstGeom>
        </p:spPr>
      </p:pic>
      <p:pic>
        <p:nvPicPr>
          <p:cNvPr id="2" name="Grafik 1" descr="Ein Bild, das Person, Menschliches Gesicht, Geschirr, Kleidung enthält.&#10;&#10;KI-generierte Inhalte können fehlerhaft sein.">
            <a:extLst>
              <a:ext uri="{FF2B5EF4-FFF2-40B4-BE49-F238E27FC236}">
                <a16:creationId xmlns:a16="http://schemas.microsoft.com/office/drawing/2014/main" id="{AB1CF996-0B30-4152-37B3-099C218A4323}"/>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5859" b="89844" l="9961" r="89844">
                        <a14:foregroundMark x1="34277" y1="45801" x2="40527" y2="21289"/>
                        <a14:foregroundMark x1="40527" y1="21289" x2="54590" y2="9668"/>
                        <a14:foregroundMark x1="54590" y1="9668" x2="63867" y2="18066"/>
                        <a14:foregroundMark x1="63867" y1="18066" x2="65430" y2="46777"/>
                        <a14:foregroundMark x1="65430" y1="46777" x2="61426" y2="50391"/>
                        <a14:foregroundMark x1="18848" y1="87012" x2="30371" y2="87891"/>
                        <a14:foregroundMark x1="30371" y1="87891" x2="64551" y2="86328"/>
                        <a14:foregroundMark x1="40723" y1="73926" x2="54297" y2="84375"/>
                        <a14:foregroundMark x1="41211" y1="71289" x2="50293" y2="71777"/>
                        <a14:foregroundMark x1="45996" y1="41797" x2="56836" y2="27637"/>
                        <a14:foregroundMark x1="56836" y1="27637" x2="44043" y2="39355"/>
                        <a14:foregroundMark x1="44043" y1="39355" x2="44336" y2="39648"/>
                        <a14:foregroundMark x1="48828" y1="9668" x2="39551" y2="17578"/>
                        <a14:foregroundMark x1="39551" y1="17578" x2="32227" y2="33398"/>
                        <a14:foregroundMark x1="29590" y1="41797" x2="32422" y2="35840"/>
                        <a14:foregroundMark x1="47656" y1="8203" x2="52930" y2="8203"/>
                        <a14:foregroundMark x1="46680" y1="7031" x2="52441" y2="7715"/>
                        <a14:foregroundMark x1="46191" y1="6738" x2="53809" y2="6348"/>
                        <a14:foregroundMark x1="43652" y1="8203" x2="54883" y2="6543"/>
                        <a14:foregroundMark x1="54883" y1="6543" x2="55078" y2="6543"/>
                        <a14:foregroundMark x1="45996" y1="7031" x2="54297" y2="5859"/>
                      </a14:backgroundRemoval>
                    </a14:imgEffect>
                  </a14:imgLayer>
                </a14:imgProps>
              </a:ext>
            </a:extLst>
          </a:blip>
          <a:srcRect b="22506"/>
          <a:stretch/>
        </p:blipFill>
        <p:spPr>
          <a:xfrm>
            <a:off x="4654643" y="2760574"/>
            <a:ext cx="3084860" cy="2390581"/>
          </a:xfrm>
          <a:prstGeom prst="rect">
            <a:avLst/>
          </a:prstGeom>
        </p:spPr>
      </p:pic>
    </p:spTree>
    <p:extLst>
      <p:ext uri="{BB962C8B-B14F-4D97-AF65-F5344CB8AC3E}">
        <p14:creationId xmlns:p14="http://schemas.microsoft.com/office/powerpoint/2010/main" val="14802642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A9416C-E3E9-0A1B-9FE8-7075FF321ED6}"/>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9DACB218-6363-D754-C39B-1DD59763AC37}"/>
              </a:ext>
            </a:extLst>
          </p:cNvPr>
          <p:cNvSpPr>
            <a:spLocks noGrp="1"/>
          </p:cNvSpPr>
          <p:nvPr>
            <p:ph type="sldNum" sz="quarter" idx="12"/>
          </p:nvPr>
        </p:nvSpPr>
        <p:spPr/>
        <p:txBody>
          <a:bodyPr/>
          <a:lstStyle/>
          <a:p>
            <a:fld id="{4C23FFEC-42AF-4C5F-8FEB-D69D9B6A7C04}" type="slidenum">
              <a:rPr lang="de-AT" smtClean="0"/>
              <a:t>17</a:t>
            </a:fld>
            <a:endParaRPr lang="de-AT"/>
          </a:p>
        </p:txBody>
      </p:sp>
      <p:pic>
        <p:nvPicPr>
          <p:cNvPr id="17" name="Grafik 16" descr="E-Mail mit einfarbiger Füllung">
            <a:extLst>
              <a:ext uri="{FF2B5EF4-FFF2-40B4-BE49-F238E27FC236}">
                <a16:creationId xmlns:a16="http://schemas.microsoft.com/office/drawing/2014/main" id="{BB37EDB4-BDEE-EB8F-6DE5-7B4C84CD053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4506" y="429186"/>
            <a:ext cx="535836" cy="535836"/>
          </a:xfrm>
          <a:prstGeom prst="rect">
            <a:avLst/>
          </a:prstGeom>
        </p:spPr>
      </p:pic>
      <p:sp>
        <p:nvSpPr>
          <p:cNvPr id="2" name="Titel 1">
            <a:extLst>
              <a:ext uri="{FF2B5EF4-FFF2-40B4-BE49-F238E27FC236}">
                <a16:creationId xmlns:a16="http://schemas.microsoft.com/office/drawing/2014/main" id="{EB64754B-C7B9-5426-268A-43647BDC4537}"/>
              </a:ext>
            </a:extLst>
          </p:cNvPr>
          <p:cNvSpPr>
            <a:spLocks noGrp="1"/>
          </p:cNvSpPr>
          <p:nvPr>
            <p:ph type="title"/>
          </p:nvPr>
        </p:nvSpPr>
        <p:spPr>
          <a:xfrm>
            <a:off x="838200" y="681037"/>
            <a:ext cx="10515600" cy="1009651"/>
          </a:xfrm>
        </p:spPr>
        <p:txBody>
          <a:bodyPr/>
          <a:lstStyle/>
          <a:p>
            <a:r>
              <a:rPr lang="de-AT" dirty="0"/>
              <a:t>Datenmissbrauch – warum ist das gefährlich?</a:t>
            </a:r>
          </a:p>
        </p:txBody>
      </p:sp>
      <p:sp>
        <p:nvSpPr>
          <p:cNvPr id="3" name="Rechteck 2">
            <a:extLst>
              <a:ext uri="{FF2B5EF4-FFF2-40B4-BE49-F238E27FC236}">
                <a16:creationId xmlns:a16="http://schemas.microsoft.com/office/drawing/2014/main" id="{EA0D4CB3-587E-1E53-73A4-BF21797E9C3E}"/>
              </a:ext>
            </a:extLst>
          </p:cNvPr>
          <p:cNvSpPr/>
          <p:nvPr/>
        </p:nvSpPr>
        <p:spPr>
          <a:xfrm>
            <a:off x="1549090" y="1690688"/>
            <a:ext cx="9093820" cy="4486275"/>
          </a:xfrm>
          <a:custGeom>
            <a:avLst/>
            <a:gdLst>
              <a:gd name="connsiteX0" fmla="*/ 0 w 9093820"/>
              <a:gd name="connsiteY0" fmla="*/ 0 h 4486275"/>
              <a:gd name="connsiteX1" fmla="*/ 699525 w 9093820"/>
              <a:gd name="connsiteY1" fmla="*/ 0 h 4486275"/>
              <a:gd name="connsiteX2" fmla="*/ 1217173 w 9093820"/>
              <a:gd name="connsiteY2" fmla="*/ 0 h 4486275"/>
              <a:gd name="connsiteX3" fmla="*/ 1643883 w 9093820"/>
              <a:gd name="connsiteY3" fmla="*/ 0 h 4486275"/>
              <a:gd name="connsiteX4" fmla="*/ 2070593 w 9093820"/>
              <a:gd name="connsiteY4" fmla="*/ 0 h 4486275"/>
              <a:gd name="connsiteX5" fmla="*/ 2951994 w 9093820"/>
              <a:gd name="connsiteY5" fmla="*/ 0 h 4486275"/>
              <a:gd name="connsiteX6" fmla="*/ 3560580 w 9093820"/>
              <a:gd name="connsiteY6" fmla="*/ 0 h 4486275"/>
              <a:gd name="connsiteX7" fmla="*/ 4260105 w 9093820"/>
              <a:gd name="connsiteY7" fmla="*/ 0 h 4486275"/>
              <a:gd name="connsiteX8" fmla="*/ 5050568 w 9093820"/>
              <a:gd name="connsiteY8" fmla="*/ 0 h 4486275"/>
              <a:gd name="connsiteX9" fmla="*/ 5841031 w 9093820"/>
              <a:gd name="connsiteY9" fmla="*/ 0 h 4486275"/>
              <a:gd name="connsiteX10" fmla="*/ 6267741 w 9093820"/>
              <a:gd name="connsiteY10" fmla="*/ 0 h 4486275"/>
              <a:gd name="connsiteX11" fmla="*/ 6785389 w 9093820"/>
              <a:gd name="connsiteY11" fmla="*/ 0 h 4486275"/>
              <a:gd name="connsiteX12" fmla="*/ 7484913 w 9093820"/>
              <a:gd name="connsiteY12" fmla="*/ 0 h 4486275"/>
              <a:gd name="connsiteX13" fmla="*/ 8366314 w 9093820"/>
              <a:gd name="connsiteY13" fmla="*/ 0 h 4486275"/>
              <a:gd name="connsiteX14" fmla="*/ 9093820 w 9093820"/>
              <a:gd name="connsiteY14" fmla="*/ 0 h 4486275"/>
              <a:gd name="connsiteX15" fmla="*/ 9093820 w 9093820"/>
              <a:gd name="connsiteY15" fmla="*/ 640896 h 4486275"/>
              <a:gd name="connsiteX16" fmla="*/ 9093820 w 9093820"/>
              <a:gd name="connsiteY16" fmla="*/ 1281793 h 4486275"/>
              <a:gd name="connsiteX17" fmla="*/ 9093820 w 9093820"/>
              <a:gd name="connsiteY17" fmla="*/ 2012415 h 4486275"/>
              <a:gd name="connsiteX18" fmla="*/ 9093820 w 9093820"/>
              <a:gd name="connsiteY18" fmla="*/ 2518723 h 4486275"/>
              <a:gd name="connsiteX19" fmla="*/ 9093820 w 9093820"/>
              <a:gd name="connsiteY19" fmla="*/ 3114757 h 4486275"/>
              <a:gd name="connsiteX20" fmla="*/ 9093820 w 9093820"/>
              <a:gd name="connsiteY20" fmla="*/ 3710790 h 4486275"/>
              <a:gd name="connsiteX21" fmla="*/ 9093820 w 9093820"/>
              <a:gd name="connsiteY21" fmla="*/ 4486275 h 4486275"/>
              <a:gd name="connsiteX22" fmla="*/ 8303357 w 9093820"/>
              <a:gd name="connsiteY22" fmla="*/ 4486275 h 4486275"/>
              <a:gd name="connsiteX23" fmla="*/ 7603833 w 9093820"/>
              <a:gd name="connsiteY23" fmla="*/ 4486275 h 4486275"/>
              <a:gd name="connsiteX24" fmla="*/ 6722432 w 9093820"/>
              <a:gd name="connsiteY24" fmla="*/ 4486275 h 4486275"/>
              <a:gd name="connsiteX25" fmla="*/ 5841031 w 9093820"/>
              <a:gd name="connsiteY25" fmla="*/ 4486275 h 4486275"/>
              <a:gd name="connsiteX26" fmla="*/ 5414321 w 9093820"/>
              <a:gd name="connsiteY26" fmla="*/ 4486275 h 4486275"/>
              <a:gd name="connsiteX27" fmla="*/ 4805734 w 9093820"/>
              <a:gd name="connsiteY27" fmla="*/ 4486275 h 4486275"/>
              <a:gd name="connsiteX28" fmla="*/ 3924333 w 9093820"/>
              <a:gd name="connsiteY28" fmla="*/ 4486275 h 4486275"/>
              <a:gd name="connsiteX29" fmla="*/ 3497623 w 9093820"/>
              <a:gd name="connsiteY29" fmla="*/ 4486275 h 4486275"/>
              <a:gd name="connsiteX30" fmla="*/ 2616222 w 9093820"/>
              <a:gd name="connsiteY30" fmla="*/ 4486275 h 4486275"/>
              <a:gd name="connsiteX31" fmla="*/ 2007636 w 9093820"/>
              <a:gd name="connsiteY31" fmla="*/ 4486275 h 4486275"/>
              <a:gd name="connsiteX32" fmla="*/ 1580926 w 9093820"/>
              <a:gd name="connsiteY32" fmla="*/ 4486275 h 4486275"/>
              <a:gd name="connsiteX33" fmla="*/ 972339 w 9093820"/>
              <a:gd name="connsiteY33" fmla="*/ 4486275 h 4486275"/>
              <a:gd name="connsiteX34" fmla="*/ 0 w 9093820"/>
              <a:gd name="connsiteY34" fmla="*/ 4486275 h 4486275"/>
              <a:gd name="connsiteX35" fmla="*/ 0 w 9093820"/>
              <a:gd name="connsiteY35" fmla="*/ 3935104 h 4486275"/>
              <a:gd name="connsiteX36" fmla="*/ 0 w 9093820"/>
              <a:gd name="connsiteY36" fmla="*/ 3249345 h 4486275"/>
              <a:gd name="connsiteX37" fmla="*/ 0 w 9093820"/>
              <a:gd name="connsiteY37" fmla="*/ 2653311 h 4486275"/>
              <a:gd name="connsiteX38" fmla="*/ 0 w 9093820"/>
              <a:gd name="connsiteY38" fmla="*/ 2147003 h 4486275"/>
              <a:gd name="connsiteX39" fmla="*/ 0 w 9093820"/>
              <a:gd name="connsiteY39" fmla="*/ 1640695 h 4486275"/>
              <a:gd name="connsiteX40" fmla="*/ 0 w 9093820"/>
              <a:gd name="connsiteY40" fmla="*/ 954936 h 4486275"/>
              <a:gd name="connsiteX41" fmla="*/ 0 w 9093820"/>
              <a:gd name="connsiteY41" fmla="*/ 0 h 448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093820" h="4486275" extrusionOk="0">
                <a:moveTo>
                  <a:pt x="0" y="0"/>
                </a:moveTo>
                <a:cubicBezTo>
                  <a:pt x="207368" y="27473"/>
                  <a:pt x="502140" y="5411"/>
                  <a:pt x="699525" y="0"/>
                </a:cubicBezTo>
                <a:cubicBezTo>
                  <a:pt x="896910" y="-5411"/>
                  <a:pt x="962448" y="-8211"/>
                  <a:pt x="1217173" y="0"/>
                </a:cubicBezTo>
                <a:cubicBezTo>
                  <a:pt x="1471898" y="8211"/>
                  <a:pt x="1542496" y="-7632"/>
                  <a:pt x="1643883" y="0"/>
                </a:cubicBezTo>
                <a:cubicBezTo>
                  <a:pt x="1745270" y="7632"/>
                  <a:pt x="1917384" y="-1691"/>
                  <a:pt x="2070593" y="0"/>
                </a:cubicBezTo>
                <a:cubicBezTo>
                  <a:pt x="2223802" y="1691"/>
                  <a:pt x="2638597" y="-24594"/>
                  <a:pt x="2951994" y="0"/>
                </a:cubicBezTo>
                <a:cubicBezTo>
                  <a:pt x="3265391" y="24594"/>
                  <a:pt x="3360086" y="-8088"/>
                  <a:pt x="3560580" y="0"/>
                </a:cubicBezTo>
                <a:cubicBezTo>
                  <a:pt x="3761074" y="8088"/>
                  <a:pt x="3979185" y="15548"/>
                  <a:pt x="4260105" y="0"/>
                </a:cubicBezTo>
                <a:cubicBezTo>
                  <a:pt x="4541025" y="-15548"/>
                  <a:pt x="4850454" y="-31765"/>
                  <a:pt x="5050568" y="0"/>
                </a:cubicBezTo>
                <a:cubicBezTo>
                  <a:pt x="5250682" y="31765"/>
                  <a:pt x="5548827" y="24492"/>
                  <a:pt x="5841031" y="0"/>
                </a:cubicBezTo>
                <a:cubicBezTo>
                  <a:pt x="6133235" y="-24492"/>
                  <a:pt x="6099382" y="307"/>
                  <a:pt x="6267741" y="0"/>
                </a:cubicBezTo>
                <a:cubicBezTo>
                  <a:pt x="6436100" y="-307"/>
                  <a:pt x="6596182" y="17178"/>
                  <a:pt x="6785389" y="0"/>
                </a:cubicBezTo>
                <a:cubicBezTo>
                  <a:pt x="6974596" y="-17178"/>
                  <a:pt x="7317149" y="26960"/>
                  <a:pt x="7484913" y="0"/>
                </a:cubicBezTo>
                <a:cubicBezTo>
                  <a:pt x="7652677" y="-26960"/>
                  <a:pt x="8052680" y="-11143"/>
                  <a:pt x="8366314" y="0"/>
                </a:cubicBezTo>
                <a:cubicBezTo>
                  <a:pt x="8679948" y="11143"/>
                  <a:pt x="8817197" y="-21328"/>
                  <a:pt x="9093820" y="0"/>
                </a:cubicBezTo>
                <a:cubicBezTo>
                  <a:pt x="9106705" y="148844"/>
                  <a:pt x="9079315" y="503605"/>
                  <a:pt x="9093820" y="640896"/>
                </a:cubicBezTo>
                <a:cubicBezTo>
                  <a:pt x="9108325" y="778187"/>
                  <a:pt x="9072529" y="1054443"/>
                  <a:pt x="9093820" y="1281793"/>
                </a:cubicBezTo>
                <a:cubicBezTo>
                  <a:pt x="9115111" y="1509143"/>
                  <a:pt x="9074029" y="1695911"/>
                  <a:pt x="9093820" y="2012415"/>
                </a:cubicBezTo>
                <a:cubicBezTo>
                  <a:pt x="9113611" y="2328919"/>
                  <a:pt x="9113035" y="2280891"/>
                  <a:pt x="9093820" y="2518723"/>
                </a:cubicBezTo>
                <a:cubicBezTo>
                  <a:pt x="9074605" y="2756555"/>
                  <a:pt x="9067871" y="2871068"/>
                  <a:pt x="9093820" y="3114757"/>
                </a:cubicBezTo>
                <a:cubicBezTo>
                  <a:pt x="9119769" y="3358446"/>
                  <a:pt x="9091925" y="3427096"/>
                  <a:pt x="9093820" y="3710790"/>
                </a:cubicBezTo>
                <a:cubicBezTo>
                  <a:pt x="9095715" y="3994484"/>
                  <a:pt x="9112895" y="4247572"/>
                  <a:pt x="9093820" y="4486275"/>
                </a:cubicBezTo>
                <a:cubicBezTo>
                  <a:pt x="8854886" y="4472506"/>
                  <a:pt x="8527400" y="4458004"/>
                  <a:pt x="8303357" y="4486275"/>
                </a:cubicBezTo>
                <a:cubicBezTo>
                  <a:pt x="8079314" y="4514546"/>
                  <a:pt x="7855334" y="4513631"/>
                  <a:pt x="7603833" y="4486275"/>
                </a:cubicBezTo>
                <a:cubicBezTo>
                  <a:pt x="7352332" y="4458919"/>
                  <a:pt x="7011943" y="4514961"/>
                  <a:pt x="6722432" y="4486275"/>
                </a:cubicBezTo>
                <a:cubicBezTo>
                  <a:pt x="6432921" y="4457589"/>
                  <a:pt x="6136684" y="4492505"/>
                  <a:pt x="5841031" y="4486275"/>
                </a:cubicBezTo>
                <a:cubicBezTo>
                  <a:pt x="5545378" y="4480045"/>
                  <a:pt x="5499850" y="4500247"/>
                  <a:pt x="5414321" y="4486275"/>
                </a:cubicBezTo>
                <a:cubicBezTo>
                  <a:pt x="5328792" y="4472304"/>
                  <a:pt x="4974257" y="4478485"/>
                  <a:pt x="4805734" y="4486275"/>
                </a:cubicBezTo>
                <a:cubicBezTo>
                  <a:pt x="4637211" y="4494065"/>
                  <a:pt x="4239699" y="4461395"/>
                  <a:pt x="3924333" y="4486275"/>
                </a:cubicBezTo>
                <a:cubicBezTo>
                  <a:pt x="3608967" y="4511155"/>
                  <a:pt x="3689524" y="4472627"/>
                  <a:pt x="3497623" y="4486275"/>
                </a:cubicBezTo>
                <a:cubicBezTo>
                  <a:pt x="3305722" y="4499924"/>
                  <a:pt x="2861512" y="4452702"/>
                  <a:pt x="2616222" y="4486275"/>
                </a:cubicBezTo>
                <a:cubicBezTo>
                  <a:pt x="2370932" y="4519848"/>
                  <a:pt x="2277688" y="4468819"/>
                  <a:pt x="2007636" y="4486275"/>
                </a:cubicBezTo>
                <a:cubicBezTo>
                  <a:pt x="1737584" y="4503731"/>
                  <a:pt x="1752165" y="4474068"/>
                  <a:pt x="1580926" y="4486275"/>
                </a:cubicBezTo>
                <a:cubicBezTo>
                  <a:pt x="1409687" y="4498483"/>
                  <a:pt x="1251956" y="4472071"/>
                  <a:pt x="972339" y="4486275"/>
                </a:cubicBezTo>
                <a:cubicBezTo>
                  <a:pt x="692722" y="4500479"/>
                  <a:pt x="436828" y="4465296"/>
                  <a:pt x="0" y="4486275"/>
                </a:cubicBezTo>
                <a:cubicBezTo>
                  <a:pt x="2959" y="4298198"/>
                  <a:pt x="-12619" y="4062053"/>
                  <a:pt x="0" y="3935104"/>
                </a:cubicBezTo>
                <a:cubicBezTo>
                  <a:pt x="12619" y="3808155"/>
                  <a:pt x="-27086" y="3536627"/>
                  <a:pt x="0" y="3249345"/>
                </a:cubicBezTo>
                <a:cubicBezTo>
                  <a:pt x="27086" y="2962063"/>
                  <a:pt x="2538" y="2827067"/>
                  <a:pt x="0" y="2653311"/>
                </a:cubicBezTo>
                <a:cubicBezTo>
                  <a:pt x="-2538" y="2479555"/>
                  <a:pt x="8174" y="2287260"/>
                  <a:pt x="0" y="2147003"/>
                </a:cubicBezTo>
                <a:cubicBezTo>
                  <a:pt x="-8174" y="2006746"/>
                  <a:pt x="-8010" y="1808154"/>
                  <a:pt x="0" y="1640695"/>
                </a:cubicBezTo>
                <a:cubicBezTo>
                  <a:pt x="8010" y="1473236"/>
                  <a:pt x="19469" y="1108564"/>
                  <a:pt x="0" y="954936"/>
                </a:cubicBezTo>
                <a:cubicBezTo>
                  <a:pt x="-19469" y="801308"/>
                  <a:pt x="-11314" y="292391"/>
                  <a:pt x="0" y="0"/>
                </a:cubicBezTo>
                <a:close/>
              </a:path>
            </a:pathLst>
          </a:custGeom>
          <a:noFill/>
          <a:ln w="19050">
            <a:solidFill>
              <a:srgbClr val="3A5F40"/>
            </a:solidFill>
            <a:extLst>
              <a:ext uri="{C807C97D-BFC1-408E-A445-0C87EB9F89A2}">
                <ask:lineSketchStyleProps xmlns:ask="http://schemas.microsoft.com/office/drawing/2018/sketchyshapes" sd="4382418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AT" b="1" dirty="0">
              <a:solidFill>
                <a:schemeClr val="tx1"/>
              </a:solidFill>
            </a:endParaRPr>
          </a:p>
          <a:p>
            <a:pPr algn="ctr"/>
            <a:r>
              <a:rPr lang="de-AT" sz="2000" b="1" dirty="0">
                <a:solidFill>
                  <a:schemeClr val="tx1"/>
                </a:solidFill>
              </a:rPr>
              <a:t>Datenmissbrauch passiert, wenn persönliche Informationen ohne Wissen oder gegen den Willen der Betroffenen verwendet werden.</a:t>
            </a:r>
          </a:p>
          <a:p>
            <a:endParaRPr lang="de-AT" dirty="0">
              <a:solidFill>
                <a:schemeClr val="tx1"/>
              </a:solidFill>
            </a:endParaRPr>
          </a:p>
          <a:p>
            <a:r>
              <a:rPr lang="de-AT" dirty="0">
                <a:solidFill>
                  <a:schemeClr val="tx1"/>
                </a:solidFill>
              </a:rPr>
              <a:t>Was kann bei Datenmissbrauch passieren?</a:t>
            </a:r>
          </a:p>
          <a:p>
            <a:pPr marL="342900" indent="-342900">
              <a:lnSpc>
                <a:spcPct val="150000"/>
              </a:lnSpc>
              <a:buFont typeface="Arial" panose="020B0604020202020204" pitchFamily="34" charset="0"/>
              <a:buChar char="•"/>
            </a:pPr>
            <a:r>
              <a:rPr lang="de-AT" b="1" dirty="0">
                <a:solidFill>
                  <a:schemeClr val="tx1"/>
                </a:solidFill>
              </a:rPr>
              <a:t>Identitätsdiebstahl</a:t>
            </a:r>
            <a:r>
              <a:rPr lang="de-AT" dirty="0">
                <a:solidFill>
                  <a:schemeClr val="tx1"/>
                </a:solidFill>
              </a:rPr>
              <a:t>: Eine andere Person nutzt deine Daten, um sich als dich auszugeben.</a:t>
            </a:r>
          </a:p>
          <a:p>
            <a:pPr marL="342900" indent="-342900">
              <a:lnSpc>
                <a:spcPct val="150000"/>
              </a:lnSpc>
              <a:buFont typeface="Arial" panose="020B0604020202020204" pitchFamily="34" charset="0"/>
              <a:buChar char="•"/>
            </a:pPr>
            <a:r>
              <a:rPr lang="de-AT" b="1" dirty="0">
                <a:solidFill>
                  <a:schemeClr val="tx1"/>
                </a:solidFill>
              </a:rPr>
              <a:t>Finanzbetrug</a:t>
            </a:r>
            <a:r>
              <a:rPr lang="de-AT" dirty="0">
                <a:solidFill>
                  <a:schemeClr val="tx1"/>
                </a:solidFill>
              </a:rPr>
              <a:t>: Kriminelle tätigen mit deinen Daten Einkäufe oder greifen auf dein Konto zu.</a:t>
            </a:r>
          </a:p>
          <a:p>
            <a:pPr marL="342900" indent="-342900">
              <a:lnSpc>
                <a:spcPct val="150000"/>
              </a:lnSpc>
              <a:buFont typeface="Arial" panose="020B0604020202020204" pitchFamily="34" charset="0"/>
              <a:buChar char="•"/>
            </a:pPr>
            <a:r>
              <a:rPr lang="de-AT" b="1" dirty="0">
                <a:solidFill>
                  <a:schemeClr val="tx1"/>
                </a:solidFill>
              </a:rPr>
              <a:t>Erpressung</a:t>
            </a:r>
            <a:r>
              <a:rPr lang="de-AT" dirty="0">
                <a:solidFill>
                  <a:schemeClr val="tx1"/>
                </a:solidFill>
              </a:rPr>
              <a:t>: Personen werden mit sensiblen oder persönlichen Informationen unter Druck gesetzt.</a:t>
            </a:r>
          </a:p>
          <a:p>
            <a:pPr marL="342900" indent="-342900">
              <a:lnSpc>
                <a:spcPct val="150000"/>
              </a:lnSpc>
              <a:buFont typeface="Arial" panose="020B0604020202020204" pitchFamily="34" charset="0"/>
              <a:buChar char="•"/>
            </a:pPr>
            <a:r>
              <a:rPr lang="de-AT" b="1" dirty="0">
                <a:solidFill>
                  <a:schemeClr val="tx1"/>
                </a:solidFill>
              </a:rPr>
              <a:t>Cybermobbing</a:t>
            </a:r>
            <a:r>
              <a:rPr lang="de-AT" dirty="0">
                <a:solidFill>
                  <a:schemeClr val="tx1"/>
                </a:solidFill>
              </a:rPr>
              <a:t>: Private Fotos oder Inhalte werden veröffentlicht, um andere bloßzustellen.</a:t>
            </a:r>
          </a:p>
          <a:p>
            <a:pPr marL="342900" indent="-342900">
              <a:lnSpc>
                <a:spcPct val="150000"/>
              </a:lnSpc>
              <a:buFont typeface="Arial" panose="020B0604020202020204" pitchFamily="34" charset="0"/>
              <a:buChar char="•"/>
            </a:pPr>
            <a:r>
              <a:rPr lang="de-AT" b="1" dirty="0">
                <a:solidFill>
                  <a:schemeClr val="tx1"/>
                </a:solidFill>
              </a:rPr>
              <a:t>Manipulation</a:t>
            </a:r>
            <a:r>
              <a:rPr lang="de-AT" dirty="0">
                <a:solidFill>
                  <a:schemeClr val="tx1"/>
                </a:solidFill>
              </a:rPr>
              <a:t>: Werbung, Nachrichten oder Inhalte werden gezielt eingesetzt, um deine Entscheidungen zu beeinflussen.</a:t>
            </a:r>
            <a:endParaRPr lang="de-AT" sz="2000" dirty="0">
              <a:solidFill>
                <a:schemeClr val="tx1"/>
              </a:solidFill>
            </a:endParaRPr>
          </a:p>
        </p:txBody>
      </p:sp>
    </p:spTree>
    <p:extLst>
      <p:ext uri="{BB962C8B-B14F-4D97-AF65-F5344CB8AC3E}">
        <p14:creationId xmlns:p14="http://schemas.microsoft.com/office/powerpoint/2010/main" val="27356722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804A1-90A8-0908-014C-C25B17EB087C}"/>
            </a:ext>
          </a:extLst>
        </p:cNvPr>
        <p:cNvGrpSpPr/>
        <p:nvPr/>
      </p:nvGrpSpPr>
      <p:grpSpPr>
        <a:xfrm>
          <a:off x="0" y="0"/>
          <a:ext cx="0" cy="0"/>
          <a:chOff x="0" y="0"/>
          <a:chExt cx="0" cy="0"/>
        </a:xfrm>
      </p:grpSpPr>
      <p:sp>
        <p:nvSpPr>
          <p:cNvPr id="7" name="Rechteck 6">
            <a:extLst>
              <a:ext uri="{FF2B5EF4-FFF2-40B4-BE49-F238E27FC236}">
                <a16:creationId xmlns:a16="http://schemas.microsoft.com/office/drawing/2014/main" id="{328233CB-3504-F6B7-7FF7-B52A00CD3D24}"/>
              </a:ext>
            </a:extLst>
          </p:cNvPr>
          <p:cNvSpPr/>
          <p:nvPr/>
        </p:nvSpPr>
        <p:spPr>
          <a:xfrm>
            <a:off x="415856" y="692903"/>
            <a:ext cx="11461637" cy="651671"/>
          </a:xfrm>
          <a:prstGeom prst="rect">
            <a:avLst/>
          </a:prstGeom>
          <a:solidFill>
            <a:srgbClr val="3B5F40"/>
          </a:solidFill>
          <a:ln w="19050">
            <a:solidFill>
              <a:srgbClr val="3A5F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solidFill>
                  <a:schemeClr val="bg1"/>
                </a:solidFill>
              </a:rPr>
              <a:t>Beispiele für Phishing-Nachrichten</a:t>
            </a:r>
            <a:endParaRPr lang="en-AU" sz="2000" b="1" dirty="0">
              <a:solidFill>
                <a:schemeClr val="bg1"/>
              </a:solidFill>
            </a:endParaRPr>
          </a:p>
        </p:txBody>
      </p:sp>
      <p:sp>
        <p:nvSpPr>
          <p:cNvPr id="4" name="Foliennummernplatzhalter 3">
            <a:extLst>
              <a:ext uri="{FF2B5EF4-FFF2-40B4-BE49-F238E27FC236}">
                <a16:creationId xmlns:a16="http://schemas.microsoft.com/office/drawing/2014/main" id="{A71554F0-2476-11CB-5B7B-3E49FCBBCF12}"/>
              </a:ext>
            </a:extLst>
          </p:cNvPr>
          <p:cNvSpPr>
            <a:spLocks noGrp="1"/>
          </p:cNvSpPr>
          <p:nvPr>
            <p:ph type="sldNum" sz="quarter" idx="12"/>
          </p:nvPr>
        </p:nvSpPr>
        <p:spPr/>
        <p:txBody>
          <a:bodyPr/>
          <a:lstStyle/>
          <a:p>
            <a:fld id="{4C23FFEC-42AF-4C5F-8FEB-D69D9B6A7C04}" type="slidenum">
              <a:rPr lang="de-AT" smtClean="0"/>
              <a:t>18</a:t>
            </a:fld>
            <a:endParaRPr lang="de-AT"/>
          </a:p>
        </p:txBody>
      </p:sp>
      <p:sp>
        <p:nvSpPr>
          <p:cNvPr id="16" name="Flussdiagramm: Verbinder 24">
            <a:extLst>
              <a:ext uri="{FF2B5EF4-FFF2-40B4-BE49-F238E27FC236}">
                <a16:creationId xmlns:a16="http://schemas.microsoft.com/office/drawing/2014/main" id="{100EB93A-4E56-B176-82FD-2F26B74719EB}"/>
              </a:ext>
            </a:extLst>
          </p:cNvPr>
          <p:cNvSpPr/>
          <p:nvPr/>
        </p:nvSpPr>
        <p:spPr>
          <a:xfrm>
            <a:off x="186429" y="346510"/>
            <a:ext cx="791990" cy="819357"/>
          </a:xfrm>
          <a:prstGeom prst="flowChartConnector">
            <a:avLst/>
          </a:prstGeom>
          <a:solidFill>
            <a:srgbClr val="3B5F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17" name="Grafik 16" descr="E-Mail mit einfarbiger Füllung">
            <a:extLst>
              <a:ext uri="{FF2B5EF4-FFF2-40B4-BE49-F238E27FC236}">
                <a16:creationId xmlns:a16="http://schemas.microsoft.com/office/drawing/2014/main" id="{FA6133B6-1CF2-DF5C-A44C-7A28E31CB3F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4506" y="429186"/>
            <a:ext cx="535836" cy="535836"/>
          </a:xfrm>
          <a:prstGeom prst="rect">
            <a:avLst/>
          </a:prstGeom>
        </p:spPr>
      </p:pic>
      <p:pic>
        <p:nvPicPr>
          <p:cNvPr id="10" name="Grafik 9" descr="Ein Bild, das Text, Fahrzeug, Rad, Landfahrzeug enthält.&#10;&#10;Automatisch generierte Beschreibung">
            <a:extLst>
              <a:ext uri="{FF2B5EF4-FFF2-40B4-BE49-F238E27FC236}">
                <a16:creationId xmlns:a16="http://schemas.microsoft.com/office/drawing/2014/main" id="{A1E5CD41-06C8-7590-D652-4DDC2FD4ED9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1710" y="1512260"/>
            <a:ext cx="2747671" cy="4708424"/>
          </a:xfrm>
          <a:prstGeom prst="rect">
            <a:avLst/>
          </a:prstGeom>
        </p:spPr>
      </p:pic>
      <p:pic>
        <p:nvPicPr>
          <p:cNvPr id="11" name="Grafik 10" descr="Ein Bild, das Text, Elektronik, Screenshot, Schrift enthält.&#10;&#10;Automatisch generierte Beschreibung">
            <a:extLst>
              <a:ext uri="{FF2B5EF4-FFF2-40B4-BE49-F238E27FC236}">
                <a16:creationId xmlns:a16="http://schemas.microsoft.com/office/drawing/2014/main" id="{FF124816-255B-E83F-C40C-333EF91D273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38330" y="1512260"/>
            <a:ext cx="3315339" cy="2610808"/>
          </a:xfrm>
          <a:prstGeom prst="rect">
            <a:avLst/>
          </a:prstGeom>
        </p:spPr>
      </p:pic>
      <p:pic>
        <p:nvPicPr>
          <p:cNvPr id="14" name="Grafik 13" descr="Ein Bild, das Text, Elektronik, Screenshot, Multimedia enthält.&#10;&#10;Automatisch generierte Beschreibung">
            <a:extLst>
              <a:ext uri="{FF2B5EF4-FFF2-40B4-BE49-F238E27FC236}">
                <a16:creationId xmlns:a16="http://schemas.microsoft.com/office/drawing/2014/main" id="{2101892C-A9E3-316E-4BB7-8964B767444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28420" y="1512260"/>
            <a:ext cx="3251870" cy="3454342"/>
          </a:xfrm>
          <a:prstGeom prst="rect">
            <a:avLst/>
          </a:prstGeom>
        </p:spPr>
      </p:pic>
    </p:spTree>
    <p:extLst>
      <p:ext uri="{BB962C8B-B14F-4D97-AF65-F5344CB8AC3E}">
        <p14:creationId xmlns:p14="http://schemas.microsoft.com/office/powerpoint/2010/main" val="1733538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B53C23-8CAF-7C45-02E1-E7A1606FE904}"/>
              </a:ext>
            </a:extLst>
          </p:cNvPr>
          <p:cNvSpPr>
            <a:spLocks noGrp="1"/>
          </p:cNvSpPr>
          <p:nvPr>
            <p:ph type="title"/>
          </p:nvPr>
        </p:nvSpPr>
        <p:spPr/>
        <p:txBody>
          <a:bodyPr>
            <a:normAutofit/>
          </a:bodyPr>
          <a:lstStyle/>
          <a:p>
            <a:pPr algn="ctr"/>
            <a:r>
              <a:rPr lang="de-AT" sz="4800" b="1" dirty="0"/>
              <a:t>ChatGPT-Recherche</a:t>
            </a:r>
          </a:p>
        </p:txBody>
      </p:sp>
      <p:sp>
        <p:nvSpPr>
          <p:cNvPr id="3" name="Inhaltsplatzhalter 2">
            <a:extLst>
              <a:ext uri="{FF2B5EF4-FFF2-40B4-BE49-F238E27FC236}">
                <a16:creationId xmlns:a16="http://schemas.microsoft.com/office/drawing/2014/main" id="{7635F0E0-5261-073E-99EC-F8BBD1E41167}"/>
              </a:ext>
            </a:extLst>
          </p:cNvPr>
          <p:cNvSpPr>
            <a:spLocks noGrp="1"/>
          </p:cNvSpPr>
          <p:nvPr>
            <p:ph idx="1"/>
          </p:nvPr>
        </p:nvSpPr>
        <p:spPr/>
        <p:txBody>
          <a:bodyPr>
            <a:normAutofit/>
          </a:bodyPr>
          <a:lstStyle/>
          <a:p>
            <a:pPr marL="0" indent="0" algn="ctr">
              <a:buNone/>
            </a:pPr>
            <a:r>
              <a:rPr lang="de-AT" sz="4000" b="1" dirty="0"/>
              <a:t>Frage 4</a:t>
            </a:r>
          </a:p>
          <a:p>
            <a:endParaRPr lang="de-AT" dirty="0"/>
          </a:p>
          <a:p>
            <a:endParaRPr lang="de-AT" dirty="0"/>
          </a:p>
          <a:p>
            <a:pPr marL="0" indent="0" algn="ctr">
              <a:buNone/>
            </a:pPr>
            <a:r>
              <a:rPr lang="de-AT" sz="4800" dirty="0"/>
              <a:t>Wofür nutzen Unternehmen meine Daten und wohin gehen meine Daten?</a:t>
            </a:r>
          </a:p>
          <a:p>
            <a:pPr marL="0" indent="0" algn="ctr">
              <a:buNone/>
            </a:pPr>
            <a:endParaRPr lang="de-AT" sz="4800" dirty="0"/>
          </a:p>
          <a:p>
            <a:pPr marL="0" indent="0" algn="ctr">
              <a:buNone/>
            </a:pPr>
            <a:r>
              <a:rPr lang="de-AT" sz="2000" dirty="0"/>
              <a:t>Dokumentiere die Antworten stichwortartig auf deinem Arbeitsblatt.</a:t>
            </a:r>
          </a:p>
          <a:p>
            <a:pPr marL="0" indent="0">
              <a:buNone/>
            </a:pPr>
            <a:endParaRPr lang="de-AT" dirty="0"/>
          </a:p>
        </p:txBody>
      </p:sp>
      <p:sp>
        <p:nvSpPr>
          <p:cNvPr id="4" name="Foliennummernplatzhalter 3">
            <a:extLst>
              <a:ext uri="{FF2B5EF4-FFF2-40B4-BE49-F238E27FC236}">
                <a16:creationId xmlns:a16="http://schemas.microsoft.com/office/drawing/2014/main" id="{0141709F-4182-B369-6A53-014E3632B9AA}"/>
              </a:ext>
            </a:extLst>
          </p:cNvPr>
          <p:cNvSpPr>
            <a:spLocks noGrp="1"/>
          </p:cNvSpPr>
          <p:nvPr>
            <p:ph type="sldNum" sz="quarter" idx="12"/>
          </p:nvPr>
        </p:nvSpPr>
        <p:spPr/>
        <p:txBody>
          <a:bodyPr/>
          <a:lstStyle/>
          <a:p>
            <a:fld id="{4C23FFEC-42AF-4C5F-8FEB-D69D9B6A7C04}" type="slidenum">
              <a:rPr lang="de-AT" smtClean="0"/>
              <a:t>19</a:t>
            </a:fld>
            <a:endParaRPr lang="de-AT"/>
          </a:p>
        </p:txBody>
      </p:sp>
      <p:pic>
        <p:nvPicPr>
          <p:cNvPr id="1026" name="Picture 2">
            <a:extLst>
              <a:ext uri="{FF2B5EF4-FFF2-40B4-BE49-F238E27FC236}">
                <a16:creationId xmlns:a16="http://schemas.microsoft.com/office/drawing/2014/main" id="{4AE0AE40-814E-F722-9718-8666A5A29F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23111" y="1021914"/>
            <a:ext cx="1516935" cy="1516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68920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E587ED-1A88-72D1-EF97-3F6A78269A92}"/>
              </a:ext>
            </a:extLst>
          </p:cNvPr>
          <p:cNvSpPr>
            <a:spLocks noGrp="1"/>
          </p:cNvSpPr>
          <p:nvPr>
            <p:ph type="title"/>
          </p:nvPr>
        </p:nvSpPr>
        <p:spPr/>
        <p:txBody>
          <a:bodyPr/>
          <a:lstStyle/>
          <a:p>
            <a:r>
              <a:rPr lang="de-AT"/>
              <a:t>Linda &amp; die Welt der Daten</a:t>
            </a:r>
          </a:p>
        </p:txBody>
      </p:sp>
      <p:sp>
        <p:nvSpPr>
          <p:cNvPr id="4" name="Foliennummernplatzhalter 3">
            <a:extLst>
              <a:ext uri="{FF2B5EF4-FFF2-40B4-BE49-F238E27FC236}">
                <a16:creationId xmlns:a16="http://schemas.microsoft.com/office/drawing/2014/main" id="{8334B8BF-E161-5BCE-017F-99ACED347EAE}"/>
              </a:ext>
            </a:extLst>
          </p:cNvPr>
          <p:cNvSpPr>
            <a:spLocks noGrp="1"/>
          </p:cNvSpPr>
          <p:nvPr>
            <p:ph type="sldNum" sz="quarter" idx="12"/>
          </p:nvPr>
        </p:nvSpPr>
        <p:spPr/>
        <p:txBody>
          <a:bodyPr/>
          <a:lstStyle/>
          <a:p>
            <a:fld id="{4C23FFEC-42AF-4C5F-8FEB-D69D9B6A7C04}" type="slidenum">
              <a:rPr lang="de-AT" smtClean="0"/>
              <a:t>2</a:t>
            </a:fld>
            <a:endParaRPr lang="de-AT"/>
          </a:p>
        </p:txBody>
      </p:sp>
      <p:sp>
        <p:nvSpPr>
          <p:cNvPr id="7" name="Textfeld 6">
            <a:extLst>
              <a:ext uri="{FF2B5EF4-FFF2-40B4-BE49-F238E27FC236}">
                <a16:creationId xmlns:a16="http://schemas.microsoft.com/office/drawing/2014/main" id="{F00CFFBC-8FF2-C7AF-12A9-0659B589D2D0}"/>
              </a:ext>
            </a:extLst>
          </p:cNvPr>
          <p:cNvSpPr txBox="1"/>
          <p:nvPr/>
        </p:nvSpPr>
        <p:spPr>
          <a:xfrm>
            <a:off x="5430289" y="1938805"/>
            <a:ext cx="5552363" cy="4001095"/>
          </a:xfrm>
          <a:prstGeom prst="rect">
            <a:avLst/>
          </a:prstGeom>
          <a:noFill/>
        </p:spPr>
        <p:txBody>
          <a:bodyPr wrap="square">
            <a:spAutoFit/>
          </a:bodyPr>
          <a:lstStyle/>
          <a:p>
            <a:pPr algn="ctr"/>
            <a:r>
              <a:rPr lang="de-AT" sz="2800" b="1" dirty="0">
                <a:solidFill>
                  <a:srgbClr val="000000"/>
                </a:solidFill>
                <a:effectLst/>
                <a:latin typeface="Calibri" panose="020F0502020204030204" pitchFamily="34" charset="0"/>
                <a:ea typeface="Times New Roman" panose="02020603050405020304" pitchFamily="18" charset="0"/>
              </a:rPr>
              <a:t>Linda, 14 Jahre </a:t>
            </a:r>
            <a:endParaRPr lang="de-AT" sz="2800" b="1" dirty="0">
              <a:solidFill>
                <a:srgbClr val="000000"/>
              </a:solidFill>
              <a:latin typeface="Calibri" panose="020F0502020204030204" pitchFamily="34" charset="0"/>
              <a:ea typeface="Times New Roman" panose="02020603050405020304" pitchFamily="18" charset="0"/>
            </a:endParaRPr>
          </a:p>
          <a:p>
            <a:pPr algn="ctr"/>
            <a:endParaRPr lang="de-AT" sz="1800" dirty="0">
              <a:solidFill>
                <a:srgbClr val="000000"/>
              </a:solidFill>
              <a:effectLst/>
              <a:latin typeface="Calibri" panose="020F0502020204030204" pitchFamily="34" charset="0"/>
              <a:ea typeface="Times New Roman" panose="02020603050405020304" pitchFamily="18" charset="0"/>
            </a:endParaRPr>
          </a:p>
          <a:p>
            <a:pPr algn="ctr"/>
            <a:r>
              <a:rPr lang="de-AT" sz="2400" dirty="0">
                <a:solidFill>
                  <a:srgbClr val="000000"/>
                </a:solidFill>
                <a:effectLst/>
                <a:latin typeface="Calibri" panose="020F0502020204030204" pitchFamily="34" charset="0"/>
                <a:ea typeface="Times New Roman" panose="02020603050405020304" pitchFamily="18" charset="0"/>
              </a:rPr>
              <a:t>Was hat ein Kaffeehausbesuch mit Freundinnen mit ihren Daten zu tun?</a:t>
            </a:r>
          </a:p>
          <a:p>
            <a:pPr algn="ctr"/>
            <a:endParaRPr lang="de-AT" sz="2400" dirty="0">
              <a:solidFill>
                <a:srgbClr val="000000"/>
              </a:solidFill>
              <a:effectLst/>
              <a:latin typeface="Calibri" panose="020F0502020204030204" pitchFamily="34" charset="0"/>
              <a:ea typeface="Times New Roman" panose="02020603050405020304" pitchFamily="18" charset="0"/>
            </a:endParaRPr>
          </a:p>
          <a:p>
            <a:pPr algn="ctr"/>
            <a:endParaRPr lang="de-AT" sz="1800" dirty="0">
              <a:solidFill>
                <a:srgbClr val="000000"/>
              </a:solidFill>
              <a:effectLst/>
              <a:latin typeface="Calibri" panose="020F0502020204030204" pitchFamily="34" charset="0"/>
              <a:ea typeface="Times New Roman" panose="02020603050405020304" pitchFamily="18" charset="0"/>
            </a:endParaRPr>
          </a:p>
          <a:p>
            <a:pPr algn="ctr"/>
            <a:endParaRPr lang="de-AT" dirty="0">
              <a:solidFill>
                <a:srgbClr val="000000"/>
              </a:solidFill>
              <a:latin typeface="Calibri" panose="020F0502020204030204" pitchFamily="34" charset="0"/>
              <a:ea typeface="Times New Roman" panose="02020603050405020304" pitchFamily="18" charset="0"/>
            </a:endParaRPr>
          </a:p>
          <a:p>
            <a:pPr algn="ctr"/>
            <a:r>
              <a:rPr lang="de-AT" sz="2400" dirty="0">
                <a:solidFill>
                  <a:srgbClr val="000000"/>
                </a:solidFill>
                <a:effectLst/>
                <a:latin typeface="Calibri" panose="020F0502020204030204" pitchFamily="34" charset="0"/>
                <a:ea typeface="Times New Roman" panose="02020603050405020304" pitchFamily="18" charset="0"/>
              </a:rPr>
              <a:t>Linda wird neugierig:</a:t>
            </a:r>
          </a:p>
          <a:p>
            <a:pPr algn="ctr"/>
            <a:r>
              <a:rPr lang="de-AT" sz="2800" b="1" dirty="0">
                <a:solidFill>
                  <a:srgbClr val="000000"/>
                </a:solidFill>
                <a:effectLst/>
                <a:latin typeface="Calibri" panose="020F0502020204030204" pitchFamily="34" charset="0"/>
                <a:ea typeface="Times New Roman" panose="02020603050405020304" pitchFamily="18" charset="0"/>
              </a:rPr>
              <a:t>Wer hat eigentlich Zugriff auf ihre Daten, und was passiert damit?</a:t>
            </a:r>
            <a:endParaRPr lang="de-DE" sz="2800" dirty="0"/>
          </a:p>
          <a:p>
            <a:pPr algn="l"/>
            <a:endParaRPr lang="de-AT" sz="2000" b="1" dirty="0">
              <a:effectLst/>
              <a:latin typeface="Times New Roman" panose="02020603050405020304" pitchFamily="18" charset="0"/>
              <a:ea typeface="Times New Roman" panose="02020603050405020304" pitchFamily="18" charset="0"/>
            </a:endParaRPr>
          </a:p>
        </p:txBody>
      </p:sp>
      <p:pic>
        <p:nvPicPr>
          <p:cNvPr id="6" name="Grafik 5" descr="Ein Bild, das Person, Menschliches Gesicht, Geschirr, Kleidung enthält.&#10;&#10;KI-generierte Inhalte können fehlerhaft sein.">
            <a:extLst>
              <a:ext uri="{FF2B5EF4-FFF2-40B4-BE49-F238E27FC236}">
                <a16:creationId xmlns:a16="http://schemas.microsoft.com/office/drawing/2014/main" id="{C0AFFC16-D45A-5ABA-74B2-1504BBFC96ED}"/>
              </a:ext>
            </a:extLst>
          </p:cNvPr>
          <p:cNvPicPr>
            <a:picLocks noChangeAspect="1"/>
          </p:cNvPicPr>
          <p:nvPr/>
        </p:nvPicPr>
        <p:blipFill>
          <a:blip r:embed="rId3"/>
          <a:stretch>
            <a:fillRect/>
          </a:stretch>
        </p:blipFill>
        <p:spPr>
          <a:xfrm>
            <a:off x="838200" y="1589786"/>
            <a:ext cx="4466153" cy="4466153"/>
          </a:xfrm>
          <a:prstGeom prst="rect">
            <a:avLst/>
          </a:prstGeom>
        </p:spPr>
      </p:pic>
    </p:spTree>
    <p:extLst>
      <p:ext uri="{BB962C8B-B14F-4D97-AF65-F5344CB8AC3E}">
        <p14:creationId xmlns:p14="http://schemas.microsoft.com/office/powerpoint/2010/main" val="17943391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EC8CAB-35C5-5E79-F84F-8A9D18C91F2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D410E42-1B52-1DC8-8000-EBDF64CB8D5C}"/>
              </a:ext>
            </a:extLst>
          </p:cNvPr>
          <p:cNvSpPr>
            <a:spLocks noGrp="1"/>
          </p:cNvSpPr>
          <p:nvPr>
            <p:ph type="title"/>
          </p:nvPr>
        </p:nvSpPr>
        <p:spPr/>
        <p:txBody>
          <a:bodyPr/>
          <a:lstStyle/>
          <a:p>
            <a:r>
              <a:rPr lang="de-DE" dirty="0"/>
              <a:t>Nutzung der Daten durch Unternehmen</a:t>
            </a:r>
            <a:endParaRPr lang="de-AT" dirty="0"/>
          </a:p>
        </p:txBody>
      </p:sp>
      <p:sp>
        <p:nvSpPr>
          <p:cNvPr id="4" name="Foliennummernplatzhalter 3">
            <a:extLst>
              <a:ext uri="{FF2B5EF4-FFF2-40B4-BE49-F238E27FC236}">
                <a16:creationId xmlns:a16="http://schemas.microsoft.com/office/drawing/2014/main" id="{F42EA2E7-FC8E-C0AB-35BC-A1275284E619}"/>
              </a:ext>
            </a:extLst>
          </p:cNvPr>
          <p:cNvSpPr>
            <a:spLocks noGrp="1"/>
          </p:cNvSpPr>
          <p:nvPr>
            <p:ph type="sldNum" sz="quarter" idx="12"/>
          </p:nvPr>
        </p:nvSpPr>
        <p:spPr/>
        <p:txBody>
          <a:bodyPr/>
          <a:lstStyle/>
          <a:p>
            <a:fld id="{4C23FFEC-42AF-4C5F-8FEB-D69D9B6A7C04}" type="slidenum">
              <a:rPr lang="de-AT" smtClean="0"/>
              <a:t>20</a:t>
            </a:fld>
            <a:endParaRPr lang="de-AT"/>
          </a:p>
        </p:txBody>
      </p:sp>
      <p:sp>
        <p:nvSpPr>
          <p:cNvPr id="5" name="Freihandform 1">
            <a:extLst>
              <a:ext uri="{FF2B5EF4-FFF2-40B4-BE49-F238E27FC236}">
                <a16:creationId xmlns:a16="http://schemas.microsoft.com/office/drawing/2014/main" id="{1B5A0F44-6E3E-182D-F2F3-71047A56E558}"/>
              </a:ext>
            </a:extLst>
          </p:cNvPr>
          <p:cNvSpPr/>
          <p:nvPr/>
        </p:nvSpPr>
        <p:spPr>
          <a:xfrm>
            <a:off x="-10886" y="1671164"/>
            <a:ext cx="12213771" cy="277586"/>
          </a:xfrm>
          <a:custGeom>
            <a:avLst/>
            <a:gdLst>
              <a:gd name="connsiteX0" fmla="*/ 0 w 12213771"/>
              <a:gd name="connsiteY0" fmla="*/ 0 h 277586"/>
              <a:gd name="connsiteX1" fmla="*/ 3233057 w 12213771"/>
              <a:gd name="connsiteY1" fmla="*/ 244929 h 277586"/>
              <a:gd name="connsiteX2" fmla="*/ 6057900 w 12213771"/>
              <a:gd name="connsiteY2" fmla="*/ 179614 h 277586"/>
              <a:gd name="connsiteX3" fmla="*/ 8425542 w 12213771"/>
              <a:gd name="connsiteY3" fmla="*/ 163286 h 277586"/>
              <a:gd name="connsiteX4" fmla="*/ 10597242 w 12213771"/>
              <a:gd name="connsiteY4" fmla="*/ 277586 h 277586"/>
              <a:gd name="connsiteX5" fmla="*/ 12213771 w 12213771"/>
              <a:gd name="connsiteY5" fmla="*/ 163286 h 27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3771" h="277586">
                <a:moveTo>
                  <a:pt x="0" y="0"/>
                </a:moveTo>
                <a:cubicBezTo>
                  <a:pt x="1111703" y="107496"/>
                  <a:pt x="2223407" y="214993"/>
                  <a:pt x="3233057" y="244929"/>
                </a:cubicBezTo>
                <a:lnTo>
                  <a:pt x="6057900" y="179614"/>
                </a:lnTo>
                <a:cubicBezTo>
                  <a:pt x="6923314" y="166007"/>
                  <a:pt x="7668985" y="146957"/>
                  <a:pt x="8425542" y="163286"/>
                </a:cubicBezTo>
                <a:cubicBezTo>
                  <a:pt x="9182099" y="179615"/>
                  <a:pt x="9965871" y="277586"/>
                  <a:pt x="10597242" y="277586"/>
                </a:cubicBezTo>
                <a:cubicBezTo>
                  <a:pt x="11228613" y="277586"/>
                  <a:pt x="11721192" y="220436"/>
                  <a:pt x="12213771" y="163286"/>
                </a:cubicBezTo>
              </a:path>
            </a:pathLst>
          </a:custGeom>
          <a:noFill/>
          <a:ln w="28575">
            <a:solidFill>
              <a:srgbClr val="667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lumMod val="85000"/>
                  <a:lumOff val="15000"/>
                </a:schemeClr>
              </a:solidFill>
              <a:latin typeface="+mj-lt"/>
            </a:endParaRPr>
          </a:p>
        </p:txBody>
      </p:sp>
      <p:grpSp>
        <p:nvGrpSpPr>
          <p:cNvPr id="3" name="Gruppieren 2">
            <a:extLst>
              <a:ext uri="{FF2B5EF4-FFF2-40B4-BE49-F238E27FC236}">
                <a16:creationId xmlns:a16="http://schemas.microsoft.com/office/drawing/2014/main" id="{9248BDE1-1082-3CB4-11C4-9F3BF6589033}"/>
              </a:ext>
            </a:extLst>
          </p:cNvPr>
          <p:cNvGrpSpPr/>
          <p:nvPr/>
        </p:nvGrpSpPr>
        <p:grpSpPr>
          <a:xfrm>
            <a:off x="560752" y="1522200"/>
            <a:ext cx="2213532" cy="3596904"/>
            <a:chOff x="560752" y="1928598"/>
            <a:chExt cx="2213532" cy="2812555"/>
          </a:xfrm>
        </p:grpSpPr>
        <p:grpSp>
          <p:nvGrpSpPr>
            <p:cNvPr id="7" name="Gruppieren 6">
              <a:extLst>
                <a:ext uri="{FF2B5EF4-FFF2-40B4-BE49-F238E27FC236}">
                  <a16:creationId xmlns:a16="http://schemas.microsoft.com/office/drawing/2014/main" id="{17A19093-9942-7F12-868A-D320622B515C}"/>
                </a:ext>
              </a:extLst>
            </p:cNvPr>
            <p:cNvGrpSpPr/>
            <p:nvPr/>
          </p:nvGrpSpPr>
          <p:grpSpPr>
            <a:xfrm>
              <a:off x="560752" y="1928598"/>
              <a:ext cx="2213532" cy="2812555"/>
              <a:chOff x="3906724" y="2609837"/>
              <a:chExt cx="2213532" cy="1970898"/>
            </a:xfrm>
            <a:solidFill>
              <a:schemeClr val="accent5">
                <a:lumMod val="20000"/>
                <a:lumOff val="80000"/>
              </a:schemeClr>
            </a:solidFill>
          </p:grpSpPr>
          <p:sp>
            <p:nvSpPr>
              <p:cNvPr id="9" name="Rechteck 8">
                <a:extLst>
                  <a:ext uri="{FF2B5EF4-FFF2-40B4-BE49-F238E27FC236}">
                    <a16:creationId xmlns:a16="http://schemas.microsoft.com/office/drawing/2014/main" id="{272D5A3F-FDDF-77B6-A2E0-73BB6816C8C7}"/>
                  </a:ext>
                </a:extLst>
              </p:cNvPr>
              <p:cNvSpPr/>
              <p:nvPr/>
            </p:nvSpPr>
            <p:spPr>
              <a:xfrm>
                <a:off x="3906724" y="2928518"/>
                <a:ext cx="2196000" cy="1652217"/>
              </a:xfrm>
              <a:custGeom>
                <a:avLst/>
                <a:gdLst>
                  <a:gd name="connsiteX0" fmla="*/ 0 w 2196000"/>
                  <a:gd name="connsiteY0" fmla="*/ 0 h 1652217"/>
                  <a:gd name="connsiteX1" fmla="*/ 2196000 w 2196000"/>
                  <a:gd name="connsiteY1" fmla="*/ 0 h 1652217"/>
                  <a:gd name="connsiteX2" fmla="*/ 2196000 w 2196000"/>
                  <a:gd name="connsiteY2" fmla="*/ 1652217 h 1652217"/>
                  <a:gd name="connsiteX3" fmla="*/ 0 w 2196000"/>
                  <a:gd name="connsiteY3" fmla="*/ 1652217 h 1652217"/>
                  <a:gd name="connsiteX4" fmla="*/ 0 w 2196000"/>
                  <a:gd name="connsiteY4" fmla="*/ 0 h 1652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000" h="1652217" fill="none" extrusionOk="0">
                    <a:moveTo>
                      <a:pt x="0" y="0"/>
                    </a:moveTo>
                    <a:cubicBezTo>
                      <a:pt x="708713" y="-33775"/>
                      <a:pt x="1218659" y="138873"/>
                      <a:pt x="2196000" y="0"/>
                    </a:cubicBezTo>
                    <a:cubicBezTo>
                      <a:pt x="2261959" y="188274"/>
                      <a:pt x="2200362" y="1247148"/>
                      <a:pt x="2196000" y="1652217"/>
                    </a:cubicBezTo>
                    <a:cubicBezTo>
                      <a:pt x="1538118" y="1514887"/>
                      <a:pt x="768040" y="1514361"/>
                      <a:pt x="0" y="1652217"/>
                    </a:cubicBezTo>
                    <a:cubicBezTo>
                      <a:pt x="37350" y="896845"/>
                      <a:pt x="-71532" y="586904"/>
                      <a:pt x="0" y="0"/>
                    </a:cubicBezTo>
                    <a:close/>
                  </a:path>
                  <a:path w="2196000" h="1652217" stroke="0" extrusionOk="0">
                    <a:moveTo>
                      <a:pt x="0" y="0"/>
                    </a:moveTo>
                    <a:cubicBezTo>
                      <a:pt x="580753" y="-101487"/>
                      <a:pt x="1543898" y="-162162"/>
                      <a:pt x="2196000" y="0"/>
                    </a:cubicBezTo>
                    <a:cubicBezTo>
                      <a:pt x="2126517" y="548422"/>
                      <a:pt x="2127965" y="1234356"/>
                      <a:pt x="2196000" y="1652217"/>
                    </a:cubicBezTo>
                    <a:cubicBezTo>
                      <a:pt x="1577972" y="1702282"/>
                      <a:pt x="924665" y="1493768"/>
                      <a:pt x="0" y="1652217"/>
                    </a:cubicBezTo>
                    <a:cubicBezTo>
                      <a:pt x="-26638" y="1335861"/>
                      <a:pt x="-19851" y="573974"/>
                      <a:pt x="0" y="0"/>
                    </a:cubicBezTo>
                    <a:close/>
                  </a:path>
                </a:pathLst>
              </a:custGeom>
              <a:grpFill/>
              <a:ln w="9525">
                <a:solidFill>
                  <a:schemeClr val="tx1">
                    <a:lumMod val="95000"/>
                    <a:lumOff val="5000"/>
                  </a:schemeClr>
                </a:solidFill>
                <a:extLst>
                  <a:ext uri="{C807C97D-BFC1-408E-A445-0C87EB9F89A2}">
                    <ask:lineSketchStyleProps xmlns:ask="http://schemas.microsoft.com/office/drawing/2018/sketchyshapes" sd="981765707">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solidFill>
                    <a:schemeClr val="tx1">
                      <a:lumMod val="85000"/>
                      <a:lumOff val="15000"/>
                    </a:schemeClr>
                  </a:solidFill>
                  <a:latin typeface="Calibri" panose="020F0502020204030204" pitchFamily="34" charset="0"/>
                  <a:cs typeface="Calibri" panose="020F0502020204030204" pitchFamily="34" charset="0"/>
                </a:endParaRPr>
              </a:p>
            </p:txBody>
          </p:sp>
          <p:pic>
            <p:nvPicPr>
              <p:cNvPr id="10" name="Grafik 9" descr="Ein Bild, das Text enthält.&#10;&#10;Automatisch generierte Beschreibung">
                <a:extLst>
                  <a:ext uri="{FF2B5EF4-FFF2-40B4-BE49-F238E27FC236}">
                    <a16:creationId xmlns:a16="http://schemas.microsoft.com/office/drawing/2014/main" id="{9F726849-0055-0FB0-03EF-90FD410A85CF}"/>
                  </a:ext>
                </a:extLst>
              </p:cNvPr>
              <p:cNvPicPr>
                <a:picLocks noChangeAspect="1"/>
              </p:cNvPicPr>
              <p:nvPr/>
            </p:nvPicPr>
            <p:blipFill rotWithShape="1">
              <a:blip r:embed="rId3">
                <a:duotone>
                  <a:prstClr val="black"/>
                  <a:schemeClr val="accent1">
                    <a:tint val="45000"/>
                    <a:satMod val="400000"/>
                  </a:schemeClr>
                </a:duotone>
              </a:blip>
              <a:srcRect l="15441" r="78542" b="53091"/>
              <a:stretch/>
            </p:blipFill>
            <p:spPr>
              <a:xfrm>
                <a:off x="4909460" y="2609837"/>
                <a:ext cx="216860" cy="468164"/>
              </a:xfrm>
              <a:prstGeom prst="rect">
                <a:avLst/>
              </a:prstGeom>
              <a:noFill/>
            </p:spPr>
          </p:pic>
          <p:sp>
            <p:nvSpPr>
              <p:cNvPr id="11" name="Textfeld 10">
                <a:extLst>
                  <a:ext uri="{FF2B5EF4-FFF2-40B4-BE49-F238E27FC236}">
                    <a16:creationId xmlns:a16="http://schemas.microsoft.com/office/drawing/2014/main" id="{6EC068AE-A60A-2650-31A6-110C77B65F67}"/>
                  </a:ext>
                </a:extLst>
              </p:cNvPr>
              <p:cNvSpPr txBox="1"/>
              <p:nvPr/>
            </p:nvSpPr>
            <p:spPr>
              <a:xfrm>
                <a:off x="3913334" y="3044221"/>
                <a:ext cx="2206922" cy="354152"/>
              </a:xfrm>
              <a:prstGeom prst="rect">
                <a:avLst/>
              </a:prstGeom>
              <a:noFill/>
            </p:spPr>
            <p:txBody>
              <a:bodyPr wrap="square" rtlCol="0">
                <a:spAutoFit/>
              </a:bodyPr>
              <a:lstStyle/>
              <a:p>
                <a:pPr algn="ctr"/>
                <a:r>
                  <a:rPr lang="de-DE" b="1" dirty="0">
                    <a:latin typeface="Calibri" panose="020F0502020204030204" pitchFamily="34" charset="0"/>
                    <a:cs typeface="Calibri" panose="020F0502020204030204" pitchFamily="34" charset="0"/>
                  </a:rPr>
                  <a:t>Personalisierte Werbung</a:t>
                </a:r>
                <a:endParaRPr lang="en-AU" b="1" dirty="0">
                  <a:latin typeface="Calibri" panose="020F0502020204030204" pitchFamily="34" charset="0"/>
                  <a:cs typeface="Calibri" panose="020F0502020204030204" pitchFamily="34" charset="0"/>
                </a:endParaRPr>
              </a:p>
            </p:txBody>
          </p:sp>
        </p:grpSp>
        <p:sp>
          <p:nvSpPr>
            <p:cNvPr id="31" name="Textfeld 30">
              <a:extLst>
                <a:ext uri="{FF2B5EF4-FFF2-40B4-BE49-F238E27FC236}">
                  <a16:creationId xmlns:a16="http://schemas.microsoft.com/office/drawing/2014/main" id="{1B8C679B-DA25-3B8F-A5CA-816D1CA1E67F}"/>
                </a:ext>
              </a:extLst>
            </p:cNvPr>
            <p:cNvSpPr txBox="1"/>
            <p:nvPr/>
          </p:nvSpPr>
          <p:spPr>
            <a:xfrm>
              <a:off x="585799" y="3377759"/>
              <a:ext cx="2145904" cy="842317"/>
            </a:xfrm>
            <a:prstGeom prst="rect">
              <a:avLst/>
            </a:prstGeom>
            <a:noFill/>
          </p:spPr>
          <p:txBody>
            <a:bodyPr wrap="square" rtlCol="0">
              <a:spAutoFit/>
            </a:bodyPr>
            <a:lstStyle/>
            <a:p>
              <a:pPr algn="ctr"/>
              <a:r>
                <a:rPr lang="de-AT" sz="1600" b="0" i="0" u="none" strike="noStrike" dirty="0">
                  <a:solidFill>
                    <a:srgbClr val="000000"/>
                  </a:solidFill>
                  <a:effectLst/>
                  <a:latin typeface="Calibri" panose="020F0502020204030204" pitchFamily="34" charset="0"/>
                  <a:cs typeface="Calibri" panose="020F0502020204030204" pitchFamily="34" charset="0"/>
                </a:rPr>
                <a:t>Analyse deiner Daten, um maßgenschneiderte Werbung zu zeigen (Online-Einkäufe etc.).</a:t>
              </a:r>
            </a:p>
          </p:txBody>
        </p:sp>
      </p:grpSp>
      <p:grpSp>
        <p:nvGrpSpPr>
          <p:cNvPr id="8" name="Gruppieren 7">
            <a:extLst>
              <a:ext uri="{FF2B5EF4-FFF2-40B4-BE49-F238E27FC236}">
                <a16:creationId xmlns:a16="http://schemas.microsoft.com/office/drawing/2014/main" id="{D8C36C6E-98C6-1DEB-A949-B4D84A93A2F0}"/>
              </a:ext>
            </a:extLst>
          </p:cNvPr>
          <p:cNvGrpSpPr/>
          <p:nvPr/>
        </p:nvGrpSpPr>
        <p:grpSpPr>
          <a:xfrm>
            <a:off x="3293734" y="1681025"/>
            <a:ext cx="2208937" cy="3075088"/>
            <a:chOff x="3293734" y="2087424"/>
            <a:chExt cx="2208937" cy="2271821"/>
          </a:xfrm>
        </p:grpSpPr>
        <p:grpSp>
          <p:nvGrpSpPr>
            <p:cNvPr id="13" name="Gruppieren 12">
              <a:extLst>
                <a:ext uri="{FF2B5EF4-FFF2-40B4-BE49-F238E27FC236}">
                  <a16:creationId xmlns:a16="http://schemas.microsoft.com/office/drawing/2014/main" id="{9523E235-7D0E-1665-5030-1F49E8F98D1D}"/>
                </a:ext>
              </a:extLst>
            </p:cNvPr>
            <p:cNvGrpSpPr/>
            <p:nvPr/>
          </p:nvGrpSpPr>
          <p:grpSpPr>
            <a:xfrm>
              <a:off x="3293734" y="2087424"/>
              <a:ext cx="2208937" cy="2246802"/>
              <a:chOff x="1338943" y="2601802"/>
              <a:chExt cx="2208937" cy="4076662"/>
            </a:xfrm>
            <a:solidFill>
              <a:schemeClr val="accent5">
                <a:lumMod val="20000"/>
                <a:lumOff val="80000"/>
              </a:schemeClr>
            </a:solidFill>
          </p:grpSpPr>
          <p:grpSp>
            <p:nvGrpSpPr>
              <p:cNvPr id="15" name="Gruppieren 14">
                <a:extLst>
                  <a:ext uri="{FF2B5EF4-FFF2-40B4-BE49-F238E27FC236}">
                    <a16:creationId xmlns:a16="http://schemas.microsoft.com/office/drawing/2014/main" id="{7E591BA1-C938-768E-233E-D40E64A81907}"/>
                  </a:ext>
                </a:extLst>
              </p:cNvPr>
              <p:cNvGrpSpPr/>
              <p:nvPr/>
            </p:nvGrpSpPr>
            <p:grpSpPr>
              <a:xfrm>
                <a:off x="1338943" y="2923419"/>
                <a:ext cx="2208937" cy="3755045"/>
                <a:chOff x="1338943" y="2923419"/>
                <a:chExt cx="2208937" cy="3755045"/>
              </a:xfrm>
              <a:grpFill/>
            </p:grpSpPr>
            <p:sp>
              <p:nvSpPr>
                <p:cNvPr id="17" name="Rechteck 16">
                  <a:extLst>
                    <a:ext uri="{FF2B5EF4-FFF2-40B4-BE49-F238E27FC236}">
                      <a16:creationId xmlns:a16="http://schemas.microsoft.com/office/drawing/2014/main" id="{26CEE0D9-276F-FD92-93A5-9F4CCBF81C23}"/>
                    </a:ext>
                  </a:extLst>
                </p:cNvPr>
                <p:cNvSpPr/>
                <p:nvPr/>
              </p:nvSpPr>
              <p:spPr>
                <a:xfrm>
                  <a:off x="1338943" y="2923419"/>
                  <a:ext cx="2196000" cy="3755045"/>
                </a:xfrm>
                <a:custGeom>
                  <a:avLst/>
                  <a:gdLst>
                    <a:gd name="connsiteX0" fmla="*/ 0 w 2196000"/>
                    <a:gd name="connsiteY0" fmla="*/ 0 h 3755045"/>
                    <a:gd name="connsiteX1" fmla="*/ 2196000 w 2196000"/>
                    <a:gd name="connsiteY1" fmla="*/ 0 h 3755045"/>
                    <a:gd name="connsiteX2" fmla="*/ 2196000 w 2196000"/>
                    <a:gd name="connsiteY2" fmla="*/ 3755045 h 3755045"/>
                    <a:gd name="connsiteX3" fmla="*/ 0 w 2196000"/>
                    <a:gd name="connsiteY3" fmla="*/ 3755045 h 3755045"/>
                    <a:gd name="connsiteX4" fmla="*/ 0 w 2196000"/>
                    <a:gd name="connsiteY4" fmla="*/ 0 h 3755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000" h="3755045" fill="none" extrusionOk="0">
                      <a:moveTo>
                        <a:pt x="0" y="0"/>
                      </a:moveTo>
                      <a:cubicBezTo>
                        <a:pt x="300776" y="-49533"/>
                        <a:pt x="1244719" y="-14809"/>
                        <a:pt x="2196000" y="0"/>
                      </a:cubicBezTo>
                      <a:cubicBezTo>
                        <a:pt x="2283639" y="546395"/>
                        <a:pt x="2123321" y="3303321"/>
                        <a:pt x="2196000" y="3755045"/>
                      </a:cubicBezTo>
                      <a:cubicBezTo>
                        <a:pt x="1322457" y="3706814"/>
                        <a:pt x="706056" y="3839500"/>
                        <a:pt x="0" y="3755045"/>
                      </a:cubicBezTo>
                      <a:cubicBezTo>
                        <a:pt x="-38581" y="3167740"/>
                        <a:pt x="63341" y="576915"/>
                        <a:pt x="0" y="0"/>
                      </a:cubicBezTo>
                      <a:close/>
                    </a:path>
                    <a:path w="2196000" h="3755045" stroke="0" extrusionOk="0">
                      <a:moveTo>
                        <a:pt x="0" y="0"/>
                      </a:moveTo>
                      <a:cubicBezTo>
                        <a:pt x="579241" y="118645"/>
                        <a:pt x="1618304" y="116012"/>
                        <a:pt x="2196000" y="0"/>
                      </a:cubicBezTo>
                      <a:cubicBezTo>
                        <a:pt x="2063118" y="1165287"/>
                        <a:pt x="2280951" y="1938577"/>
                        <a:pt x="2196000" y="3755045"/>
                      </a:cubicBezTo>
                      <a:cubicBezTo>
                        <a:pt x="1411660" y="3889645"/>
                        <a:pt x="279043" y="3597849"/>
                        <a:pt x="0" y="3755045"/>
                      </a:cubicBezTo>
                      <a:cubicBezTo>
                        <a:pt x="-20187" y="2124685"/>
                        <a:pt x="-152480" y="1622797"/>
                        <a:pt x="0" y="0"/>
                      </a:cubicBezTo>
                      <a:close/>
                    </a:path>
                  </a:pathLst>
                </a:custGeom>
                <a:grpFill/>
                <a:ln w="9525">
                  <a:solidFill>
                    <a:schemeClr val="tx1">
                      <a:lumMod val="85000"/>
                      <a:lumOff val="15000"/>
                    </a:schemeClr>
                  </a:solidFill>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solidFill>
                      <a:schemeClr val="tx1">
                        <a:lumMod val="85000"/>
                        <a:lumOff val="15000"/>
                      </a:schemeClr>
                    </a:solidFill>
                    <a:latin typeface="Calibri" panose="020F0502020204030204" pitchFamily="34" charset="0"/>
                    <a:cs typeface="Calibri" panose="020F0502020204030204" pitchFamily="34" charset="0"/>
                  </a:endParaRPr>
                </a:p>
              </p:txBody>
            </p:sp>
            <p:sp>
              <p:nvSpPr>
                <p:cNvPr id="18" name="Textfeld 17">
                  <a:extLst>
                    <a:ext uri="{FF2B5EF4-FFF2-40B4-BE49-F238E27FC236}">
                      <a16:creationId xmlns:a16="http://schemas.microsoft.com/office/drawing/2014/main" id="{592F76C1-650F-C039-2949-62EC2ED3E358}"/>
                    </a:ext>
                  </a:extLst>
                </p:cNvPr>
                <p:cNvSpPr txBox="1"/>
                <p:nvPr/>
              </p:nvSpPr>
              <p:spPr>
                <a:xfrm>
                  <a:off x="1414281" y="3238576"/>
                  <a:ext cx="2133599" cy="866386"/>
                </a:xfrm>
                <a:prstGeom prst="rect">
                  <a:avLst/>
                </a:prstGeom>
                <a:noFill/>
              </p:spPr>
              <p:txBody>
                <a:bodyPr wrap="square" rtlCol="0">
                  <a:spAutoFit/>
                </a:bodyPr>
                <a:lstStyle/>
                <a:p>
                  <a:pPr algn="ctr"/>
                  <a:r>
                    <a:rPr lang="de-DE" b="1" dirty="0">
                      <a:latin typeface="Calibri" panose="020F0502020204030204" pitchFamily="34" charset="0"/>
                      <a:cs typeface="Calibri" panose="020F0502020204030204" pitchFamily="34" charset="0"/>
                    </a:rPr>
                    <a:t>Optimierung der Kundenerfahrung</a:t>
                  </a:r>
                </a:p>
              </p:txBody>
            </p:sp>
          </p:grpSp>
          <p:pic>
            <p:nvPicPr>
              <p:cNvPr id="16" name="Grafik 15" descr="Ein Bild, das Text enthält.&#10;&#10;Automatisch generierte Beschreibung">
                <a:extLst>
                  <a:ext uri="{FF2B5EF4-FFF2-40B4-BE49-F238E27FC236}">
                    <a16:creationId xmlns:a16="http://schemas.microsoft.com/office/drawing/2014/main" id="{50570E19-D9DC-A732-CAC4-D3C5D45D5AB7}"/>
                  </a:ext>
                </a:extLst>
              </p:cNvPr>
              <p:cNvPicPr>
                <a:picLocks noChangeAspect="1"/>
              </p:cNvPicPr>
              <p:nvPr/>
            </p:nvPicPr>
            <p:blipFill rotWithShape="1">
              <a:blip r:embed="rId3">
                <a:duotone>
                  <a:prstClr val="black"/>
                  <a:schemeClr val="accent1">
                    <a:tint val="45000"/>
                    <a:satMod val="400000"/>
                  </a:schemeClr>
                </a:duotone>
              </a:blip>
              <a:srcRect l="20638" r="73617" b="48146"/>
              <a:stretch/>
            </p:blipFill>
            <p:spPr>
              <a:xfrm>
                <a:off x="2371211" y="2601802"/>
                <a:ext cx="218526" cy="872946"/>
              </a:xfrm>
              <a:prstGeom prst="rect">
                <a:avLst/>
              </a:prstGeom>
              <a:noFill/>
            </p:spPr>
          </p:pic>
        </p:grpSp>
        <p:sp>
          <p:nvSpPr>
            <p:cNvPr id="32" name="Textfeld 31">
              <a:extLst>
                <a:ext uri="{FF2B5EF4-FFF2-40B4-BE49-F238E27FC236}">
                  <a16:creationId xmlns:a16="http://schemas.microsoft.com/office/drawing/2014/main" id="{1AF3A816-E342-5DE0-DAFC-ABC225582F94}"/>
                </a:ext>
              </a:extLst>
            </p:cNvPr>
            <p:cNvSpPr txBox="1"/>
            <p:nvPr/>
          </p:nvSpPr>
          <p:spPr>
            <a:xfrm>
              <a:off x="3293734" y="3017703"/>
              <a:ext cx="2145904" cy="1341542"/>
            </a:xfrm>
            <a:prstGeom prst="rect">
              <a:avLst/>
            </a:prstGeom>
            <a:noFill/>
          </p:spPr>
          <p:txBody>
            <a:bodyPr wrap="square" rtlCol="0">
              <a:spAutoFit/>
            </a:bodyPr>
            <a:lstStyle/>
            <a:p>
              <a:pPr algn="ctr"/>
              <a:r>
                <a:rPr lang="de-AT" sz="1600" b="0" i="0" u="none" strike="noStrike" dirty="0">
                  <a:solidFill>
                    <a:srgbClr val="000000"/>
                  </a:solidFill>
                  <a:effectLst/>
                  <a:latin typeface="Calibri" panose="020F0502020204030204" pitchFamily="34" charset="0"/>
                  <a:cs typeface="Calibri" panose="020F0502020204030204" pitchFamily="34" charset="0"/>
                </a:rPr>
                <a:t>Sammlung der Daten über Verwendung von Apps und Websites, um Nutzererlebnis zu personalisieren oder Funktionen zu optimieren.</a:t>
              </a:r>
            </a:p>
          </p:txBody>
        </p:sp>
      </p:grpSp>
      <p:grpSp>
        <p:nvGrpSpPr>
          <p:cNvPr id="6" name="Gruppieren 5">
            <a:extLst>
              <a:ext uri="{FF2B5EF4-FFF2-40B4-BE49-F238E27FC236}">
                <a16:creationId xmlns:a16="http://schemas.microsoft.com/office/drawing/2014/main" id="{F058E734-45BB-4DCD-8971-254553C2BED7}"/>
              </a:ext>
            </a:extLst>
          </p:cNvPr>
          <p:cNvGrpSpPr/>
          <p:nvPr/>
        </p:nvGrpSpPr>
        <p:grpSpPr>
          <a:xfrm>
            <a:off x="6245592" y="1622976"/>
            <a:ext cx="2206922" cy="2996329"/>
            <a:chOff x="6245592" y="1961642"/>
            <a:chExt cx="2206922" cy="2996329"/>
          </a:xfrm>
        </p:grpSpPr>
        <p:grpSp>
          <p:nvGrpSpPr>
            <p:cNvPr id="20" name="Gruppieren 19">
              <a:extLst>
                <a:ext uri="{FF2B5EF4-FFF2-40B4-BE49-F238E27FC236}">
                  <a16:creationId xmlns:a16="http://schemas.microsoft.com/office/drawing/2014/main" id="{6A9005F7-845F-B52E-9C03-77CE653E7DD2}"/>
                </a:ext>
              </a:extLst>
            </p:cNvPr>
            <p:cNvGrpSpPr/>
            <p:nvPr/>
          </p:nvGrpSpPr>
          <p:grpSpPr>
            <a:xfrm>
              <a:off x="6245592" y="1961642"/>
              <a:ext cx="2206922" cy="2996329"/>
              <a:chOff x="3906724" y="2609836"/>
              <a:chExt cx="2206922" cy="2996329"/>
            </a:xfrm>
            <a:solidFill>
              <a:schemeClr val="accent5">
                <a:lumMod val="20000"/>
                <a:lumOff val="80000"/>
              </a:schemeClr>
            </a:solidFill>
          </p:grpSpPr>
          <p:sp>
            <p:nvSpPr>
              <p:cNvPr id="22" name="Rechteck 21">
                <a:extLst>
                  <a:ext uri="{FF2B5EF4-FFF2-40B4-BE49-F238E27FC236}">
                    <a16:creationId xmlns:a16="http://schemas.microsoft.com/office/drawing/2014/main" id="{1E74FF82-32BA-881A-6430-305335BF48C1}"/>
                  </a:ext>
                </a:extLst>
              </p:cNvPr>
              <p:cNvSpPr/>
              <p:nvPr/>
            </p:nvSpPr>
            <p:spPr>
              <a:xfrm>
                <a:off x="3906724" y="2928518"/>
                <a:ext cx="2196000" cy="2677647"/>
              </a:xfrm>
              <a:custGeom>
                <a:avLst/>
                <a:gdLst>
                  <a:gd name="connsiteX0" fmla="*/ 0 w 2196000"/>
                  <a:gd name="connsiteY0" fmla="*/ 0 h 2677647"/>
                  <a:gd name="connsiteX1" fmla="*/ 2196000 w 2196000"/>
                  <a:gd name="connsiteY1" fmla="*/ 0 h 2677647"/>
                  <a:gd name="connsiteX2" fmla="*/ 2196000 w 2196000"/>
                  <a:gd name="connsiteY2" fmla="*/ 2677647 h 2677647"/>
                  <a:gd name="connsiteX3" fmla="*/ 0 w 2196000"/>
                  <a:gd name="connsiteY3" fmla="*/ 2677647 h 2677647"/>
                  <a:gd name="connsiteX4" fmla="*/ 0 w 2196000"/>
                  <a:gd name="connsiteY4" fmla="*/ 0 h 2677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000" h="2677647" fill="none" extrusionOk="0">
                    <a:moveTo>
                      <a:pt x="0" y="0"/>
                    </a:moveTo>
                    <a:cubicBezTo>
                      <a:pt x="708713" y="-33775"/>
                      <a:pt x="1218659" y="138873"/>
                      <a:pt x="2196000" y="0"/>
                    </a:cubicBezTo>
                    <a:cubicBezTo>
                      <a:pt x="2122229" y="1096037"/>
                      <a:pt x="2040117" y="2137327"/>
                      <a:pt x="2196000" y="2677647"/>
                    </a:cubicBezTo>
                    <a:cubicBezTo>
                      <a:pt x="1538118" y="2540317"/>
                      <a:pt x="768040" y="2539791"/>
                      <a:pt x="0" y="2677647"/>
                    </a:cubicBezTo>
                    <a:cubicBezTo>
                      <a:pt x="152408" y="1888642"/>
                      <a:pt x="73868" y="1093665"/>
                      <a:pt x="0" y="0"/>
                    </a:cubicBezTo>
                    <a:close/>
                  </a:path>
                  <a:path w="2196000" h="2677647" stroke="0" extrusionOk="0">
                    <a:moveTo>
                      <a:pt x="0" y="0"/>
                    </a:moveTo>
                    <a:cubicBezTo>
                      <a:pt x="580753" y="-101487"/>
                      <a:pt x="1543898" y="-162162"/>
                      <a:pt x="2196000" y="0"/>
                    </a:cubicBezTo>
                    <a:cubicBezTo>
                      <a:pt x="2256713" y="446654"/>
                      <a:pt x="2134928" y="1821501"/>
                      <a:pt x="2196000" y="2677647"/>
                    </a:cubicBezTo>
                    <a:cubicBezTo>
                      <a:pt x="1577972" y="2727712"/>
                      <a:pt x="924665" y="2519198"/>
                      <a:pt x="0" y="2677647"/>
                    </a:cubicBezTo>
                    <a:cubicBezTo>
                      <a:pt x="-24452" y="1343889"/>
                      <a:pt x="-67663" y="426039"/>
                      <a:pt x="0" y="0"/>
                    </a:cubicBezTo>
                    <a:close/>
                  </a:path>
                </a:pathLst>
              </a:custGeom>
              <a:grpFill/>
              <a:ln w="9525">
                <a:solidFill>
                  <a:schemeClr val="tx1">
                    <a:lumMod val="95000"/>
                    <a:lumOff val="5000"/>
                  </a:schemeClr>
                </a:solidFill>
                <a:extLst>
                  <a:ext uri="{C807C97D-BFC1-408E-A445-0C87EB9F89A2}">
                    <ask:lineSketchStyleProps xmlns:ask="http://schemas.microsoft.com/office/drawing/2018/sketchyshapes" sd="981765707">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solidFill>
                    <a:schemeClr val="tx1">
                      <a:lumMod val="85000"/>
                      <a:lumOff val="15000"/>
                    </a:schemeClr>
                  </a:solidFill>
                  <a:latin typeface="Calibri" panose="020F0502020204030204" pitchFamily="34" charset="0"/>
                  <a:cs typeface="Calibri" panose="020F0502020204030204" pitchFamily="34" charset="0"/>
                </a:endParaRPr>
              </a:p>
            </p:txBody>
          </p:sp>
          <p:pic>
            <p:nvPicPr>
              <p:cNvPr id="23" name="Grafik 22" descr="Ein Bild, das Text enthält.&#10;&#10;Automatisch generierte Beschreibung">
                <a:extLst>
                  <a:ext uri="{FF2B5EF4-FFF2-40B4-BE49-F238E27FC236}">
                    <a16:creationId xmlns:a16="http://schemas.microsoft.com/office/drawing/2014/main" id="{12D66AA1-7A1C-5B46-19C5-9B28A4095A60}"/>
                  </a:ext>
                </a:extLst>
              </p:cNvPr>
              <p:cNvPicPr>
                <a:picLocks noChangeAspect="1"/>
              </p:cNvPicPr>
              <p:nvPr/>
            </p:nvPicPr>
            <p:blipFill rotWithShape="1">
              <a:blip r:embed="rId3">
                <a:duotone>
                  <a:prstClr val="black"/>
                  <a:schemeClr val="accent1">
                    <a:tint val="45000"/>
                    <a:satMod val="400000"/>
                  </a:schemeClr>
                </a:duotone>
              </a:blip>
              <a:srcRect l="15441" r="78542" b="53091"/>
              <a:stretch/>
            </p:blipFill>
            <p:spPr>
              <a:xfrm>
                <a:off x="4909459" y="2609836"/>
                <a:ext cx="216861" cy="748059"/>
              </a:xfrm>
              <a:prstGeom prst="rect">
                <a:avLst/>
              </a:prstGeom>
              <a:noFill/>
            </p:spPr>
          </p:pic>
          <p:sp>
            <p:nvSpPr>
              <p:cNvPr id="24" name="Textfeld 23">
                <a:extLst>
                  <a:ext uri="{FF2B5EF4-FFF2-40B4-BE49-F238E27FC236}">
                    <a16:creationId xmlns:a16="http://schemas.microsoft.com/office/drawing/2014/main" id="{0C66D14E-92A8-A532-BF37-3E116676CC53}"/>
                  </a:ext>
                </a:extLst>
              </p:cNvPr>
              <p:cNvSpPr txBox="1"/>
              <p:nvPr/>
            </p:nvSpPr>
            <p:spPr>
              <a:xfrm>
                <a:off x="3906724" y="3194056"/>
                <a:ext cx="2206922" cy="923330"/>
              </a:xfrm>
              <a:prstGeom prst="rect">
                <a:avLst/>
              </a:prstGeom>
              <a:noFill/>
            </p:spPr>
            <p:txBody>
              <a:bodyPr wrap="square" rtlCol="0">
                <a:spAutoFit/>
              </a:bodyPr>
              <a:lstStyle/>
              <a:p>
                <a:pPr algn="ctr"/>
                <a:r>
                  <a:rPr lang="de-DE" b="1">
                    <a:latin typeface="Calibri" panose="020F0502020204030204" pitchFamily="34" charset="0"/>
                    <a:cs typeface="Calibri" panose="020F0502020204030204" pitchFamily="34" charset="0"/>
                  </a:rPr>
                  <a:t>Entwicklung neuer Produkte und Dienstleistungen</a:t>
                </a:r>
                <a:endParaRPr lang="de-AT" b="1">
                  <a:latin typeface="Calibri" panose="020F0502020204030204" pitchFamily="34" charset="0"/>
                  <a:cs typeface="Calibri" panose="020F0502020204030204" pitchFamily="34" charset="0"/>
                </a:endParaRPr>
              </a:p>
            </p:txBody>
          </p:sp>
        </p:grpSp>
        <p:sp>
          <p:nvSpPr>
            <p:cNvPr id="33" name="Textfeld 32">
              <a:extLst>
                <a:ext uri="{FF2B5EF4-FFF2-40B4-BE49-F238E27FC236}">
                  <a16:creationId xmlns:a16="http://schemas.microsoft.com/office/drawing/2014/main" id="{E08C7DEE-5D58-B8CE-2763-E32E914D0776}"/>
                </a:ext>
              </a:extLst>
            </p:cNvPr>
            <p:cNvSpPr txBox="1"/>
            <p:nvPr/>
          </p:nvSpPr>
          <p:spPr>
            <a:xfrm>
              <a:off x="6283805" y="3857060"/>
              <a:ext cx="2145904" cy="830997"/>
            </a:xfrm>
            <a:prstGeom prst="rect">
              <a:avLst/>
            </a:prstGeom>
            <a:noFill/>
          </p:spPr>
          <p:txBody>
            <a:bodyPr wrap="square" rtlCol="0">
              <a:spAutoFit/>
            </a:bodyPr>
            <a:lstStyle/>
            <a:p>
              <a:pPr algn="ctr"/>
              <a:r>
                <a:rPr lang="de-AT" sz="1600" b="0" i="0" u="none" strike="noStrike" dirty="0">
                  <a:solidFill>
                    <a:srgbClr val="000000"/>
                  </a:solidFill>
                  <a:effectLst/>
                  <a:latin typeface="Calibri" panose="020F0502020204030204" pitchFamily="34" charset="0"/>
                  <a:cs typeface="Calibri" panose="020F0502020204030204" pitchFamily="34" charset="0"/>
                </a:rPr>
                <a:t>Sammlung der Daten, um neue Produkte oder Services zu entwickeln.</a:t>
              </a:r>
            </a:p>
          </p:txBody>
        </p:sp>
      </p:grpSp>
      <p:grpSp>
        <p:nvGrpSpPr>
          <p:cNvPr id="12" name="Gruppieren 11">
            <a:extLst>
              <a:ext uri="{FF2B5EF4-FFF2-40B4-BE49-F238E27FC236}">
                <a16:creationId xmlns:a16="http://schemas.microsoft.com/office/drawing/2014/main" id="{64A8614C-8EEA-4141-0457-E5524C0E3E0F}"/>
              </a:ext>
            </a:extLst>
          </p:cNvPr>
          <p:cNvGrpSpPr/>
          <p:nvPr/>
        </p:nvGrpSpPr>
        <p:grpSpPr>
          <a:xfrm>
            <a:off x="9261914" y="1634023"/>
            <a:ext cx="2206922" cy="3654434"/>
            <a:chOff x="9261914" y="2057354"/>
            <a:chExt cx="2206922" cy="2743511"/>
          </a:xfrm>
        </p:grpSpPr>
        <p:grpSp>
          <p:nvGrpSpPr>
            <p:cNvPr id="26" name="Gruppieren 25">
              <a:extLst>
                <a:ext uri="{FF2B5EF4-FFF2-40B4-BE49-F238E27FC236}">
                  <a16:creationId xmlns:a16="http://schemas.microsoft.com/office/drawing/2014/main" id="{7F056062-4230-7960-8037-41F5824EA08E}"/>
                </a:ext>
              </a:extLst>
            </p:cNvPr>
            <p:cNvGrpSpPr/>
            <p:nvPr/>
          </p:nvGrpSpPr>
          <p:grpSpPr>
            <a:xfrm>
              <a:off x="9261914" y="2057354"/>
              <a:ext cx="2206922" cy="2743511"/>
              <a:chOff x="3906724" y="2609836"/>
              <a:chExt cx="2206922" cy="2743511"/>
            </a:xfrm>
            <a:solidFill>
              <a:schemeClr val="accent5">
                <a:lumMod val="20000"/>
                <a:lumOff val="80000"/>
              </a:schemeClr>
            </a:solidFill>
          </p:grpSpPr>
          <p:sp>
            <p:nvSpPr>
              <p:cNvPr id="28" name="Rechteck 27">
                <a:extLst>
                  <a:ext uri="{FF2B5EF4-FFF2-40B4-BE49-F238E27FC236}">
                    <a16:creationId xmlns:a16="http://schemas.microsoft.com/office/drawing/2014/main" id="{A30CC165-CA27-9376-F89F-888D7D3DEB22}"/>
                  </a:ext>
                </a:extLst>
              </p:cNvPr>
              <p:cNvSpPr/>
              <p:nvPr/>
            </p:nvSpPr>
            <p:spPr>
              <a:xfrm>
                <a:off x="3906724" y="2928519"/>
                <a:ext cx="2196000" cy="2424828"/>
              </a:xfrm>
              <a:custGeom>
                <a:avLst/>
                <a:gdLst>
                  <a:gd name="connsiteX0" fmla="*/ 0 w 2196000"/>
                  <a:gd name="connsiteY0" fmla="*/ 0 h 2424828"/>
                  <a:gd name="connsiteX1" fmla="*/ 2196000 w 2196000"/>
                  <a:gd name="connsiteY1" fmla="*/ 0 h 2424828"/>
                  <a:gd name="connsiteX2" fmla="*/ 2196000 w 2196000"/>
                  <a:gd name="connsiteY2" fmla="*/ 2424828 h 2424828"/>
                  <a:gd name="connsiteX3" fmla="*/ 0 w 2196000"/>
                  <a:gd name="connsiteY3" fmla="*/ 2424828 h 2424828"/>
                  <a:gd name="connsiteX4" fmla="*/ 0 w 2196000"/>
                  <a:gd name="connsiteY4" fmla="*/ 0 h 2424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000" h="2424828" fill="none" extrusionOk="0">
                    <a:moveTo>
                      <a:pt x="0" y="0"/>
                    </a:moveTo>
                    <a:cubicBezTo>
                      <a:pt x="708713" y="-33775"/>
                      <a:pt x="1218659" y="138873"/>
                      <a:pt x="2196000" y="0"/>
                    </a:cubicBezTo>
                    <a:cubicBezTo>
                      <a:pt x="2122229" y="242710"/>
                      <a:pt x="2040117" y="1987799"/>
                      <a:pt x="2196000" y="2424828"/>
                    </a:cubicBezTo>
                    <a:cubicBezTo>
                      <a:pt x="1538118" y="2287498"/>
                      <a:pt x="768040" y="2286972"/>
                      <a:pt x="0" y="2424828"/>
                    </a:cubicBezTo>
                    <a:cubicBezTo>
                      <a:pt x="152408" y="2002167"/>
                      <a:pt x="73868" y="829832"/>
                      <a:pt x="0" y="0"/>
                    </a:cubicBezTo>
                    <a:close/>
                  </a:path>
                  <a:path w="2196000" h="2424828" stroke="0" extrusionOk="0">
                    <a:moveTo>
                      <a:pt x="0" y="0"/>
                    </a:moveTo>
                    <a:cubicBezTo>
                      <a:pt x="580753" y="-101487"/>
                      <a:pt x="1543898" y="-162162"/>
                      <a:pt x="2196000" y="0"/>
                    </a:cubicBezTo>
                    <a:cubicBezTo>
                      <a:pt x="2256713" y="1114490"/>
                      <a:pt x="2134928" y="1473013"/>
                      <a:pt x="2196000" y="2424828"/>
                    </a:cubicBezTo>
                    <a:cubicBezTo>
                      <a:pt x="1577972" y="2474893"/>
                      <a:pt x="924665" y="2266379"/>
                      <a:pt x="0" y="2424828"/>
                    </a:cubicBezTo>
                    <a:cubicBezTo>
                      <a:pt x="-24452" y="1770309"/>
                      <a:pt x="-67663" y="581863"/>
                      <a:pt x="0" y="0"/>
                    </a:cubicBezTo>
                    <a:close/>
                  </a:path>
                </a:pathLst>
              </a:custGeom>
              <a:grpFill/>
              <a:ln w="9525">
                <a:solidFill>
                  <a:schemeClr val="tx1">
                    <a:lumMod val="95000"/>
                    <a:lumOff val="5000"/>
                  </a:schemeClr>
                </a:solidFill>
                <a:extLst>
                  <a:ext uri="{C807C97D-BFC1-408E-A445-0C87EB9F89A2}">
                    <ask:lineSketchStyleProps xmlns:ask="http://schemas.microsoft.com/office/drawing/2018/sketchyshapes" sd="981765707">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solidFill>
                    <a:schemeClr val="tx1">
                      <a:lumMod val="85000"/>
                      <a:lumOff val="15000"/>
                    </a:schemeClr>
                  </a:solidFill>
                  <a:latin typeface="Calibri" panose="020F0502020204030204" pitchFamily="34" charset="0"/>
                  <a:cs typeface="Calibri" panose="020F0502020204030204" pitchFamily="34" charset="0"/>
                </a:endParaRPr>
              </a:p>
            </p:txBody>
          </p:sp>
          <p:pic>
            <p:nvPicPr>
              <p:cNvPr id="29" name="Grafik 28" descr="Ein Bild, das Text enthält.&#10;&#10;Automatisch generierte Beschreibung">
                <a:extLst>
                  <a:ext uri="{FF2B5EF4-FFF2-40B4-BE49-F238E27FC236}">
                    <a16:creationId xmlns:a16="http://schemas.microsoft.com/office/drawing/2014/main" id="{52933998-0163-7E1C-A551-D8FF5B7C6C8F}"/>
                  </a:ext>
                </a:extLst>
              </p:cNvPr>
              <p:cNvPicPr>
                <a:picLocks noChangeAspect="1"/>
              </p:cNvPicPr>
              <p:nvPr/>
            </p:nvPicPr>
            <p:blipFill rotWithShape="1">
              <a:blip r:embed="rId3">
                <a:duotone>
                  <a:prstClr val="black"/>
                  <a:schemeClr val="accent1">
                    <a:tint val="45000"/>
                    <a:satMod val="400000"/>
                  </a:schemeClr>
                </a:duotone>
              </a:blip>
              <a:srcRect l="15441" r="78542" b="53091"/>
              <a:stretch/>
            </p:blipFill>
            <p:spPr>
              <a:xfrm>
                <a:off x="4909459" y="2609836"/>
                <a:ext cx="216861" cy="748059"/>
              </a:xfrm>
              <a:prstGeom prst="rect">
                <a:avLst/>
              </a:prstGeom>
              <a:noFill/>
            </p:spPr>
          </p:pic>
          <p:sp>
            <p:nvSpPr>
              <p:cNvPr id="30" name="Textfeld 29">
                <a:extLst>
                  <a:ext uri="{FF2B5EF4-FFF2-40B4-BE49-F238E27FC236}">
                    <a16:creationId xmlns:a16="http://schemas.microsoft.com/office/drawing/2014/main" id="{7FBD14E4-EA88-7243-3F0C-632D3591E904}"/>
                  </a:ext>
                </a:extLst>
              </p:cNvPr>
              <p:cNvSpPr txBox="1"/>
              <p:nvPr/>
            </p:nvSpPr>
            <p:spPr>
              <a:xfrm>
                <a:off x="3906724" y="3194056"/>
                <a:ext cx="2206922" cy="693176"/>
              </a:xfrm>
              <a:prstGeom prst="rect">
                <a:avLst/>
              </a:prstGeom>
              <a:noFill/>
            </p:spPr>
            <p:txBody>
              <a:bodyPr wrap="square" rtlCol="0">
                <a:spAutoFit/>
              </a:bodyPr>
              <a:lstStyle/>
              <a:p>
                <a:pPr algn="ctr"/>
                <a:r>
                  <a:rPr lang="de-DE" b="1">
                    <a:latin typeface="Calibri" panose="020F0502020204030204" pitchFamily="34" charset="0"/>
                    <a:cs typeface="Calibri" panose="020F0502020204030204" pitchFamily="34" charset="0"/>
                  </a:rPr>
                  <a:t>Verbesserung der Effizienz und Produktivität</a:t>
                </a:r>
                <a:endParaRPr lang="de-AT" b="1">
                  <a:latin typeface="Calibri" panose="020F0502020204030204" pitchFamily="34" charset="0"/>
                  <a:cs typeface="Calibri" panose="020F0502020204030204" pitchFamily="34" charset="0"/>
                </a:endParaRPr>
              </a:p>
            </p:txBody>
          </p:sp>
        </p:grpSp>
        <p:sp>
          <p:nvSpPr>
            <p:cNvPr id="34" name="Textfeld 33">
              <a:extLst>
                <a:ext uri="{FF2B5EF4-FFF2-40B4-BE49-F238E27FC236}">
                  <a16:creationId xmlns:a16="http://schemas.microsoft.com/office/drawing/2014/main" id="{3A620B2E-54F5-A8DC-2FD7-DB9B7A3A07DD}"/>
                </a:ext>
              </a:extLst>
            </p:cNvPr>
            <p:cNvSpPr txBox="1"/>
            <p:nvPr/>
          </p:nvSpPr>
          <p:spPr>
            <a:xfrm>
              <a:off x="9286962" y="3684675"/>
              <a:ext cx="2145904" cy="808705"/>
            </a:xfrm>
            <a:prstGeom prst="rect">
              <a:avLst/>
            </a:prstGeom>
            <a:noFill/>
          </p:spPr>
          <p:txBody>
            <a:bodyPr wrap="square" rtlCol="0">
              <a:spAutoFit/>
            </a:bodyPr>
            <a:lstStyle/>
            <a:p>
              <a:pPr algn="ctr"/>
              <a:r>
                <a:rPr lang="de-AT" sz="1600" b="0" i="0" u="none" strike="noStrike" dirty="0">
                  <a:solidFill>
                    <a:srgbClr val="000000"/>
                  </a:solidFill>
                  <a:effectLst/>
                  <a:latin typeface="Calibri" panose="020F0502020204030204" pitchFamily="34" charset="0"/>
                  <a:cs typeface="Calibri" panose="020F0502020204030204" pitchFamily="34" charset="0"/>
                </a:rPr>
                <a:t>Analyse der Daten, um Prozesse zu automatisieren und besser zu werden.</a:t>
              </a:r>
            </a:p>
          </p:txBody>
        </p:sp>
      </p:grpSp>
    </p:spTree>
    <p:extLst>
      <p:ext uri="{BB962C8B-B14F-4D97-AF65-F5344CB8AC3E}">
        <p14:creationId xmlns:p14="http://schemas.microsoft.com/office/powerpoint/2010/main" val="256343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6A9CC0-5DDB-BAAE-08F0-4D57D01DE96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5D69DC1-01C9-4412-C6D3-E18DC8AEB612}"/>
              </a:ext>
            </a:extLst>
          </p:cNvPr>
          <p:cNvSpPr>
            <a:spLocks noGrp="1"/>
          </p:cNvSpPr>
          <p:nvPr>
            <p:ph type="title"/>
          </p:nvPr>
        </p:nvSpPr>
        <p:spPr/>
        <p:txBody>
          <a:bodyPr/>
          <a:lstStyle/>
          <a:p>
            <a:r>
              <a:rPr lang="de-DE" dirty="0"/>
              <a:t>Missbräuchliche Verwendung der Daten</a:t>
            </a:r>
            <a:endParaRPr lang="de-AT" dirty="0"/>
          </a:p>
        </p:txBody>
      </p:sp>
      <p:sp>
        <p:nvSpPr>
          <p:cNvPr id="4" name="Foliennummernplatzhalter 3">
            <a:extLst>
              <a:ext uri="{FF2B5EF4-FFF2-40B4-BE49-F238E27FC236}">
                <a16:creationId xmlns:a16="http://schemas.microsoft.com/office/drawing/2014/main" id="{FF40C868-E41E-E90A-89E4-3C4DD0F23FFD}"/>
              </a:ext>
            </a:extLst>
          </p:cNvPr>
          <p:cNvSpPr>
            <a:spLocks noGrp="1"/>
          </p:cNvSpPr>
          <p:nvPr>
            <p:ph type="sldNum" sz="quarter" idx="12"/>
          </p:nvPr>
        </p:nvSpPr>
        <p:spPr/>
        <p:txBody>
          <a:bodyPr/>
          <a:lstStyle/>
          <a:p>
            <a:fld id="{4C23FFEC-42AF-4C5F-8FEB-D69D9B6A7C04}" type="slidenum">
              <a:rPr lang="de-AT" smtClean="0"/>
              <a:t>21</a:t>
            </a:fld>
            <a:endParaRPr lang="de-AT"/>
          </a:p>
        </p:txBody>
      </p:sp>
      <p:sp>
        <p:nvSpPr>
          <p:cNvPr id="5" name="Freihandform 1">
            <a:extLst>
              <a:ext uri="{FF2B5EF4-FFF2-40B4-BE49-F238E27FC236}">
                <a16:creationId xmlns:a16="http://schemas.microsoft.com/office/drawing/2014/main" id="{BA872E05-E736-C170-A9CF-19647FE5E7A0}"/>
              </a:ext>
            </a:extLst>
          </p:cNvPr>
          <p:cNvSpPr/>
          <p:nvPr/>
        </p:nvSpPr>
        <p:spPr>
          <a:xfrm>
            <a:off x="-10886" y="1671164"/>
            <a:ext cx="12213771" cy="277586"/>
          </a:xfrm>
          <a:custGeom>
            <a:avLst/>
            <a:gdLst>
              <a:gd name="connsiteX0" fmla="*/ 0 w 12213771"/>
              <a:gd name="connsiteY0" fmla="*/ 0 h 277586"/>
              <a:gd name="connsiteX1" fmla="*/ 3233057 w 12213771"/>
              <a:gd name="connsiteY1" fmla="*/ 244929 h 277586"/>
              <a:gd name="connsiteX2" fmla="*/ 6057900 w 12213771"/>
              <a:gd name="connsiteY2" fmla="*/ 179614 h 277586"/>
              <a:gd name="connsiteX3" fmla="*/ 8425542 w 12213771"/>
              <a:gd name="connsiteY3" fmla="*/ 163286 h 277586"/>
              <a:gd name="connsiteX4" fmla="*/ 10597242 w 12213771"/>
              <a:gd name="connsiteY4" fmla="*/ 277586 h 277586"/>
              <a:gd name="connsiteX5" fmla="*/ 12213771 w 12213771"/>
              <a:gd name="connsiteY5" fmla="*/ 163286 h 27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3771" h="277586">
                <a:moveTo>
                  <a:pt x="0" y="0"/>
                </a:moveTo>
                <a:cubicBezTo>
                  <a:pt x="1111703" y="107496"/>
                  <a:pt x="2223407" y="214993"/>
                  <a:pt x="3233057" y="244929"/>
                </a:cubicBezTo>
                <a:lnTo>
                  <a:pt x="6057900" y="179614"/>
                </a:lnTo>
                <a:cubicBezTo>
                  <a:pt x="6923314" y="166007"/>
                  <a:pt x="7668985" y="146957"/>
                  <a:pt x="8425542" y="163286"/>
                </a:cubicBezTo>
                <a:cubicBezTo>
                  <a:pt x="9182099" y="179615"/>
                  <a:pt x="9965871" y="277586"/>
                  <a:pt x="10597242" y="277586"/>
                </a:cubicBezTo>
                <a:cubicBezTo>
                  <a:pt x="11228613" y="277586"/>
                  <a:pt x="11721192" y="220436"/>
                  <a:pt x="12213771" y="163286"/>
                </a:cubicBezTo>
              </a:path>
            </a:pathLst>
          </a:custGeom>
          <a:noFill/>
          <a:ln w="28575">
            <a:solidFill>
              <a:srgbClr val="667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lumMod val="85000"/>
                  <a:lumOff val="15000"/>
                </a:schemeClr>
              </a:solidFill>
              <a:latin typeface="+mj-lt"/>
            </a:endParaRPr>
          </a:p>
        </p:txBody>
      </p:sp>
      <p:grpSp>
        <p:nvGrpSpPr>
          <p:cNvPr id="3" name="Gruppieren 2">
            <a:extLst>
              <a:ext uri="{FF2B5EF4-FFF2-40B4-BE49-F238E27FC236}">
                <a16:creationId xmlns:a16="http://schemas.microsoft.com/office/drawing/2014/main" id="{1E3B88B6-7FB4-F626-BC6A-69407E3DBD64}"/>
              </a:ext>
            </a:extLst>
          </p:cNvPr>
          <p:cNvGrpSpPr/>
          <p:nvPr/>
        </p:nvGrpSpPr>
        <p:grpSpPr>
          <a:xfrm>
            <a:off x="1442652" y="1589932"/>
            <a:ext cx="2213532" cy="3596904"/>
            <a:chOff x="560752" y="1928598"/>
            <a:chExt cx="2213532" cy="2812555"/>
          </a:xfrm>
        </p:grpSpPr>
        <p:grpSp>
          <p:nvGrpSpPr>
            <p:cNvPr id="7" name="Gruppieren 6">
              <a:extLst>
                <a:ext uri="{FF2B5EF4-FFF2-40B4-BE49-F238E27FC236}">
                  <a16:creationId xmlns:a16="http://schemas.microsoft.com/office/drawing/2014/main" id="{2BE84388-A840-7426-846B-78A7346E1DF1}"/>
                </a:ext>
              </a:extLst>
            </p:cNvPr>
            <p:cNvGrpSpPr/>
            <p:nvPr/>
          </p:nvGrpSpPr>
          <p:grpSpPr>
            <a:xfrm>
              <a:off x="560752" y="1928598"/>
              <a:ext cx="2213532" cy="2812555"/>
              <a:chOff x="3906724" y="2609837"/>
              <a:chExt cx="2213532" cy="1970898"/>
            </a:xfrm>
            <a:solidFill>
              <a:schemeClr val="accent5">
                <a:lumMod val="20000"/>
                <a:lumOff val="80000"/>
              </a:schemeClr>
            </a:solidFill>
          </p:grpSpPr>
          <p:sp>
            <p:nvSpPr>
              <p:cNvPr id="9" name="Rechteck 8">
                <a:extLst>
                  <a:ext uri="{FF2B5EF4-FFF2-40B4-BE49-F238E27FC236}">
                    <a16:creationId xmlns:a16="http://schemas.microsoft.com/office/drawing/2014/main" id="{3C80AA8E-FB2B-9203-3594-EA75F6730EC2}"/>
                  </a:ext>
                </a:extLst>
              </p:cNvPr>
              <p:cNvSpPr/>
              <p:nvPr/>
            </p:nvSpPr>
            <p:spPr>
              <a:xfrm>
                <a:off x="3906724" y="2928518"/>
                <a:ext cx="2196000" cy="1652217"/>
              </a:xfrm>
              <a:custGeom>
                <a:avLst/>
                <a:gdLst>
                  <a:gd name="connsiteX0" fmla="*/ 0 w 2196000"/>
                  <a:gd name="connsiteY0" fmla="*/ 0 h 1652217"/>
                  <a:gd name="connsiteX1" fmla="*/ 2196000 w 2196000"/>
                  <a:gd name="connsiteY1" fmla="*/ 0 h 1652217"/>
                  <a:gd name="connsiteX2" fmla="*/ 2196000 w 2196000"/>
                  <a:gd name="connsiteY2" fmla="*/ 1652217 h 1652217"/>
                  <a:gd name="connsiteX3" fmla="*/ 0 w 2196000"/>
                  <a:gd name="connsiteY3" fmla="*/ 1652217 h 1652217"/>
                  <a:gd name="connsiteX4" fmla="*/ 0 w 2196000"/>
                  <a:gd name="connsiteY4" fmla="*/ 0 h 1652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000" h="1652217" fill="none" extrusionOk="0">
                    <a:moveTo>
                      <a:pt x="0" y="0"/>
                    </a:moveTo>
                    <a:cubicBezTo>
                      <a:pt x="708713" y="-33775"/>
                      <a:pt x="1218659" y="138873"/>
                      <a:pt x="2196000" y="0"/>
                    </a:cubicBezTo>
                    <a:cubicBezTo>
                      <a:pt x="2261959" y="188274"/>
                      <a:pt x="2200362" y="1247148"/>
                      <a:pt x="2196000" y="1652217"/>
                    </a:cubicBezTo>
                    <a:cubicBezTo>
                      <a:pt x="1538118" y="1514887"/>
                      <a:pt x="768040" y="1514361"/>
                      <a:pt x="0" y="1652217"/>
                    </a:cubicBezTo>
                    <a:cubicBezTo>
                      <a:pt x="37350" y="896845"/>
                      <a:pt x="-71532" y="586904"/>
                      <a:pt x="0" y="0"/>
                    </a:cubicBezTo>
                    <a:close/>
                  </a:path>
                  <a:path w="2196000" h="1652217" stroke="0" extrusionOk="0">
                    <a:moveTo>
                      <a:pt x="0" y="0"/>
                    </a:moveTo>
                    <a:cubicBezTo>
                      <a:pt x="580753" y="-101487"/>
                      <a:pt x="1543898" y="-162162"/>
                      <a:pt x="2196000" y="0"/>
                    </a:cubicBezTo>
                    <a:cubicBezTo>
                      <a:pt x="2126517" y="548422"/>
                      <a:pt x="2127965" y="1234356"/>
                      <a:pt x="2196000" y="1652217"/>
                    </a:cubicBezTo>
                    <a:cubicBezTo>
                      <a:pt x="1577972" y="1702282"/>
                      <a:pt x="924665" y="1493768"/>
                      <a:pt x="0" y="1652217"/>
                    </a:cubicBezTo>
                    <a:cubicBezTo>
                      <a:pt x="-26638" y="1335861"/>
                      <a:pt x="-19851" y="573974"/>
                      <a:pt x="0" y="0"/>
                    </a:cubicBezTo>
                    <a:close/>
                  </a:path>
                </a:pathLst>
              </a:custGeom>
              <a:grpFill/>
              <a:ln w="9525">
                <a:solidFill>
                  <a:schemeClr val="tx1">
                    <a:lumMod val="95000"/>
                    <a:lumOff val="5000"/>
                  </a:schemeClr>
                </a:solidFill>
                <a:extLst>
                  <a:ext uri="{C807C97D-BFC1-408E-A445-0C87EB9F89A2}">
                    <ask:lineSketchStyleProps xmlns:ask="http://schemas.microsoft.com/office/drawing/2018/sketchyshapes" sd="981765707">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solidFill>
                    <a:schemeClr val="tx1">
                      <a:lumMod val="85000"/>
                      <a:lumOff val="15000"/>
                    </a:schemeClr>
                  </a:solidFill>
                  <a:latin typeface="Calibri" panose="020F0502020204030204" pitchFamily="34" charset="0"/>
                  <a:cs typeface="Calibri" panose="020F0502020204030204" pitchFamily="34" charset="0"/>
                </a:endParaRPr>
              </a:p>
            </p:txBody>
          </p:sp>
          <p:pic>
            <p:nvPicPr>
              <p:cNvPr id="10" name="Grafik 9" descr="Ein Bild, das Text enthält.&#10;&#10;Automatisch generierte Beschreibung">
                <a:extLst>
                  <a:ext uri="{FF2B5EF4-FFF2-40B4-BE49-F238E27FC236}">
                    <a16:creationId xmlns:a16="http://schemas.microsoft.com/office/drawing/2014/main" id="{3AFFEAEA-782D-1FBA-39CC-C205B29B6ED9}"/>
                  </a:ext>
                </a:extLst>
              </p:cNvPr>
              <p:cNvPicPr>
                <a:picLocks noChangeAspect="1"/>
              </p:cNvPicPr>
              <p:nvPr/>
            </p:nvPicPr>
            <p:blipFill rotWithShape="1">
              <a:blip r:embed="rId3">
                <a:duotone>
                  <a:prstClr val="black"/>
                  <a:schemeClr val="accent1">
                    <a:tint val="45000"/>
                    <a:satMod val="400000"/>
                  </a:schemeClr>
                </a:duotone>
              </a:blip>
              <a:srcRect l="15441" r="78542" b="53091"/>
              <a:stretch/>
            </p:blipFill>
            <p:spPr>
              <a:xfrm>
                <a:off x="4909460" y="2609837"/>
                <a:ext cx="216860" cy="468164"/>
              </a:xfrm>
              <a:prstGeom prst="rect">
                <a:avLst/>
              </a:prstGeom>
              <a:noFill/>
            </p:spPr>
          </p:pic>
          <p:sp>
            <p:nvSpPr>
              <p:cNvPr id="11" name="Textfeld 10">
                <a:extLst>
                  <a:ext uri="{FF2B5EF4-FFF2-40B4-BE49-F238E27FC236}">
                    <a16:creationId xmlns:a16="http://schemas.microsoft.com/office/drawing/2014/main" id="{7C84D770-D49E-064C-C1B5-CB03D7EC822B}"/>
                  </a:ext>
                </a:extLst>
              </p:cNvPr>
              <p:cNvSpPr txBox="1"/>
              <p:nvPr/>
            </p:nvSpPr>
            <p:spPr>
              <a:xfrm>
                <a:off x="3913334" y="3044221"/>
                <a:ext cx="2206922" cy="202373"/>
              </a:xfrm>
              <a:prstGeom prst="rect">
                <a:avLst/>
              </a:prstGeom>
              <a:noFill/>
            </p:spPr>
            <p:txBody>
              <a:bodyPr wrap="square" rtlCol="0">
                <a:spAutoFit/>
              </a:bodyPr>
              <a:lstStyle/>
              <a:p>
                <a:pPr algn="ctr"/>
                <a:r>
                  <a:rPr lang="de-DE" b="1" dirty="0">
                    <a:latin typeface="Calibri" panose="020F0502020204030204" pitchFamily="34" charset="0"/>
                    <a:cs typeface="Calibri" panose="020F0502020204030204" pitchFamily="34" charset="0"/>
                  </a:rPr>
                  <a:t>Verkauf von Daten</a:t>
                </a:r>
                <a:endParaRPr lang="en-AU" b="1" dirty="0">
                  <a:latin typeface="Calibri" panose="020F0502020204030204" pitchFamily="34" charset="0"/>
                  <a:cs typeface="Calibri" panose="020F0502020204030204" pitchFamily="34" charset="0"/>
                </a:endParaRPr>
              </a:p>
            </p:txBody>
          </p:sp>
        </p:grpSp>
        <p:sp>
          <p:nvSpPr>
            <p:cNvPr id="31" name="Textfeld 30">
              <a:extLst>
                <a:ext uri="{FF2B5EF4-FFF2-40B4-BE49-F238E27FC236}">
                  <a16:creationId xmlns:a16="http://schemas.microsoft.com/office/drawing/2014/main" id="{B84CB190-0079-ADC4-2ED7-53041A6F50DB}"/>
                </a:ext>
              </a:extLst>
            </p:cNvPr>
            <p:cNvSpPr txBox="1"/>
            <p:nvPr/>
          </p:nvSpPr>
          <p:spPr>
            <a:xfrm>
              <a:off x="585799" y="3377759"/>
              <a:ext cx="2145904" cy="1034847"/>
            </a:xfrm>
            <a:prstGeom prst="rect">
              <a:avLst/>
            </a:prstGeom>
            <a:noFill/>
          </p:spPr>
          <p:txBody>
            <a:bodyPr wrap="square" rtlCol="0">
              <a:spAutoFit/>
            </a:bodyPr>
            <a:lstStyle/>
            <a:p>
              <a:pPr algn="ctr"/>
              <a:r>
                <a:rPr lang="de-AT" sz="1600" b="0" i="0" u="none" strike="noStrike" dirty="0">
                  <a:solidFill>
                    <a:srgbClr val="000000"/>
                  </a:solidFill>
                  <a:effectLst/>
                  <a:latin typeface="Calibri" panose="020F0502020204030204" pitchFamily="34" charset="0"/>
                  <a:cs typeface="Calibri" panose="020F0502020204030204" pitchFamily="34" charset="0"/>
                </a:rPr>
                <a:t>Daten werden ohne Wissen der </a:t>
              </a:r>
              <a:r>
                <a:rPr lang="de-AT" sz="1600" b="0" i="0" u="none" strike="noStrike" dirty="0" err="1">
                  <a:solidFill>
                    <a:srgbClr val="000000"/>
                  </a:solidFill>
                  <a:effectLst/>
                  <a:latin typeface="Calibri" panose="020F0502020204030204" pitchFamily="34" charset="0"/>
                  <a:cs typeface="Calibri" panose="020F0502020204030204" pitchFamily="34" charset="0"/>
                </a:rPr>
                <a:t>Nutzer:innen</a:t>
              </a:r>
              <a:r>
                <a:rPr lang="de-AT" sz="1600" b="0" i="0" u="none" strike="noStrike" dirty="0">
                  <a:solidFill>
                    <a:srgbClr val="000000"/>
                  </a:solidFill>
                  <a:effectLst/>
                  <a:latin typeface="Calibri" panose="020F0502020204030204" pitchFamily="34" charset="0"/>
                  <a:cs typeface="Calibri" panose="020F0502020204030204" pitchFamily="34" charset="0"/>
                </a:rPr>
                <a:t> weitergegeben oder verkauft.</a:t>
              </a:r>
            </a:p>
          </p:txBody>
        </p:sp>
      </p:grpSp>
      <p:grpSp>
        <p:nvGrpSpPr>
          <p:cNvPr id="8" name="Gruppieren 7">
            <a:extLst>
              <a:ext uri="{FF2B5EF4-FFF2-40B4-BE49-F238E27FC236}">
                <a16:creationId xmlns:a16="http://schemas.microsoft.com/office/drawing/2014/main" id="{315B5E63-ACDF-A474-BE2E-AA42CDD0A82E}"/>
              </a:ext>
            </a:extLst>
          </p:cNvPr>
          <p:cNvGrpSpPr/>
          <p:nvPr/>
        </p:nvGrpSpPr>
        <p:grpSpPr>
          <a:xfrm>
            <a:off x="8515364" y="1721242"/>
            <a:ext cx="2208937" cy="3041223"/>
            <a:chOff x="3293734" y="2087424"/>
            <a:chExt cx="2208937" cy="2246802"/>
          </a:xfrm>
        </p:grpSpPr>
        <p:grpSp>
          <p:nvGrpSpPr>
            <p:cNvPr id="13" name="Gruppieren 12">
              <a:extLst>
                <a:ext uri="{FF2B5EF4-FFF2-40B4-BE49-F238E27FC236}">
                  <a16:creationId xmlns:a16="http://schemas.microsoft.com/office/drawing/2014/main" id="{F34A10F2-6F49-5F5D-3731-D9266957B435}"/>
                </a:ext>
              </a:extLst>
            </p:cNvPr>
            <p:cNvGrpSpPr/>
            <p:nvPr/>
          </p:nvGrpSpPr>
          <p:grpSpPr>
            <a:xfrm>
              <a:off x="3293734" y="2087424"/>
              <a:ext cx="2208937" cy="2246802"/>
              <a:chOff x="1338943" y="2601802"/>
              <a:chExt cx="2208937" cy="4076662"/>
            </a:xfrm>
            <a:solidFill>
              <a:schemeClr val="accent5">
                <a:lumMod val="20000"/>
                <a:lumOff val="80000"/>
              </a:schemeClr>
            </a:solidFill>
          </p:grpSpPr>
          <p:grpSp>
            <p:nvGrpSpPr>
              <p:cNvPr id="15" name="Gruppieren 14">
                <a:extLst>
                  <a:ext uri="{FF2B5EF4-FFF2-40B4-BE49-F238E27FC236}">
                    <a16:creationId xmlns:a16="http://schemas.microsoft.com/office/drawing/2014/main" id="{D61C651A-448F-8A87-B995-87E997A91F28}"/>
                  </a:ext>
                </a:extLst>
              </p:cNvPr>
              <p:cNvGrpSpPr/>
              <p:nvPr/>
            </p:nvGrpSpPr>
            <p:grpSpPr>
              <a:xfrm>
                <a:off x="1338943" y="2923419"/>
                <a:ext cx="2208937" cy="3755045"/>
                <a:chOff x="1338943" y="2923419"/>
                <a:chExt cx="2208937" cy="3755045"/>
              </a:xfrm>
              <a:grpFill/>
            </p:grpSpPr>
            <p:sp>
              <p:nvSpPr>
                <p:cNvPr id="17" name="Rechteck 16">
                  <a:extLst>
                    <a:ext uri="{FF2B5EF4-FFF2-40B4-BE49-F238E27FC236}">
                      <a16:creationId xmlns:a16="http://schemas.microsoft.com/office/drawing/2014/main" id="{1543DF1C-C7C2-275C-8DD7-34F2AF6D5CB1}"/>
                    </a:ext>
                  </a:extLst>
                </p:cNvPr>
                <p:cNvSpPr/>
                <p:nvPr/>
              </p:nvSpPr>
              <p:spPr>
                <a:xfrm>
                  <a:off x="1338943" y="2923419"/>
                  <a:ext cx="2196000" cy="3755045"/>
                </a:xfrm>
                <a:custGeom>
                  <a:avLst/>
                  <a:gdLst>
                    <a:gd name="connsiteX0" fmla="*/ 0 w 2196000"/>
                    <a:gd name="connsiteY0" fmla="*/ 0 h 3755045"/>
                    <a:gd name="connsiteX1" fmla="*/ 2196000 w 2196000"/>
                    <a:gd name="connsiteY1" fmla="*/ 0 h 3755045"/>
                    <a:gd name="connsiteX2" fmla="*/ 2196000 w 2196000"/>
                    <a:gd name="connsiteY2" fmla="*/ 3755045 h 3755045"/>
                    <a:gd name="connsiteX3" fmla="*/ 0 w 2196000"/>
                    <a:gd name="connsiteY3" fmla="*/ 3755045 h 3755045"/>
                    <a:gd name="connsiteX4" fmla="*/ 0 w 2196000"/>
                    <a:gd name="connsiteY4" fmla="*/ 0 h 3755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000" h="3755045" fill="none" extrusionOk="0">
                      <a:moveTo>
                        <a:pt x="0" y="0"/>
                      </a:moveTo>
                      <a:cubicBezTo>
                        <a:pt x="300776" y="-49533"/>
                        <a:pt x="1244719" y="-14809"/>
                        <a:pt x="2196000" y="0"/>
                      </a:cubicBezTo>
                      <a:cubicBezTo>
                        <a:pt x="2283639" y="546395"/>
                        <a:pt x="2123321" y="3303321"/>
                        <a:pt x="2196000" y="3755045"/>
                      </a:cubicBezTo>
                      <a:cubicBezTo>
                        <a:pt x="1322457" y="3706814"/>
                        <a:pt x="706056" y="3839500"/>
                        <a:pt x="0" y="3755045"/>
                      </a:cubicBezTo>
                      <a:cubicBezTo>
                        <a:pt x="-38581" y="3167740"/>
                        <a:pt x="63341" y="576915"/>
                        <a:pt x="0" y="0"/>
                      </a:cubicBezTo>
                      <a:close/>
                    </a:path>
                    <a:path w="2196000" h="3755045" stroke="0" extrusionOk="0">
                      <a:moveTo>
                        <a:pt x="0" y="0"/>
                      </a:moveTo>
                      <a:cubicBezTo>
                        <a:pt x="579241" y="118645"/>
                        <a:pt x="1618304" y="116012"/>
                        <a:pt x="2196000" y="0"/>
                      </a:cubicBezTo>
                      <a:cubicBezTo>
                        <a:pt x="2063118" y="1165287"/>
                        <a:pt x="2280951" y="1938577"/>
                        <a:pt x="2196000" y="3755045"/>
                      </a:cubicBezTo>
                      <a:cubicBezTo>
                        <a:pt x="1411660" y="3889645"/>
                        <a:pt x="279043" y="3597849"/>
                        <a:pt x="0" y="3755045"/>
                      </a:cubicBezTo>
                      <a:cubicBezTo>
                        <a:pt x="-20187" y="2124685"/>
                        <a:pt x="-152480" y="1622797"/>
                        <a:pt x="0" y="0"/>
                      </a:cubicBezTo>
                      <a:close/>
                    </a:path>
                  </a:pathLst>
                </a:custGeom>
                <a:grpFill/>
                <a:ln w="9525">
                  <a:solidFill>
                    <a:schemeClr val="tx1">
                      <a:lumMod val="85000"/>
                      <a:lumOff val="15000"/>
                    </a:schemeClr>
                  </a:solidFill>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solidFill>
                      <a:schemeClr val="tx1">
                        <a:lumMod val="85000"/>
                        <a:lumOff val="15000"/>
                      </a:schemeClr>
                    </a:solidFill>
                    <a:latin typeface="Calibri" panose="020F0502020204030204" pitchFamily="34" charset="0"/>
                    <a:cs typeface="Calibri" panose="020F0502020204030204" pitchFamily="34" charset="0"/>
                  </a:endParaRPr>
                </a:p>
              </p:txBody>
            </p:sp>
            <p:sp>
              <p:nvSpPr>
                <p:cNvPr id="18" name="Textfeld 17">
                  <a:extLst>
                    <a:ext uri="{FF2B5EF4-FFF2-40B4-BE49-F238E27FC236}">
                      <a16:creationId xmlns:a16="http://schemas.microsoft.com/office/drawing/2014/main" id="{37950DF8-BE43-F5A9-3890-51D0A2A2ADD8}"/>
                    </a:ext>
                  </a:extLst>
                </p:cNvPr>
                <p:cNvSpPr txBox="1"/>
                <p:nvPr/>
              </p:nvSpPr>
              <p:spPr>
                <a:xfrm>
                  <a:off x="1414281" y="3238576"/>
                  <a:ext cx="2133599" cy="866386"/>
                </a:xfrm>
                <a:prstGeom prst="rect">
                  <a:avLst/>
                </a:prstGeom>
                <a:noFill/>
              </p:spPr>
              <p:txBody>
                <a:bodyPr wrap="square" rtlCol="0">
                  <a:spAutoFit/>
                </a:bodyPr>
                <a:lstStyle/>
                <a:p>
                  <a:pPr algn="ctr"/>
                  <a:r>
                    <a:rPr lang="de-DE" b="1" dirty="0">
                      <a:latin typeface="Calibri" panose="020F0502020204030204" pitchFamily="34" charset="0"/>
                      <a:cs typeface="Calibri" panose="020F0502020204030204" pitchFamily="34" charset="0"/>
                    </a:rPr>
                    <a:t>Manipulation durch Werbung</a:t>
                  </a:r>
                </a:p>
              </p:txBody>
            </p:sp>
          </p:grpSp>
          <p:pic>
            <p:nvPicPr>
              <p:cNvPr id="16" name="Grafik 15" descr="Ein Bild, das Text enthält.&#10;&#10;Automatisch generierte Beschreibung">
                <a:extLst>
                  <a:ext uri="{FF2B5EF4-FFF2-40B4-BE49-F238E27FC236}">
                    <a16:creationId xmlns:a16="http://schemas.microsoft.com/office/drawing/2014/main" id="{E4071605-949F-00B3-5862-22FE4EC8F9E0}"/>
                  </a:ext>
                </a:extLst>
              </p:cNvPr>
              <p:cNvPicPr>
                <a:picLocks noChangeAspect="1"/>
              </p:cNvPicPr>
              <p:nvPr/>
            </p:nvPicPr>
            <p:blipFill rotWithShape="1">
              <a:blip r:embed="rId3">
                <a:duotone>
                  <a:prstClr val="black"/>
                  <a:schemeClr val="accent1">
                    <a:tint val="45000"/>
                    <a:satMod val="400000"/>
                  </a:schemeClr>
                </a:duotone>
              </a:blip>
              <a:srcRect l="20638" r="73617" b="48146"/>
              <a:stretch/>
            </p:blipFill>
            <p:spPr>
              <a:xfrm>
                <a:off x="2371211" y="2601802"/>
                <a:ext cx="218526" cy="872946"/>
              </a:xfrm>
              <a:prstGeom prst="rect">
                <a:avLst/>
              </a:prstGeom>
              <a:noFill/>
            </p:spPr>
          </p:pic>
        </p:grpSp>
        <p:sp>
          <p:nvSpPr>
            <p:cNvPr id="32" name="Textfeld 31">
              <a:extLst>
                <a:ext uri="{FF2B5EF4-FFF2-40B4-BE49-F238E27FC236}">
                  <a16:creationId xmlns:a16="http://schemas.microsoft.com/office/drawing/2014/main" id="{B4D426FF-F4A6-0AC5-8D07-31ACCE6F15AF}"/>
                </a:ext>
              </a:extLst>
            </p:cNvPr>
            <p:cNvSpPr txBox="1"/>
            <p:nvPr/>
          </p:nvSpPr>
          <p:spPr>
            <a:xfrm>
              <a:off x="3318782" y="3465153"/>
              <a:ext cx="2145904" cy="613926"/>
            </a:xfrm>
            <a:prstGeom prst="rect">
              <a:avLst/>
            </a:prstGeom>
            <a:noFill/>
          </p:spPr>
          <p:txBody>
            <a:bodyPr wrap="square" rtlCol="0">
              <a:spAutoFit/>
            </a:bodyPr>
            <a:lstStyle/>
            <a:p>
              <a:pPr algn="ctr"/>
              <a:r>
                <a:rPr lang="de-AT" sz="1600" b="0" i="0" u="none" strike="noStrike" dirty="0">
                  <a:solidFill>
                    <a:srgbClr val="000000"/>
                  </a:solidFill>
                  <a:effectLst/>
                  <a:latin typeface="Calibri" panose="020F0502020204030204" pitchFamily="34" charset="0"/>
                  <a:cs typeface="Calibri" panose="020F0502020204030204" pitchFamily="34" charset="0"/>
                </a:rPr>
                <a:t>Konsum-entscheidungen werden gelenkt.</a:t>
              </a:r>
            </a:p>
          </p:txBody>
        </p:sp>
      </p:grpSp>
      <p:grpSp>
        <p:nvGrpSpPr>
          <p:cNvPr id="6" name="Gruppieren 5">
            <a:extLst>
              <a:ext uri="{FF2B5EF4-FFF2-40B4-BE49-F238E27FC236}">
                <a16:creationId xmlns:a16="http://schemas.microsoft.com/office/drawing/2014/main" id="{1AD8C069-046C-3E81-01E0-71CEB31961F4}"/>
              </a:ext>
            </a:extLst>
          </p:cNvPr>
          <p:cNvGrpSpPr/>
          <p:nvPr/>
        </p:nvGrpSpPr>
        <p:grpSpPr>
          <a:xfrm>
            <a:off x="5008997" y="1690688"/>
            <a:ext cx="2206922" cy="3218563"/>
            <a:chOff x="6245592" y="1961642"/>
            <a:chExt cx="2206922" cy="3218563"/>
          </a:xfrm>
        </p:grpSpPr>
        <p:grpSp>
          <p:nvGrpSpPr>
            <p:cNvPr id="20" name="Gruppieren 19">
              <a:extLst>
                <a:ext uri="{FF2B5EF4-FFF2-40B4-BE49-F238E27FC236}">
                  <a16:creationId xmlns:a16="http://schemas.microsoft.com/office/drawing/2014/main" id="{29CDF187-4EBA-E4CA-CA35-10825E4BC818}"/>
                </a:ext>
              </a:extLst>
            </p:cNvPr>
            <p:cNvGrpSpPr/>
            <p:nvPr/>
          </p:nvGrpSpPr>
          <p:grpSpPr>
            <a:xfrm>
              <a:off x="6245592" y="1961642"/>
              <a:ext cx="2206922" cy="3218563"/>
              <a:chOff x="3906724" y="2609836"/>
              <a:chExt cx="2206922" cy="3218563"/>
            </a:xfrm>
            <a:solidFill>
              <a:schemeClr val="accent5">
                <a:lumMod val="20000"/>
                <a:lumOff val="80000"/>
              </a:schemeClr>
            </a:solidFill>
          </p:grpSpPr>
          <p:sp>
            <p:nvSpPr>
              <p:cNvPr id="22" name="Rechteck 21">
                <a:extLst>
                  <a:ext uri="{FF2B5EF4-FFF2-40B4-BE49-F238E27FC236}">
                    <a16:creationId xmlns:a16="http://schemas.microsoft.com/office/drawing/2014/main" id="{3BA99A63-CFAF-5EEB-6B4B-D3E244FEAAD2}"/>
                  </a:ext>
                </a:extLst>
              </p:cNvPr>
              <p:cNvSpPr/>
              <p:nvPr/>
            </p:nvSpPr>
            <p:spPr>
              <a:xfrm>
                <a:off x="3906724" y="2928518"/>
                <a:ext cx="2196000" cy="2899881"/>
              </a:xfrm>
              <a:custGeom>
                <a:avLst/>
                <a:gdLst>
                  <a:gd name="connsiteX0" fmla="*/ 0 w 2196000"/>
                  <a:gd name="connsiteY0" fmla="*/ 0 h 2899881"/>
                  <a:gd name="connsiteX1" fmla="*/ 2196000 w 2196000"/>
                  <a:gd name="connsiteY1" fmla="*/ 0 h 2899881"/>
                  <a:gd name="connsiteX2" fmla="*/ 2196000 w 2196000"/>
                  <a:gd name="connsiteY2" fmla="*/ 2899881 h 2899881"/>
                  <a:gd name="connsiteX3" fmla="*/ 0 w 2196000"/>
                  <a:gd name="connsiteY3" fmla="*/ 2899881 h 2899881"/>
                  <a:gd name="connsiteX4" fmla="*/ 0 w 2196000"/>
                  <a:gd name="connsiteY4" fmla="*/ 0 h 2899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000" h="2899881" fill="none" extrusionOk="0">
                    <a:moveTo>
                      <a:pt x="0" y="0"/>
                    </a:moveTo>
                    <a:cubicBezTo>
                      <a:pt x="708713" y="-33775"/>
                      <a:pt x="1218659" y="138873"/>
                      <a:pt x="2196000" y="0"/>
                    </a:cubicBezTo>
                    <a:cubicBezTo>
                      <a:pt x="2122229" y="1103089"/>
                      <a:pt x="2040117" y="2460964"/>
                      <a:pt x="2196000" y="2899881"/>
                    </a:cubicBezTo>
                    <a:cubicBezTo>
                      <a:pt x="1538118" y="2762551"/>
                      <a:pt x="768040" y="2762025"/>
                      <a:pt x="0" y="2899881"/>
                    </a:cubicBezTo>
                    <a:cubicBezTo>
                      <a:pt x="152408" y="1962851"/>
                      <a:pt x="73868" y="432920"/>
                      <a:pt x="0" y="0"/>
                    </a:cubicBezTo>
                    <a:close/>
                  </a:path>
                  <a:path w="2196000" h="2899881" stroke="0" extrusionOk="0">
                    <a:moveTo>
                      <a:pt x="0" y="0"/>
                    </a:moveTo>
                    <a:cubicBezTo>
                      <a:pt x="580753" y="-101487"/>
                      <a:pt x="1543898" y="-162162"/>
                      <a:pt x="2196000" y="0"/>
                    </a:cubicBezTo>
                    <a:cubicBezTo>
                      <a:pt x="2256713" y="607689"/>
                      <a:pt x="2134928" y="2301256"/>
                      <a:pt x="2196000" y="2899881"/>
                    </a:cubicBezTo>
                    <a:cubicBezTo>
                      <a:pt x="1577972" y="2949946"/>
                      <a:pt x="924665" y="2741432"/>
                      <a:pt x="0" y="2899881"/>
                    </a:cubicBezTo>
                    <a:cubicBezTo>
                      <a:pt x="-24452" y="2094553"/>
                      <a:pt x="-67663" y="1120368"/>
                      <a:pt x="0" y="0"/>
                    </a:cubicBezTo>
                    <a:close/>
                  </a:path>
                </a:pathLst>
              </a:custGeom>
              <a:grpFill/>
              <a:ln w="9525">
                <a:solidFill>
                  <a:schemeClr val="tx1">
                    <a:lumMod val="95000"/>
                    <a:lumOff val="5000"/>
                  </a:schemeClr>
                </a:solidFill>
                <a:extLst>
                  <a:ext uri="{C807C97D-BFC1-408E-A445-0C87EB9F89A2}">
                    <ask:lineSketchStyleProps xmlns:ask="http://schemas.microsoft.com/office/drawing/2018/sketchyshapes" sd="981765707">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solidFill>
                    <a:schemeClr val="tx1">
                      <a:lumMod val="85000"/>
                      <a:lumOff val="15000"/>
                    </a:schemeClr>
                  </a:solidFill>
                  <a:latin typeface="Calibri" panose="020F0502020204030204" pitchFamily="34" charset="0"/>
                  <a:cs typeface="Calibri" panose="020F0502020204030204" pitchFamily="34" charset="0"/>
                </a:endParaRPr>
              </a:p>
            </p:txBody>
          </p:sp>
          <p:pic>
            <p:nvPicPr>
              <p:cNvPr id="23" name="Grafik 22" descr="Ein Bild, das Text enthält.&#10;&#10;Automatisch generierte Beschreibung">
                <a:extLst>
                  <a:ext uri="{FF2B5EF4-FFF2-40B4-BE49-F238E27FC236}">
                    <a16:creationId xmlns:a16="http://schemas.microsoft.com/office/drawing/2014/main" id="{BF8D7734-CF1F-00DC-884E-1FA97AE4B72B}"/>
                  </a:ext>
                </a:extLst>
              </p:cNvPr>
              <p:cNvPicPr>
                <a:picLocks noChangeAspect="1"/>
              </p:cNvPicPr>
              <p:nvPr/>
            </p:nvPicPr>
            <p:blipFill rotWithShape="1">
              <a:blip r:embed="rId3">
                <a:duotone>
                  <a:prstClr val="black"/>
                  <a:schemeClr val="accent1">
                    <a:tint val="45000"/>
                    <a:satMod val="400000"/>
                  </a:schemeClr>
                </a:duotone>
              </a:blip>
              <a:srcRect l="15441" r="78542" b="53091"/>
              <a:stretch/>
            </p:blipFill>
            <p:spPr>
              <a:xfrm>
                <a:off x="4909459" y="2609836"/>
                <a:ext cx="216861" cy="748059"/>
              </a:xfrm>
              <a:prstGeom prst="rect">
                <a:avLst/>
              </a:prstGeom>
              <a:noFill/>
            </p:spPr>
          </p:pic>
          <p:sp>
            <p:nvSpPr>
              <p:cNvPr id="24" name="Textfeld 23">
                <a:extLst>
                  <a:ext uri="{FF2B5EF4-FFF2-40B4-BE49-F238E27FC236}">
                    <a16:creationId xmlns:a16="http://schemas.microsoft.com/office/drawing/2014/main" id="{38A436AA-E7C3-4739-12BF-51A4E54E0FD5}"/>
                  </a:ext>
                </a:extLst>
              </p:cNvPr>
              <p:cNvSpPr txBox="1"/>
              <p:nvPr/>
            </p:nvSpPr>
            <p:spPr>
              <a:xfrm>
                <a:off x="3906724" y="3194056"/>
                <a:ext cx="2206922" cy="646331"/>
              </a:xfrm>
              <a:prstGeom prst="rect">
                <a:avLst/>
              </a:prstGeom>
              <a:noFill/>
            </p:spPr>
            <p:txBody>
              <a:bodyPr wrap="square" rtlCol="0">
                <a:spAutoFit/>
              </a:bodyPr>
              <a:lstStyle/>
              <a:p>
                <a:pPr algn="ctr"/>
                <a:r>
                  <a:rPr lang="de-DE" b="1" dirty="0">
                    <a:latin typeface="Calibri" panose="020F0502020204030204" pitchFamily="34" charset="0"/>
                    <a:cs typeface="Calibri" panose="020F0502020204030204" pitchFamily="34" charset="0"/>
                  </a:rPr>
                  <a:t>Ungleiche Behandlung</a:t>
                </a:r>
                <a:endParaRPr lang="de-AT" b="1" dirty="0">
                  <a:latin typeface="Calibri" panose="020F0502020204030204" pitchFamily="34" charset="0"/>
                  <a:cs typeface="Calibri" panose="020F0502020204030204" pitchFamily="34" charset="0"/>
                </a:endParaRPr>
              </a:p>
            </p:txBody>
          </p:sp>
        </p:grpSp>
        <p:sp>
          <p:nvSpPr>
            <p:cNvPr id="33" name="Textfeld 32">
              <a:extLst>
                <a:ext uri="{FF2B5EF4-FFF2-40B4-BE49-F238E27FC236}">
                  <a16:creationId xmlns:a16="http://schemas.microsoft.com/office/drawing/2014/main" id="{47D75927-4E9C-88DE-10BA-5CC8EEC0A49C}"/>
                </a:ext>
              </a:extLst>
            </p:cNvPr>
            <p:cNvSpPr txBox="1"/>
            <p:nvPr/>
          </p:nvSpPr>
          <p:spPr>
            <a:xfrm>
              <a:off x="6283805" y="3857060"/>
              <a:ext cx="2145904" cy="1077218"/>
            </a:xfrm>
            <a:prstGeom prst="rect">
              <a:avLst/>
            </a:prstGeom>
            <a:noFill/>
          </p:spPr>
          <p:txBody>
            <a:bodyPr wrap="square" rtlCol="0">
              <a:spAutoFit/>
            </a:bodyPr>
            <a:lstStyle/>
            <a:p>
              <a:pPr algn="ctr"/>
              <a:r>
                <a:rPr lang="de-AT" sz="1600" dirty="0">
                  <a:solidFill>
                    <a:srgbClr val="000000"/>
                  </a:solidFill>
                  <a:latin typeface="Calibri" panose="020F0502020204030204" pitchFamily="34" charset="0"/>
                  <a:cs typeface="Calibri" panose="020F0502020204030204" pitchFamily="34" charset="0"/>
                </a:rPr>
                <a:t>z.B. Preisdiskriminierung aufgrund des Wohnortes.</a:t>
              </a:r>
              <a:endParaRPr lang="de-AT" sz="1600" b="0" i="0" u="none" strike="noStrike" dirty="0">
                <a:solidFill>
                  <a:srgbClr val="000000"/>
                </a:solidFill>
                <a:effectLst/>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1770441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7DDC4C6-821D-A3D9-1538-D270AC1E1B37}"/>
              </a:ext>
            </a:extLst>
          </p:cNvPr>
          <p:cNvSpPr>
            <a:spLocks noGrp="1"/>
          </p:cNvSpPr>
          <p:nvPr>
            <p:ph type="title"/>
          </p:nvPr>
        </p:nvSpPr>
        <p:spPr/>
        <p:txBody>
          <a:bodyPr/>
          <a:lstStyle/>
          <a:p>
            <a:r>
              <a:rPr lang="de-DE" dirty="0"/>
              <a:t>Nutzung der Daten durch Unternehmen</a:t>
            </a:r>
          </a:p>
        </p:txBody>
      </p:sp>
      <p:sp>
        <p:nvSpPr>
          <p:cNvPr id="4" name="Foliennummernplatzhalter 3">
            <a:extLst>
              <a:ext uri="{FF2B5EF4-FFF2-40B4-BE49-F238E27FC236}">
                <a16:creationId xmlns:a16="http://schemas.microsoft.com/office/drawing/2014/main" id="{8A1BE186-F09F-F0C0-E08B-17F3BBD84D7E}"/>
              </a:ext>
            </a:extLst>
          </p:cNvPr>
          <p:cNvSpPr>
            <a:spLocks noGrp="1"/>
          </p:cNvSpPr>
          <p:nvPr>
            <p:ph type="sldNum" sz="quarter" idx="12"/>
          </p:nvPr>
        </p:nvSpPr>
        <p:spPr/>
        <p:txBody>
          <a:bodyPr/>
          <a:lstStyle/>
          <a:p>
            <a:fld id="{4C23FFEC-42AF-4C5F-8FEB-D69D9B6A7C04}" type="slidenum">
              <a:rPr lang="de-AT" smtClean="0"/>
              <a:t>22</a:t>
            </a:fld>
            <a:endParaRPr lang="de-AT" dirty="0"/>
          </a:p>
        </p:txBody>
      </p:sp>
      <p:pic>
        <p:nvPicPr>
          <p:cNvPr id="6" name="Inhaltsplatzhalter 7" descr="Dokument Silhouette">
            <a:extLst>
              <a:ext uri="{FF2B5EF4-FFF2-40B4-BE49-F238E27FC236}">
                <a16:creationId xmlns:a16="http://schemas.microsoft.com/office/drawing/2014/main" id="{00EE503E-5DC4-B09B-C09C-1E672533A1D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318946" y="3185603"/>
            <a:ext cx="1163717" cy="1163717"/>
          </a:xfrm>
          <a:prstGeom prst="rect">
            <a:avLst/>
          </a:prstGeom>
        </p:spPr>
      </p:pic>
      <p:cxnSp>
        <p:nvCxnSpPr>
          <p:cNvPr id="8" name="Gerade Verbindung mit Pfeil 7">
            <a:extLst>
              <a:ext uri="{FF2B5EF4-FFF2-40B4-BE49-F238E27FC236}">
                <a16:creationId xmlns:a16="http://schemas.microsoft.com/office/drawing/2014/main" id="{C3AAEB8B-E05F-C58F-4C84-0D21241F9476}"/>
              </a:ext>
            </a:extLst>
          </p:cNvPr>
          <p:cNvCxnSpPr/>
          <p:nvPr/>
        </p:nvCxnSpPr>
        <p:spPr>
          <a:xfrm flipV="1">
            <a:off x="7684593" y="3839406"/>
            <a:ext cx="1138459" cy="4299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Gerade Verbindung mit Pfeil 8">
            <a:extLst>
              <a:ext uri="{FF2B5EF4-FFF2-40B4-BE49-F238E27FC236}">
                <a16:creationId xmlns:a16="http://schemas.microsoft.com/office/drawing/2014/main" id="{4D62F7F7-75AA-395E-48AE-695EDED0BE7D}"/>
              </a:ext>
            </a:extLst>
          </p:cNvPr>
          <p:cNvCxnSpPr>
            <a:cxnSpLocks/>
          </p:cNvCxnSpPr>
          <p:nvPr/>
        </p:nvCxnSpPr>
        <p:spPr>
          <a:xfrm>
            <a:off x="7684592" y="4985357"/>
            <a:ext cx="215580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Gerade Verbindung mit Pfeil 9">
            <a:extLst>
              <a:ext uri="{FF2B5EF4-FFF2-40B4-BE49-F238E27FC236}">
                <a16:creationId xmlns:a16="http://schemas.microsoft.com/office/drawing/2014/main" id="{DEEB361F-C2CE-1B97-05DD-B58563B079BE}"/>
              </a:ext>
            </a:extLst>
          </p:cNvPr>
          <p:cNvCxnSpPr>
            <a:cxnSpLocks/>
          </p:cNvCxnSpPr>
          <p:nvPr/>
        </p:nvCxnSpPr>
        <p:spPr>
          <a:xfrm flipH="1" flipV="1">
            <a:off x="3258947" y="3839406"/>
            <a:ext cx="1138459" cy="4299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Gerade Verbindung mit Pfeil 10">
            <a:extLst>
              <a:ext uri="{FF2B5EF4-FFF2-40B4-BE49-F238E27FC236}">
                <a16:creationId xmlns:a16="http://schemas.microsoft.com/office/drawing/2014/main" id="{C13E3CB2-D521-594C-16DD-5C831F256380}"/>
              </a:ext>
            </a:extLst>
          </p:cNvPr>
          <p:cNvCxnSpPr>
            <a:cxnSpLocks/>
          </p:cNvCxnSpPr>
          <p:nvPr/>
        </p:nvCxnSpPr>
        <p:spPr>
          <a:xfrm flipH="1">
            <a:off x="2241601" y="4979451"/>
            <a:ext cx="215580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feld 11">
            <a:extLst>
              <a:ext uri="{FF2B5EF4-FFF2-40B4-BE49-F238E27FC236}">
                <a16:creationId xmlns:a16="http://schemas.microsoft.com/office/drawing/2014/main" id="{F58B9654-4771-04A0-6299-B68D4993444B}"/>
              </a:ext>
            </a:extLst>
          </p:cNvPr>
          <p:cNvSpPr txBox="1"/>
          <p:nvPr/>
        </p:nvSpPr>
        <p:spPr>
          <a:xfrm>
            <a:off x="8316922" y="3185603"/>
            <a:ext cx="2282541" cy="369332"/>
          </a:xfrm>
          <a:prstGeom prst="rect">
            <a:avLst/>
          </a:prstGeom>
          <a:noFill/>
        </p:spPr>
        <p:txBody>
          <a:bodyPr wrap="square" rtlCol="0">
            <a:spAutoFit/>
          </a:bodyPr>
          <a:lstStyle/>
          <a:p>
            <a:pPr algn="ctr"/>
            <a:r>
              <a:rPr lang="de-AT" dirty="0"/>
              <a:t>Kundenzufriedenheit</a:t>
            </a:r>
          </a:p>
        </p:txBody>
      </p:sp>
      <p:sp>
        <p:nvSpPr>
          <p:cNvPr id="13" name="Textfeld 12">
            <a:extLst>
              <a:ext uri="{FF2B5EF4-FFF2-40B4-BE49-F238E27FC236}">
                <a16:creationId xmlns:a16="http://schemas.microsoft.com/office/drawing/2014/main" id="{67BE2D4B-0B2B-BC12-0D5A-141CF4CF8EFA}"/>
              </a:ext>
            </a:extLst>
          </p:cNvPr>
          <p:cNvSpPr txBox="1"/>
          <p:nvPr/>
        </p:nvSpPr>
        <p:spPr>
          <a:xfrm>
            <a:off x="9629855" y="4370363"/>
            <a:ext cx="2306088" cy="369332"/>
          </a:xfrm>
          <a:prstGeom prst="rect">
            <a:avLst/>
          </a:prstGeom>
          <a:noFill/>
        </p:spPr>
        <p:txBody>
          <a:bodyPr wrap="square" rtlCol="0">
            <a:spAutoFit/>
          </a:bodyPr>
          <a:lstStyle/>
          <a:p>
            <a:pPr algn="ctr"/>
            <a:r>
              <a:rPr lang="de-AT" dirty="0"/>
              <a:t>Wettbewerbsvorteil</a:t>
            </a:r>
            <a:endParaRPr lang="de-AT" dirty="0">
              <a:solidFill>
                <a:srgbClr val="588E5F"/>
              </a:solidFill>
            </a:endParaRPr>
          </a:p>
        </p:txBody>
      </p:sp>
      <p:sp>
        <p:nvSpPr>
          <p:cNvPr id="14" name="Textfeld 13">
            <a:extLst>
              <a:ext uri="{FF2B5EF4-FFF2-40B4-BE49-F238E27FC236}">
                <a16:creationId xmlns:a16="http://schemas.microsoft.com/office/drawing/2014/main" id="{21394CBD-EC44-9E1D-4569-F6FB9843F1B0}"/>
              </a:ext>
            </a:extLst>
          </p:cNvPr>
          <p:cNvSpPr txBox="1"/>
          <p:nvPr/>
        </p:nvSpPr>
        <p:spPr>
          <a:xfrm>
            <a:off x="332247" y="4334449"/>
            <a:ext cx="2558132" cy="369332"/>
          </a:xfrm>
          <a:prstGeom prst="rect">
            <a:avLst/>
          </a:prstGeom>
          <a:noFill/>
        </p:spPr>
        <p:txBody>
          <a:bodyPr wrap="square" rtlCol="0">
            <a:spAutoFit/>
          </a:bodyPr>
          <a:lstStyle/>
          <a:p>
            <a:pPr algn="ctr"/>
            <a:r>
              <a:rPr lang="de-AT" dirty="0"/>
              <a:t>Niedrigere Kosten</a:t>
            </a:r>
          </a:p>
        </p:txBody>
      </p:sp>
      <p:sp>
        <p:nvSpPr>
          <p:cNvPr id="15" name="Textfeld 14">
            <a:extLst>
              <a:ext uri="{FF2B5EF4-FFF2-40B4-BE49-F238E27FC236}">
                <a16:creationId xmlns:a16="http://schemas.microsoft.com/office/drawing/2014/main" id="{DEBC2C18-85F6-96F2-7879-0C963F66D525}"/>
              </a:ext>
            </a:extLst>
          </p:cNvPr>
          <p:cNvSpPr txBox="1"/>
          <p:nvPr/>
        </p:nvSpPr>
        <p:spPr>
          <a:xfrm>
            <a:off x="1326285" y="3244334"/>
            <a:ext cx="2558132" cy="369332"/>
          </a:xfrm>
          <a:prstGeom prst="rect">
            <a:avLst/>
          </a:prstGeom>
          <a:noFill/>
        </p:spPr>
        <p:txBody>
          <a:bodyPr wrap="square" rtlCol="0">
            <a:spAutoFit/>
          </a:bodyPr>
          <a:lstStyle/>
          <a:p>
            <a:pPr algn="ctr"/>
            <a:r>
              <a:rPr lang="de-AT" dirty="0"/>
              <a:t>Umsatzsteigerung</a:t>
            </a:r>
          </a:p>
        </p:txBody>
      </p:sp>
      <p:pic>
        <p:nvPicPr>
          <p:cNvPr id="21" name="Grafik 20" descr="Aufwärtstrend Silhouette">
            <a:extLst>
              <a:ext uri="{FF2B5EF4-FFF2-40B4-BE49-F238E27FC236}">
                <a16:creationId xmlns:a16="http://schemas.microsoft.com/office/drawing/2014/main" id="{917C7075-3E78-F9D1-CE69-5BF6A6E0CD7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17304" y="3567670"/>
            <a:ext cx="805010" cy="805010"/>
          </a:xfrm>
          <a:prstGeom prst="rect">
            <a:avLst/>
          </a:prstGeom>
        </p:spPr>
      </p:pic>
      <p:pic>
        <p:nvPicPr>
          <p:cNvPr id="23" name="Grafik 22" descr="Münzen Silhouette">
            <a:extLst>
              <a:ext uri="{FF2B5EF4-FFF2-40B4-BE49-F238E27FC236}">
                <a16:creationId xmlns:a16="http://schemas.microsoft.com/office/drawing/2014/main" id="{FC8B0892-136E-FD42-B4D7-E6633D64C82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95917" y="4680704"/>
            <a:ext cx="858449" cy="858449"/>
          </a:xfrm>
          <a:prstGeom prst="rect">
            <a:avLst/>
          </a:prstGeom>
        </p:spPr>
      </p:pic>
      <p:pic>
        <p:nvPicPr>
          <p:cNvPr id="27" name="Grafik 26" descr="Grinsende Gesichtskontur Silhouette">
            <a:extLst>
              <a:ext uri="{FF2B5EF4-FFF2-40B4-BE49-F238E27FC236}">
                <a16:creationId xmlns:a16="http://schemas.microsoft.com/office/drawing/2014/main" id="{43AF2743-C577-B59E-0C78-DB9B58E787B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965051" y="3469624"/>
            <a:ext cx="780713" cy="770130"/>
          </a:xfrm>
          <a:prstGeom prst="rect">
            <a:avLst/>
          </a:prstGeom>
        </p:spPr>
      </p:pic>
      <p:pic>
        <p:nvPicPr>
          <p:cNvPr id="29" name="Grafik 28" descr="Trophäe Silhouette">
            <a:extLst>
              <a:ext uri="{FF2B5EF4-FFF2-40B4-BE49-F238E27FC236}">
                <a16:creationId xmlns:a16="http://schemas.microsoft.com/office/drawing/2014/main" id="{AB32849C-BA6C-626C-C8F7-E6AAC011221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325699" y="4756454"/>
            <a:ext cx="914400" cy="914400"/>
          </a:xfrm>
          <a:prstGeom prst="rect">
            <a:avLst/>
          </a:prstGeom>
        </p:spPr>
      </p:pic>
      <p:sp>
        <p:nvSpPr>
          <p:cNvPr id="30" name="Textfeld 29">
            <a:extLst>
              <a:ext uri="{FF2B5EF4-FFF2-40B4-BE49-F238E27FC236}">
                <a16:creationId xmlns:a16="http://schemas.microsoft.com/office/drawing/2014/main" id="{59FAC8C6-34CC-9E60-1A57-376B7E946FE4}"/>
              </a:ext>
            </a:extLst>
          </p:cNvPr>
          <p:cNvSpPr txBox="1"/>
          <p:nvPr/>
        </p:nvSpPr>
        <p:spPr>
          <a:xfrm>
            <a:off x="838200" y="2088909"/>
            <a:ext cx="10515600" cy="461665"/>
          </a:xfrm>
          <a:prstGeom prst="rect">
            <a:avLst/>
          </a:prstGeom>
          <a:solidFill>
            <a:schemeClr val="accent5">
              <a:lumMod val="20000"/>
              <a:lumOff val="80000"/>
            </a:schemeClr>
          </a:solidFill>
        </p:spPr>
        <p:txBody>
          <a:bodyPr wrap="square" rtlCol="0" anchor="ctr">
            <a:spAutoFit/>
          </a:bodyPr>
          <a:lstStyle/>
          <a:p>
            <a:pPr marL="0" indent="0" algn="ctr">
              <a:buNone/>
            </a:pPr>
            <a:r>
              <a:rPr lang="de-AT" sz="2400" dirty="0">
                <a:solidFill>
                  <a:srgbClr val="000000"/>
                </a:solidFill>
                <a:latin typeface="Calibri" panose="020F0502020204030204" pitchFamily="34" charset="0"/>
                <a:cs typeface="Calibri" panose="020F0502020204030204" pitchFamily="34" charset="0"/>
              </a:rPr>
              <a:t>D</a:t>
            </a:r>
            <a:r>
              <a:rPr lang="de-AT" sz="2400" b="0" i="0" u="none" strike="noStrike" dirty="0">
                <a:solidFill>
                  <a:srgbClr val="000000"/>
                </a:solidFill>
                <a:effectLst/>
                <a:latin typeface="Calibri" panose="020F0502020204030204" pitchFamily="34" charset="0"/>
                <a:cs typeface="Calibri" panose="020F0502020204030204" pitchFamily="34" charset="0"/>
              </a:rPr>
              <a:t>eine Daten haben einen hohen </a:t>
            </a:r>
            <a:r>
              <a:rPr lang="de-AT" sz="2400" b="1" i="0" u="none" strike="noStrike" dirty="0">
                <a:solidFill>
                  <a:srgbClr val="000000"/>
                </a:solidFill>
                <a:effectLst/>
                <a:latin typeface="Calibri" panose="020F0502020204030204" pitchFamily="34" charset="0"/>
                <a:cs typeface="Calibri" panose="020F0502020204030204" pitchFamily="34" charset="0"/>
              </a:rPr>
              <a:t>Wert</a:t>
            </a:r>
            <a:r>
              <a:rPr lang="de-AT" sz="2400" b="0" i="0" u="none" strike="noStrike" dirty="0">
                <a:solidFill>
                  <a:srgbClr val="000000"/>
                </a:solidFill>
                <a:effectLst/>
                <a:latin typeface="Calibri" panose="020F0502020204030204" pitchFamily="34" charset="0"/>
                <a:cs typeface="Calibri" panose="020F0502020204030204" pitchFamily="34" charset="0"/>
              </a:rPr>
              <a:t>  für Unternehmen.</a:t>
            </a:r>
            <a:endParaRPr lang="de-DE" sz="2400" dirty="0">
              <a:latin typeface="Calibri" panose="020F0502020204030204" pitchFamily="34" charset="0"/>
              <a:cs typeface="Calibri" panose="020F0502020204030204" pitchFamily="34" charset="0"/>
            </a:endParaRPr>
          </a:p>
        </p:txBody>
      </p:sp>
      <p:pic>
        <p:nvPicPr>
          <p:cNvPr id="31" name="Grafik 30" descr="Eine Glühlampe">
            <a:extLst>
              <a:ext uri="{FF2B5EF4-FFF2-40B4-BE49-F238E27FC236}">
                <a16:creationId xmlns:a16="http://schemas.microsoft.com/office/drawing/2014/main" id="{B52851DB-F2DF-5E11-5143-2B6A106BB9F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20626254">
            <a:off x="603842" y="1578122"/>
            <a:ext cx="984149" cy="984149"/>
          </a:xfrm>
          <a:prstGeom prst="rect">
            <a:avLst/>
          </a:prstGeom>
        </p:spPr>
      </p:pic>
      <p:pic>
        <p:nvPicPr>
          <p:cNvPr id="3" name="Grafik 2" descr="Ein Bild, das Person, Menschliches Gesicht, Geschirr, Kleidung enthält.&#10;&#10;KI-generierte Inhalte können fehlerhaft sein.">
            <a:extLst>
              <a:ext uri="{FF2B5EF4-FFF2-40B4-BE49-F238E27FC236}">
                <a16:creationId xmlns:a16="http://schemas.microsoft.com/office/drawing/2014/main" id="{DF85B07B-B67B-3A41-7D2D-2A3FED7349F9}"/>
              </a:ext>
            </a:extLst>
          </p:cNvPr>
          <p:cNvPicPr>
            <a:picLocks noChangeAspect="1"/>
          </p:cNvPicPr>
          <p:nvPr/>
        </p:nvPicPr>
        <p:blipFill>
          <a:blip r:embed="rId15">
            <a:extLst>
              <a:ext uri="{BEBA8EAE-BF5A-486C-A8C5-ECC9F3942E4B}">
                <a14:imgProps xmlns:a14="http://schemas.microsoft.com/office/drawing/2010/main">
                  <a14:imgLayer r:embed="rId16">
                    <a14:imgEffect>
                      <a14:backgroundRemoval t="5859" b="89844" l="9961" r="89844">
                        <a14:foregroundMark x1="34277" y1="45801" x2="40527" y2="21289"/>
                        <a14:foregroundMark x1="40527" y1="21289" x2="54590" y2="9668"/>
                        <a14:foregroundMark x1="54590" y1="9668" x2="63867" y2="18066"/>
                        <a14:foregroundMark x1="63867" y1="18066" x2="65430" y2="46777"/>
                        <a14:foregroundMark x1="65430" y1="46777" x2="61426" y2="50391"/>
                        <a14:foregroundMark x1="18848" y1="87012" x2="30371" y2="87891"/>
                        <a14:foregroundMark x1="30371" y1="87891" x2="64551" y2="86328"/>
                        <a14:foregroundMark x1="40723" y1="73926" x2="54297" y2="84375"/>
                        <a14:foregroundMark x1="41211" y1="71289" x2="50293" y2="71777"/>
                        <a14:foregroundMark x1="45996" y1="41797" x2="56836" y2="27637"/>
                        <a14:foregroundMark x1="56836" y1="27637" x2="44043" y2="39355"/>
                        <a14:foregroundMark x1="44043" y1="39355" x2="44336" y2="39648"/>
                        <a14:foregroundMark x1="48828" y1="9668" x2="39551" y2="17578"/>
                        <a14:foregroundMark x1="39551" y1="17578" x2="32227" y2="33398"/>
                        <a14:foregroundMark x1="29590" y1="41797" x2="32422" y2="35840"/>
                        <a14:foregroundMark x1="47656" y1="8203" x2="52930" y2="8203"/>
                        <a14:foregroundMark x1="46680" y1="7031" x2="52441" y2="7715"/>
                        <a14:foregroundMark x1="46191" y1="6738" x2="53809" y2="6348"/>
                        <a14:foregroundMark x1="43652" y1="8203" x2="54883" y2="6543"/>
                        <a14:foregroundMark x1="54883" y1="6543" x2="55078" y2="6543"/>
                        <a14:foregroundMark x1="45996" y1="7031" x2="54297" y2="5859"/>
                      </a14:backgroundRemoval>
                    </a14:imgEffect>
                  </a14:imgLayer>
                </a14:imgProps>
              </a:ext>
            </a:extLst>
          </a:blip>
          <a:srcRect b="22506"/>
          <a:stretch/>
        </p:blipFill>
        <p:spPr>
          <a:xfrm>
            <a:off x="4369719" y="3839406"/>
            <a:ext cx="3084860" cy="2390581"/>
          </a:xfrm>
          <a:prstGeom prst="rect">
            <a:avLst/>
          </a:prstGeom>
        </p:spPr>
      </p:pic>
    </p:spTree>
    <p:extLst>
      <p:ext uri="{BB962C8B-B14F-4D97-AF65-F5344CB8AC3E}">
        <p14:creationId xmlns:p14="http://schemas.microsoft.com/office/powerpoint/2010/main" val="3974497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140C75-DCE7-E9EA-5DB4-3923DCCE09C0}"/>
              </a:ext>
            </a:extLst>
          </p:cNvPr>
          <p:cNvSpPr>
            <a:spLocks noGrp="1"/>
          </p:cNvSpPr>
          <p:nvPr>
            <p:ph type="title"/>
          </p:nvPr>
        </p:nvSpPr>
        <p:spPr/>
        <p:txBody>
          <a:bodyPr/>
          <a:lstStyle/>
          <a:p>
            <a:r>
              <a:rPr lang="de-DE"/>
              <a:t>Wohin gehen die Daten?</a:t>
            </a:r>
          </a:p>
        </p:txBody>
      </p:sp>
      <p:sp>
        <p:nvSpPr>
          <p:cNvPr id="4" name="Foliennummernplatzhalter 3">
            <a:extLst>
              <a:ext uri="{FF2B5EF4-FFF2-40B4-BE49-F238E27FC236}">
                <a16:creationId xmlns:a16="http://schemas.microsoft.com/office/drawing/2014/main" id="{071E8C97-9C4C-898E-4D05-CC3B2DD75987}"/>
              </a:ext>
            </a:extLst>
          </p:cNvPr>
          <p:cNvSpPr>
            <a:spLocks noGrp="1"/>
          </p:cNvSpPr>
          <p:nvPr>
            <p:ph type="sldNum" sz="quarter" idx="12"/>
          </p:nvPr>
        </p:nvSpPr>
        <p:spPr/>
        <p:txBody>
          <a:bodyPr/>
          <a:lstStyle/>
          <a:p>
            <a:fld id="{4C23FFEC-42AF-4C5F-8FEB-D69D9B6A7C04}" type="slidenum">
              <a:rPr lang="de-AT" smtClean="0"/>
              <a:t>23</a:t>
            </a:fld>
            <a:endParaRPr lang="de-AT"/>
          </a:p>
        </p:txBody>
      </p:sp>
      <p:cxnSp>
        <p:nvCxnSpPr>
          <p:cNvPr id="9" name="Gerade Verbindung mit Pfeil 8">
            <a:extLst>
              <a:ext uri="{FF2B5EF4-FFF2-40B4-BE49-F238E27FC236}">
                <a16:creationId xmlns:a16="http://schemas.microsoft.com/office/drawing/2014/main" id="{D40A97ED-2C97-7503-4345-5129BAF63A9F}"/>
              </a:ext>
            </a:extLst>
          </p:cNvPr>
          <p:cNvCxnSpPr>
            <a:cxnSpLocks/>
          </p:cNvCxnSpPr>
          <p:nvPr/>
        </p:nvCxnSpPr>
        <p:spPr>
          <a:xfrm>
            <a:off x="6719308" y="2982397"/>
            <a:ext cx="1256208" cy="119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Gerade Verbindung mit Pfeil 9">
            <a:extLst>
              <a:ext uri="{FF2B5EF4-FFF2-40B4-BE49-F238E27FC236}">
                <a16:creationId xmlns:a16="http://schemas.microsoft.com/office/drawing/2014/main" id="{8F3B9FFE-1E5C-84FD-87D0-08BCB628A4FF}"/>
              </a:ext>
            </a:extLst>
          </p:cNvPr>
          <p:cNvCxnSpPr>
            <a:cxnSpLocks/>
          </p:cNvCxnSpPr>
          <p:nvPr/>
        </p:nvCxnSpPr>
        <p:spPr>
          <a:xfrm>
            <a:off x="3159676" y="2976491"/>
            <a:ext cx="114620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15" name="Grafik 14" descr="Fabrik Silhouette">
            <a:extLst>
              <a:ext uri="{FF2B5EF4-FFF2-40B4-BE49-F238E27FC236}">
                <a16:creationId xmlns:a16="http://schemas.microsoft.com/office/drawing/2014/main" id="{4B4B6146-8451-DA0B-2DC1-624B92B919E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90296" y="2865641"/>
            <a:ext cx="1260000" cy="1260000"/>
          </a:xfrm>
          <a:prstGeom prst="rect">
            <a:avLst/>
          </a:prstGeom>
        </p:spPr>
      </p:pic>
      <p:sp>
        <p:nvSpPr>
          <p:cNvPr id="16" name="Textfeld 15">
            <a:extLst>
              <a:ext uri="{FF2B5EF4-FFF2-40B4-BE49-F238E27FC236}">
                <a16:creationId xmlns:a16="http://schemas.microsoft.com/office/drawing/2014/main" id="{95A212A3-FEE9-F77E-EC1B-395C127DD336}"/>
              </a:ext>
            </a:extLst>
          </p:cNvPr>
          <p:cNvSpPr txBox="1"/>
          <p:nvPr/>
        </p:nvSpPr>
        <p:spPr>
          <a:xfrm>
            <a:off x="4085004" y="2041145"/>
            <a:ext cx="2941320" cy="830997"/>
          </a:xfrm>
          <a:prstGeom prst="rect">
            <a:avLst/>
          </a:prstGeom>
          <a:noFill/>
        </p:spPr>
        <p:txBody>
          <a:bodyPr wrap="square" rtlCol="0">
            <a:spAutoFit/>
          </a:bodyPr>
          <a:lstStyle/>
          <a:p>
            <a:pPr algn="ctr"/>
            <a:r>
              <a:rPr lang="de-DE" sz="2400" b="1" dirty="0"/>
              <a:t>Nutzung im Unternehmen</a:t>
            </a:r>
          </a:p>
        </p:txBody>
      </p:sp>
      <p:sp>
        <p:nvSpPr>
          <p:cNvPr id="19" name="Textfeld 18">
            <a:extLst>
              <a:ext uri="{FF2B5EF4-FFF2-40B4-BE49-F238E27FC236}">
                <a16:creationId xmlns:a16="http://schemas.microsoft.com/office/drawing/2014/main" id="{3BAB24D1-4968-AF5C-A9CB-DFFE4B91E499}"/>
              </a:ext>
            </a:extLst>
          </p:cNvPr>
          <p:cNvSpPr txBox="1"/>
          <p:nvPr/>
        </p:nvSpPr>
        <p:spPr>
          <a:xfrm>
            <a:off x="7713367" y="1959798"/>
            <a:ext cx="4378960" cy="830997"/>
          </a:xfrm>
          <a:prstGeom prst="rect">
            <a:avLst/>
          </a:prstGeom>
          <a:noFill/>
        </p:spPr>
        <p:txBody>
          <a:bodyPr wrap="square">
            <a:spAutoFit/>
          </a:bodyPr>
          <a:lstStyle/>
          <a:p>
            <a:pPr algn="ctr"/>
            <a:r>
              <a:rPr lang="de-AT" sz="2400" b="1" dirty="0">
                <a:effectLst/>
                <a:latin typeface="Calibri" panose="020F0502020204030204" pitchFamily="34" charset="0"/>
                <a:ea typeface="Tw Cen MT" panose="020B0602020104020603" pitchFamily="34" charset="77"/>
                <a:cs typeface="Arial" panose="020B0604020202020204" pitchFamily="34" charset="0"/>
              </a:rPr>
              <a:t>Verkauf an andere Anbieter </a:t>
            </a:r>
          </a:p>
          <a:p>
            <a:pPr algn="ctr"/>
            <a:r>
              <a:rPr lang="de-AT" sz="2400" b="1" dirty="0">
                <a:effectLst/>
                <a:latin typeface="Calibri" panose="020F0502020204030204" pitchFamily="34" charset="0"/>
                <a:ea typeface="Tw Cen MT" panose="020B0602020104020603" pitchFamily="34" charset="77"/>
                <a:cs typeface="Arial" panose="020B0604020202020204" pitchFamily="34" charset="0"/>
              </a:rPr>
              <a:t>oder Partnerfirmen</a:t>
            </a:r>
            <a:endParaRPr lang="de-DE" sz="2400" b="1" dirty="0"/>
          </a:p>
        </p:txBody>
      </p:sp>
      <p:pic>
        <p:nvPicPr>
          <p:cNvPr id="22" name="Grafik 21" descr="Schatztruhe Silhouette">
            <a:extLst>
              <a:ext uri="{FF2B5EF4-FFF2-40B4-BE49-F238E27FC236}">
                <a16:creationId xmlns:a16="http://schemas.microsoft.com/office/drawing/2014/main" id="{E7FAFA38-EE24-08F4-E84F-36D5C8CD251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272847" y="2865641"/>
            <a:ext cx="1260000" cy="1260000"/>
          </a:xfrm>
          <a:prstGeom prst="rect">
            <a:avLst/>
          </a:prstGeom>
        </p:spPr>
      </p:pic>
      <p:pic>
        <p:nvPicPr>
          <p:cNvPr id="8" name="Inhaltsplatzhalter 7" descr="Dokument Silhouette">
            <a:extLst>
              <a:ext uri="{FF2B5EF4-FFF2-40B4-BE49-F238E27FC236}">
                <a16:creationId xmlns:a16="http://schemas.microsoft.com/office/drawing/2014/main" id="{75D9C6B2-ABC3-81D4-BE46-700636ACD83C}"/>
              </a:ext>
            </a:extLst>
          </p:cNvPr>
          <p:cNvPicPr>
            <a:picLocks noGrp="1" noChangeAspect="1"/>
          </p:cNvPicPr>
          <p:nvPr>
            <p:ph idx="1"/>
          </p:nvPr>
        </p:nvPicPr>
        <p:blipFill>
          <a:blip r:embed="rId7">
            <a:extLst>
              <a:ext uri="{96DAC541-7B7A-43D3-8B79-37D633B846F1}">
                <asvg:svgBlip xmlns:asvg="http://schemas.microsoft.com/office/drawing/2016/SVG/main" r:embed="rId8"/>
              </a:ext>
            </a:extLst>
          </a:blip>
          <a:stretch>
            <a:fillRect/>
          </a:stretch>
        </p:blipFill>
        <p:spPr>
          <a:xfrm>
            <a:off x="1986015" y="3605874"/>
            <a:ext cx="1163717" cy="1163717"/>
          </a:xfrm>
        </p:spPr>
      </p:pic>
      <p:sp>
        <p:nvSpPr>
          <p:cNvPr id="5" name="Textfeld 4">
            <a:extLst>
              <a:ext uri="{FF2B5EF4-FFF2-40B4-BE49-F238E27FC236}">
                <a16:creationId xmlns:a16="http://schemas.microsoft.com/office/drawing/2014/main" id="{86F30BD9-83C9-A14C-730E-E632A5CCB14C}"/>
              </a:ext>
            </a:extLst>
          </p:cNvPr>
          <p:cNvSpPr txBox="1"/>
          <p:nvPr/>
        </p:nvSpPr>
        <p:spPr>
          <a:xfrm>
            <a:off x="-216384" y="4891293"/>
            <a:ext cx="4091709" cy="369332"/>
          </a:xfrm>
          <a:prstGeom prst="rect">
            <a:avLst/>
          </a:prstGeom>
          <a:noFill/>
        </p:spPr>
        <p:txBody>
          <a:bodyPr wrap="square" rtlCol="0">
            <a:spAutoFit/>
          </a:bodyPr>
          <a:lstStyle/>
          <a:p>
            <a:pPr algn="ctr"/>
            <a:r>
              <a:rPr lang="de-AT" dirty="0"/>
              <a:t>Linda nutzt eine Fitness-App</a:t>
            </a:r>
          </a:p>
        </p:txBody>
      </p:sp>
      <p:sp>
        <p:nvSpPr>
          <p:cNvPr id="6" name="Textfeld 5">
            <a:extLst>
              <a:ext uri="{FF2B5EF4-FFF2-40B4-BE49-F238E27FC236}">
                <a16:creationId xmlns:a16="http://schemas.microsoft.com/office/drawing/2014/main" id="{587971F5-7ACA-ADBB-76EB-7EE7962D7C49}"/>
              </a:ext>
            </a:extLst>
          </p:cNvPr>
          <p:cNvSpPr txBox="1"/>
          <p:nvPr/>
        </p:nvSpPr>
        <p:spPr>
          <a:xfrm>
            <a:off x="7856992" y="4475794"/>
            <a:ext cx="4091709" cy="1200329"/>
          </a:xfrm>
          <a:prstGeom prst="rect">
            <a:avLst/>
          </a:prstGeom>
          <a:noFill/>
        </p:spPr>
        <p:txBody>
          <a:bodyPr wrap="square" rtlCol="0">
            <a:spAutoFit/>
          </a:bodyPr>
          <a:lstStyle/>
          <a:p>
            <a:pPr algn="ctr"/>
            <a:r>
              <a:rPr lang="de-AT" dirty="0"/>
              <a:t>Nutzen Informationen für gezielte Werbung </a:t>
            </a:r>
            <a:r>
              <a:rPr lang="de-AT" dirty="0">
                <a:sym typeface="Wingdings" panose="05000000000000000000" pitchFamily="2" charset="2"/>
              </a:rPr>
              <a:t>(</a:t>
            </a:r>
            <a:r>
              <a:rPr lang="de-DE" dirty="0"/>
              <a:t>Fitnesskleidung, Nahrungsergänzungsmittel) auf </a:t>
            </a:r>
          </a:p>
          <a:p>
            <a:pPr algn="ctr"/>
            <a:r>
              <a:rPr lang="de-DE" dirty="0"/>
              <a:t>Social-Media</a:t>
            </a:r>
            <a:endParaRPr lang="de-AT" dirty="0"/>
          </a:p>
        </p:txBody>
      </p:sp>
      <p:sp>
        <p:nvSpPr>
          <p:cNvPr id="7" name="Textfeld 6">
            <a:extLst>
              <a:ext uri="{FF2B5EF4-FFF2-40B4-BE49-F238E27FC236}">
                <a16:creationId xmlns:a16="http://schemas.microsoft.com/office/drawing/2014/main" id="{5748D542-EC51-24CB-D2FA-20FD4C08BC73}"/>
              </a:ext>
            </a:extLst>
          </p:cNvPr>
          <p:cNvSpPr txBox="1"/>
          <p:nvPr/>
        </p:nvSpPr>
        <p:spPr>
          <a:xfrm>
            <a:off x="3574441" y="4663310"/>
            <a:ext cx="4091709" cy="646331"/>
          </a:xfrm>
          <a:prstGeom prst="rect">
            <a:avLst/>
          </a:prstGeom>
          <a:noFill/>
        </p:spPr>
        <p:txBody>
          <a:bodyPr wrap="square" rtlCol="0">
            <a:spAutoFit/>
          </a:bodyPr>
          <a:lstStyle/>
          <a:p>
            <a:pPr algn="ctr"/>
            <a:r>
              <a:rPr lang="de-AT" dirty="0"/>
              <a:t>Fitnessunternehmen analysiert die Nutzung, um die App zu verbessern</a:t>
            </a:r>
          </a:p>
        </p:txBody>
      </p:sp>
      <p:pic>
        <p:nvPicPr>
          <p:cNvPr id="11" name="Grafik 10" descr="Ein Bild, das Person, Menschliches Gesicht, Geschirr, Kleidung enthält.&#10;&#10;KI-generierte Inhalte können fehlerhaft sein.">
            <a:extLst>
              <a:ext uri="{FF2B5EF4-FFF2-40B4-BE49-F238E27FC236}">
                <a16:creationId xmlns:a16="http://schemas.microsoft.com/office/drawing/2014/main" id="{54846B0D-8CA8-1567-3A78-F1F6EFF79FE0}"/>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5859" b="89844" l="9961" r="89844">
                        <a14:foregroundMark x1="34277" y1="45801" x2="40527" y2="21289"/>
                        <a14:foregroundMark x1="40527" y1="21289" x2="54590" y2="9668"/>
                        <a14:foregroundMark x1="54590" y1="9668" x2="63867" y2="18066"/>
                        <a14:foregroundMark x1="63867" y1="18066" x2="65430" y2="46777"/>
                        <a14:foregroundMark x1="65430" y1="46777" x2="61426" y2="50391"/>
                        <a14:foregroundMark x1="18848" y1="87012" x2="30371" y2="87891"/>
                        <a14:foregroundMark x1="30371" y1="87891" x2="64551" y2="86328"/>
                        <a14:foregroundMark x1="40723" y1="73926" x2="54297" y2="84375"/>
                        <a14:foregroundMark x1="41211" y1="71289" x2="50293" y2="71777"/>
                        <a14:foregroundMark x1="45996" y1="41797" x2="56836" y2="27637"/>
                        <a14:foregroundMark x1="56836" y1="27637" x2="44043" y2="39355"/>
                        <a14:foregroundMark x1="44043" y1="39355" x2="44336" y2="39648"/>
                        <a14:foregroundMark x1="48828" y1="9668" x2="39551" y2="17578"/>
                        <a14:foregroundMark x1="39551" y1="17578" x2="32227" y2="33398"/>
                        <a14:foregroundMark x1="29590" y1="41797" x2="32422" y2="35840"/>
                        <a14:foregroundMark x1="47656" y1="8203" x2="52930" y2="8203"/>
                        <a14:foregroundMark x1="46680" y1="7031" x2="52441" y2="7715"/>
                        <a14:foregroundMark x1="46191" y1="6738" x2="53809" y2="6348"/>
                        <a14:foregroundMark x1="43652" y1="8203" x2="54883" y2="6543"/>
                        <a14:foregroundMark x1="54883" y1="6543" x2="55078" y2="6543"/>
                        <a14:foregroundMark x1="45996" y1="7031" x2="54297" y2="5859"/>
                      </a14:backgroundRemoval>
                    </a14:imgEffect>
                  </a14:imgLayer>
                </a14:imgProps>
              </a:ext>
            </a:extLst>
          </a:blip>
          <a:srcRect b="22506"/>
          <a:stretch/>
        </p:blipFill>
        <p:spPr>
          <a:xfrm flipH="1">
            <a:off x="19485" y="1343174"/>
            <a:ext cx="3084860" cy="2390581"/>
          </a:xfrm>
          <a:prstGeom prst="rect">
            <a:avLst/>
          </a:prstGeom>
        </p:spPr>
      </p:pic>
    </p:spTree>
    <p:extLst>
      <p:ext uri="{BB962C8B-B14F-4D97-AF65-F5344CB8AC3E}">
        <p14:creationId xmlns:p14="http://schemas.microsoft.com/office/powerpoint/2010/main" val="619317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right)">
                                      <p:cBhvr>
                                        <p:cTn id="10" dur="500"/>
                                        <p:tgtEl>
                                          <p:spTgt spid="16"/>
                                        </p:tgtEl>
                                      </p:cBhvr>
                                    </p:animEffect>
                                  </p:childTnLst>
                                </p:cTn>
                              </p:par>
                              <p:par>
                                <p:cTn id="11" presetID="22" presetClass="entr" presetSubtype="2"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right)">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par>
                                <p:cTn id="22" presetID="22" presetClass="entr" presetSubtype="8"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left)">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B53C23-8CAF-7C45-02E1-E7A1606FE904}"/>
              </a:ext>
            </a:extLst>
          </p:cNvPr>
          <p:cNvSpPr>
            <a:spLocks noGrp="1"/>
          </p:cNvSpPr>
          <p:nvPr>
            <p:ph type="title"/>
          </p:nvPr>
        </p:nvSpPr>
        <p:spPr/>
        <p:txBody>
          <a:bodyPr>
            <a:normAutofit/>
          </a:bodyPr>
          <a:lstStyle/>
          <a:p>
            <a:pPr algn="ctr"/>
            <a:r>
              <a:rPr lang="de-AT" sz="4800" b="1" dirty="0"/>
              <a:t>ChatGPT-Recherche</a:t>
            </a:r>
          </a:p>
        </p:txBody>
      </p:sp>
      <p:sp>
        <p:nvSpPr>
          <p:cNvPr id="3" name="Inhaltsplatzhalter 2">
            <a:extLst>
              <a:ext uri="{FF2B5EF4-FFF2-40B4-BE49-F238E27FC236}">
                <a16:creationId xmlns:a16="http://schemas.microsoft.com/office/drawing/2014/main" id="{7635F0E0-5261-073E-99EC-F8BBD1E41167}"/>
              </a:ext>
            </a:extLst>
          </p:cNvPr>
          <p:cNvSpPr>
            <a:spLocks noGrp="1"/>
          </p:cNvSpPr>
          <p:nvPr>
            <p:ph idx="1"/>
          </p:nvPr>
        </p:nvSpPr>
        <p:spPr/>
        <p:txBody>
          <a:bodyPr>
            <a:normAutofit lnSpcReduction="10000"/>
          </a:bodyPr>
          <a:lstStyle/>
          <a:p>
            <a:pPr marL="0" indent="0" algn="ctr">
              <a:buNone/>
            </a:pPr>
            <a:r>
              <a:rPr lang="de-AT" sz="4000" b="1" dirty="0"/>
              <a:t>Frage 5</a:t>
            </a:r>
          </a:p>
          <a:p>
            <a:endParaRPr lang="de-AT" dirty="0"/>
          </a:p>
          <a:p>
            <a:endParaRPr lang="de-AT" dirty="0"/>
          </a:p>
          <a:p>
            <a:pPr marL="0" indent="0" algn="ctr">
              <a:buNone/>
            </a:pPr>
            <a:r>
              <a:rPr lang="de-AT" sz="4800" dirty="0"/>
              <a:t>Wie kann ich meine Daten schützen?</a:t>
            </a:r>
          </a:p>
          <a:p>
            <a:pPr algn="ctr"/>
            <a:endParaRPr lang="de-AT" sz="4800" dirty="0"/>
          </a:p>
          <a:p>
            <a:pPr marL="0" indent="0" algn="ctr">
              <a:buNone/>
            </a:pPr>
            <a:endParaRPr lang="de-AT" sz="4800" dirty="0"/>
          </a:p>
          <a:p>
            <a:pPr marL="0" indent="0" algn="ctr">
              <a:buNone/>
            </a:pPr>
            <a:r>
              <a:rPr lang="de-AT" sz="2000" dirty="0"/>
              <a:t>Dokumentiere die Antworten stichwortartig auf deinem Arbeitsblatt.</a:t>
            </a:r>
          </a:p>
          <a:p>
            <a:pPr marL="0" indent="0">
              <a:buNone/>
            </a:pPr>
            <a:endParaRPr lang="de-AT" dirty="0"/>
          </a:p>
        </p:txBody>
      </p:sp>
      <p:sp>
        <p:nvSpPr>
          <p:cNvPr id="4" name="Foliennummernplatzhalter 3">
            <a:extLst>
              <a:ext uri="{FF2B5EF4-FFF2-40B4-BE49-F238E27FC236}">
                <a16:creationId xmlns:a16="http://schemas.microsoft.com/office/drawing/2014/main" id="{0141709F-4182-B369-6A53-014E3632B9AA}"/>
              </a:ext>
            </a:extLst>
          </p:cNvPr>
          <p:cNvSpPr>
            <a:spLocks noGrp="1"/>
          </p:cNvSpPr>
          <p:nvPr>
            <p:ph type="sldNum" sz="quarter" idx="12"/>
          </p:nvPr>
        </p:nvSpPr>
        <p:spPr/>
        <p:txBody>
          <a:bodyPr/>
          <a:lstStyle/>
          <a:p>
            <a:fld id="{4C23FFEC-42AF-4C5F-8FEB-D69D9B6A7C04}" type="slidenum">
              <a:rPr lang="de-AT" smtClean="0"/>
              <a:t>24</a:t>
            </a:fld>
            <a:endParaRPr lang="de-AT"/>
          </a:p>
        </p:txBody>
      </p:sp>
      <p:pic>
        <p:nvPicPr>
          <p:cNvPr id="1026" name="Picture 2">
            <a:extLst>
              <a:ext uri="{FF2B5EF4-FFF2-40B4-BE49-F238E27FC236}">
                <a16:creationId xmlns:a16="http://schemas.microsoft.com/office/drawing/2014/main" id="{4AE0AE40-814E-F722-9718-8666A5A29F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23111" y="1021914"/>
            <a:ext cx="1516935" cy="1516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04191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B2658E-84B4-770E-24B3-94425A521CD2}"/>
              </a:ext>
            </a:extLst>
          </p:cNvPr>
          <p:cNvSpPr>
            <a:spLocks noGrp="1"/>
          </p:cNvSpPr>
          <p:nvPr>
            <p:ph type="title"/>
          </p:nvPr>
        </p:nvSpPr>
        <p:spPr/>
        <p:txBody>
          <a:bodyPr/>
          <a:lstStyle/>
          <a:p>
            <a:r>
              <a:rPr lang="de-DE"/>
              <a:t>Tipps</a:t>
            </a:r>
          </a:p>
        </p:txBody>
      </p:sp>
      <p:sp>
        <p:nvSpPr>
          <p:cNvPr id="4" name="Foliennummernplatzhalter 3">
            <a:extLst>
              <a:ext uri="{FF2B5EF4-FFF2-40B4-BE49-F238E27FC236}">
                <a16:creationId xmlns:a16="http://schemas.microsoft.com/office/drawing/2014/main" id="{7B74E965-ECFA-29D0-0723-1C008F43FB58}"/>
              </a:ext>
            </a:extLst>
          </p:cNvPr>
          <p:cNvSpPr>
            <a:spLocks noGrp="1"/>
          </p:cNvSpPr>
          <p:nvPr>
            <p:ph type="sldNum" sz="quarter" idx="12"/>
          </p:nvPr>
        </p:nvSpPr>
        <p:spPr/>
        <p:txBody>
          <a:bodyPr/>
          <a:lstStyle/>
          <a:p>
            <a:fld id="{4C23FFEC-42AF-4C5F-8FEB-D69D9B6A7C04}" type="slidenum">
              <a:rPr lang="de-AT" smtClean="0"/>
              <a:t>25</a:t>
            </a:fld>
            <a:endParaRPr lang="de-AT"/>
          </a:p>
        </p:txBody>
      </p:sp>
      <p:sp>
        <p:nvSpPr>
          <p:cNvPr id="16" name="Sprechblase: oval 15">
            <a:extLst>
              <a:ext uri="{FF2B5EF4-FFF2-40B4-BE49-F238E27FC236}">
                <a16:creationId xmlns:a16="http://schemas.microsoft.com/office/drawing/2014/main" id="{414B7DF3-8510-4CD5-AB02-2107B608CE14}"/>
              </a:ext>
            </a:extLst>
          </p:cNvPr>
          <p:cNvSpPr/>
          <p:nvPr/>
        </p:nvSpPr>
        <p:spPr>
          <a:xfrm>
            <a:off x="1544220" y="1597602"/>
            <a:ext cx="3184824" cy="1985818"/>
          </a:xfrm>
          <a:custGeom>
            <a:avLst/>
            <a:gdLst>
              <a:gd name="connsiteX0" fmla="*/ 3311898 w 3184824"/>
              <a:gd name="connsiteY0" fmla="*/ 1818414 h 1985818"/>
              <a:gd name="connsiteX1" fmla="*/ 2645603 w 3184824"/>
              <a:gd name="connsiteY1" fmla="*/ 1737641 h 1985818"/>
              <a:gd name="connsiteX2" fmla="*/ 1037938 w 3184824"/>
              <a:gd name="connsiteY2" fmla="*/ 1923683 h 1985818"/>
              <a:gd name="connsiteX3" fmla="*/ 344495 w 3184824"/>
              <a:gd name="connsiteY3" fmla="*/ 376130 h 1985818"/>
              <a:gd name="connsiteX4" fmla="*/ 1978088 w 3184824"/>
              <a:gd name="connsiteY4" fmla="*/ 29562 h 1985818"/>
              <a:gd name="connsiteX5" fmla="*/ 3016339 w 3184824"/>
              <a:gd name="connsiteY5" fmla="*/ 1437412 h 1985818"/>
              <a:gd name="connsiteX6" fmla="*/ 3311898 w 3184824"/>
              <a:gd name="connsiteY6" fmla="*/ 1818414 h 198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84824" h="1985818" fill="none" extrusionOk="0">
                <a:moveTo>
                  <a:pt x="3311898" y="1818414"/>
                </a:moveTo>
                <a:cubicBezTo>
                  <a:pt x="3002661" y="1818067"/>
                  <a:pt x="2741396" y="1703218"/>
                  <a:pt x="2645603" y="1737641"/>
                </a:cubicBezTo>
                <a:cubicBezTo>
                  <a:pt x="2165646" y="1940321"/>
                  <a:pt x="1640265" y="2111569"/>
                  <a:pt x="1037938" y="1923683"/>
                </a:cubicBezTo>
                <a:cubicBezTo>
                  <a:pt x="40455" y="1667680"/>
                  <a:pt x="-436018" y="896774"/>
                  <a:pt x="344495" y="376130"/>
                </a:cubicBezTo>
                <a:cubicBezTo>
                  <a:pt x="731823" y="17097"/>
                  <a:pt x="1254783" y="-101490"/>
                  <a:pt x="1978088" y="29562"/>
                </a:cubicBezTo>
                <a:cubicBezTo>
                  <a:pt x="2861478" y="127041"/>
                  <a:pt x="3555043" y="822723"/>
                  <a:pt x="3016339" y="1437412"/>
                </a:cubicBezTo>
                <a:cubicBezTo>
                  <a:pt x="3043506" y="1529931"/>
                  <a:pt x="3181019" y="1614874"/>
                  <a:pt x="3311898" y="1818414"/>
                </a:cubicBezTo>
                <a:close/>
              </a:path>
              <a:path w="3184824" h="1985818" stroke="0" extrusionOk="0">
                <a:moveTo>
                  <a:pt x="3311898" y="1818414"/>
                </a:moveTo>
                <a:cubicBezTo>
                  <a:pt x="3152198" y="1838175"/>
                  <a:pt x="2920922" y="1789992"/>
                  <a:pt x="2645603" y="1737641"/>
                </a:cubicBezTo>
                <a:cubicBezTo>
                  <a:pt x="2097132" y="1990976"/>
                  <a:pt x="1573032" y="2106619"/>
                  <a:pt x="1037938" y="1923683"/>
                </a:cubicBezTo>
                <a:cubicBezTo>
                  <a:pt x="-30146" y="1844310"/>
                  <a:pt x="-257436" y="952628"/>
                  <a:pt x="344495" y="376130"/>
                </a:cubicBezTo>
                <a:cubicBezTo>
                  <a:pt x="728068" y="91687"/>
                  <a:pt x="1277243" y="-49088"/>
                  <a:pt x="1978088" y="29562"/>
                </a:cubicBezTo>
                <a:cubicBezTo>
                  <a:pt x="2955776" y="178955"/>
                  <a:pt x="3569298" y="891172"/>
                  <a:pt x="3016339" y="1437412"/>
                </a:cubicBezTo>
                <a:cubicBezTo>
                  <a:pt x="3047501" y="1519822"/>
                  <a:pt x="3253763" y="1757014"/>
                  <a:pt x="3311898" y="1818414"/>
                </a:cubicBezTo>
                <a:close/>
              </a:path>
            </a:pathLst>
          </a:custGeom>
          <a:solidFill>
            <a:srgbClr val="FFD589"/>
          </a:solidFill>
          <a:ln>
            <a:solidFill>
              <a:srgbClr val="FFA500"/>
            </a:solidFill>
            <a:extLst>
              <a:ext uri="{C807C97D-BFC1-408E-A445-0C87EB9F89A2}">
                <ask:lineSketchStyleProps xmlns:ask="http://schemas.microsoft.com/office/drawing/2018/sketchyshapes" sd="2214188587">
                  <a:prstGeom prst="wedgeEllipseCallout">
                    <a:avLst>
                      <a:gd name="adj1" fmla="val 53990"/>
                      <a:gd name="adj2" fmla="val 41570"/>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Lösche regelmäßig Cookies!</a:t>
            </a:r>
          </a:p>
        </p:txBody>
      </p:sp>
      <p:sp>
        <p:nvSpPr>
          <p:cNvPr id="17" name="Sprechblase: oval 16">
            <a:extLst>
              <a:ext uri="{FF2B5EF4-FFF2-40B4-BE49-F238E27FC236}">
                <a16:creationId xmlns:a16="http://schemas.microsoft.com/office/drawing/2014/main" id="{D2A8608B-51B0-0600-8F81-5AEC46EC954C}"/>
              </a:ext>
            </a:extLst>
          </p:cNvPr>
          <p:cNvSpPr/>
          <p:nvPr/>
        </p:nvSpPr>
        <p:spPr>
          <a:xfrm>
            <a:off x="584348" y="3894571"/>
            <a:ext cx="3184824" cy="1985818"/>
          </a:xfrm>
          <a:custGeom>
            <a:avLst/>
            <a:gdLst>
              <a:gd name="connsiteX0" fmla="*/ 3995394 w 3184824"/>
              <a:gd name="connsiteY0" fmla="*/ 303651 h 1985818"/>
              <a:gd name="connsiteX1" fmla="*/ 3139496 w 3184824"/>
              <a:gd name="connsiteY1" fmla="*/ 757693 h 1985818"/>
              <a:gd name="connsiteX2" fmla="*/ 1810780 w 3184824"/>
              <a:gd name="connsiteY2" fmla="*/ 1976438 h 1985818"/>
              <a:gd name="connsiteX3" fmla="*/ 152213 w 3184824"/>
              <a:gd name="connsiteY3" fmla="*/ 1416541 h 1985818"/>
              <a:gd name="connsiteX4" fmla="*/ 1235171 w 3184824"/>
              <a:gd name="connsiteY4" fmla="*/ 25308 h 1985818"/>
              <a:gd name="connsiteX5" fmla="*/ 2885528 w 3184824"/>
              <a:gd name="connsiteY5" fmla="*/ 413458 h 1985818"/>
              <a:gd name="connsiteX6" fmla="*/ 3995394 w 3184824"/>
              <a:gd name="connsiteY6" fmla="*/ 303651 h 198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84824" h="1985818" fill="none" extrusionOk="0">
                <a:moveTo>
                  <a:pt x="3995394" y="303651"/>
                </a:moveTo>
                <a:cubicBezTo>
                  <a:pt x="3732022" y="463933"/>
                  <a:pt x="3223904" y="640879"/>
                  <a:pt x="3139496" y="757693"/>
                </a:cubicBezTo>
                <a:cubicBezTo>
                  <a:pt x="3322120" y="1480866"/>
                  <a:pt x="2672603" y="1911273"/>
                  <a:pt x="1810780" y="1976438"/>
                </a:cubicBezTo>
                <a:cubicBezTo>
                  <a:pt x="1167411" y="1994679"/>
                  <a:pt x="439296" y="1893727"/>
                  <a:pt x="152213" y="1416541"/>
                </a:cubicBezTo>
                <a:cubicBezTo>
                  <a:pt x="-296639" y="849130"/>
                  <a:pt x="123085" y="206379"/>
                  <a:pt x="1235171" y="25308"/>
                </a:cubicBezTo>
                <a:cubicBezTo>
                  <a:pt x="1847603" y="-65162"/>
                  <a:pt x="2434272" y="120208"/>
                  <a:pt x="2885528" y="413458"/>
                </a:cubicBezTo>
                <a:cubicBezTo>
                  <a:pt x="3010822" y="324704"/>
                  <a:pt x="3554722" y="330004"/>
                  <a:pt x="3995394" y="303651"/>
                </a:cubicBezTo>
                <a:close/>
              </a:path>
              <a:path w="3184824" h="1985818" stroke="0" extrusionOk="0">
                <a:moveTo>
                  <a:pt x="3995394" y="303651"/>
                </a:moveTo>
                <a:cubicBezTo>
                  <a:pt x="3656203" y="532955"/>
                  <a:pt x="3430218" y="640183"/>
                  <a:pt x="3139496" y="757693"/>
                </a:cubicBezTo>
                <a:cubicBezTo>
                  <a:pt x="3294102" y="1228736"/>
                  <a:pt x="2789076" y="1900985"/>
                  <a:pt x="1810780" y="1976438"/>
                </a:cubicBezTo>
                <a:cubicBezTo>
                  <a:pt x="1130523" y="2123296"/>
                  <a:pt x="488974" y="1801400"/>
                  <a:pt x="152213" y="1416541"/>
                </a:cubicBezTo>
                <a:cubicBezTo>
                  <a:pt x="-259465" y="801051"/>
                  <a:pt x="278232" y="253050"/>
                  <a:pt x="1235171" y="25308"/>
                </a:cubicBezTo>
                <a:cubicBezTo>
                  <a:pt x="1801425" y="-81953"/>
                  <a:pt x="2543929" y="26449"/>
                  <a:pt x="2885528" y="413458"/>
                </a:cubicBezTo>
                <a:cubicBezTo>
                  <a:pt x="3317432" y="465520"/>
                  <a:pt x="3604088" y="328502"/>
                  <a:pt x="3995394" y="303651"/>
                </a:cubicBezTo>
                <a:close/>
              </a:path>
            </a:pathLst>
          </a:custGeom>
          <a:solidFill>
            <a:srgbClr val="FFA500"/>
          </a:solidFill>
          <a:ln>
            <a:solidFill>
              <a:srgbClr val="FFA500"/>
            </a:solidFill>
            <a:extLst>
              <a:ext uri="{C807C97D-BFC1-408E-A445-0C87EB9F89A2}">
                <ask:lineSketchStyleProps xmlns:ask="http://schemas.microsoft.com/office/drawing/2018/sketchyshapes" sd="2536362885">
                  <a:prstGeom prst="wedgeEllipseCallout">
                    <a:avLst>
                      <a:gd name="adj1" fmla="val 75451"/>
                      <a:gd name="adj2" fmla="val -34709"/>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Verwende starke, einzigartige Passwörter!</a:t>
            </a:r>
          </a:p>
        </p:txBody>
      </p:sp>
      <p:sp>
        <p:nvSpPr>
          <p:cNvPr id="18" name="Sprechblase: oval 17">
            <a:extLst>
              <a:ext uri="{FF2B5EF4-FFF2-40B4-BE49-F238E27FC236}">
                <a16:creationId xmlns:a16="http://schemas.microsoft.com/office/drawing/2014/main" id="{1549FC0A-C1E7-E803-B017-77A09944D89D}"/>
              </a:ext>
            </a:extLst>
          </p:cNvPr>
          <p:cNvSpPr/>
          <p:nvPr/>
        </p:nvSpPr>
        <p:spPr>
          <a:xfrm>
            <a:off x="8661591" y="3894571"/>
            <a:ext cx="3184824" cy="1985818"/>
          </a:xfrm>
          <a:custGeom>
            <a:avLst/>
            <a:gdLst>
              <a:gd name="connsiteX0" fmla="*/ -419601 w 3184824"/>
              <a:gd name="connsiteY0" fmla="*/ 174335 h 1985818"/>
              <a:gd name="connsiteX1" fmla="*/ 449324 w 3184824"/>
              <a:gd name="connsiteY1" fmla="*/ 301632 h 1985818"/>
              <a:gd name="connsiteX2" fmla="*/ 2073226 w 3184824"/>
              <a:gd name="connsiteY2" fmla="*/ 46342 h 1985818"/>
              <a:gd name="connsiteX3" fmla="*/ 2914929 w 3184824"/>
              <a:gd name="connsiteY3" fmla="*/ 1545961 h 1985818"/>
              <a:gd name="connsiteX4" fmla="*/ 1267932 w 3184824"/>
              <a:gd name="connsiteY4" fmla="*/ 1964986 h 1985818"/>
              <a:gd name="connsiteX5" fmla="*/ 117249 w 3184824"/>
              <a:gd name="connsiteY5" fmla="*/ 618967 h 1985818"/>
              <a:gd name="connsiteX6" fmla="*/ -419601 w 3184824"/>
              <a:gd name="connsiteY6" fmla="*/ 174335 h 198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84824" h="1985818" fill="none" extrusionOk="0">
                <a:moveTo>
                  <a:pt x="-419601" y="174335"/>
                </a:moveTo>
                <a:cubicBezTo>
                  <a:pt x="18900" y="206757"/>
                  <a:pt x="79628" y="172908"/>
                  <a:pt x="449324" y="301632"/>
                </a:cubicBezTo>
                <a:cubicBezTo>
                  <a:pt x="810486" y="84915"/>
                  <a:pt x="1414705" y="-3927"/>
                  <a:pt x="2073226" y="46342"/>
                </a:cubicBezTo>
                <a:cubicBezTo>
                  <a:pt x="3220797" y="221849"/>
                  <a:pt x="3464946" y="990952"/>
                  <a:pt x="2914929" y="1545961"/>
                </a:cubicBezTo>
                <a:cubicBezTo>
                  <a:pt x="2553679" y="1890968"/>
                  <a:pt x="1974848" y="2089113"/>
                  <a:pt x="1267932" y="1964986"/>
                </a:cubicBezTo>
                <a:cubicBezTo>
                  <a:pt x="398930" y="1849257"/>
                  <a:pt x="-261633" y="1131988"/>
                  <a:pt x="117249" y="618967"/>
                </a:cubicBezTo>
                <a:cubicBezTo>
                  <a:pt x="-17912" y="476580"/>
                  <a:pt x="-239752" y="311217"/>
                  <a:pt x="-419601" y="174335"/>
                </a:cubicBezTo>
                <a:close/>
              </a:path>
              <a:path w="3184824" h="1985818" stroke="0" extrusionOk="0">
                <a:moveTo>
                  <a:pt x="-419601" y="174335"/>
                </a:moveTo>
                <a:cubicBezTo>
                  <a:pt x="-93408" y="243988"/>
                  <a:pt x="160240" y="244784"/>
                  <a:pt x="449324" y="301632"/>
                </a:cubicBezTo>
                <a:cubicBezTo>
                  <a:pt x="896810" y="119972"/>
                  <a:pt x="1599193" y="-83824"/>
                  <a:pt x="2073226" y="46342"/>
                </a:cubicBezTo>
                <a:cubicBezTo>
                  <a:pt x="3107798" y="91045"/>
                  <a:pt x="3498518" y="1041307"/>
                  <a:pt x="2914929" y="1545961"/>
                </a:cubicBezTo>
                <a:cubicBezTo>
                  <a:pt x="2565813" y="1983752"/>
                  <a:pt x="2020417" y="2028265"/>
                  <a:pt x="1267932" y="1964986"/>
                </a:cubicBezTo>
                <a:cubicBezTo>
                  <a:pt x="220025" y="1837959"/>
                  <a:pt x="-260213" y="1121012"/>
                  <a:pt x="117249" y="618967"/>
                </a:cubicBezTo>
                <a:cubicBezTo>
                  <a:pt x="4239" y="516503"/>
                  <a:pt x="-215514" y="362006"/>
                  <a:pt x="-419601" y="174335"/>
                </a:cubicBezTo>
                <a:close/>
              </a:path>
            </a:pathLst>
          </a:custGeom>
          <a:solidFill>
            <a:srgbClr val="FFB93B"/>
          </a:solidFill>
          <a:ln>
            <a:solidFill>
              <a:srgbClr val="FFA500"/>
            </a:solidFill>
            <a:extLst>
              <a:ext uri="{C807C97D-BFC1-408E-A445-0C87EB9F89A2}">
                <ask:lineSketchStyleProps xmlns:ask="http://schemas.microsoft.com/office/drawing/2018/sketchyshapes" sd="2814523799">
                  <a:prstGeom prst="wedgeEllipseCallout">
                    <a:avLst>
                      <a:gd name="adj1" fmla="val -63175"/>
                      <a:gd name="adj2" fmla="val -41221"/>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000" dirty="0">
                <a:solidFill>
                  <a:schemeClr val="tx1"/>
                </a:solidFill>
              </a:rPr>
              <a:t>Gib nur begrenzte persönliche Informationen frei!</a:t>
            </a:r>
          </a:p>
        </p:txBody>
      </p:sp>
      <p:sp>
        <p:nvSpPr>
          <p:cNvPr id="19" name="Sprechblase: oval 18">
            <a:extLst>
              <a:ext uri="{FF2B5EF4-FFF2-40B4-BE49-F238E27FC236}">
                <a16:creationId xmlns:a16="http://schemas.microsoft.com/office/drawing/2014/main" id="{8A3EB6D6-A4F3-FD4F-99FE-223CC0C8DE57}"/>
              </a:ext>
            </a:extLst>
          </p:cNvPr>
          <p:cNvSpPr/>
          <p:nvPr/>
        </p:nvSpPr>
        <p:spPr>
          <a:xfrm>
            <a:off x="8389788" y="1597602"/>
            <a:ext cx="3184824" cy="1985818"/>
          </a:xfrm>
          <a:custGeom>
            <a:avLst/>
            <a:gdLst>
              <a:gd name="connsiteX0" fmla="*/ -327209 w 3184824"/>
              <a:gd name="connsiteY0" fmla="*/ 1661375 h 1985818"/>
              <a:gd name="connsiteX1" fmla="*/ 79514 w 3184824"/>
              <a:gd name="connsiteY1" fmla="*/ 1302743 h 1985818"/>
              <a:gd name="connsiteX2" fmla="*/ 1318881 w 3184824"/>
              <a:gd name="connsiteY2" fmla="*/ 14758 h 1985818"/>
              <a:gd name="connsiteX3" fmla="*/ 2973857 w 3184824"/>
              <a:gd name="connsiteY3" fmla="*/ 499030 h 1985818"/>
              <a:gd name="connsiteX4" fmla="*/ 2013210 w 3184824"/>
              <a:gd name="connsiteY4" fmla="*/ 1950525 h 1985818"/>
              <a:gd name="connsiteX5" fmla="*/ 375822 w 3184824"/>
              <a:gd name="connsiteY5" fmla="*/ 1633560 h 1985818"/>
              <a:gd name="connsiteX6" fmla="*/ -327209 w 3184824"/>
              <a:gd name="connsiteY6" fmla="*/ 1661375 h 198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84824" h="1985818" fill="none" extrusionOk="0">
                <a:moveTo>
                  <a:pt x="-327209" y="1661375"/>
                </a:moveTo>
                <a:cubicBezTo>
                  <a:pt x="-185120" y="1475649"/>
                  <a:pt x="-22333" y="1377967"/>
                  <a:pt x="79514" y="1302743"/>
                </a:cubicBezTo>
                <a:cubicBezTo>
                  <a:pt x="-236009" y="730823"/>
                  <a:pt x="468593" y="242119"/>
                  <a:pt x="1318881" y="14758"/>
                </a:cubicBezTo>
                <a:cubicBezTo>
                  <a:pt x="1973079" y="-71799"/>
                  <a:pt x="2660684" y="113151"/>
                  <a:pt x="2973857" y="499030"/>
                </a:cubicBezTo>
                <a:cubicBezTo>
                  <a:pt x="3489292" y="1118147"/>
                  <a:pt x="2990335" y="1855583"/>
                  <a:pt x="2013210" y="1950525"/>
                </a:cubicBezTo>
                <a:cubicBezTo>
                  <a:pt x="1370854" y="2044442"/>
                  <a:pt x="856816" y="1887584"/>
                  <a:pt x="375822" y="1633560"/>
                </a:cubicBezTo>
                <a:cubicBezTo>
                  <a:pt x="25224" y="1663431"/>
                  <a:pt x="-46132" y="1655899"/>
                  <a:pt x="-327209" y="1661375"/>
                </a:cubicBezTo>
                <a:close/>
              </a:path>
              <a:path w="3184824" h="1985818" stroke="0" extrusionOk="0">
                <a:moveTo>
                  <a:pt x="-327209" y="1661375"/>
                </a:moveTo>
                <a:cubicBezTo>
                  <a:pt x="-217244" y="1578529"/>
                  <a:pt x="-15587" y="1407496"/>
                  <a:pt x="79514" y="1302743"/>
                </a:cubicBezTo>
                <a:cubicBezTo>
                  <a:pt x="-258698" y="715150"/>
                  <a:pt x="449369" y="21786"/>
                  <a:pt x="1318881" y="14758"/>
                </a:cubicBezTo>
                <a:cubicBezTo>
                  <a:pt x="1981494" y="-21000"/>
                  <a:pt x="2706121" y="124219"/>
                  <a:pt x="2973857" y="499030"/>
                </a:cubicBezTo>
                <a:cubicBezTo>
                  <a:pt x="3467659" y="1041362"/>
                  <a:pt x="3059684" y="1886464"/>
                  <a:pt x="2013210" y="1950525"/>
                </a:cubicBezTo>
                <a:cubicBezTo>
                  <a:pt x="1422208" y="2053321"/>
                  <a:pt x="806284" y="1917715"/>
                  <a:pt x="375822" y="1633560"/>
                </a:cubicBezTo>
                <a:cubicBezTo>
                  <a:pt x="185894" y="1616168"/>
                  <a:pt x="-191663" y="1673202"/>
                  <a:pt x="-327209" y="1661375"/>
                </a:cubicBezTo>
                <a:close/>
              </a:path>
            </a:pathLst>
          </a:custGeom>
          <a:solidFill>
            <a:srgbClr val="FFC865"/>
          </a:solidFill>
          <a:ln>
            <a:solidFill>
              <a:srgbClr val="FFA500"/>
            </a:solidFill>
            <a:extLst>
              <a:ext uri="{C807C97D-BFC1-408E-A445-0C87EB9F89A2}">
                <ask:lineSketchStyleProps xmlns:ask="http://schemas.microsoft.com/office/drawing/2018/sketchyshapes" sd="3673947820">
                  <a:prstGeom prst="wedgeEllipseCallout">
                    <a:avLst>
                      <a:gd name="adj1" fmla="val -60274"/>
                      <a:gd name="adj2" fmla="val 33662"/>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000" dirty="0">
                <a:solidFill>
                  <a:schemeClr val="tx1"/>
                </a:solidFill>
              </a:rPr>
              <a:t>Vermeide unsichere Apps und Websites!</a:t>
            </a:r>
          </a:p>
        </p:txBody>
      </p:sp>
      <p:pic>
        <p:nvPicPr>
          <p:cNvPr id="3" name="Grafik 2" descr="Ein Bild, das Person, Menschliches Gesicht, Geschirr, Kleidung enthält.&#10;&#10;KI-generierte Inhalte können fehlerhaft sein.">
            <a:extLst>
              <a:ext uri="{FF2B5EF4-FFF2-40B4-BE49-F238E27FC236}">
                <a16:creationId xmlns:a16="http://schemas.microsoft.com/office/drawing/2014/main" id="{91522E10-CD57-499E-30EC-CB524FE526D2}"/>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5859" b="89844" l="9961" r="89844">
                        <a14:foregroundMark x1="34277" y1="45801" x2="40527" y2="21289"/>
                        <a14:foregroundMark x1="40527" y1="21289" x2="54590" y2="9668"/>
                        <a14:foregroundMark x1="54590" y1="9668" x2="63867" y2="18066"/>
                        <a14:foregroundMark x1="63867" y1="18066" x2="65430" y2="46777"/>
                        <a14:foregroundMark x1="65430" y1="46777" x2="61426" y2="50391"/>
                        <a14:foregroundMark x1="18848" y1="87012" x2="30371" y2="87891"/>
                        <a14:foregroundMark x1="30371" y1="87891" x2="64551" y2="86328"/>
                        <a14:foregroundMark x1="40723" y1="73926" x2="54297" y2="84375"/>
                        <a14:foregroundMark x1="41211" y1="71289" x2="50293" y2="71777"/>
                        <a14:foregroundMark x1="45996" y1="41797" x2="56836" y2="27637"/>
                        <a14:foregroundMark x1="56836" y1="27637" x2="44043" y2="39355"/>
                        <a14:foregroundMark x1="44043" y1="39355" x2="44336" y2="39648"/>
                        <a14:foregroundMark x1="48828" y1="9668" x2="39551" y2="17578"/>
                        <a14:foregroundMark x1="39551" y1="17578" x2="32227" y2="33398"/>
                        <a14:foregroundMark x1="29590" y1="41797" x2="32422" y2="35840"/>
                        <a14:foregroundMark x1="47656" y1="8203" x2="52930" y2="8203"/>
                        <a14:foregroundMark x1="46680" y1="7031" x2="52441" y2="7715"/>
                        <a14:foregroundMark x1="46191" y1="6738" x2="53809" y2="6348"/>
                        <a14:foregroundMark x1="43652" y1="8203" x2="54883" y2="6543"/>
                        <a14:foregroundMark x1="54883" y1="6543" x2="55078" y2="6543"/>
                        <a14:foregroundMark x1="45996" y1="7031" x2="54297" y2="5859"/>
                      </a14:backgroundRemoval>
                    </a14:imgEffect>
                  </a14:imgLayer>
                </a14:imgProps>
              </a:ext>
            </a:extLst>
          </a:blip>
          <a:srcRect b="22506"/>
          <a:stretch/>
        </p:blipFill>
        <p:spPr>
          <a:xfrm flipH="1">
            <a:off x="4014864" y="1597602"/>
            <a:ext cx="4878310" cy="3780397"/>
          </a:xfrm>
          <a:prstGeom prst="rect">
            <a:avLst/>
          </a:prstGeom>
        </p:spPr>
      </p:pic>
    </p:spTree>
    <p:extLst>
      <p:ext uri="{BB962C8B-B14F-4D97-AF65-F5344CB8AC3E}">
        <p14:creationId xmlns:p14="http://schemas.microsoft.com/office/powerpoint/2010/main" val="9412420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11239B-AAD3-79D2-4461-C5E097CD2340}"/>
            </a:ext>
          </a:extLst>
        </p:cNvPr>
        <p:cNvGrpSpPr/>
        <p:nvPr/>
      </p:nvGrpSpPr>
      <p:grpSpPr>
        <a:xfrm>
          <a:off x="0" y="0"/>
          <a:ext cx="0" cy="0"/>
          <a:chOff x="0" y="0"/>
          <a:chExt cx="0" cy="0"/>
        </a:xfrm>
      </p:grpSpPr>
      <p:sp>
        <p:nvSpPr>
          <p:cNvPr id="7" name="Rechteck 6">
            <a:extLst>
              <a:ext uri="{FF2B5EF4-FFF2-40B4-BE49-F238E27FC236}">
                <a16:creationId xmlns:a16="http://schemas.microsoft.com/office/drawing/2014/main" id="{E554174E-07FF-5AB8-68D4-DA3115153347}"/>
              </a:ext>
            </a:extLst>
          </p:cNvPr>
          <p:cNvSpPr/>
          <p:nvPr/>
        </p:nvSpPr>
        <p:spPr>
          <a:xfrm>
            <a:off x="415856" y="692903"/>
            <a:ext cx="11461637" cy="651671"/>
          </a:xfrm>
          <a:prstGeom prst="rect">
            <a:avLst/>
          </a:prstGeom>
          <a:solidFill>
            <a:srgbClr val="3B5F40"/>
          </a:solidFill>
          <a:ln w="19050">
            <a:solidFill>
              <a:srgbClr val="3A5F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solidFill>
                  <a:schemeClr val="bg1"/>
                </a:solidFill>
              </a:rPr>
              <a:t>Cookies löschen</a:t>
            </a:r>
            <a:endParaRPr lang="en-AU" sz="2000" b="1" dirty="0">
              <a:solidFill>
                <a:schemeClr val="bg1"/>
              </a:solidFill>
            </a:endParaRPr>
          </a:p>
        </p:txBody>
      </p:sp>
      <p:sp>
        <p:nvSpPr>
          <p:cNvPr id="4" name="Foliennummernplatzhalter 3">
            <a:extLst>
              <a:ext uri="{FF2B5EF4-FFF2-40B4-BE49-F238E27FC236}">
                <a16:creationId xmlns:a16="http://schemas.microsoft.com/office/drawing/2014/main" id="{57B375D4-A9D8-4D43-632D-726F3B864E06}"/>
              </a:ext>
            </a:extLst>
          </p:cNvPr>
          <p:cNvSpPr>
            <a:spLocks noGrp="1"/>
          </p:cNvSpPr>
          <p:nvPr>
            <p:ph type="sldNum" sz="quarter" idx="12"/>
          </p:nvPr>
        </p:nvSpPr>
        <p:spPr/>
        <p:txBody>
          <a:bodyPr/>
          <a:lstStyle/>
          <a:p>
            <a:fld id="{4C23FFEC-42AF-4C5F-8FEB-D69D9B6A7C04}" type="slidenum">
              <a:rPr lang="de-AT" smtClean="0"/>
              <a:t>26</a:t>
            </a:fld>
            <a:endParaRPr lang="de-AT"/>
          </a:p>
        </p:txBody>
      </p:sp>
      <p:sp>
        <p:nvSpPr>
          <p:cNvPr id="16" name="Flussdiagramm: Verbinder 24">
            <a:extLst>
              <a:ext uri="{FF2B5EF4-FFF2-40B4-BE49-F238E27FC236}">
                <a16:creationId xmlns:a16="http://schemas.microsoft.com/office/drawing/2014/main" id="{F6D8DCEF-AE7F-8892-486D-D42EBDFA9EEF}"/>
              </a:ext>
            </a:extLst>
          </p:cNvPr>
          <p:cNvSpPr/>
          <p:nvPr/>
        </p:nvSpPr>
        <p:spPr>
          <a:xfrm>
            <a:off x="186429" y="346510"/>
            <a:ext cx="791990" cy="819357"/>
          </a:xfrm>
          <a:prstGeom prst="flowChartConnector">
            <a:avLst/>
          </a:prstGeom>
          <a:solidFill>
            <a:srgbClr val="3B5F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6" name="Grafik 5" descr="Ordnersuche Silhouette">
            <a:extLst>
              <a:ext uri="{FF2B5EF4-FFF2-40B4-BE49-F238E27FC236}">
                <a16:creationId xmlns:a16="http://schemas.microsoft.com/office/drawing/2014/main" id="{213ECE09-F3C5-E197-1752-DD51072C754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6588" y="430352"/>
            <a:ext cx="651671" cy="651671"/>
          </a:xfrm>
          <a:prstGeom prst="rect">
            <a:avLst/>
          </a:prstGeom>
        </p:spPr>
      </p:pic>
      <p:pic>
        <p:nvPicPr>
          <p:cNvPr id="1026" name="Picture 2" descr="QR code">
            <a:extLst>
              <a:ext uri="{FF2B5EF4-FFF2-40B4-BE49-F238E27FC236}">
                <a16:creationId xmlns:a16="http://schemas.microsoft.com/office/drawing/2014/main" id="{071A1BBF-7888-691D-97D2-6F7A6DEB297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28626" y="4088760"/>
            <a:ext cx="1833097" cy="1833097"/>
          </a:xfrm>
          <a:prstGeom prst="rect">
            <a:avLst/>
          </a:prstGeom>
          <a:noFill/>
          <a:extLst>
            <a:ext uri="{909E8E84-426E-40DD-AFC4-6F175D3DCCD1}">
              <a14:hiddenFill xmlns:a14="http://schemas.microsoft.com/office/drawing/2010/main">
                <a:solidFill>
                  <a:srgbClr val="FFFFFF"/>
                </a:solidFill>
              </a14:hiddenFill>
            </a:ext>
          </a:extLst>
        </p:spPr>
      </p:pic>
      <p:sp>
        <p:nvSpPr>
          <p:cNvPr id="18" name="Inhaltsplatzhalter 2">
            <a:extLst>
              <a:ext uri="{FF2B5EF4-FFF2-40B4-BE49-F238E27FC236}">
                <a16:creationId xmlns:a16="http://schemas.microsoft.com/office/drawing/2014/main" id="{CD4C1D1F-FDD1-DB73-7154-E1D7C4E13A1E}"/>
              </a:ext>
            </a:extLst>
          </p:cNvPr>
          <p:cNvSpPr txBox="1">
            <a:spLocks/>
          </p:cNvSpPr>
          <p:nvPr/>
        </p:nvSpPr>
        <p:spPr>
          <a:xfrm>
            <a:off x="5425321" y="4426769"/>
            <a:ext cx="5745954" cy="1862048"/>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de-AT" sz="2000" b="1" dirty="0">
                <a:solidFill>
                  <a:srgbClr val="000000"/>
                </a:solidFill>
                <a:latin typeface="Calibri" panose="020F0502020204030204" pitchFamily="34" charset="0"/>
                <a:cs typeface="Calibri" panose="020F0502020204030204" pitchFamily="34" charset="0"/>
              </a:rPr>
              <a:t>Warum kannst du tun?</a:t>
            </a:r>
            <a:endParaRPr lang="de-AT" sz="2000" dirty="0">
              <a:solidFill>
                <a:srgbClr val="000000"/>
              </a:solidFill>
              <a:latin typeface="Calibri" panose="020F0502020204030204" pitchFamily="34" charset="0"/>
              <a:cs typeface="Calibri" panose="020F0502020204030204" pitchFamily="34" charset="0"/>
            </a:endParaRPr>
          </a:p>
          <a:p>
            <a:pPr algn="just"/>
            <a:r>
              <a:rPr lang="de-AT" sz="2000" dirty="0">
                <a:solidFill>
                  <a:srgbClr val="000000"/>
                </a:solidFill>
                <a:latin typeface="Calibri" panose="020F0502020204030204" pitchFamily="34" charset="0"/>
                <a:cs typeface="Calibri" panose="020F0502020204030204" pitchFamily="34" charset="0"/>
              </a:rPr>
              <a:t>Lösche Cookies in deinem Browser regelmäßig.</a:t>
            </a:r>
          </a:p>
          <a:p>
            <a:pPr algn="just"/>
            <a:r>
              <a:rPr lang="de-AT" sz="2000" dirty="0">
                <a:solidFill>
                  <a:srgbClr val="000000"/>
                </a:solidFill>
                <a:latin typeface="Calibri" panose="020F0502020204030204" pitchFamily="34" charset="0"/>
                <a:cs typeface="Calibri" panose="020F0502020204030204" pitchFamily="34" charset="0"/>
              </a:rPr>
              <a:t>Verwende den „Privat“-Modus deines Browsers.</a:t>
            </a:r>
          </a:p>
          <a:p>
            <a:pPr algn="just"/>
            <a:r>
              <a:rPr lang="de-AT" sz="2000" dirty="0">
                <a:solidFill>
                  <a:srgbClr val="000000"/>
                </a:solidFill>
                <a:latin typeface="Calibri" panose="020F0502020204030204" pitchFamily="34" charset="0"/>
                <a:cs typeface="Calibri" panose="020F0502020204030204" pitchFamily="34" charset="0"/>
              </a:rPr>
              <a:t>Stelle ein, dass Cookies beim Schließen automatisch gelöscht werden.</a:t>
            </a:r>
            <a:endParaRPr lang="de-DE" sz="2000" dirty="0">
              <a:solidFill>
                <a:srgbClr val="000000"/>
              </a:solidFill>
              <a:latin typeface="Calibri" panose="020F0502020204030204" pitchFamily="34" charset="0"/>
              <a:cs typeface="Calibri" panose="020F0502020204030204" pitchFamily="34" charset="0"/>
            </a:endParaRPr>
          </a:p>
        </p:txBody>
      </p:sp>
      <p:sp>
        <p:nvSpPr>
          <p:cNvPr id="19" name="Inhaltsplatzhalter 2">
            <a:extLst>
              <a:ext uri="{FF2B5EF4-FFF2-40B4-BE49-F238E27FC236}">
                <a16:creationId xmlns:a16="http://schemas.microsoft.com/office/drawing/2014/main" id="{D6DA8C12-3C13-4407-C8B8-1A2E26C8EB65}"/>
              </a:ext>
            </a:extLst>
          </p:cNvPr>
          <p:cNvSpPr txBox="1">
            <a:spLocks/>
          </p:cNvSpPr>
          <p:nvPr/>
        </p:nvSpPr>
        <p:spPr>
          <a:xfrm>
            <a:off x="908259" y="6035831"/>
            <a:ext cx="2473832" cy="258532"/>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de-AT" sz="1200" i="1" dirty="0">
                <a:solidFill>
                  <a:srgbClr val="000000"/>
                </a:solidFill>
                <a:latin typeface="Calibri" panose="020F0502020204030204" pitchFamily="34" charset="0"/>
                <a:cs typeface="Calibri" panose="020F0502020204030204" pitchFamily="34" charset="0"/>
              </a:rPr>
              <a:t>Erklärung zum Löschen von Cookies</a:t>
            </a:r>
            <a:endParaRPr lang="de-DE" sz="1200" i="1" dirty="0">
              <a:solidFill>
                <a:srgbClr val="000000"/>
              </a:solidFill>
              <a:latin typeface="Calibri" panose="020F0502020204030204" pitchFamily="34" charset="0"/>
              <a:cs typeface="Calibri" panose="020F0502020204030204" pitchFamily="34" charset="0"/>
            </a:endParaRPr>
          </a:p>
        </p:txBody>
      </p:sp>
      <p:pic>
        <p:nvPicPr>
          <p:cNvPr id="21" name="Grafik 20" descr="Kekse mit Schokolade">
            <a:extLst>
              <a:ext uri="{FF2B5EF4-FFF2-40B4-BE49-F238E27FC236}">
                <a16:creationId xmlns:a16="http://schemas.microsoft.com/office/drawing/2014/main" id="{95DA242A-94CA-682E-D0C1-67F011AC128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a:off x="8367400" y="1080252"/>
            <a:ext cx="2244562" cy="3363188"/>
          </a:xfrm>
          <a:prstGeom prst="rect">
            <a:avLst/>
          </a:prstGeom>
        </p:spPr>
      </p:pic>
      <p:sp>
        <p:nvSpPr>
          <p:cNvPr id="24" name="Inhaltsplatzhalter 2">
            <a:extLst>
              <a:ext uri="{FF2B5EF4-FFF2-40B4-BE49-F238E27FC236}">
                <a16:creationId xmlns:a16="http://schemas.microsoft.com/office/drawing/2014/main" id="{E2A9BCAA-8750-92E2-3F55-92523ABFE5FE}"/>
              </a:ext>
            </a:extLst>
          </p:cNvPr>
          <p:cNvSpPr>
            <a:spLocks noGrp="1"/>
          </p:cNvSpPr>
          <p:nvPr>
            <p:ph idx="1"/>
          </p:nvPr>
        </p:nvSpPr>
        <p:spPr>
          <a:xfrm>
            <a:off x="671709" y="1378216"/>
            <a:ext cx="5745954" cy="3077766"/>
          </a:xfrm>
          <a:noFill/>
        </p:spPr>
        <p:txBody>
          <a:bodyPr wrap="square">
            <a:spAutoFit/>
          </a:bodyPr>
          <a:lstStyle/>
          <a:p>
            <a:pPr marL="0" indent="0" algn="just">
              <a:buNone/>
            </a:pPr>
            <a:r>
              <a:rPr lang="de-AT" sz="2000" b="1" dirty="0">
                <a:solidFill>
                  <a:srgbClr val="000000"/>
                </a:solidFill>
                <a:latin typeface="Calibri" panose="020F0502020204030204" pitchFamily="34" charset="0"/>
                <a:cs typeface="Calibri" panose="020F0502020204030204" pitchFamily="34" charset="0"/>
              </a:rPr>
              <a:t>Cookies</a:t>
            </a:r>
            <a:r>
              <a:rPr lang="de-AT" sz="2000" dirty="0">
                <a:solidFill>
                  <a:srgbClr val="000000"/>
                </a:solidFill>
                <a:latin typeface="Calibri" panose="020F0502020204030204" pitchFamily="34" charset="0"/>
                <a:cs typeface="Calibri" panose="020F0502020204030204" pitchFamily="34" charset="0"/>
              </a:rPr>
              <a:t>…</a:t>
            </a:r>
          </a:p>
          <a:p>
            <a:pPr marL="0" indent="0" algn="just">
              <a:buNone/>
            </a:pPr>
            <a:r>
              <a:rPr lang="de-AT" sz="2000" dirty="0">
                <a:solidFill>
                  <a:srgbClr val="000000"/>
                </a:solidFill>
                <a:latin typeface="Calibri" panose="020F0502020204030204" pitchFamily="34" charset="0"/>
                <a:cs typeface="Calibri" panose="020F0502020204030204" pitchFamily="34" charset="0"/>
              </a:rPr>
              <a:t>…sind kleine Textdateien, die Websites auf deinem Gerät speichern. </a:t>
            </a:r>
          </a:p>
          <a:p>
            <a:pPr marL="0" indent="0" algn="just">
              <a:buFont typeface="Arial" panose="020B0604020202020204" pitchFamily="34" charset="0"/>
              <a:buNone/>
            </a:pPr>
            <a:r>
              <a:rPr lang="de-AT" sz="2000" b="1" dirty="0">
                <a:solidFill>
                  <a:srgbClr val="000000"/>
                </a:solidFill>
                <a:latin typeface="Calibri" panose="020F0502020204030204" pitchFamily="34" charset="0"/>
                <a:cs typeface="Calibri" panose="020F0502020204030204" pitchFamily="34" charset="0"/>
              </a:rPr>
              <a:t>Warum kann das ein Problem sein?</a:t>
            </a:r>
            <a:endParaRPr lang="de-AT" sz="2000" dirty="0">
              <a:solidFill>
                <a:srgbClr val="000000"/>
              </a:solidFill>
              <a:latin typeface="Calibri" panose="020F0502020204030204" pitchFamily="34" charset="0"/>
              <a:cs typeface="Calibri" panose="020F0502020204030204" pitchFamily="34" charset="0"/>
            </a:endParaRPr>
          </a:p>
          <a:p>
            <a:pPr algn="just"/>
            <a:r>
              <a:rPr lang="de-AT" sz="2000" dirty="0">
                <a:solidFill>
                  <a:srgbClr val="000000"/>
                </a:solidFill>
                <a:latin typeface="Calibri" panose="020F0502020204030204" pitchFamily="34" charset="0"/>
                <a:cs typeface="Calibri" panose="020F0502020204030204" pitchFamily="34" charset="0"/>
              </a:rPr>
              <a:t>Dein Surfverhalten wird gespeichert und analysiert.</a:t>
            </a:r>
          </a:p>
          <a:p>
            <a:pPr algn="just"/>
            <a:r>
              <a:rPr lang="de-AT" sz="2000" dirty="0">
                <a:solidFill>
                  <a:srgbClr val="000000"/>
                </a:solidFill>
                <a:latin typeface="Calibri" panose="020F0502020204030204" pitchFamily="34" charset="0"/>
                <a:cs typeface="Calibri" panose="020F0502020204030204" pitchFamily="34" charset="0"/>
              </a:rPr>
              <a:t>Werbung wird auf dich zugeschnitten.</a:t>
            </a:r>
          </a:p>
          <a:p>
            <a:pPr algn="just"/>
            <a:r>
              <a:rPr lang="de-AT" sz="2000" dirty="0">
                <a:solidFill>
                  <a:srgbClr val="000000"/>
                </a:solidFill>
                <a:latin typeface="Calibri" panose="020F0502020204030204" pitchFamily="34" charset="0"/>
                <a:cs typeface="Calibri" panose="020F0502020204030204" pitchFamily="34" charset="0"/>
              </a:rPr>
              <a:t>Zu viele Cookies verlangsamen dein Gerät.</a:t>
            </a:r>
            <a:endParaRPr lang="de-DE" sz="2000" dirty="0">
              <a:solidFill>
                <a:srgbClr val="000000"/>
              </a:solidFill>
              <a:latin typeface="Calibri" panose="020F0502020204030204" pitchFamily="34" charset="0"/>
              <a:cs typeface="Calibri" panose="020F0502020204030204" pitchFamily="34" charset="0"/>
            </a:endParaRPr>
          </a:p>
          <a:p>
            <a:pPr marL="0" indent="0" algn="just">
              <a:buNone/>
            </a:pPr>
            <a:endParaRPr lang="de-DE" sz="2000" dirty="0">
              <a:solidFill>
                <a:srgbClr val="0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895191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C34C38-C72B-AF2B-2F2C-6550E2661902}"/>
            </a:ext>
          </a:extLst>
        </p:cNvPr>
        <p:cNvGrpSpPr/>
        <p:nvPr/>
      </p:nvGrpSpPr>
      <p:grpSpPr>
        <a:xfrm>
          <a:off x="0" y="0"/>
          <a:ext cx="0" cy="0"/>
          <a:chOff x="0" y="0"/>
          <a:chExt cx="0" cy="0"/>
        </a:xfrm>
      </p:grpSpPr>
      <p:sp>
        <p:nvSpPr>
          <p:cNvPr id="7" name="Rechteck 6">
            <a:extLst>
              <a:ext uri="{FF2B5EF4-FFF2-40B4-BE49-F238E27FC236}">
                <a16:creationId xmlns:a16="http://schemas.microsoft.com/office/drawing/2014/main" id="{72B96A52-3DA7-B170-EFCA-77FD0CF58D82}"/>
              </a:ext>
            </a:extLst>
          </p:cNvPr>
          <p:cNvSpPr/>
          <p:nvPr/>
        </p:nvSpPr>
        <p:spPr>
          <a:xfrm>
            <a:off x="415856" y="692903"/>
            <a:ext cx="11461637" cy="651671"/>
          </a:xfrm>
          <a:prstGeom prst="rect">
            <a:avLst/>
          </a:prstGeom>
          <a:solidFill>
            <a:srgbClr val="3B5F40"/>
          </a:solidFill>
          <a:ln w="19050">
            <a:solidFill>
              <a:srgbClr val="3A5F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solidFill>
                  <a:schemeClr val="bg1"/>
                </a:solidFill>
              </a:rPr>
              <a:t>Sicheres Passwort verwenden</a:t>
            </a:r>
            <a:endParaRPr lang="en-AU" sz="2000" b="1" dirty="0">
              <a:solidFill>
                <a:schemeClr val="bg1"/>
              </a:solidFill>
            </a:endParaRPr>
          </a:p>
        </p:txBody>
      </p:sp>
      <p:sp>
        <p:nvSpPr>
          <p:cNvPr id="4" name="Foliennummernplatzhalter 3">
            <a:extLst>
              <a:ext uri="{FF2B5EF4-FFF2-40B4-BE49-F238E27FC236}">
                <a16:creationId xmlns:a16="http://schemas.microsoft.com/office/drawing/2014/main" id="{9B8A0F14-F636-8A48-F6A5-1C4A9D97476D}"/>
              </a:ext>
            </a:extLst>
          </p:cNvPr>
          <p:cNvSpPr>
            <a:spLocks noGrp="1"/>
          </p:cNvSpPr>
          <p:nvPr>
            <p:ph type="sldNum" sz="quarter" idx="12"/>
          </p:nvPr>
        </p:nvSpPr>
        <p:spPr/>
        <p:txBody>
          <a:bodyPr/>
          <a:lstStyle/>
          <a:p>
            <a:fld id="{4C23FFEC-42AF-4C5F-8FEB-D69D9B6A7C04}" type="slidenum">
              <a:rPr lang="de-AT" smtClean="0"/>
              <a:t>27</a:t>
            </a:fld>
            <a:endParaRPr lang="de-AT"/>
          </a:p>
        </p:txBody>
      </p:sp>
      <p:sp>
        <p:nvSpPr>
          <p:cNvPr id="16" name="Flussdiagramm: Verbinder 24">
            <a:extLst>
              <a:ext uri="{FF2B5EF4-FFF2-40B4-BE49-F238E27FC236}">
                <a16:creationId xmlns:a16="http://schemas.microsoft.com/office/drawing/2014/main" id="{F1351682-31FE-9AE0-2986-7C392C660CC9}"/>
              </a:ext>
            </a:extLst>
          </p:cNvPr>
          <p:cNvSpPr/>
          <p:nvPr/>
        </p:nvSpPr>
        <p:spPr>
          <a:xfrm>
            <a:off x="186429" y="346510"/>
            <a:ext cx="791990" cy="819357"/>
          </a:xfrm>
          <a:prstGeom prst="flowChartConnector">
            <a:avLst/>
          </a:prstGeom>
          <a:solidFill>
            <a:srgbClr val="3B5F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3" name="Grafik 2" descr="Safe Silhouette">
            <a:extLst>
              <a:ext uri="{FF2B5EF4-FFF2-40B4-BE49-F238E27FC236}">
                <a16:creationId xmlns:a16="http://schemas.microsoft.com/office/drawing/2014/main" id="{2BBFFC20-E668-B07B-8EF4-9D229F9F1D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2775" y="416539"/>
            <a:ext cx="679297" cy="679297"/>
          </a:xfrm>
          <a:prstGeom prst="rect">
            <a:avLst/>
          </a:prstGeom>
        </p:spPr>
      </p:pic>
      <p:sp>
        <p:nvSpPr>
          <p:cNvPr id="2" name="Inhaltsplatzhalter 2">
            <a:extLst>
              <a:ext uri="{FF2B5EF4-FFF2-40B4-BE49-F238E27FC236}">
                <a16:creationId xmlns:a16="http://schemas.microsoft.com/office/drawing/2014/main" id="{960EA0F0-4835-1E33-0E0A-9C2786681F4B}"/>
              </a:ext>
            </a:extLst>
          </p:cNvPr>
          <p:cNvSpPr>
            <a:spLocks noGrp="1"/>
          </p:cNvSpPr>
          <p:nvPr>
            <p:ph idx="1"/>
          </p:nvPr>
        </p:nvSpPr>
        <p:spPr>
          <a:xfrm>
            <a:off x="671709" y="1453875"/>
            <a:ext cx="5745954" cy="2544286"/>
          </a:xfrm>
          <a:noFill/>
        </p:spPr>
        <p:txBody>
          <a:bodyPr wrap="square">
            <a:spAutoFit/>
          </a:bodyPr>
          <a:lstStyle/>
          <a:p>
            <a:pPr marL="0" indent="0" algn="just">
              <a:buNone/>
            </a:pPr>
            <a:r>
              <a:rPr lang="de-AT" sz="2000" b="1" dirty="0">
                <a:solidFill>
                  <a:srgbClr val="000000"/>
                </a:solidFill>
                <a:latin typeface="Calibri" panose="020F0502020204030204" pitchFamily="34" charset="0"/>
                <a:cs typeface="Calibri" panose="020F0502020204030204" pitchFamily="34" charset="0"/>
              </a:rPr>
              <a:t>Warum brauchst du ein sicheres Passwort?</a:t>
            </a:r>
          </a:p>
          <a:p>
            <a:pPr algn="just"/>
            <a:r>
              <a:rPr lang="de-AT" sz="2000" dirty="0">
                <a:solidFill>
                  <a:srgbClr val="000000"/>
                </a:solidFill>
                <a:latin typeface="Calibri" panose="020F0502020204030204" pitchFamily="34" charset="0"/>
                <a:cs typeface="Calibri" panose="020F0502020204030204" pitchFamily="34" charset="0"/>
              </a:rPr>
              <a:t>Passwörter schützen deine Daten vor Diebstahl.</a:t>
            </a:r>
          </a:p>
          <a:p>
            <a:pPr algn="just"/>
            <a:r>
              <a:rPr lang="de-AT" sz="2000" dirty="0">
                <a:solidFill>
                  <a:srgbClr val="000000"/>
                </a:solidFill>
                <a:latin typeface="Calibri" panose="020F0502020204030204" pitchFamily="34" charset="0"/>
                <a:cs typeface="Calibri" panose="020F0502020204030204" pitchFamily="34" charset="0"/>
              </a:rPr>
              <a:t>Sie schützen deine Privatsphäre.</a:t>
            </a:r>
          </a:p>
          <a:p>
            <a:pPr algn="just"/>
            <a:r>
              <a:rPr lang="de-AT" sz="2000" dirty="0">
                <a:solidFill>
                  <a:srgbClr val="000000"/>
                </a:solidFill>
                <a:latin typeface="Calibri" panose="020F0502020204030204" pitchFamily="34" charset="0"/>
                <a:cs typeface="Calibri" panose="020F0502020204030204" pitchFamily="34" charset="0"/>
              </a:rPr>
              <a:t>Schwache Passwörter können leicht erraten oder geknackt werden.</a:t>
            </a:r>
          </a:p>
          <a:p>
            <a:pPr algn="just"/>
            <a:r>
              <a:rPr lang="de-AT" sz="2000" dirty="0">
                <a:solidFill>
                  <a:srgbClr val="000000"/>
                </a:solidFill>
                <a:latin typeface="Calibri" panose="020F0502020204030204" pitchFamily="34" charset="0"/>
                <a:cs typeface="Calibri" panose="020F0502020204030204" pitchFamily="34" charset="0"/>
              </a:rPr>
              <a:t>Personen, die dein Passwort haben, können sich als „du“ ausgeben.</a:t>
            </a:r>
            <a:endParaRPr lang="de-DE" sz="2000" dirty="0">
              <a:solidFill>
                <a:srgbClr val="000000"/>
              </a:solidFill>
              <a:latin typeface="Calibri" panose="020F0502020204030204" pitchFamily="34" charset="0"/>
              <a:cs typeface="Calibri" panose="020F0502020204030204" pitchFamily="34" charset="0"/>
            </a:endParaRPr>
          </a:p>
        </p:txBody>
      </p:sp>
      <p:sp>
        <p:nvSpPr>
          <p:cNvPr id="5" name="Inhaltsplatzhalter 2">
            <a:extLst>
              <a:ext uri="{FF2B5EF4-FFF2-40B4-BE49-F238E27FC236}">
                <a16:creationId xmlns:a16="http://schemas.microsoft.com/office/drawing/2014/main" id="{CBCC8247-565A-EF01-DB3D-2A5282EE87FA}"/>
              </a:ext>
            </a:extLst>
          </p:cNvPr>
          <p:cNvSpPr txBox="1">
            <a:spLocks/>
          </p:cNvSpPr>
          <p:nvPr/>
        </p:nvSpPr>
        <p:spPr>
          <a:xfrm>
            <a:off x="5340261" y="4107462"/>
            <a:ext cx="5745954" cy="2267287"/>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de-AT" sz="2000" b="1" dirty="0">
                <a:solidFill>
                  <a:srgbClr val="000000"/>
                </a:solidFill>
                <a:latin typeface="Calibri" panose="020F0502020204030204" pitchFamily="34" charset="0"/>
                <a:cs typeface="Calibri" panose="020F0502020204030204" pitchFamily="34" charset="0"/>
              </a:rPr>
              <a:t>Ein sicheres Passwort ist..</a:t>
            </a:r>
            <a:endParaRPr lang="de-AT" sz="2000" dirty="0">
              <a:solidFill>
                <a:srgbClr val="000000"/>
              </a:solidFill>
              <a:latin typeface="Calibri" panose="020F0502020204030204" pitchFamily="34" charset="0"/>
              <a:cs typeface="Calibri" panose="020F0502020204030204" pitchFamily="34" charset="0"/>
            </a:endParaRPr>
          </a:p>
          <a:p>
            <a:pPr algn="just"/>
            <a:r>
              <a:rPr lang="de-AT" sz="2000" dirty="0">
                <a:solidFill>
                  <a:srgbClr val="000000"/>
                </a:solidFill>
                <a:latin typeface="Calibri" panose="020F0502020204030204" pitchFamily="34" charset="0"/>
                <a:cs typeface="Calibri" panose="020F0502020204030204" pitchFamily="34" charset="0"/>
              </a:rPr>
              <a:t>mindestens 12 Zeichen lang.</a:t>
            </a:r>
          </a:p>
          <a:p>
            <a:pPr algn="just"/>
            <a:r>
              <a:rPr lang="de-AT" sz="2000" dirty="0">
                <a:solidFill>
                  <a:srgbClr val="000000"/>
                </a:solidFill>
                <a:latin typeface="Calibri" panose="020F0502020204030204" pitchFamily="34" charset="0"/>
                <a:cs typeface="Calibri" panose="020F0502020204030204" pitchFamily="34" charset="0"/>
              </a:rPr>
              <a:t>enthält Groß-, Kleinbuchstaben, Ziffern und Sonderzeichen.</a:t>
            </a:r>
          </a:p>
          <a:p>
            <a:pPr algn="just"/>
            <a:r>
              <a:rPr lang="de-AT" sz="2000" dirty="0">
                <a:solidFill>
                  <a:srgbClr val="000000"/>
                </a:solidFill>
                <a:latin typeface="Calibri" panose="020F0502020204030204" pitchFamily="34" charset="0"/>
                <a:cs typeface="Calibri" panose="020F0502020204030204" pitchFamily="34" charset="0"/>
              </a:rPr>
              <a:t>kein Name, Geburtsdatum oder einfaches Wort</a:t>
            </a:r>
          </a:p>
          <a:p>
            <a:pPr algn="just"/>
            <a:r>
              <a:rPr lang="de-AT" sz="2000" dirty="0">
                <a:solidFill>
                  <a:srgbClr val="000000"/>
                </a:solidFill>
                <a:latin typeface="Calibri" panose="020F0502020204030204" pitchFamily="34" charset="0"/>
                <a:cs typeface="Calibri" panose="020F0502020204030204" pitchFamily="34" charset="0"/>
              </a:rPr>
              <a:t>für jeden Account unterschiedlich</a:t>
            </a:r>
            <a:endParaRPr lang="de-DE" sz="2000" dirty="0">
              <a:solidFill>
                <a:srgbClr val="000000"/>
              </a:solidFill>
              <a:latin typeface="Calibri" panose="020F0502020204030204" pitchFamily="34" charset="0"/>
              <a:cs typeface="Calibri" panose="020F0502020204030204" pitchFamily="34" charset="0"/>
            </a:endParaRPr>
          </a:p>
        </p:txBody>
      </p:sp>
      <p:pic>
        <p:nvPicPr>
          <p:cNvPr id="9" name="Grafik 8" descr="Ein Bild, das Text, Screenshot, Schrift, Design enthält.&#10;&#10;KI-generierte Inhalte können fehlerhaft sein.">
            <a:extLst>
              <a:ext uri="{FF2B5EF4-FFF2-40B4-BE49-F238E27FC236}">
                <a16:creationId xmlns:a16="http://schemas.microsoft.com/office/drawing/2014/main" id="{35F18484-DADD-A0B3-9BA4-68A159725436}"/>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7354317" y="1453875"/>
            <a:ext cx="4523176" cy="2544286"/>
          </a:xfrm>
          <a:prstGeom prst="rect">
            <a:avLst/>
          </a:prstGeom>
        </p:spPr>
      </p:pic>
      <p:sp>
        <p:nvSpPr>
          <p:cNvPr id="14" name="Inhaltsplatzhalter 2">
            <a:extLst>
              <a:ext uri="{FF2B5EF4-FFF2-40B4-BE49-F238E27FC236}">
                <a16:creationId xmlns:a16="http://schemas.microsoft.com/office/drawing/2014/main" id="{0CB79F26-2FFE-D497-2004-E91C981156DA}"/>
              </a:ext>
            </a:extLst>
          </p:cNvPr>
          <p:cNvSpPr txBox="1">
            <a:spLocks/>
          </p:cNvSpPr>
          <p:nvPr/>
        </p:nvSpPr>
        <p:spPr>
          <a:xfrm>
            <a:off x="908258" y="6035831"/>
            <a:ext cx="3440457" cy="258532"/>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de-AT" sz="1200" i="1" dirty="0">
                <a:solidFill>
                  <a:srgbClr val="000000"/>
                </a:solidFill>
                <a:latin typeface="Calibri" panose="020F0502020204030204" pitchFamily="34" charset="0"/>
                <a:cs typeface="Calibri" panose="020F0502020204030204" pitchFamily="34" charset="0"/>
              </a:rPr>
              <a:t>Passwort-Checker: wiesicheristmeinpasswort.de</a:t>
            </a:r>
            <a:endParaRPr lang="de-DE" sz="1200" i="1" dirty="0">
              <a:solidFill>
                <a:srgbClr val="000000"/>
              </a:solidFill>
              <a:latin typeface="Calibri" panose="020F0502020204030204" pitchFamily="34" charset="0"/>
              <a:cs typeface="Calibri" panose="020F0502020204030204" pitchFamily="34" charset="0"/>
            </a:endParaRPr>
          </a:p>
        </p:txBody>
      </p:sp>
      <p:pic>
        <p:nvPicPr>
          <p:cNvPr id="2050" name="Picture 2" descr="QR code">
            <a:extLst>
              <a:ext uri="{FF2B5EF4-FFF2-40B4-BE49-F238E27FC236}">
                <a16:creationId xmlns:a16="http://schemas.microsoft.com/office/drawing/2014/main" id="{F8A9C8DD-E672-57F6-B262-5A43E8C780A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12286" y="4095700"/>
            <a:ext cx="1832400" cy="183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3356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B53C23-8CAF-7C45-02E1-E7A1606FE904}"/>
              </a:ext>
            </a:extLst>
          </p:cNvPr>
          <p:cNvSpPr>
            <a:spLocks noGrp="1"/>
          </p:cNvSpPr>
          <p:nvPr>
            <p:ph type="title"/>
          </p:nvPr>
        </p:nvSpPr>
        <p:spPr/>
        <p:txBody>
          <a:bodyPr>
            <a:normAutofit/>
          </a:bodyPr>
          <a:lstStyle/>
          <a:p>
            <a:pPr algn="ctr"/>
            <a:r>
              <a:rPr lang="de-AT" sz="4800" b="1" dirty="0"/>
              <a:t>ChatGPT-Recherche</a:t>
            </a:r>
          </a:p>
        </p:txBody>
      </p:sp>
      <p:sp>
        <p:nvSpPr>
          <p:cNvPr id="3" name="Inhaltsplatzhalter 2">
            <a:extLst>
              <a:ext uri="{FF2B5EF4-FFF2-40B4-BE49-F238E27FC236}">
                <a16:creationId xmlns:a16="http://schemas.microsoft.com/office/drawing/2014/main" id="{7635F0E0-5261-073E-99EC-F8BBD1E41167}"/>
              </a:ext>
            </a:extLst>
          </p:cNvPr>
          <p:cNvSpPr>
            <a:spLocks noGrp="1"/>
          </p:cNvSpPr>
          <p:nvPr>
            <p:ph idx="1"/>
          </p:nvPr>
        </p:nvSpPr>
        <p:spPr/>
        <p:txBody>
          <a:bodyPr>
            <a:normAutofit lnSpcReduction="10000"/>
          </a:bodyPr>
          <a:lstStyle/>
          <a:p>
            <a:pPr marL="0" indent="0" algn="ctr">
              <a:buNone/>
            </a:pPr>
            <a:r>
              <a:rPr lang="de-AT" sz="4000" b="1" dirty="0"/>
              <a:t>Frage 1</a:t>
            </a:r>
          </a:p>
          <a:p>
            <a:endParaRPr lang="de-AT" dirty="0"/>
          </a:p>
          <a:p>
            <a:endParaRPr lang="de-AT" dirty="0"/>
          </a:p>
          <a:p>
            <a:pPr marL="0" indent="0" algn="ctr">
              <a:buNone/>
            </a:pPr>
            <a:r>
              <a:rPr lang="de-AT" sz="4800" dirty="0"/>
              <a:t>Wer sammelt/nutzt meine Daten?</a:t>
            </a:r>
          </a:p>
          <a:p>
            <a:pPr algn="ctr"/>
            <a:endParaRPr lang="de-AT" sz="4800" dirty="0"/>
          </a:p>
          <a:p>
            <a:pPr marL="0" indent="0" algn="ctr">
              <a:buNone/>
            </a:pPr>
            <a:endParaRPr lang="de-AT" sz="4800" dirty="0"/>
          </a:p>
          <a:p>
            <a:pPr marL="0" indent="0" algn="ctr">
              <a:buNone/>
            </a:pPr>
            <a:r>
              <a:rPr lang="de-AT" sz="2000" dirty="0"/>
              <a:t>Dokumentiere die Antworten auf deinem Arbeitsblatt.</a:t>
            </a:r>
          </a:p>
          <a:p>
            <a:pPr marL="0" indent="0">
              <a:buNone/>
            </a:pPr>
            <a:endParaRPr lang="de-AT" dirty="0"/>
          </a:p>
        </p:txBody>
      </p:sp>
      <p:sp>
        <p:nvSpPr>
          <p:cNvPr id="4" name="Foliennummernplatzhalter 3">
            <a:extLst>
              <a:ext uri="{FF2B5EF4-FFF2-40B4-BE49-F238E27FC236}">
                <a16:creationId xmlns:a16="http://schemas.microsoft.com/office/drawing/2014/main" id="{0141709F-4182-B369-6A53-014E3632B9AA}"/>
              </a:ext>
            </a:extLst>
          </p:cNvPr>
          <p:cNvSpPr>
            <a:spLocks noGrp="1"/>
          </p:cNvSpPr>
          <p:nvPr>
            <p:ph type="sldNum" sz="quarter" idx="12"/>
          </p:nvPr>
        </p:nvSpPr>
        <p:spPr/>
        <p:txBody>
          <a:bodyPr/>
          <a:lstStyle/>
          <a:p>
            <a:fld id="{4C23FFEC-42AF-4C5F-8FEB-D69D9B6A7C04}" type="slidenum">
              <a:rPr lang="de-AT" smtClean="0"/>
              <a:t>3</a:t>
            </a:fld>
            <a:endParaRPr lang="de-AT"/>
          </a:p>
        </p:txBody>
      </p:sp>
      <p:pic>
        <p:nvPicPr>
          <p:cNvPr id="1026" name="Picture 2">
            <a:extLst>
              <a:ext uri="{FF2B5EF4-FFF2-40B4-BE49-F238E27FC236}">
                <a16:creationId xmlns:a16="http://schemas.microsoft.com/office/drawing/2014/main" id="{4AE0AE40-814E-F722-9718-8666A5A29F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23111" y="1021914"/>
            <a:ext cx="1516935" cy="1516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54710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0B1F2F-1EC7-686C-EF9A-34E8EA0D3663}"/>
              </a:ext>
            </a:extLst>
          </p:cNvPr>
          <p:cNvSpPr>
            <a:spLocks noGrp="1"/>
          </p:cNvSpPr>
          <p:nvPr>
            <p:ph type="title"/>
          </p:nvPr>
        </p:nvSpPr>
        <p:spPr/>
        <p:txBody>
          <a:bodyPr/>
          <a:lstStyle/>
          <a:p>
            <a:r>
              <a:rPr lang="de-AT" dirty="0"/>
              <a:t>Wer sammelt meine Daten?</a:t>
            </a:r>
          </a:p>
        </p:txBody>
      </p:sp>
      <p:sp>
        <p:nvSpPr>
          <p:cNvPr id="3" name="Inhaltsplatzhalter 2">
            <a:extLst>
              <a:ext uri="{FF2B5EF4-FFF2-40B4-BE49-F238E27FC236}">
                <a16:creationId xmlns:a16="http://schemas.microsoft.com/office/drawing/2014/main" id="{FE82A05F-3F40-413F-EA7A-158EBF45B071}"/>
              </a:ext>
            </a:extLst>
          </p:cNvPr>
          <p:cNvSpPr>
            <a:spLocks noGrp="1"/>
          </p:cNvSpPr>
          <p:nvPr>
            <p:ph idx="1"/>
          </p:nvPr>
        </p:nvSpPr>
        <p:spPr>
          <a:xfrm>
            <a:off x="838200" y="1671989"/>
            <a:ext cx="10515600" cy="793509"/>
          </a:xfrm>
        </p:spPr>
        <p:txBody>
          <a:bodyPr>
            <a:normAutofit/>
          </a:bodyPr>
          <a:lstStyle/>
          <a:p>
            <a:pPr marL="0" indent="0">
              <a:buNone/>
            </a:pPr>
            <a:r>
              <a:rPr lang="de-DE" sz="1800" b="1" dirty="0">
                <a:latin typeface="+mj-lt"/>
              </a:rPr>
              <a:t>Daten über dich können von verschiedenen Gruppen oder Personen gesammelt und genutzt werden:</a:t>
            </a:r>
            <a:endParaRPr lang="de-AT" sz="1800" b="1" dirty="0">
              <a:latin typeface="+mj-lt"/>
            </a:endParaRPr>
          </a:p>
        </p:txBody>
      </p:sp>
      <p:sp>
        <p:nvSpPr>
          <p:cNvPr id="4" name="Foliennummernplatzhalter 3">
            <a:extLst>
              <a:ext uri="{FF2B5EF4-FFF2-40B4-BE49-F238E27FC236}">
                <a16:creationId xmlns:a16="http://schemas.microsoft.com/office/drawing/2014/main" id="{8F55B3FA-522E-6533-6D73-5066C2912FA1}"/>
              </a:ext>
            </a:extLst>
          </p:cNvPr>
          <p:cNvSpPr>
            <a:spLocks noGrp="1"/>
          </p:cNvSpPr>
          <p:nvPr>
            <p:ph type="sldNum" sz="quarter" idx="12"/>
          </p:nvPr>
        </p:nvSpPr>
        <p:spPr/>
        <p:txBody>
          <a:bodyPr/>
          <a:lstStyle/>
          <a:p>
            <a:fld id="{4C23FFEC-42AF-4C5F-8FEB-D69D9B6A7C04}" type="slidenum">
              <a:rPr lang="de-AT" smtClean="0"/>
              <a:t>4</a:t>
            </a:fld>
            <a:endParaRPr lang="de-AT"/>
          </a:p>
        </p:txBody>
      </p:sp>
      <p:sp>
        <p:nvSpPr>
          <p:cNvPr id="5" name="Freihandform 1">
            <a:extLst>
              <a:ext uri="{FF2B5EF4-FFF2-40B4-BE49-F238E27FC236}">
                <a16:creationId xmlns:a16="http://schemas.microsoft.com/office/drawing/2014/main" id="{F419A019-FA51-F356-3108-56D3EA06784C}"/>
              </a:ext>
            </a:extLst>
          </p:cNvPr>
          <p:cNvSpPr/>
          <p:nvPr/>
        </p:nvSpPr>
        <p:spPr>
          <a:xfrm>
            <a:off x="-21771" y="2629891"/>
            <a:ext cx="12213771" cy="277586"/>
          </a:xfrm>
          <a:custGeom>
            <a:avLst/>
            <a:gdLst>
              <a:gd name="connsiteX0" fmla="*/ 0 w 12213771"/>
              <a:gd name="connsiteY0" fmla="*/ 0 h 277586"/>
              <a:gd name="connsiteX1" fmla="*/ 3233057 w 12213771"/>
              <a:gd name="connsiteY1" fmla="*/ 244929 h 277586"/>
              <a:gd name="connsiteX2" fmla="*/ 6057900 w 12213771"/>
              <a:gd name="connsiteY2" fmla="*/ 179614 h 277586"/>
              <a:gd name="connsiteX3" fmla="*/ 8425542 w 12213771"/>
              <a:gd name="connsiteY3" fmla="*/ 163286 h 277586"/>
              <a:gd name="connsiteX4" fmla="*/ 10597242 w 12213771"/>
              <a:gd name="connsiteY4" fmla="*/ 277586 h 277586"/>
              <a:gd name="connsiteX5" fmla="*/ 12213771 w 12213771"/>
              <a:gd name="connsiteY5" fmla="*/ 163286 h 27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3771" h="277586">
                <a:moveTo>
                  <a:pt x="0" y="0"/>
                </a:moveTo>
                <a:cubicBezTo>
                  <a:pt x="1111703" y="107496"/>
                  <a:pt x="2223407" y="214993"/>
                  <a:pt x="3233057" y="244929"/>
                </a:cubicBezTo>
                <a:lnTo>
                  <a:pt x="6057900" y="179614"/>
                </a:lnTo>
                <a:cubicBezTo>
                  <a:pt x="6923314" y="166007"/>
                  <a:pt x="7668985" y="146957"/>
                  <a:pt x="8425542" y="163286"/>
                </a:cubicBezTo>
                <a:cubicBezTo>
                  <a:pt x="9182099" y="179615"/>
                  <a:pt x="9965871" y="277586"/>
                  <a:pt x="10597242" y="277586"/>
                </a:cubicBezTo>
                <a:cubicBezTo>
                  <a:pt x="11228613" y="277586"/>
                  <a:pt x="11721192" y="220436"/>
                  <a:pt x="12213771" y="163286"/>
                </a:cubicBezTo>
              </a:path>
            </a:pathLst>
          </a:custGeom>
          <a:noFill/>
          <a:ln w="28575">
            <a:solidFill>
              <a:srgbClr val="667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lumMod val="85000"/>
                  <a:lumOff val="15000"/>
                </a:schemeClr>
              </a:solidFill>
              <a:latin typeface="+mj-lt"/>
            </a:endParaRPr>
          </a:p>
        </p:txBody>
      </p:sp>
      <p:grpSp>
        <p:nvGrpSpPr>
          <p:cNvPr id="14" name="Gruppieren 13">
            <a:extLst>
              <a:ext uri="{FF2B5EF4-FFF2-40B4-BE49-F238E27FC236}">
                <a16:creationId xmlns:a16="http://schemas.microsoft.com/office/drawing/2014/main" id="{9DB731EC-453E-E265-DBED-02267E59FB53}"/>
              </a:ext>
            </a:extLst>
          </p:cNvPr>
          <p:cNvGrpSpPr/>
          <p:nvPr/>
        </p:nvGrpSpPr>
        <p:grpSpPr>
          <a:xfrm>
            <a:off x="6245592" y="2525284"/>
            <a:ext cx="2206922" cy="3583947"/>
            <a:chOff x="6245592" y="2593016"/>
            <a:chExt cx="2206922" cy="2996329"/>
          </a:xfrm>
        </p:grpSpPr>
        <p:grpSp>
          <p:nvGrpSpPr>
            <p:cNvPr id="12" name="Gruppieren 11">
              <a:extLst>
                <a:ext uri="{FF2B5EF4-FFF2-40B4-BE49-F238E27FC236}">
                  <a16:creationId xmlns:a16="http://schemas.microsoft.com/office/drawing/2014/main" id="{C08FC19B-B30C-B646-5E88-60A4112A4742}"/>
                </a:ext>
              </a:extLst>
            </p:cNvPr>
            <p:cNvGrpSpPr/>
            <p:nvPr/>
          </p:nvGrpSpPr>
          <p:grpSpPr>
            <a:xfrm>
              <a:off x="6245592" y="2593016"/>
              <a:ext cx="2206922" cy="2996329"/>
              <a:chOff x="6245592" y="2593016"/>
              <a:chExt cx="2206922" cy="2996329"/>
            </a:xfrm>
          </p:grpSpPr>
          <p:grpSp>
            <p:nvGrpSpPr>
              <p:cNvPr id="20" name="Gruppieren 19">
                <a:extLst>
                  <a:ext uri="{FF2B5EF4-FFF2-40B4-BE49-F238E27FC236}">
                    <a16:creationId xmlns:a16="http://schemas.microsoft.com/office/drawing/2014/main" id="{24FF001B-7102-EC41-F661-E1F3F748A040}"/>
                  </a:ext>
                </a:extLst>
              </p:cNvPr>
              <p:cNvGrpSpPr/>
              <p:nvPr/>
            </p:nvGrpSpPr>
            <p:grpSpPr>
              <a:xfrm>
                <a:off x="6245592" y="2593016"/>
                <a:ext cx="2206922" cy="2996329"/>
                <a:chOff x="3906724" y="2609836"/>
                <a:chExt cx="2206922" cy="2996329"/>
              </a:xfrm>
              <a:solidFill>
                <a:schemeClr val="accent5">
                  <a:lumMod val="20000"/>
                  <a:lumOff val="80000"/>
                </a:schemeClr>
              </a:solidFill>
            </p:grpSpPr>
            <p:sp>
              <p:nvSpPr>
                <p:cNvPr id="22" name="Rechteck 21">
                  <a:extLst>
                    <a:ext uri="{FF2B5EF4-FFF2-40B4-BE49-F238E27FC236}">
                      <a16:creationId xmlns:a16="http://schemas.microsoft.com/office/drawing/2014/main" id="{FF40B2A3-D068-4F48-0BE8-0BF323143B1F}"/>
                    </a:ext>
                  </a:extLst>
                </p:cNvPr>
                <p:cNvSpPr/>
                <p:nvPr/>
              </p:nvSpPr>
              <p:spPr>
                <a:xfrm>
                  <a:off x="3906724" y="2928518"/>
                  <a:ext cx="2196000" cy="2677647"/>
                </a:xfrm>
                <a:custGeom>
                  <a:avLst/>
                  <a:gdLst>
                    <a:gd name="connsiteX0" fmla="*/ 0 w 2196000"/>
                    <a:gd name="connsiteY0" fmla="*/ 0 h 2677647"/>
                    <a:gd name="connsiteX1" fmla="*/ 2196000 w 2196000"/>
                    <a:gd name="connsiteY1" fmla="*/ 0 h 2677647"/>
                    <a:gd name="connsiteX2" fmla="*/ 2196000 w 2196000"/>
                    <a:gd name="connsiteY2" fmla="*/ 2677647 h 2677647"/>
                    <a:gd name="connsiteX3" fmla="*/ 0 w 2196000"/>
                    <a:gd name="connsiteY3" fmla="*/ 2677647 h 2677647"/>
                    <a:gd name="connsiteX4" fmla="*/ 0 w 2196000"/>
                    <a:gd name="connsiteY4" fmla="*/ 0 h 2677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000" h="2677647" fill="none" extrusionOk="0">
                      <a:moveTo>
                        <a:pt x="0" y="0"/>
                      </a:moveTo>
                      <a:cubicBezTo>
                        <a:pt x="708713" y="-33775"/>
                        <a:pt x="1218659" y="138873"/>
                        <a:pt x="2196000" y="0"/>
                      </a:cubicBezTo>
                      <a:cubicBezTo>
                        <a:pt x="2122229" y="1096037"/>
                        <a:pt x="2040117" y="2137327"/>
                        <a:pt x="2196000" y="2677647"/>
                      </a:cubicBezTo>
                      <a:cubicBezTo>
                        <a:pt x="1538118" y="2540317"/>
                        <a:pt x="768040" y="2539791"/>
                        <a:pt x="0" y="2677647"/>
                      </a:cubicBezTo>
                      <a:cubicBezTo>
                        <a:pt x="152408" y="1888642"/>
                        <a:pt x="73868" y="1093665"/>
                        <a:pt x="0" y="0"/>
                      </a:cubicBezTo>
                      <a:close/>
                    </a:path>
                    <a:path w="2196000" h="2677647" stroke="0" extrusionOk="0">
                      <a:moveTo>
                        <a:pt x="0" y="0"/>
                      </a:moveTo>
                      <a:cubicBezTo>
                        <a:pt x="580753" y="-101487"/>
                        <a:pt x="1543898" y="-162162"/>
                        <a:pt x="2196000" y="0"/>
                      </a:cubicBezTo>
                      <a:cubicBezTo>
                        <a:pt x="2256713" y="446654"/>
                        <a:pt x="2134928" y="1821501"/>
                        <a:pt x="2196000" y="2677647"/>
                      </a:cubicBezTo>
                      <a:cubicBezTo>
                        <a:pt x="1577972" y="2727712"/>
                        <a:pt x="924665" y="2519198"/>
                        <a:pt x="0" y="2677647"/>
                      </a:cubicBezTo>
                      <a:cubicBezTo>
                        <a:pt x="-24452" y="1343889"/>
                        <a:pt x="-67663" y="426039"/>
                        <a:pt x="0" y="0"/>
                      </a:cubicBezTo>
                      <a:close/>
                    </a:path>
                  </a:pathLst>
                </a:custGeom>
                <a:grpFill/>
                <a:ln w="9525">
                  <a:solidFill>
                    <a:schemeClr val="tx1">
                      <a:lumMod val="95000"/>
                      <a:lumOff val="5000"/>
                    </a:schemeClr>
                  </a:solidFill>
                  <a:extLst>
                    <a:ext uri="{C807C97D-BFC1-408E-A445-0C87EB9F89A2}">
                      <ask:lineSketchStyleProps xmlns:ask="http://schemas.microsoft.com/office/drawing/2018/sketchyshapes" sd="981765707">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solidFill>
                      <a:schemeClr val="tx1">
                        <a:lumMod val="85000"/>
                        <a:lumOff val="15000"/>
                      </a:schemeClr>
                    </a:solidFill>
                    <a:latin typeface="+mj-lt"/>
                  </a:endParaRPr>
                </a:p>
              </p:txBody>
            </p:sp>
            <p:pic>
              <p:nvPicPr>
                <p:cNvPr id="23" name="Grafik 22" descr="Ein Bild, das Text enthält.&#10;&#10;Automatisch generierte Beschreibung">
                  <a:extLst>
                    <a:ext uri="{FF2B5EF4-FFF2-40B4-BE49-F238E27FC236}">
                      <a16:creationId xmlns:a16="http://schemas.microsoft.com/office/drawing/2014/main" id="{4DDD7D0D-8F16-AE70-456E-4A5AFEB1378E}"/>
                    </a:ext>
                  </a:extLst>
                </p:cNvPr>
                <p:cNvPicPr>
                  <a:picLocks noChangeAspect="1"/>
                </p:cNvPicPr>
                <p:nvPr/>
              </p:nvPicPr>
              <p:blipFill rotWithShape="1">
                <a:blip r:embed="rId2">
                  <a:duotone>
                    <a:prstClr val="black"/>
                    <a:schemeClr val="accent1">
                      <a:tint val="45000"/>
                      <a:satMod val="400000"/>
                    </a:schemeClr>
                  </a:duotone>
                </a:blip>
                <a:srcRect l="15441" r="78542" b="53091"/>
                <a:stretch/>
              </p:blipFill>
              <p:spPr>
                <a:xfrm>
                  <a:off x="4909459" y="2609836"/>
                  <a:ext cx="216861" cy="748059"/>
                </a:xfrm>
                <a:prstGeom prst="rect">
                  <a:avLst/>
                </a:prstGeom>
                <a:noFill/>
              </p:spPr>
            </p:pic>
            <p:sp>
              <p:nvSpPr>
                <p:cNvPr id="24" name="Textfeld 23">
                  <a:extLst>
                    <a:ext uri="{FF2B5EF4-FFF2-40B4-BE49-F238E27FC236}">
                      <a16:creationId xmlns:a16="http://schemas.microsoft.com/office/drawing/2014/main" id="{DACF9618-D079-9985-39B0-9A01985727A9}"/>
                    </a:ext>
                  </a:extLst>
                </p:cNvPr>
                <p:cNvSpPr txBox="1"/>
                <p:nvPr/>
              </p:nvSpPr>
              <p:spPr>
                <a:xfrm>
                  <a:off x="3906724" y="3194056"/>
                  <a:ext cx="2206922" cy="369332"/>
                </a:xfrm>
                <a:prstGeom prst="rect">
                  <a:avLst/>
                </a:prstGeom>
                <a:noFill/>
              </p:spPr>
              <p:txBody>
                <a:bodyPr wrap="square" rtlCol="0">
                  <a:spAutoFit/>
                </a:bodyPr>
                <a:lstStyle/>
                <a:p>
                  <a:pPr algn="ctr"/>
                  <a:r>
                    <a:rPr lang="de-DE" b="1"/>
                    <a:t>Apps &amp; Websites</a:t>
                  </a:r>
                </a:p>
              </p:txBody>
            </p:sp>
          </p:grpSp>
          <p:sp>
            <p:nvSpPr>
              <p:cNvPr id="33" name="Textfeld 32">
                <a:extLst>
                  <a:ext uri="{FF2B5EF4-FFF2-40B4-BE49-F238E27FC236}">
                    <a16:creationId xmlns:a16="http://schemas.microsoft.com/office/drawing/2014/main" id="{221766B3-7B7A-D991-FC35-DBF429B46ECD}"/>
                  </a:ext>
                </a:extLst>
              </p:cNvPr>
              <p:cNvSpPr txBox="1"/>
              <p:nvPr/>
            </p:nvSpPr>
            <p:spPr>
              <a:xfrm>
                <a:off x="6281440" y="4583573"/>
                <a:ext cx="2145904" cy="900599"/>
              </a:xfrm>
              <a:prstGeom prst="rect">
                <a:avLst/>
              </a:prstGeom>
              <a:noFill/>
            </p:spPr>
            <p:txBody>
              <a:bodyPr wrap="square" rtlCol="0">
                <a:spAutoFit/>
              </a:bodyPr>
              <a:lstStyle/>
              <a:p>
                <a:pPr algn="ctr"/>
                <a:r>
                  <a:rPr lang="de-DE" sz="1600" dirty="0"/>
                  <a:t>sammeln Informationen über dich, oft für Werbung oder Statistiken</a:t>
                </a:r>
                <a:endParaRPr lang="de-AT" sz="1600" dirty="0"/>
              </a:p>
            </p:txBody>
          </p:sp>
        </p:grpSp>
        <p:pic>
          <p:nvPicPr>
            <p:cNvPr id="36" name="Grafik 35" descr="Online-Netzwerk Silhouette">
              <a:extLst>
                <a:ext uri="{FF2B5EF4-FFF2-40B4-BE49-F238E27FC236}">
                  <a16:creationId xmlns:a16="http://schemas.microsoft.com/office/drawing/2014/main" id="{BF9162CD-B90E-806D-A3A5-8719F3E6BB6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86392" y="3605324"/>
              <a:ext cx="936000" cy="823278"/>
            </a:xfrm>
            <a:prstGeom prst="rect">
              <a:avLst/>
            </a:prstGeom>
          </p:spPr>
        </p:pic>
      </p:grpSp>
      <p:grpSp>
        <p:nvGrpSpPr>
          <p:cNvPr id="8" name="Gruppieren 7">
            <a:extLst>
              <a:ext uri="{FF2B5EF4-FFF2-40B4-BE49-F238E27FC236}">
                <a16:creationId xmlns:a16="http://schemas.microsoft.com/office/drawing/2014/main" id="{4E11E422-3499-DE2A-0741-4014FFD63694}"/>
              </a:ext>
            </a:extLst>
          </p:cNvPr>
          <p:cNvGrpSpPr/>
          <p:nvPr/>
        </p:nvGrpSpPr>
        <p:grpSpPr>
          <a:xfrm>
            <a:off x="3293734" y="2642595"/>
            <a:ext cx="2208937" cy="3466635"/>
            <a:chOff x="3293734" y="2642596"/>
            <a:chExt cx="2208937" cy="2802228"/>
          </a:xfrm>
        </p:grpSpPr>
        <p:grpSp>
          <p:nvGrpSpPr>
            <p:cNvPr id="13" name="Gruppieren 12">
              <a:extLst>
                <a:ext uri="{FF2B5EF4-FFF2-40B4-BE49-F238E27FC236}">
                  <a16:creationId xmlns:a16="http://schemas.microsoft.com/office/drawing/2014/main" id="{D3124C04-F8CB-54E7-5932-FA2C3E6C9AAA}"/>
                </a:ext>
              </a:extLst>
            </p:cNvPr>
            <p:cNvGrpSpPr/>
            <p:nvPr/>
          </p:nvGrpSpPr>
          <p:grpSpPr>
            <a:xfrm>
              <a:off x="3293734" y="2642596"/>
              <a:ext cx="2208937" cy="2802228"/>
              <a:chOff x="1338943" y="2601802"/>
              <a:chExt cx="2208937" cy="4076662"/>
            </a:xfrm>
            <a:solidFill>
              <a:schemeClr val="accent5">
                <a:lumMod val="20000"/>
                <a:lumOff val="80000"/>
              </a:schemeClr>
            </a:solidFill>
          </p:grpSpPr>
          <p:grpSp>
            <p:nvGrpSpPr>
              <p:cNvPr id="15" name="Gruppieren 14">
                <a:extLst>
                  <a:ext uri="{FF2B5EF4-FFF2-40B4-BE49-F238E27FC236}">
                    <a16:creationId xmlns:a16="http://schemas.microsoft.com/office/drawing/2014/main" id="{9C472EB9-D4BC-94EB-6E88-BC82E944A0A3}"/>
                  </a:ext>
                </a:extLst>
              </p:cNvPr>
              <p:cNvGrpSpPr/>
              <p:nvPr/>
            </p:nvGrpSpPr>
            <p:grpSpPr>
              <a:xfrm>
                <a:off x="1338943" y="2923419"/>
                <a:ext cx="2208937" cy="3755045"/>
                <a:chOff x="1338943" y="2923419"/>
                <a:chExt cx="2208937" cy="3755045"/>
              </a:xfrm>
              <a:grpFill/>
            </p:grpSpPr>
            <p:sp>
              <p:nvSpPr>
                <p:cNvPr id="17" name="Rechteck 16">
                  <a:extLst>
                    <a:ext uri="{FF2B5EF4-FFF2-40B4-BE49-F238E27FC236}">
                      <a16:creationId xmlns:a16="http://schemas.microsoft.com/office/drawing/2014/main" id="{694D24F3-4A45-EC9E-18F9-9F30D7AD775F}"/>
                    </a:ext>
                  </a:extLst>
                </p:cNvPr>
                <p:cNvSpPr/>
                <p:nvPr/>
              </p:nvSpPr>
              <p:spPr>
                <a:xfrm>
                  <a:off x="1338943" y="2923419"/>
                  <a:ext cx="2196000" cy="3755045"/>
                </a:xfrm>
                <a:custGeom>
                  <a:avLst/>
                  <a:gdLst>
                    <a:gd name="connsiteX0" fmla="*/ 0 w 2196000"/>
                    <a:gd name="connsiteY0" fmla="*/ 0 h 3755045"/>
                    <a:gd name="connsiteX1" fmla="*/ 2196000 w 2196000"/>
                    <a:gd name="connsiteY1" fmla="*/ 0 h 3755045"/>
                    <a:gd name="connsiteX2" fmla="*/ 2196000 w 2196000"/>
                    <a:gd name="connsiteY2" fmla="*/ 3755045 h 3755045"/>
                    <a:gd name="connsiteX3" fmla="*/ 0 w 2196000"/>
                    <a:gd name="connsiteY3" fmla="*/ 3755045 h 3755045"/>
                    <a:gd name="connsiteX4" fmla="*/ 0 w 2196000"/>
                    <a:gd name="connsiteY4" fmla="*/ 0 h 3755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000" h="3755045" fill="none" extrusionOk="0">
                      <a:moveTo>
                        <a:pt x="0" y="0"/>
                      </a:moveTo>
                      <a:cubicBezTo>
                        <a:pt x="300776" y="-49533"/>
                        <a:pt x="1244719" y="-14809"/>
                        <a:pt x="2196000" y="0"/>
                      </a:cubicBezTo>
                      <a:cubicBezTo>
                        <a:pt x="2283639" y="546395"/>
                        <a:pt x="2123321" y="3303321"/>
                        <a:pt x="2196000" y="3755045"/>
                      </a:cubicBezTo>
                      <a:cubicBezTo>
                        <a:pt x="1322457" y="3706814"/>
                        <a:pt x="706056" y="3839500"/>
                        <a:pt x="0" y="3755045"/>
                      </a:cubicBezTo>
                      <a:cubicBezTo>
                        <a:pt x="-38581" y="3167740"/>
                        <a:pt x="63341" y="576915"/>
                        <a:pt x="0" y="0"/>
                      </a:cubicBezTo>
                      <a:close/>
                    </a:path>
                    <a:path w="2196000" h="3755045" stroke="0" extrusionOk="0">
                      <a:moveTo>
                        <a:pt x="0" y="0"/>
                      </a:moveTo>
                      <a:cubicBezTo>
                        <a:pt x="579241" y="118645"/>
                        <a:pt x="1618304" y="116012"/>
                        <a:pt x="2196000" y="0"/>
                      </a:cubicBezTo>
                      <a:cubicBezTo>
                        <a:pt x="2063118" y="1165287"/>
                        <a:pt x="2280951" y="1938577"/>
                        <a:pt x="2196000" y="3755045"/>
                      </a:cubicBezTo>
                      <a:cubicBezTo>
                        <a:pt x="1411660" y="3889645"/>
                        <a:pt x="279043" y="3597849"/>
                        <a:pt x="0" y="3755045"/>
                      </a:cubicBezTo>
                      <a:cubicBezTo>
                        <a:pt x="-20187" y="2124685"/>
                        <a:pt x="-152480" y="1622797"/>
                        <a:pt x="0" y="0"/>
                      </a:cubicBezTo>
                      <a:close/>
                    </a:path>
                  </a:pathLst>
                </a:custGeom>
                <a:grpFill/>
                <a:ln w="9525">
                  <a:solidFill>
                    <a:schemeClr val="tx1">
                      <a:lumMod val="85000"/>
                      <a:lumOff val="15000"/>
                    </a:schemeClr>
                  </a:solidFill>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dirty="0">
                    <a:solidFill>
                      <a:schemeClr val="tx1">
                        <a:lumMod val="85000"/>
                        <a:lumOff val="15000"/>
                      </a:schemeClr>
                    </a:solidFill>
                    <a:latin typeface="+mj-lt"/>
                  </a:endParaRPr>
                </a:p>
              </p:txBody>
            </p:sp>
            <p:sp>
              <p:nvSpPr>
                <p:cNvPr id="18" name="Textfeld 17">
                  <a:extLst>
                    <a:ext uri="{FF2B5EF4-FFF2-40B4-BE49-F238E27FC236}">
                      <a16:creationId xmlns:a16="http://schemas.microsoft.com/office/drawing/2014/main" id="{9110B2A3-57BF-A1C4-65D7-44F45DC58CD6}"/>
                    </a:ext>
                  </a:extLst>
                </p:cNvPr>
                <p:cNvSpPr txBox="1"/>
                <p:nvPr/>
              </p:nvSpPr>
              <p:spPr>
                <a:xfrm>
                  <a:off x="1414281" y="3238576"/>
                  <a:ext cx="2133599" cy="952329"/>
                </a:xfrm>
                <a:prstGeom prst="rect">
                  <a:avLst/>
                </a:prstGeom>
                <a:noFill/>
              </p:spPr>
              <p:txBody>
                <a:bodyPr wrap="square" rtlCol="0">
                  <a:spAutoFit/>
                </a:bodyPr>
                <a:lstStyle/>
                <a:p>
                  <a:pPr algn="ctr"/>
                  <a:r>
                    <a:rPr lang="de-DE" b="1" dirty="0"/>
                    <a:t>Regierung</a:t>
                  </a:r>
                  <a:r>
                    <a:rPr lang="de-DE" b="1" dirty="0">
                      <a:latin typeface="+mj-lt"/>
                    </a:rPr>
                    <a:t> </a:t>
                  </a:r>
                  <a:r>
                    <a:rPr lang="de-DE" b="1" dirty="0"/>
                    <a:t>&amp; Behörden</a:t>
                  </a:r>
                </a:p>
              </p:txBody>
            </p:sp>
          </p:grpSp>
          <p:pic>
            <p:nvPicPr>
              <p:cNvPr id="16" name="Grafik 15" descr="Ein Bild, das Text enthält.&#10;&#10;Automatisch generierte Beschreibung">
                <a:extLst>
                  <a:ext uri="{FF2B5EF4-FFF2-40B4-BE49-F238E27FC236}">
                    <a16:creationId xmlns:a16="http://schemas.microsoft.com/office/drawing/2014/main" id="{FB287FF0-C06F-1BD4-E674-FA350C306C69}"/>
                  </a:ext>
                </a:extLst>
              </p:cNvPr>
              <p:cNvPicPr>
                <a:picLocks noChangeAspect="1"/>
              </p:cNvPicPr>
              <p:nvPr/>
            </p:nvPicPr>
            <p:blipFill rotWithShape="1">
              <a:blip r:embed="rId2">
                <a:duotone>
                  <a:prstClr val="black"/>
                  <a:schemeClr val="accent1">
                    <a:tint val="45000"/>
                    <a:satMod val="400000"/>
                  </a:schemeClr>
                </a:duotone>
              </a:blip>
              <a:srcRect l="20638" r="73617" b="48146"/>
              <a:stretch/>
            </p:blipFill>
            <p:spPr>
              <a:xfrm>
                <a:off x="2371211" y="2601802"/>
                <a:ext cx="218526" cy="872946"/>
              </a:xfrm>
              <a:prstGeom prst="rect">
                <a:avLst/>
              </a:prstGeom>
              <a:noFill/>
            </p:spPr>
          </p:pic>
        </p:grpSp>
        <p:sp>
          <p:nvSpPr>
            <p:cNvPr id="32" name="Textfeld 31">
              <a:extLst>
                <a:ext uri="{FF2B5EF4-FFF2-40B4-BE49-F238E27FC236}">
                  <a16:creationId xmlns:a16="http://schemas.microsoft.com/office/drawing/2014/main" id="{CF1DA773-61C6-68CD-4D4B-47200824C5F6}"/>
                </a:ext>
              </a:extLst>
            </p:cNvPr>
            <p:cNvSpPr txBox="1"/>
            <p:nvPr/>
          </p:nvSpPr>
          <p:spPr>
            <a:xfrm>
              <a:off x="3318782" y="4523220"/>
              <a:ext cx="2145904" cy="870761"/>
            </a:xfrm>
            <a:prstGeom prst="rect">
              <a:avLst/>
            </a:prstGeom>
            <a:noFill/>
          </p:spPr>
          <p:txBody>
            <a:bodyPr wrap="square" rtlCol="0">
              <a:spAutoFit/>
            </a:bodyPr>
            <a:lstStyle/>
            <a:p>
              <a:pPr algn="ctr"/>
              <a:r>
                <a:rPr lang="de-DE" sz="1600" dirty="0"/>
                <a:t>haben Daten über deinen Wohnort, deine Schulbildung oder deine Gesundheit</a:t>
              </a:r>
              <a:endParaRPr lang="de-AT" sz="1600" dirty="0"/>
            </a:p>
          </p:txBody>
        </p:sp>
        <p:pic>
          <p:nvPicPr>
            <p:cNvPr id="38" name="Grafik 37" descr="Bank Silhouette">
              <a:extLst>
                <a:ext uri="{FF2B5EF4-FFF2-40B4-BE49-F238E27FC236}">
                  <a16:creationId xmlns:a16="http://schemas.microsoft.com/office/drawing/2014/main" id="{3570F540-19C0-93B3-C965-992EEFA6490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930604" y="3615725"/>
              <a:ext cx="936000" cy="856652"/>
            </a:xfrm>
            <a:prstGeom prst="rect">
              <a:avLst/>
            </a:prstGeom>
          </p:spPr>
        </p:pic>
      </p:grpSp>
      <p:grpSp>
        <p:nvGrpSpPr>
          <p:cNvPr id="6" name="Gruppieren 5">
            <a:extLst>
              <a:ext uri="{FF2B5EF4-FFF2-40B4-BE49-F238E27FC236}">
                <a16:creationId xmlns:a16="http://schemas.microsoft.com/office/drawing/2014/main" id="{76EE5856-1A52-9832-1E39-4F8E493A5BED}"/>
              </a:ext>
            </a:extLst>
          </p:cNvPr>
          <p:cNvGrpSpPr/>
          <p:nvPr/>
        </p:nvGrpSpPr>
        <p:grpSpPr>
          <a:xfrm>
            <a:off x="560752" y="2492241"/>
            <a:ext cx="2213532" cy="3616990"/>
            <a:chOff x="560752" y="2559973"/>
            <a:chExt cx="2213532" cy="3029372"/>
          </a:xfrm>
        </p:grpSpPr>
        <p:grpSp>
          <p:nvGrpSpPr>
            <p:cNvPr id="7" name="Gruppieren 6">
              <a:extLst>
                <a:ext uri="{FF2B5EF4-FFF2-40B4-BE49-F238E27FC236}">
                  <a16:creationId xmlns:a16="http://schemas.microsoft.com/office/drawing/2014/main" id="{FF27C3A3-FCD0-225E-F246-60F696525A10}"/>
                </a:ext>
              </a:extLst>
            </p:cNvPr>
            <p:cNvGrpSpPr/>
            <p:nvPr/>
          </p:nvGrpSpPr>
          <p:grpSpPr>
            <a:xfrm>
              <a:off x="560752" y="2559973"/>
              <a:ext cx="2213532" cy="3029372"/>
              <a:chOff x="3906724" y="2609837"/>
              <a:chExt cx="2213532" cy="1970898"/>
            </a:xfrm>
            <a:solidFill>
              <a:schemeClr val="accent5">
                <a:lumMod val="20000"/>
                <a:lumOff val="80000"/>
              </a:schemeClr>
            </a:solidFill>
          </p:grpSpPr>
          <p:sp>
            <p:nvSpPr>
              <p:cNvPr id="9" name="Rechteck 8">
                <a:extLst>
                  <a:ext uri="{FF2B5EF4-FFF2-40B4-BE49-F238E27FC236}">
                    <a16:creationId xmlns:a16="http://schemas.microsoft.com/office/drawing/2014/main" id="{ADBAF845-1A39-DCBF-E345-80F02555B1B5}"/>
                  </a:ext>
                </a:extLst>
              </p:cNvPr>
              <p:cNvSpPr/>
              <p:nvPr/>
            </p:nvSpPr>
            <p:spPr>
              <a:xfrm>
                <a:off x="3906724" y="2928518"/>
                <a:ext cx="2196000" cy="1652217"/>
              </a:xfrm>
              <a:custGeom>
                <a:avLst/>
                <a:gdLst>
                  <a:gd name="connsiteX0" fmla="*/ 0 w 2196000"/>
                  <a:gd name="connsiteY0" fmla="*/ 0 h 1652217"/>
                  <a:gd name="connsiteX1" fmla="*/ 2196000 w 2196000"/>
                  <a:gd name="connsiteY1" fmla="*/ 0 h 1652217"/>
                  <a:gd name="connsiteX2" fmla="*/ 2196000 w 2196000"/>
                  <a:gd name="connsiteY2" fmla="*/ 1652217 h 1652217"/>
                  <a:gd name="connsiteX3" fmla="*/ 0 w 2196000"/>
                  <a:gd name="connsiteY3" fmla="*/ 1652217 h 1652217"/>
                  <a:gd name="connsiteX4" fmla="*/ 0 w 2196000"/>
                  <a:gd name="connsiteY4" fmla="*/ 0 h 1652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000" h="1652217" fill="none" extrusionOk="0">
                    <a:moveTo>
                      <a:pt x="0" y="0"/>
                    </a:moveTo>
                    <a:cubicBezTo>
                      <a:pt x="708713" y="-33775"/>
                      <a:pt x="1218659" y="138873"/>
                      <a:pt x="2196000" y="0"/>
                    </a:cubicBezTo>
                    <a:cubicBezTo>
                      <a:pt x="2261959" y="188274"/>
                      <a:pt x="2200362" y="1247148"/>
                      <a:pt x="2196000" y="1652217"/>
                    </a:cubicBezTo>
                    <a:cubicBezTo>
                      <a:pt x="1538118" y="1514887"/>
                      <a:pt x="768040" y="1514361"/>
                      <a:pt x="0" y="1652217"/>
                    </a:cubicBezTo>
                    <a:cubicBezTo>
                      <a:pt x="37350" y="896845"/>
                      <a:pt x="-71532" y="586904"/>
                      <a:pt x="0" y="0"/>
                    </a:cubicBezTo>
                    <a:close/>
                  </a:path>
                  <a:path w="2196000" h="1652217" stroke="0" extrusionOk="0">
                    <a:moveTo>
                      <a:pt x="0" y="0"/>
                    </a:moveTo>
                    <a:cubicBezTo>
                      <a:pt x="580753" y="-101487"/>
                      <a:pt x="1543898" y="-162162"/>
                      <a:pt x="2196000" y="0"/>
                    </a:cubicBezTo>
                    <a:cubicBezTo>
                      <a:pt x="2126517" y="548422"/>
                      <a:pt x="2127965" y="1234356"/>
                      <a:pt x="2196000" y="1652217"/>
                    </a:cubicBezTo>
                    <a:cubicBezTo>
                      <a:pt x="1577972" y="1702282"/>
                      <a:pt x="924665" y="1493768"/>
                      <a:pt x="0" y="1652217"/>
                    </a:cubicBezTo>
                    <a:cubicBezTo>
                      <a:pt x="-26638" y="1335861"/>
                      <a:pt x="-19851" y="573974"/>
                      <a:pt x="0" y="0"/>
                    </a:cubicBezTo>
                    <a:close/>
                  </a:path>
                </a:pathLst>
              </a:custGeom>
              <a:grpFill/>
              <a:ln w="9525">
                <a:solidFill>
                  <a:schemeClr val="tx1">
                    <a:lumMod val="95000"/>
                    <a:lumOff val="5000"/>
                  </a:schemeClr>
                </a:solidFill>
                <a:extLst>
                  <a:ext uri="{C807C97D-BFC1-408E-A445-0C87EB9F89A2}">
                    <ask:lineSketchStyleProps xmlns:ask="http://schemas.microsoft.com/office/drawing/2018/sketchyshapes" sd="981765707">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dirty="0">
                  <a:solidFill>
                    <a:schemeClr val="tx1">
                      <a:lumMod val="85000"/>
                      <a:lumOff val="15000"/>
                    </a:schemeClr>
                  </a:solidFill>
                  <a:latin typeface="+mj-lt"/>
                </a:endParaRPr>
              </a:p>
            </p:txBody>
          </p:sp>
          <p:pic>
            <p:nvPicPr>
              <p:cNvPr id="10" name="Grafik 9" descr="Ein Bild, das Text enthält.&#10;&#10;Automatisch generierte Beschreibung">
                <a:extLst>
                  <a:ext uri="{FF2B5EF4-FFF2-40B4-BE49-F238E27FC236}">
                    <a16:creationId xmlns:a16="http://schemas.microsoft.com/office/drawing/2014/main" id="{AC868A80-D137-C82E-5F5E-99A7A225C68C}"/>
                  </a:ext>
                </a:extLst>
              </p:cNvPr>
              <p:cNvPicPr>
                <a:picLocks noChangeAspect="1"/>
              </p:cNvPicPr>
              <p:nvPr/>
            </p:nvPicPr>
            <p:blipFill rotWithShape="1">
              <a:blip r:embed="rId2">
                <a:duotone>
                  <a:prstClr val="black"/>
                  <a:schemeClr val="accent1">
                    <a:tint val="45000"/>
                    <a:satMod val="400000"/>
                  </a:schemeClr>
                </a:duotone>
              </a:blip>
              <a:srcRect l="15441" r="78542" b="53091"/>
              <a:stretch/>
            </p:blipFill>
            <p:spPr>
              <a:xfrm>
                <a:off x="4909460" y="2609837"/>
                <a:ext cx="216860" cy="468164"/>
              </a:xfrm>
              <a:prstGeom prst="rect">
                <a:avLst/>
              </a:prstGeom>
              <a:noFill/>
            </p:spPr>
          </p:pic>
          <p:sp>
            <p:nvSpPr>
              <p:cNvPr id="11" name="Textfeld 10">
                <a:extLst>
                  <a:ext uri="{FF2B5EF4-FFF2-40B4-BE49-F238E27FC236}">
                    <a16:creationId xmlns:a16="http://schemas.microsoft.com/office/drawing/2014/main" id="{96D58CFA-BD72-0832-D26D-E3475FA59EFB}"/>
                  </a:ext>
                </a:extLst>
              </p:cNvPr>
              <p:cNvSpPr txBox="1"/>
              <p:nvPr/>
            </p:nvSpPr>
            <p:spPr>
              <a:xfrm>
                <a:off x="3913334" y="3044221"/>
                <a:ext cx="2206922" cy="240286"/>
              </a:xfrm>
              <a:prstGeom prst="rect">
                <a:avLst/>
              </a:prstGeom>
              <a:noFill/>
            </p:spPr>
            <p:txBody>
              <a:bodyPr wrap="square" rtlCol="0">
                <a:spAutoFit/>
              </a:bodyPr>
              <a:lstStyle/>
              <a:p>
                <a:pPr algn="ctr"/>
                <a:r>
                  <a:rPr lang="de-DE" b="1" dirty="0"/>
                  <a:t>Unternehmen</a:t>
                </a:r>
              </a:p>
            </p:txBody>
          </p:sp>
        </p:grpSp>
        <p:sp>
          <p:nvSpPr>
            <p:cNvPr id="31" name="Textfeld 30">
              <a:extLst>
                <a:ext uri="{FF2B5EF4-FFF2-40B4-BE49-F238E27FC236}">
                  <a16:creationId xmlns:a16="http://schemas.microsoft.com/office/drawing/2014/main" id="{1BF0F865-6074-FA39-2089-E98534E6EE51}"/>
                </a:ext>
              </a:extLst>
            </p:cNvPr>
            <p:cNvSpPr txBox="1"/>
            <p:nvPr/>
          </p:nvSpPr>
          <p:spPr>
            <a:xfrm>
              <a:off x="597871" y="4581772"/>
              <a:ext cx="2145904" cy="902213"/>
            </a:xfrm>
            <a:prstGeom prst="rect">
              <a:avLst/>
            </a:prstGeom>
            <a:noFill/>
          </p:spPr>
          <p:txBody>
            <a:bodyPr wrap="square" rtlCol="0">
              <a:spAutoFit/>
            </a:bodyPr>
            <a:lstStyle/>
            <a:p>
              <a:pPr algn="ctr"/>
              <a:r>
                <a:rPr lang="de-DE" sz="1600" dirty="0"/>
                <a:t>speichern Informationen über dein Verhalten und deine Vorlieben</a:t>
              </a:r>
              <a:endParaRPr lang="de-AT" sz="1600" dirty="0"/>
            </a:p>
          </p:txBody>
        </p:sp>
        <p:pic>
          <p:nvPicPr>
            <p:cNvPr id="40" name="Grafik 39" descr="Fabrik Silhouette">
              <a:extLst>
                <a:ext uri="{FF2B5EF4-FFF2-40B4-BE49-F238E27FC236}">
                  <a16:creationId xmlns:a16="http://schemas.microsoft.com/office/drawing/2014/main" id="{F350E169-F9B4-6EC2-06A5-B589B8AF008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209761" y="3640319"/>
              <a:ext cx="936000" cy="799963"/>
            </a:xfrm>
            <a:prstGeom prst="rect">
              <a:avLst/>
            </a:prstGeom>
          </p:spPr>
        </p:pic>
      </p:grpSp>
      <p:grpSp>
        <p:nvGrpSpPr>
          <p:cNvPr id="21" name="Gruppieren 20">
            <a:extLst>
              <a:ext uri="{FF2B5EF4-FFF2-40B4-BE49-F238E27FC236}">
                <a16:creationId xmlns:a16="http://schemas.microsoft.com/office/drawing/2014/main" id="{80E04C5A-41CE-30F4-37F9-50FBDADF2CBE}"/>
              </a:ext>
            </a:extLst>
          </p:cNvPr>
          <p:cNvGrpSpPr/>
          <p:nvPr/>
        </p:nvGrpSpPr>
        <p:grpSpPr>
          <a:xfrm>
            <a:off x="9195435" y="2599715"/>
            <a:ext cx="2206922" cy="3475650"/>
            <a:chOff x="9195435" y="2701313"/>
            <a:chExt cx="2206922" cy="2743511"/>
          </a:xfrm>
        </p:grpSpPr>
        <p:grpSp>
          <p:nvGrpSpPr>
            <p:cNvPr id="19" name="Gruppieren 18">
              <a:extLst>
                <a:ext uri="{FF2B5EF4-FFF2-40B4-BE49-F238E27FC236}">
                  <a16:creationId xmlns:a16="http://schemas.microsoft.com/office/drawing/2014/main" id="{1CE22A0D-86B6-82BD-A48E-67F7BC095EE0}"/>
                </a:ext>
              </a:extLst>
            </p:cNvPr>
            <p:cNvGrpSpPr/>
            <p:nvPr/>
          </p:nvGrpSpPr>
          <p:grpSpPr>
            <a:xfrm>
              <a:off x="9195435" y="2701313"/>
              <a:ext cx="2206922" cy="2743511"/>
              <a:chOff x="9195435" y="2701313"/>
              <a:chExt cx="2206922" cy="2743511"/>
            </a:xfrm>
          </p:grpSpPr>
          <p:grpSp>
            <p:nvGrpSpPr>
              <p:cNvPr id="26" name="Gruppieren 25">
                <a:extLst>
                  <a:ext uri="{FF2B5EF4-FFF2-40B4-BE49-F238E27FC236}">
                    <a16:creationId xmlns:a16="http://schemas.microsoft.com/office/drawing/2014/main" id="{EC0C789A-C3BC-6DD1-C2E5-A913963E60B2}"/>
                  </a:ext>
                </a:extLst>
              </p:cNvPr>
              <p:cNvGrpSpPr/>
              <p:nvPr/>
            </p:nvGrpSpPr>
            <p:grpSpPr>
              <a:xfrm>
                <a:off x="9195435" y="2701313"/>
                <a:ext cx="2206922" cy="2743511"/>
                <a:chOff x="3906724" y="2609836"/>
                <a:chExt cx="2206922" cy="2743511"/>
              </a:xfrm>
              <a:solidFill>
                <a:schemeClr val="accent5">
                  <a:lumMod val="20000"/>
                  <a:lumOff val="80000"/>
                </a:schemeClr>
              </a:solidFill>
            </p:grpSpPr>
            <p:sp>
              <p:nvSpPr>
                <p:cNvPr id="28" name="Rechteck 27">
                  <a:extLst>
                    <a:ext uri="{FF2B5EF4-FFF2-40B4-BE49-F238E27FC236}">
                      <a16:creationId xmlns:a16="http://schemas.microsoft.com/office/drawing/2014/main" id="{47BDF4E9-6C6E-0A02-68E8-6919C4F76505}"/>
                    </a:ext>
                  </a:extLst>
                </p:cNvPr>
                <p:cNvSpPr/>
                <p:nvPr/>
              </p:nvSpPr>
              <p:spPr>
                <a:xfrm>
                  <a:off x="3906724" y="2928519"/>
                  <a:ext cx="2196000" cy="2424828"/>
                </a:xfrm>
                <a:custGeom>
                  <a:avLst/>
                  <a:gdLst>
                    <a:gd name="connsiteX0" fmla="*/ 0 w 2196000"/>
                    <a:gd name="connsiteY0" fmla="*/ 0 h 2424828"/>
                    <a:gd name="connsiteX1" fmla="*/ 2196000 w 2196000"/>
                    <a:gd name="connsiteY1" fmla="*/ 0 h 2424828"/>
                    <a:gd name="connsiteX2" fmla="*/ 2196000 w 2196000"/>
                    <a:gd name="connsiteY2" fmla="*/ 2424828 h 2424828"/>
                    <a:gd name="connsiteX3" fmla="*/ 0 w 2196000"/>
                    <a:gd name="connsiteY3" fmla="*/ 2424828 h 2424828"/>
                    <a:gd name="connsiteX4" fmla="*/ 0 w 2196000"/>
                    <a:gd name="connsiteY4" fmla="*/ 0 h 2424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000" h="2424828" fill="none" extrusionOk="0">
                      <a:moveTo>
                        <a:pt x="0" y="0"/>
                      </a:moveTo>
                      <a:cubicBezTo>
                        <a:pt x="708713" y="-33775"/>
                        <a:pt x="1218659" y="138873"/>
                        <a:pt x="2196000" y="0"/>
                      </a:cubicBezTo>
                      <a:cubicBezTo>
                        <a:pt x="2122229" y="242710"/>
                        <a:pt x="2040117" y="1987799"/>
                        <a:pt x="2196000" y="2424828"/>
                      </a:cubicBezTo>
                      <a:cubicBezTo>
                        <a:pt x="1538118" y="2287498"/>
                        <a:pt x="768040" y="2286972"/>
                        <a:pt x="0" y="2424828"/>
                      </a:cubicBezTo>
                      <a:cubicBezTo>
                        <a:pt x="152408" y="2002167"/>
                        <a:pt x="73868" y="829832"/>
                        <a:pt x="0" y="0"/>
                      </a:cubicBezTo>
                      <a:close/>
                    </a:path>
                    <a:path w="2196000" h="2424828" stroke="0" extrusionOk="0">
                      <a:moveTo>
                        <a:pt x="0" y="0"/>
                      </a:moveTo>
                      <a:cubicBezTo>
                        <a:pt x="580753" y="-101487"/>
                        <a:pt x="1543898" y="-162162"/>
                        <a:pt x="2196000" y="0"/>
                      </a:cubicBezTo>
                      <a:cubicBezTo>
                        <a:pt x="2256713" y="1114490"/>
                        <a:pt x="2134928" y="1473013"/>
                        <a:pt x="2196000" y="2424828"/>
                      </a:cubicBezTo>
                      <a:cubicBezTo>
                        <a:pt x="1577972" y="2474893"/>
                        <a:pt x="924665" y="2266379"/>
                        <a:pt x="0" y="2424828"/>
                      </a:cubicBezTo>
                      <a:cubicBezTo>
                        <a:pt x="-24452" y="1770309"/>
                        <a:pt x="-67663" y="581863"/>
                        <a:pt x="0" y="0"/>
                      </a:cubicBezTo>
                      <a:close/>
                    </a:path>
                  </a:pathLst>
                </a:custGeom>
                <a:grpFill/>
                <a:ln w="9525">
                  <a:solidFill>
                    <a:schemeClr val="tx1">
                      <a:lumMod val="95000"/>
                      <a:lumOff val="5000"/>
                    </a:schemeClr>
                  </a:solidFill>
                  <a:extLst>
                    <a:ext uri="{C807C97D-BFC1-408E-A445-0C87EB9F89A2}">
                      <ask:lineSketchStyleProps xmlns:ask="http://schemas.microsoft.com/office/drawing/2018/sketchyshapes" sd="981765707">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dirty="0">
                    <a:solidFill>
                      <a:schemeClr val="tx1">
                        <a:lumMod val="85000"/>
                        <a:lumOff val="15000"/>
                      </a:schemeClr>
                    </a:solidFill>
                    <a:latin typeface="+mj-lt"/>
                  </a:endParaRPr>
                </a:p>
              </p:txBody>
            </p:sp>
            <p:pic>
              <p:nvPicPr>
                <p:cNvPr id="29" name="Grafik 28" descr="Ein Bild, das Text enthält.&#10;&#10;Automatisch generierte Beschreibung">
                  <a:extLst>
                    <a:ext uri="{FF2B5EF4-FFF2-40B4-BE49-F238E27FC236}">
                      <a16:creationId xmlns:a16="http://schemas.microsoft.com/office/drawing/2014/main" id="{67125BA2-3EEC-0DB6-3392-0B533BC2A777}"/>
                    </a:ext>
                  </a:extLst>
                </p:cNvPr>
                <p:cNvPicPr>
                  <a:picLocks noChangeAspect="1"/>
                </p:cNvPicPr>
                <p:nvPr/>
              </p:nvPicPr>
              <p:blipFill rotWithShape="1">
                <a:blip r:embed="rId2">
                  <a:duotone>
                    <a:prstClr val="black"/>
                    <a:schemeClr val="accent1">
                      <a:tint val="45000"/>
                      <a:satMod val="400000"/>
                    </a:schemeClr>
                  </a:duotone>
                </a:blip>
                <a:srcRect l="15441" r="78542" b="53091"/>
                <a:stretch/>
              </p:blipFill>
              <p:spPr>
                <a:xfrm>
                  <a:off x="4909459" y="2609836"/>
                  <a:ext cx="216861" cy="748059"/>
                </a:xfrm>
                <a:prstGeom prst="rect">
                  <a:avLst/>
                </a:prstGeom>
                <a:noFill/>
              </p:spPr>
            </p:pic>
            <p:sp>
              <p:nvSpPr>
                <p:cNvPr id="30" name="Textfeld 29">
                  <a:extLst>
                    <a:ext uri="{FF2B5EF4-FFF2-40B4-BE49-F238E27FC236}">
                      <a16:creationId xmlns:a16="http://schemas.microsoft.com/office/drawing/2014/main" id="{6CF70EC6-6D8C-0677-DE98-5E30087B2D2E}"/>
                    </a:ext>
                  </a:extLst>
                </p:cNvPr>
                <p:cNvSpPr txBox="1"/>
                <p:nvPr/>
              </p:nvSpPr>
              <p:spPr>
                <a:xfrm>
                  <a:off x="3906724" y="3194056"/>
                  <a:ext cx="2206922" cy="369332"/>
                </a:xfrm>
                <a:prstGeom prst="rect">
                  <a:avLst/>
                </a:prstGeom>
                <a:noFill/>
              </p:spPr>
              <p:txBody>
                <a:bodyPr wrap="square" rtlCol="0">
                  <a:spAutoFit/>
                </a:bodyPr>
                <a:lstStyle/>
                <a:p>
                  <a:pPr algn="ctr"/>
                  <a:r>
                    <a:rPr lang="de-DE" b="1"/>
                    <a:t>Familie &amp; Freunde</a:t>
                  </a:r>
                </a:p>
              </p:txBody>
            </p:sp>
          </p:grpSp>
          <p:sp>
            <p:nvSpPr>
              <p:cNvPr id="34" name="Textfeld 33">
                <a:extLst>
                  <a:ext uri="{FF2B5EF4-FFF2-40B4-BE49-F238E27FC236}">
                    <a16:creationId xmlns:a16="http://schemas.microsoft.com/office/drawing/2014/main" id="{30243CED-A1E8-69D5-BF8F-78B2963373CC}"/>
                  </a:ext>
                </a:extLst>
              </p:cNvPr>
              <p:cNvSpPr txBox="1"/>
              <p:nvPr/>
            </p:nvSpPr>
            <p:spPr>
              <a:xfrm>
                <a:off x="9220483" y="4521953"/>
                <a:ext cx="2145904" cy="850304"/>
              </a:xfrm>
              <a:prstGeom prst="rect">
                <a:avLst/>
              </a:prstGeom>
              <a:noFill/>
            </p:spPr>
            <p:txBody>
              <a:bodyPr wrap="square" rtlCol="0">
                <a:spAutoFit/>
              </a:bodyPr>
              <a:lstStyle/>
              <a:p>
                <a:pPr algn="ctr"/>
                <a:r>
                  <a:rPr lang="de-DE" sz="1600" dirty="0"/>
                  <a:t>durch Fotos oder Erwähnungen von Freunden in sozialen Medien</a:t>
                </a:r>
                <a:endParaRPr lang="de-AT" sz="1600" dirty="0"/>
              </a:p>
            </p:txBody>
          </p:sp>
        </p:grpSp>
        <p:pic>
          <p:nvPicPr>
            <p:cNvPr id="42" name="Grafik 41" descr="Polaroidbilder Silhouette">
              <a:extLst>
                <a:ext uri="{FF2B5EF4-FFF2-40B4-BE49-F238E27FC236}">
                  <a16:creationId xmlns:a16="http://schemas.microsoft.com/office/drawing/2014/main" id="{06ACAA20-8A19-D6C2-BA3A-3BF6BFF48C3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825435" y="3668471"/>
              <a:ext cx="936000" cy="793551"/>
            </a:xfrm>
            <a:prstGeom prst="rect">
              <a:avLst/>
            </a:prstGeom>
          </p:spPr>
        </p:pic>
      </p:grpSp>
    </p:spTree>
    <p:extLst>
      <p:ext uri="{BB962C8B-B14F-4D97-AF65-F5344CB8AC3E}">
        <p14:creationId xmlns:p14="http://schemas.microsoft.com/office/powerpoint/2010/main" val="3568350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B53C23-8CAF-7C45-02E1-E7A1606FE904}"/>
              </a:ext>
            </a:extLst>
          </p:cNvPr>
          <p:cNvSpPr>
            <a:spLocks noGrp="1"/>
          </p:cNvSpPr>
          <p:nvPr>
            <p:ph type="title"/>
          </p:nvPr>
        </p:nvSpPr>
        <p:spPr/>
        <p:txBody>
          <a:bodyPr>
            <a:normAutofit/>
          </a:bodyPr>
          <a:lstStyle/>
          <a:p>
            <a:pPr algn="ctr"/>
            <a:r>
              <a:rPr lang="de-AT" sz="4800" b="1" dirty="0"/>
              <a:t>ChatGPT-Recherche</a:t>
            </a:r>
          </a:p>
        </p:txBody>
      </p:sp>
      <p:sp>
        <p:nvSpPr>
          <p:cNvPr id="3" name="Inhaltsplatzhalter 2">
            <a:extLst>
              <a:ext uri="{FF2B5EF4-FFF2-40B4-BE49-F238E27FC236}">
                <a16:creationId xmlns:a16="http://schemas.microsoft.com/office/drawing/2014/main" id="{7635F0E0-5261-073E-99EC-F8BBD1E41167}"/>
              </a:ext>
            </a:extLst>
          </p:cNvPr>
          <p:cNvSpPr>
            <a:spLocks noGrp="1"/>
          </p:cNvSpPr>
          <p:nvPr>
            <p:ph idx="1"/>
          </p:nvPr>
        </p:nvSpPr>
        <p:spPr/>
        <p:txBody>
          <a:bodyPr>
            <a:normAutofit lnSpcReduction="10000"/>
          </a:bodyPr>
          <a:lstStyle/>
          <a:p>
            <a:pPr marL="0" indent="0" algn="ctr">
              <a:buNone/>
            </a:pPr>
            <a:r>
              <a:rPr lang="de-AT" sz="4000" b="1" dirty="0"/>
              <a:t>Frage 2</a:t>
            </a:r>
          </a:p>
          <a:p>
            <a:endParaRPr lang="de-AT" dirty="0"/>
          </a:p>
          <a:p>
            <a:endParaRPr lang="de-AT" dirty="0"/>
          </a:p>
          <a:p>
            <a:pPr marL="0" indent="0" algn="ctr">
              <a:buNone/>
            </a:pPr>
            <a:r>
              <a:rPr lang="de-AT" sz="4800" dirty="0"/>
              <a:t>Welche Daten werden genutzt?</a:t>
            </a:r>
          </a:p>
          <a:p>
            <a:pPr algn="ctr"/>
            <a:endParaRPr lang="de-AT" sz="4800" dirty="0"/>
          </a:p>
          <a:p>
            <a:pPr marL="0" indent="0" algn="ctr">
              <a:buNone/>
            </a:pPr>
            <a:endParaRPr lang="de-AT" sz="4800" dirty="0"/>
          </a:p>
          <a:p>
            <a:pPr marL="0" indent="0" algn="ctr">
              <a:buNone/>
            </a:pPr>
            <a:r>
              <a:rPr lang="de-AT" sz="2000" dirty="0"/>
              <a:t>Dokumentiere die Antworten auf deinem Arbeitsblatt.</a:t>
            </a:r>
          </a:p>
          <a:p>
            <a:pPr marL="0" indent="0">
              <a:buNone/>
            </a:pPr>
            <a:endParaRPr lang="de-AT" dirty="0"/>
          </a:p>
        </p:txBody>
      </p:sp>
      <p:sp>
        <p:nvSpPr>
          <p:cNvPr id="4" name="Foliennummernplatzhalter 3">
            <a:extLst>
              <a:ext uri="{FF2B5EF4-FFF2-40B4-BE49-F238E27FC236}">
                <a16:creationId xmlns:a16="http://schemas.microsoft.com/office/drawing/2014/main" id="{0141709F-4182-B369-6A53-014E3632B9AA}"/>
              </a:ext>
            </a:extLst>
          </p:cNvPr>
          <p:cNvSpPr>
            <a:spLocks noGrp="1"/>
          </p:cNvSpPr>
          <p:nvPr>
            <p:ph type="sldNum" sz="quarter" idx="12"/>
          </p:nvPr>
        </p:nvSpPr>
        <p:spPr/>
        <p:txBody>
          <a:bodyPr/>
          <a:lstStyle/>
          <a:p>
            <a:fld id="{4C23FFEC-42AF-4C5F-8FEB-D69D9B6A7C04}" type="slidenum">
              <a:rPr lang="de-AT" smtClean="0"/>
              <a:t>5</a:t>
            </a:fld>
            <a:endParaRPr lang="de-AT"/>
          </a:p>
        </p:txBody>
      </p:sp>
      <p:pic>
        <p:nvPicPr>
          <p:cNvPr id="1026" name="Picture 2">
            <a:extLst>
              <a:ext uri="{FF2B5EF4-FFF2-40B4-BE49-F238E27FC236}">
                <a16:creationId xmlns:a16="http://schemas.microsoft.com/office/drawing/2014/main" id="{4AE0AE40-814E-F722-9718-8666A5A29F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23111" y="1021914"/>
            <a:ext cx="1516935" cy="1516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0178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3078F5-FA1B-97F5-D762-248D7972F591}"/>
              </a:ext>
            </a:extLst>
          </p:cNvPr>
          <p:cNvSpPr>
            <a:spLocks noGrp="1"/>
          </p:cNvSpPr>
          <p:nvPr>
            <p:ph type="title"/>
          </p:nvPr>
        </p:nvSpPr>
        <p:spPr/>
        <p:txBody>
          <a:bodyPr/>
          <a:lstStyle/>
          <a:p>
            <a:r>
              <a:rPr lang="de-AT"/>
              <a:t>Arten von Daten</a:t>
            </a:r>
          </a:p>
        </p:txBody>
      </p:sp>
      <p:sp>
        <p:nvSpPr>
          <p:cNvPr id="3" name="Inhaltsplatzhalter 2">
            <a:extLst>
              <a:ext uri="{FF2B5EF4-FFF2-40B4-BE49-F238E27FC236}">
                <a16:creationId xmlns:a16="http://schemas.microsoft.com/office/drawing/2014/main" id="{CA21AAB0-1F46-96CB-D012-CE1B66EBD6D0}"/>
              </a:ext>
            </a:extLst>
          </p:cNvPr>
          <p:cNvSpPr>
            <a:spLocks noGrp="1"/>
          </p:cNvSpPr>
          <p:nvPr>
            <p:ph idx="1"/>
          </p:nvPr>
        </p:nvSpPr>
        <p:spPr>
          <a:xfrm>
            <a:off x="838200" y="5714877"/>
            <a:ext cx="10515600" cy="993426"/>
          </a:xfrm>
        </p:spPr>
        <p:txBody>
          <a:bodyPr>
            <a:normAutofit/>
          </a:bodyPr>
          <a:lstStyle/>
          <a:p>
            <a:pPr marL="0" indent="0" algn="ctr">
              <a:buNone/>
            </a:pPr>
            <a:r>
              <a:rPr lang="de-DE" sz="2400" b="1"/>
              <a:t>Beispiel:</a:t>
            </a:r>
            <a:r>
              <a:rPr lang="de-DE" sz="2400"/>
              <a:t> Welche Beispiele für Daten fallen dir noch ein?</a:t>
            </a:r>
            <a:endParaRPr lang="de-AT" sz="2400"/>
          </a:p>
        </p:txBody>
      </p:sp>
      <p:sp>
        <p:nvSpPr>
          <p:cNvPr id="4" name="Foliennummernplatzhalter 3">
            <a:extLst>
              <a:ext uri="{FF2B5EF4-FFF2-40B4-BE49-F238E27FC236}">
                <a16:creationId xmlns:a16="http://schemas.microsoft.com/office/drawing/2014/main" id="{9EB0F972-5FA3-5E16-5AB5-3F0C41949310}"/>
              </a:ext>
            </a:extLst>
          </p:cNvPr>
          <p:cNvSpPr>
            <a:spLocks noGrp="1"/>
          </p:cNvSpPr>
          <p:nvPr>
            <p:ph type="sldNum" sz="quarter" idx="12"/>
          </p:nvPr>
        </p:nvSpPr>
        <p:spPr/>
        <p:txBody>
          <a:bodyPr/>
          <a:lstStyle/>
          <a:p>
            <a:fld id="{4C23FFEC-42AF-4C5F-8FEB-D69D9B6A7C04}" type="slidenum">
              <a:rPr lang="de-AT" smtClean="0"/>
              <a:t>6</a:t>
            </a:fld>
            <a:endParaRPr lang="de-AT"/>
          </a:p>
        </p:txBody>
      </p:sp>
      <p:pic>
        <p:nvPicPr>
          <p:cNvPr id="16" name="Grafik 15" descr="Eine Glühlampe">
            <a:extLst>
              <a:ext uri="{FF2B5EF4-FFF2-40B4-BE49-F238E27FC236}">
                <a16:creationId xmlns:a16="http://schemas.microsoft.com/office/drawing/2014/main" id="{A52DDB35-665B-EEB1-4F27-2E056B1FAE7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30417" y="5312603"/>
            <a:ext cx="877057" cy="877057"/>
          </a:xfrm>
          <a:prstGeom prst="rect">
            <a:avLst/>
          </a:prstGeom>
        </p:spPr>
      </p:pic>
      <p:grpSp>
        <p:nvGrpSpPr>
          <p:cNvPr id="15" name="Gruppieren 14">
            <a:extLst>
              <a:ext uri="{FF2B5EF4-FFF2-40B4-BE49-F238E27FC236}">
                <a16:creationId xmlns:a16="http://schemas.microsoft.com/office/drawing/2014/main" id="{A5385F59-4003-C70B-DB5D-E0BDFF450DCC}"/>
              </a:ext>
            </a:extLst>
          </p:cNvPr>
          <p:cNvGrpSpPr/>
          <p:nvPr/>
        </p:nvGrpSpPr>
        <p:grpSpPr>
          <a:xfrm>
            <a:off x="280175" y="1539771"/>
            <a:ext cx="2213811" cy="3799823"/>
            <a:chOff x="280175" y="1539771"/>
            <a:chExt cx="2213811" cy="3799823"/>
          </a:xfrm>
        </p:grpSpPr>
        <p:sp>
          <p:nvSpPr>
            <p:cNvPr id="5" name="Rechteck 4">
              <a:extLst>
                <a:ext uri="{FF2B5EF4-FFF2-40B4-BE49-F238E27FC236}">
                  <a16:creationId xmlns:a16="http://schemas.microsoft.com/office/drawing/2014/main" id="{CFA11F63-9BCF-DE7D-3E33-9724ABA3A82C}"/>
                </a:ext>
              </a:extLst>
            </p:cNvPr>
            <p:cNvSpPr/>
            <p:nvPr/>
          </p:nvSpPr>
          <p:spPr>
            <a:xfrm>
              <a:off x="280175" y="2184399"/>
              <a:ext cx="2213811" cy="3155195"/>
            </a:xfrm>
            <a:prstGeom prst="rect">
              <a:avLst/>
            </a:prstGeom>
            <a:noFill/>
            <a:ln w="5715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a:p>
              <a:pPr algn="ctr"/>
              <a:r>
                <a:rPr lang="de-DE" sz="2000" b="1">
                  <a:solidFill>
                    <a:schemeClr val="tx1"/>
                  </a:solidFill>
                </a:rPr>
                <a:t>Persönliche Daten</a:t>
              </a:r>
            </a:p>
            <a:p>
              <a:pPr algn="ctr"/>
              <a:endParaRPr lang="de-DE" sz="2000" b="1">
                <a:solidFill>
                  <a:schemeClr val="tx1"/>
                </a:solidFill>
              </a:endParaRPr>
            </a:p>
            <a:p>
              <a:pPr algn="ctr"/>
              <a:r>
                <a:rPr lang="de-DE" sz="2000">
                  <a:solidFill>
                    <a:schemeClr val="tx1"/>
                  </a:solidFill>
                </a:rPr>
                <a:t>beschreiben dich als Person</a:t>
              </a:r>
            </a:p>
            <a:p>
              <a:pPr algn="ctr"/>
              <a:endParaRPr lang="de-DE" sz="2000" b="1">
                <a:solidFill>
                  <a:schemeClr val="tx1"/>
                </a:solidFill>
              </a:endParaRPr>
            </a:p>
            <a:p>
              <a:pPr algn="ctr"/>
              <a:r>
                <a:rPr lang="de-DE" sz="2000">
                  <a:solidFill>
                    <a:schemeClr val="tx1"/>
                  </a:solidFill>
                </a:rPr>
                <a:t>Bsp.: Name</a:t>
              </a:r>
            </a:p>
            <a:p>
              <a:pPr algn="ctr"/>
              <a:endParaRPr lang="de-DE" sz="2000">
                <a:solidFill>
                  <a:schemeClr val="tx1"/>
                </a:solidFill>
              </a:endParaRPr>
            </a:p>
            <a:p>
              <a:pPr algn="ctr"/>
              <a:endParaRPr lang="de-DE" sz="2000">
                <a:solidFill>
                  <a:schemeClr val="tx1"/>
                </a:solidFill>
              </a:endParaRPr>
            </a:p>
          </p:txBody>
        </p:sp>
        <p:sp>
          <p:nvSpPr>
            <p:cNvPr id="10" name="Flussdiagramm: Verbinder 9">
              <a:extLst>
                <a:ext uri="{FF2B5EF4-FFF2-40B4-BE49-F238E27FC236}">
                  <a16:creationId xmlns:a16="http://schemas.microsoft.com/office/drawing/2014/main" id="{9455FDFF-F576-DCA5-7D2A-7BE15164247E}"/>
                </a:ext>
              </a:extLst>
            </p:cNvPr>
            <p:cNvSpPr/>
            <p:nvPr/>
          </p:nvSpPr>
          <p:spPr>
            <a:xfrm>
              <a:off x="937081" y="1539771"/>
              <a:ext cx="900000" cy="900000"/>
            </a:xfrm>
            <a:prstGeom prst="flowChartConnector">
              <a:avLst/>
            </a:prstGeom>
            <a:solidFill>
              <a:schemeClr val="accent6">
                <a:lumMod val="75000"/>
              </a:schemeClr>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grpSp>
      <p:grpSp>
        <p:nvGrpSpPr>
          <p:cNvPr id="17" name="Gruppieren 16">
            <a:extLst>
              <a:ext uri="{FF2B5EF4-FFF2-40B4-BE49-F238E27FC236}">
                <a16:creationId xmlns:a16="http://schemas.microsoft.com/office/drawing/2014/main" id="{348D96B9-7801-5C05-1DDB-3E6671080985}"/>
              </a:ext>
            </a:extLst>
          </p:cNvPr>
          <p:cNvGrpSpPr/>
          <p:nvPr/>
        </p:nvGrpSpPr>
        <p:grpSpPr>
          <a:xfrm>
            <a:off x="2642374" y="1593020"/>
            <a:ext cx="2213811" cy="3746572"/>
            <a:chOff x="2642374" y="1593020"/>
            <a:chExt cx="2213811" cy="3746572"/>
          </a:xfrm>
        </p:grpSpPr>
        <p:sp>
          <p:nvSpPr>
            <p:cNvPr id="6" name="Rechteck 5">
              <a:extLst>
                <a:ext uri="{FF2B5EF4-FFF2-40B4-BE49-F238E27FC236}">
                  <a16:creationId xmlns:a16="http://schemas.microsoft.com/office/drawing/2014/main" id="{E83B404F-F680-7EA2-78A0-B6012A0668FF}"/>
                </a:ext>
              </a:extLst>
            </p:cNvPr>
            <p:cNvSpPr/>
            <p:nvPr/>
          </p:nvSpPr>
          <p:spPr>
            <a:xfrm>
              <a:off x="2642374" y="2184399"/>
              <a:ext cx="2213811" cy="3155193"/>
            </a:xfrm>
            <a:prstGeom prst="rect">
              <a:avLst/>
            </a:prstGeom>
            <a:noFill/>
            <a:ln w="5715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a:p>
              <a:pPr algn="ctr"/>
              <a:r>
                <a:rPr lang="de-DE" sz="2000" b="1" dirty="0">
                  <a:solidFill>
                    <a:schemeClr val="tx1"/>
                  </a:solidFill>
                </a:rPr>
                <a:t>Kontakt-informationen</a:t>
              </a:r>
            </a:p>
            <a:p>
              <a:pPr algn="ctr"/>
              <a:endParaRPr lang="de-DE" sz="2000" b="1" dirty="0">
                <a:solidFill>
                  <a:schemeClr val="tx1"/>
                </a:solidFill>
              </a:endParaRPr>
            </a:p>
            <a:p>
              <a:pPr algn="ctr"/>
              <a:r>
                <a:rPr lang="de-DE" sz="2000" dirty="0">
                  <a:solidFill>
                    <a:schemeClr val="tx1"/>
                  </a:solidFill>
                </a:rPr>
                <a:t>beschreiben wie man dich erreichen kann</a:t>
              </a:r>
            </a:p>
            <a:p>
              <a:pPr algn="ctr"/>
              <a:endParaRPr lang="de-DE" sz="2000" dirty="0">
                <a:solidFill>
                  <a:schemeClr val="tx1"/>
                </a:solidFill>
              </a:endParaRPr>
            </a:p>
            <a:p>
              <a:pPr algn="ctr"/>
              <a:r>
                <a:rPr lang="de-DE" sz="2000" dirty="0">
                  <a:solidFill>
                    <a:schemeClr val="tx1"/>
                  </a:solidFill>
                </a:rPr>
                <a:t>Bsp.: Telefonnummer</a:t>
              </a:r>
              <a:endParaRPr lang="de-DE" sz="2000" b="1" dirty="0">
                <a:solidFill>
                  <a:schemeClr val="tx1"/>
                </a:solidFill>
              </a:endParaRPr>
            </a:p>
          </p:txBody>
        </p:sp>
        <p:sp>
          <p:nvSpPr>
            <p:cNvPr id="11" name="Flussdiagramm: Verbinder 10">
              <a:extLst>
                <a:ext uri="{FF2B5EF4-FFF2-40B4-BE49-F238E27FC236}">
                  <a16:creationId xmlns:a16="http://schemas.microsoft.com/office/drawing/2014/main" id="{4BE11097-1BC2-12E8-C49C-3E6ED94340C6}"/>
                </a:ext>
              </a:extLst>
            </p:cNvPr>
            <p:cNvSpPr/>
            <p:nvPr/>
          </p:nvSpPr>
          <p:spPr>
            <a:xfrm>
              <a:off x="3299279" y="1593020"/>
              <a:ext cx="900000" cy="900000"/>
            </a:xfrm>
            <a:prstGeom prst="flowChartConnector">
              <a:avLst/>
            </a:prstGeom>
            <a:solidFill>
              <a:schemeClr val="accent6">
                <a:lumMod val="60000"/>
                <a:lumOff val="40000"/>
              </a:schemeClr>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grpSp>
      <p:grpSp>
        <p:nvGrpSpPr>
          <p:cNvPr id="18" name="Gruppieren 17">
            <a:extLst>
              <a:ext uri="{FF2B5EF4-FFF2-40B4-BE49-F238E27FC236}">
                <a16:creationId xmlns:a16="http://schemas.microsoft.com/office/drawing/2014/main" id="{611AAD61-0A84-ED50-B1CC-09431AEDADA2}"/>
              </a:ext>
            </a:extLst>
          </p:cNvPr>
          <p:cNvGrpSpPr/>
          <p:nvPr/>
        </p:nvGrpSpPr>
        <p:grpSpPr>
          <a:xfrm>
            <a:off x="5004573" y="1593020"/>
            <a:ext cx="2213811" cy="3746572"/>
            <a:chOff x="5004573" y="1593020"/>
            <a:chExt cx="2213811" cy="3746572"/>
          </a:xfrm>
        </p:grpSpPr>
        <p:sp>
          <p:nvSpPr>
            <p:cNvPr id="7" name="Rechteck 6">
              <a:extLst>
                <a:ext uri="{FF2B5EF4-FFF2-40B4-BE49-F238E27FC236}">
                  <a16:creationId xmlns:a16="http://schemas.microsoft.com/office/drawing/2014/main" id="{67F03520-E4A2-BD64-5641-AA150CFC7BE7}"/>
                </a:ext>
              </a:extLst>
            </p:cNvPr>
            <p:cNvSpPr/>
            <p:nvPr/>
          </p:nvSpPr>
          <p:spPr>
            <a:xfrm>
              <a:off x="5004573" y="2184397"/>
              <a:ext cx="2213811" cy="3155195"/>
            </a:xfrm>
            <a:prstGeom prst="rect">
              <a:avLst/>
            </a:prstGeom>
            <a:noFill/>
            <a:ln w="57150">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a:p>
              <a:pPr algn="ctr"/>
              <a:r>
                <a:rPr lang="de-DE" sz="2000" b="1" dirty="0">
                  <a:solidFill>
                    <a:schemeClr val="tx1"/>
                  </a:solidFill>
                </a:rPr>
                <a:t>Standortdaten</a:t>
              </a:r>
            </a:p>
            <a:p>
              <a:pPr algn="ctr"/>
              <a:endParaRPr lang="de-DE" sz="2000" b="1" dirty="0">
                <a:solidFill>
                  <a:schemeClr val="tx1"/>
                </a:solidFill>
              </a:endParaRPr>
            </a:p>
            <a:p>
              <a:pPr algn="ctr"/>
              <a:r>
                <a:rPr lang="de-DE" sz="2000" dirty="0">
                  <a:solidFill>
                    <a:schemeClr val="tx1"/>
                  </a:solidFill>
                </a:rPr>
                <a:t>beschreiben wo du dich aufhältst oder warst</a:t>
              </a:r>
            </a:p>
            <a:p>
              <a:pPr algn="ctr"/>
              <a:endParaRPr lang="de-DE" sz="2000" b="1" dirty="0">
                <a:solidFill>
                  <a:schemeClr val="tx1"/>
                </a:solidFill>
              </a:endParaRPr>
            </a:p>
            <a:p>
              <a:pPr algn="ctr"/>
              <a:r>
                <a:rPr lang="de-DE" sz="2000" dirty="0">
                  <a:solidFill>
                    <a:schemeClr val="tx1"/>
                  </a:solidFill>
                </a:rPr>
                <a:t>Bsp.: GPS-Daten</a:t>
              </a:r>
              <a:endParaRPr lang="de-DE" sz="2000" b="1" dirty="0">
                <a:solidFill>
                  <a:schemeClr val="tx1"/>
                </a:solidFill>
              </a:endParaRPr>
            </a:p>
            <a:p>
              <a:pPr algn="ctr"/>
              <a:endParaRPr lang="de-DE" sz="2000" b="1" dirty="0">
                <a:solidFill>
                  <a:schemeClr val="tx1"/>
                </a:solidFill>
              </a:endParaRPr>
            </a:p>
          </p:txBody>
        </p:sp>
        <p:sp>
          <p:nvSpPr>
            <p:cNvPr id="12" name="Flussdiagramm: Verbinder 11">
              <a:extLst>
                <a:ext uri="{FF2B5EF4-FFF2-40B4-BE49-F238E27FC236}">
                  <a16:creationId xmlns:a16="http://schemas.microsoft.com/office/drawing/2014/main" id="{53EE8312-8FD6-2A51-3A1F-96F965B1A126}"/>
                </a:ext>
              </a:extLst>
            </p:cNvPr>
            <p:cNvSpPr/>
            <p:nvPr/>
          </p:nvSpPr>
          <p:spPr>
            <a:xfrm>
              <a:off x="5661478" y="1593020"/>
              <a:ext cx="900000" cy="900000"/>
            </a:xfrm>
            <a:prstGeom prst="flowChartConnector">
              <a:avLst/>
            </a:prstGeom>
            <a:solidFill>
              <a:schemeClr val="accent6">
                <a:lumMod val="50000"/>
              </a:schemeClr>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grpSp>
      <p:grpSp>
        <p:nvGrpSpPr>
          <p:cNvPr id="20" name="Gruppieren 19">
            <a:extLst>
              <a:ext uri="{FF2B5EF4-FFF2-40B4-BE49-F238E27FC236}">
                <a16:creationId xmlns:a16="http://schemas.microsoft.com/office/drawing/2014/main" id="{F9E027B2-424E-D512-2152-E258AC61FD83}"/>
              </a:ext>
            </a:extLst>
          </p:cNvPr>
          <p:cNvGrpSpPr/>
          <p:nvPr/>
        </p:nvGrpSpPr>
        <p:grpSpPr>
          <a:xfrm>
            <a:off x="7347422" y="1597659"/>
            <a:ext cx="2213811" cy="3741933"/>
            <a:chOff x="7347422" y="1597659"/>
            <a:chExt cx="2213811" cy="3741933"/>
          </a:xfrm>
        </p:grpSpPr>
        <p:sp>
          <p:nvSpPr>
            <p:cNvPr id="8" name="Rechteck 7">
              <a:extLst>
                <a:ext uri="{FF2B5EF4-FFF2-40B4-BE49-F238E27FC236}">
                  <a16:creationId xmlns:a16="http://schemas.microsoft.com/office/drawing/2014/main" id="{7C1E5C2F-219B-36D8-DA94-2ADB2F37C2E4}"/>
                </a:ext>
              </a:extLst>
            </p:cNvPr>
            <p:cNvSpPr/>
            <p:nvPr/>
          </p:nvSpPr>
          <p:spPr>
            <a:xfrm>
              <a:off x="7347422" y="2184397"/>
              <a:ext cx="2213811" cy="3155195"/>
            </a:xfrm>
            <a:prstGeom prst="rect">
              <a:avLst/>
            </a:prstGeom>
            <a:noFill/>
            <a:ln w="57150">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a:p>
              <a:pPr algn="ctr"/>
              <a:r>
                <a:rPr lang="de-DE" sz="2000" b="1" dirty="0">
                  <a:solidFill>
                    <a:schemeClr val="tx1"/>
                  </a:solidFill>
                </a:rPr>
                <a:t>Online-Verhalten</a:t>
              </a:r>
            </a:p>
            <a:p>
              <a:pPr algn="ctr"/>
              <a:endParaRPr lang="de-DE" sz="2000" dirty="0">
                <a:solidFill>
                  <a:schemeClr val="tx1"/>
                </a:solidFill>
              </a:endParaRPr>
            </a:p>
            <a:p>
              <a:pPr algn="ctr"/>
              <a:r>
                <a:rPr lang="de-DE" sz="2000" dirty="0">
                  <a:solidFill>
                    <a:schemeClr val="tx1"/>
                  </a:solidFill>
                </a:rPr>
                <a:t>beschreiben, was du im Internet machst</a:t>
              </a:r>
            </a:p>
            <a:p>
              <a:pPr algn="ctr"/>
              <a:endParaRPr lang="de-DE" sz="2000" dirty="0">
                <a:solidFill>
                  <a:schemeClr val="tx1"/>
                </a:solidFill>
              </a:endParaRPr>
            </a:p>
            <a:p>
              <a:pPr algn="ctr"/>
              <a:r>
                <a:rPr lang="de-DE" sz="2000" dirty="0">
                  <a:solidFill>
                    <a:schemeClr val="tx1"/>
                  </a:solidFill>
                </a:rPr>
                <a:t>Bsp.: Suchverlauf</a:t>
              </a:r>
            </a:p>
            <a:p>
              <a:pPr algn="ctr"/>
              <a:endParaRPr lang="de-DE" dirty="0">
                <a:solidFill>
                  <a:schemeClr val="tx1"/>
                </a:solidFill>
              </a:endParaRPr>
            </a:p>
          </p:txBody>
        </p:sp>
        <p:sp>
          <p:nvSpPr>
            <p:cNvPr id="13" name="Flussdiagramm: Verbinder 12">
              <a:extLst>
                <a:ext uri="{FF2B5EF4-FFF2-40B4-BE49-F238E27FC236}">
                  <a16:creationId xmlns:a16="http://schemas.microsoft.com/office/drawing/2014/main" id="{CCBDB3EF-016D-39CB-F1B9-8EBE41267AC1}"/>
                </a:ext>
              </a:extLst>
            </p:cNvPr>
            <p:cNvSpPr/>
            <p:nvPr/>
          </p:nvSpPr>
          <p:spPr>
            <a:xfrm>
              <a:off x="8004327" y="1597659"/>
              <a:ext cx="900000" cy="900000"/>
            </a:xfrm>
            <a:prstGeom prst="flowChartConnector">
              <a:avLst/>
            </a:prstGeom>
            <a:solidFill>
              <a:schemeClr val="accent6">
                <a:lumMod val="60000"/>
                <a:lumOff val="40000"/>
              </a:schemeClr>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grpSp>
      <p:grpSp>
        <p:nvGrpSpPr>
          <p:cNvPr id="19" name="Gruppieren 18">
            <a:extLst>
              <a:ext uri="{FF2B5EF4-FFF2-40B4-BE49-F238E27FC236}">
                <a16:creationId xmlns:a16="http://schemas.microsoft.com/office/drawing/2014/main" id="{3FAA63A6-9C84-7614-3D5B-A953C1B2A268}"/>
              </a:ext>
            </a:extLst>
          </p:cNvPr>
          <p:cNvGrpSpPr/>
          <p:nvPr/>
        </p:nvGrpSpPr>
        <p:grpSpPr>
          <a:xfrm>
            <a:off x="9728971" y="1601788"/>
            <a:ext cx="2213811" cy="3737804"/>
            <a:chOff x="9728971" y="1601788"/>
            <a:chExt cx="2213811" cy="3737804"/>
          </a:xfrm>
        </p:grpSpPr>
        <p:sp>
          <p:nvSpPr>
            <p:cNvPr id="9" name="Rechteck 8">
              <a:extLst>
                <a:ext uri="{FF2B5EF4-FFF2-40B4-BE49-F238E27FC236}">
                  <a16:creationId xmlns:a16="http://schemas.microsoft.com/office/drawing/2014/main" id="{F2B2C0C7-AC8B-E41F-655D-7396F9FDC4E6}"/>
                </a:ext>
              </a:extLst>
            </p:cNvPr>
            <p:cNvSpPr/>
            <p:nvPr/>
          </p:nvSpPr>
          <p:spPr>
            <a:xfrm>
              <a:off x="9728971" y="2184397"/>
              <a:ext cx="2213811" cy="3155195"/>
            </a:xfrm>
            <a:prstGeom prst="rect">
              <a:avLst/>
            </a:prstGeom>
            <a:noFill/>
            <a:ln w="5715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a:p>
              <a:pPr algn="ctr"/>
              <a:r>
                <a:rPr lang="de-DE" sz="2000" b="1" dirty="0">
                  <a:solidFill>
                    <a:schemeClr val="tx1"/>
                  </a:solidFill>
                </a:rPr>
                <a:t>Kaufverhalten</a:t>
              </a:r>
            </a:p>
            <a:p>
              <a:pPr algn="ctr"/>
              <a:endParaRPr lang="de-DE" sz="2000" b="1" dirty="0">
                <a:solidFill>
                  <a:schemeClr val="tx1"/>
                </a:solidFill>
              </a:endParaRPr>
            </a:p>
            <a:p>
              <a:pPr algn="ctr"/>
              <a:r>
                <a:rPr lang="de-DE" sz="2000" dirty="0">
                  <a:solidFill>
                    <a:schemeClr val="tx1"/>
                  </a:solidFill>
                </a:rPr>
                <a:t>beschreiben was du kaufst oder gekauft hast</a:t>
              </a:r>
            </a:p>
            <a:p>
              <a:pPr algn="ctr"/>
              <a:endParaRPr lang="de-DE" sz="2000" b="1" dirty="0">
                <a:solidFill>
                  <a:schemeClr val="tx1"/>
                </a:solidFill>
              </a:endParaRPr>
            </a:p>
            <a:p>
              <a:pPr algn="ctr"/>
              <a:r>
                <a:rPr lang="de-DE" sz="2000" dirty="0">
                  <a:solidFill>
                    <a:schemeClr val="tx1"/>
                  </a:solidFill>
                </a:rPr>
                <a:t>Bsp.: Einkaufslisten</a:t>
              </a:r>
              <a:endParaRPr lang="de-DE" sz="2000" b="1" dirty="0">
                <a:solidFill>
                  <a:schemeClr val="tx1"/>
                </a:solidFill>
              </a:endParaRPr>
            </a:p>
          </p:txBody>
        </p:sp>
        <p:sp>
          <p:nvSpPr>
            <p:cNvPr id="14" name="Flussdiagramm: Verbinder 13">
              <a:extLst>
                <a:ext uri="{FF2B5EF4-FFF2-40B4-BE49-F238E27FC236}">
                  <a16:creationId xmlns:a16="http://schemas.microsoft.com/office/drawing/2014/main" id="{DD3AAB43-A47D-EDDD-0991-CE79B780BF42}"/>
                </a:ext>
              </a:extLst>
            </p:cNvPr>
            <p:cNvSpPr/>
            <p:nvPr/>
          </p:nvSpPr>
          <p:spPr>
            <a:xfrm>
              <a:off x="10385876" y="1601788"/>
              <a:ext cx="900000" cy="900000"/>
            </a:xfrm>
            <a:prstGeom prst="flowChartConnector">
              <a:avLst/>
            </a:prstGeom>
            <a:solidFill>
              <a:schemeClr val="accent6">
                <a:lumMod val="75000"/>
              </a:schemeClr>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grpSp>
      <p:pic>
        <p:nvPicPr>
          <p:cNvPr id="22" name="Grafik 21" descr="Telefon Silhouette">
            <a:extLst>
              <a:ext uri="{FF2B5EF4-FFF2-40B4-BE49-F238E27FC236}">
                <a16:creationId xmlns:a16="http://schemas.microsoft.com/office/drawing/2014/main" id="{373B48BB-846C-1DCC-044E-2C27E29A011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299439" y="1600800"/>
            <a:ext cx="914400" cy="914400"/>
          </a:xfrm>
          <a:prstGeom prst="rect">
            <a:avLst/>
          </a:prstGeom>
        </p:spPr>
      </p:pic>
      <p:pic>
        <p:nvPicPr>
          <p:cNvPr id="24" name="Grafik 23" descr="Warenkorb Silhouette">
            <a:extLst>
              <a:ext uri="{FF2B5EF4-FFF2-40B4-BE49-F238E27FC236}">
                <a16:creationId xmlns:a16="http://schemas.microsoft.com/office/drawing/2014/main" id="{94C98792-B79A-BBA5-C707-D49ACEA497A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433501" y="1680313"/>
            <a:ext cx="792000" cy="792000"/>
          </a:xfrm>
          <a:prstGeom prst="rect">
            <a:avLst/>
          </a:prstGeom>
        </p:spPr>
      </p:pic>
      <p:pic>
        <p:nvPicPr>
          <p:cNvPr id="26" name="Grafik 25" descr="Internet der Dinge Silhouette">
            <a:extLst>
              <a:ext uri="{FF2B5EF4-FFF2-40B4-BE49-F238E27FC236}">
                <a16:creationId xmlns:a16="http://schemas.microsoft.com/office/drawing/2014/main" id="{B0519781-3490-B805-00C5-1645B9F13AB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047208" y="1621482"/>
            <a:ext cx="828000" cy="828000"/>
          </a:xfrm>
          <a:prstGeom prst="rect">
            <a:avLst/>
          </a:prstGeom>
        </p:spPr>
      </p:pic>
      <p:pic>
        <p:nvPicPr>
          <p:cNvPr id="28" name="Grafik 27" descr="Markierung Silhouette">
            <a:extLst>
              <a:ext uri="{FF2B5EF4-FFF2-40B4-BE49-F238E27FC236}">
                <a16:creationId xmlns:a16="http://schemas.microsoft.com/office/drawing/2014/main" id="{A5D309D6-9251-B3FC-892D-D4C0EA9CE6F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638179" y="1601788"/>
            <a:ext cx="914400" cy="914400"/>
          </a:xfrm>
          <a:prstGeom prst="rect">
            <a:avLst/>
          </a:prstGeom>
        </p:spPr>
      </p:pic>
      <p:pic>
        <p:nvPicPr>
          <p:cNvPr id="30" name="Grafik 29" descr="Büromitarbeiter Silhouette">
            <a:extLst>
              <a:ext uri="{FF2B5EF4-FFF2-40B4-BE49-F238E27FC236}">
                <a16:creationId xmlns:a16="http://schemas.microsoft.com/office/drawing/2014/main" id="{3481C315-BB47-143B-2D16-1D6148E53B7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29880" y="1517228"/>
            <a:ext cx="914400" cy="914400"/>
          </a:xfrm>
          <a:prstGeom prst="rect">
            <a:avLst/>
          </a:prstGeom>
        </p:spPr>
      </p:pic>
    </p:spTree>
    <p:extLst>
      <p:ext uri="{BB962C8B-B14F-4D97-AF65-F5344CB8AC3E}">
        <p14:creationId xmlns:p14="http://schemas.microsoft.com/office/powerpoint/2010/main" val="48782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3">
                                            <p:txEl>
                                              <p:pRg st="0" end="0"/>
                                            </p:txEl>
                                          </p:spTgt>
                                        </p:tgtEl>
                                        <p:attrNameLst>
                                          <p:attrName>style.visibility</p:attrName>
                                        </p:attrNameLst>
                                      </p:cBhvr>
                                      <p:to>
                                        <p:strVal val="visible"/>
                                      </p:to>
                                    </p:set>
                                    <p:animEffect transition="in" filter="blinds(horizontal)">
                                      <p:cBhvr>
                                        <p:cTn id="3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088ABE2-851A-A831-D303-CA347F6FB283}"/>
              </a:ext>
            </a:extLst>
          </p:cNvPr>
          <p:cNvSpPr>
            <a:spLocks noGrp="1"/>
          </p:cNvSpPr>
          <p:nvPr>
            <p:ph type="title"/>
          </p:nvPr>
        </p:nvSpPr>
        <p:spPr>
          <a:xfrm>
            <a:off x="417839" y="681037"/>
            <a:ext cx="11511750" cy="1009651"/>
          </a:xfrm>
        </p:spPr>
        <p:txBody>
          <a:bodyPr>
            <a:normAutofit/>
          </a:bodyPr>
          <a:lstStyle/>
          <a:p>
            <a:r>
              <a:rPr lang="de-AT"/>
              <a:t>Besonders schützenswerte Daten</a:t>
            </a:r>
          </a:p>
        </p:txBody>
      </p:sp>
      <p:sp>
        <p:nvSpPr>
          <p:cNvPr id="4" name="Foliennummernplatzhalter 3">
            <a:extLst>
              <a:ext uri="{FF2B5EF4-FFF2-40B4-BE49-F238E27FC236}">
                <a16:creationId xmlns:a16="http://schemas.microsoft.com/office/drawing/2014/main" id="{B1241C99-19FB-DEF8-13E9-C4BFFF4AC2F0}"/>
              </a:ext>
            </a:extLst>
          </p:cNvPr>
          <p:cNvSpPr>
            <a:spLocks noGrp="1"/>
          </p:cNvSpPr>
          <p:nvPr>
            <p:ph type="sldNum" sz="quarter" idx="12"/>
          </p:nvPr>
        </p:nvSpPr>
        <p:spPr/>
        <p:txBody>
          <a:bodyPr/>
          <a:lstStyle/>
          <a:p>
            <a:fld id="{4C23FFEC-42AF-4C5F-8FEB-D69D9B6A7C04}" type="slidenum">
              <a:rPr lang="de-AT" smtClean="0"/>
              <a:t>7</a:t>
            </a:fld>
            <a:endParaRPr lang="de-AT"/>
          </a:p>
        </p:txBody>
      </p:sp>
      <p:sp>
        <p:nvSpPr>
          <p:cNvPr id="6" name="Rechteck 5">
            <a:extLst>
              <a:ext uri="{FF2B5EF4-FFF2-40B4-BE49-F238E27FC236}">
                <a16:creationId xmlns:a16="http://schemas.microsoft.com/office/drawing/2014/main" id="{4C82A5D3-5260-72E6-B965-A303AA3A8B03}"/>
              </a:ext>
            </a:extLst>
          </p:cNvPr>
          <p:cNvSpPr/>
          <p:nvPr/>
        </p:nvSpPr>
        <p:spPr>
          <a:xfrm>
            <a:off x="129506" y="2045104"/>
            <a:ext cx="2213811" cy="3721847"/>
          </a:xfrm>
          <a:prstGeom prst="rect">
            <a:avLst/>
          </a:prstGeom>
          <a:solidFill>
            <a:srgbClr val="588E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2400" b="1"/>
          </a:p>
          <a:p>
            <a:pPr algn="ctr"/>
            <a:r>
              <a:rPr lang="de-DE" sz="2400" b="1"/>
              <a:t>Gesundheits-daten</a:t>
            </a:r>
          </a:p>
        </p:txBody>
      </p:sp>
      <p:sp>
        <p:nvSpPr>
          <p:cNvPr id="7" name="Rechteck 6">
            <a:extLst>
              <a:ext uri="{FF2B5EF4-FFF2-40B4-BE49-F238E27FC236}">
                <a16:creationId xmlns:a16="http://schemas.microsoft.com/office/drawing/2014/main" id="{0B2FFCD6-3D56-88A1-596B-B4C6AC8D5935}"/>
              </a:ext>
            </a:extLst>
          </p:cNvPr>
          <p:cNvSpPr/>
          <p:nvPr/>
        </p:nvSpPr>
        <p:spPr>
          <a:xfrm>
            <a:off x="4932873" y="2045104"/>
            <a:ext cx="2213811" cy="3721846"/>
          </a:xfrm>
          <a:prstGeom prst="rect">
            <a:avLst/>
          </a:prstGeom>
          <a:solidFill>
            <a:srgbClr val="3B5F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2400" b="1"/>
          </a:p>
          <a:p>
            <a:pPr algn="ctr"/>
            <a:r>
              <a:rPr lang="de-DE" sz="2400" b="1"/>
              <a:t>Finanzdaten &amp; berufliche Daten</a:t>
            </a:r>
          </a:p>
        </p:txBody>
      </p:sp>
      <p:sp>
        <p:nvSpPr>
          <p:cNvPr id="9" name="Rechteck 8">
            <a:extLst>
              <a:ext uri="{FF2B5EF4-FFF2-40B4-BE49-F238E27FC236}">
                <a16:creationId xmlns:a16="http://schemas.microsoft.com/office/drawing/2014/main" id="{63E97BDF-F999-B964-3576-0F44849FB1D3}"/>
              </a:ext>
            </a:extLst>
          </p:cNvPr>
          <p:cNvSpPr/>
          <p:nvPr/>
        </p:nvSpPr>
        <p:spPr>
          <a:xfrm>
            <a:off x="9768701" y="2045106"/>
            <a:ext cx="2213811" cy="3721846"/>
          </a:xfrm>
          <a:prstGeom prst="rect">
            <a:avLst/>
          </a:prstGeom>
          <a:solidFill>
            <a:srgbClr val="588E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2400" b="1"/>
          </a:p>
          <a:p>
            <a:pPr algn="ctr"/>
            <a:r>
              <a:rPr lang="de-DE" sz="2400" b="1"/>
              <a:t>Nutzungsdaten im Internet</a:t>
            </a:r>
          </a:p>
        </p:txBody>
      </p:sp>
      <p:sp>
        <p:nvSpPr>
          <p:cNvPr id="10" name="Rechteck 9">
            <a:extLst>
              <a:ext uri="{FF2B5EF4-FFF2-40B4-BE49-F238E27FC236}">
                <a16:creationId xmlns:a16="http://schemas.microsoft.com/office/drawing/2014/main" id="{3D0588B1-891F-70FB-7F94-691F4ED4B9D5}"/>
              </a:ext>
            </a:extLst>
          </p:cNvPr>
          <p:cNvSpPr/>
          <p:nvPr/>
        </p:nvSpPr>
        <p:spPr>
          <a:xfrm>
            <a:off x="2547420" y="2045105"/>
            <a:ext cx="2213811" cy="3721846"/>
          </a:xfrm>
          <a:prstGeom prst="rect">
            <a:avLst/>
          </a:prstGeom>
          <a:solidFill>
            <a:srgbClr val="B4D0B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2400" b="1"/>
          </a:p>
          <a:p>
            <a:pPr algn="ctr"/>
            <a:r>
              <a:rPr lang="de-DE" sz="2400" b="1"/>
              <a:t>Staats-angehörigkeit &amp; Herkunft</a:t>
            </a:r>
          </a:p>
        </p:txBody>
      </p:sp>
      <p:sp>
        <p:nvSpPr>
          <p:cNvPr id="11" name="Rechteck 10">
            <a:extLst>
              <a:ext uri="{FF2B5EF4-FFF2-40B4-BE49-F238E27FC236}">
                <a16:creationId xmlns:a16="http://schemas.microsoft.com/office/drawing/2014/main" id="{792D7DDB-3929-9E08-0B2F-0893A40B34D3}"/>
              </a:ext>
            </a:extLst>
          </p:cNvPr>
          <p:cNvSpPr/>
          <p:nvPr/>
        </p:nvSpPr>
        <p:spPr>
          <a:xfrm>
            <a:off x="7350787" y="2045105"/>
            <a:ext cx="2213811" cy="3721846"/>
          </a:xfrm>
          <a:prstGeom prst="rect">
            <a:avLst/>
          </a:prstGeom>
          <a:solidFill>
            <a:srgbClr val="B4D0B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2400" b="1"/>
          </a:p>
          <a:p>
            <a:pPr algn="ctr"/>
            <a:r>
              <a:rPr lang="de-DE" sz="2400" b="1" dirty="0"/>
              <a:t>Politische &amp; religiöse Überzeugung</a:t>
            </a:r>
          </a:p>
        </p:txBody>
      </p:sp>
      <p:pic>
        <p:nvPicPr>
          <p:cNvPr id="15" name="Grafik 14" descr="Cloudcomputing mit einfarbiger Füllung">
            <a:extLst>
              <a:ext uri="{FF2B5EF4-FFF2-40B4-BE49-F238E27FC236}">
                <a16:creationId xmlns:a16="http://schemas.microsoft.com/office/drawing/2014/main" id="{5A7F33F1-C19A-EA23-F1A7-E6FE8CF00A9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18406" y="2502870"/>
            <a:ext cx="914400" cy="914400"/>
          </a:xfrm>
          <a:prstGeom prst="rect">
            <a:avLst/>
          </a:prstGeom>
        </p:spPr>
      </p:pic>
      <p:pic>
        <p:nvPicPr>
          <p:cNvPr id="17" name="Grafik 16" descr="Globus Silhouette">
            <a:extLst>
              <a:ext uri="{FF2B5EF4-FFF2-40B4-BE49-F238E27FC236}">
                <a16:creationId xmlns:a16="http://schemas.microsoft.com/office/drawing/2014/main" id="{83CBD9F0-2F6B-C521-6D62-4A0C5F5030D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197125" y="2502870"/>
            <a:ext cx="914400" cy="914400"/>
          </a:xfrm>
          <a:prstGeom prst="rect">
            <a:avLst/>
          </a:prstGeom>
        </p:spPr>
      </p:pic>
      <p:pic>
        <p:nvPicPr>
          <p:cNvPr id="19" name="Grafik 18" descr="Geld mit einfarbiger Füllung">
            <a:extLst>
              <a:ext uri="{FF2B5EF4-FFF2-40B4-BE49-F238E27FC236}">
                <a16:creationId xmlns:a16="http://schemas.microsoft.com/office/drawing/2014/main" id="{DF32B74D-9113-26E5-C22F-B49D36A70D3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8800" y="2502870"/>
            <a:ext cx="914400" cy="914400"/>
          </a:xfrm>
          <a:prstGeom prst="rect">
            <a:avLst/>
          </a:prstGeom>
        </p:spPr>
      </p:pic>
      <p:pic>
        <p:nvPicPr>
          <p:cNvPr id="21" name="Grafik 20" descr="Ärztin mit einfarbiger Füllung">
            <a:extLst>
              <a:ext uri="{FF2B5EF4-FFF2-40B4-BE49-F238E27FC236}">
                <a16:creationId xmlns:a16="http://schemas.microsoft.com/office/drawing/2014/main" id="{92DA6B20-8A3E-08E2-250F-88C213F14D8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84347" y="2502870"/>
            <a:ext cx="914400" cy="914400"/>
          </a:xfrm>
          <a:prstGeom prst="rect">
            <a:avLst/>
          </a:prstGeom>
        </p:spPr>
      </p:pic>
      <p:pic>
        <p:nvPicPr>
          <p:cNvPr id="5" name="Grafik 4" descr="Prost Silhouette">
            <a:extLst>
              <a:ext uri="{FF2B5EF4-FFF2-40B4-BE49-F238E27FC236}">
                <a16:creationId xmlns:a16="http://schemas.microsoft.com/office/drawing/2014/main" id="{59FCD792-BD07-61AB-AFB6-300249B1EF2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916111" y="2409170"/>
            <a:ext cx="1071600" cy="1071600"/>
          </a:xfrm>
          <a:prstGeom prst="rect">
            <a:avLst/>
          </a:prstGeom>
        </p:spPr>
      </p:pic>
    </p:spTree>
    <p:extLst>
      <p:ext uri="{BB962C8B-B14F-4D97-AF65-F5344CB8AC3E}">
        <p14:creationId xmlns:p14="http://schemas.microsoft.com/office/powerpoint/2010/main" val="3479340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29273E-A1C5-F492-0C70-39F6F431CB0A}"/>
              </a:ext>
            </a:extLst>
          </p:cNvPr>
          <p:cNvSpPr>
            <a:spLocks noGrp="1"/>
          </p:cNvSpPr>
          <p:nvPr>
            <p:ph type="title"/>
          </p:nvPr>
        </p:nvSpPr>
        <p:spPr/>
        <p:txBody>
          <a:bodyPr/>
          <a:lstStyle/>
          <a:p>
            <a:r>
              <a:rPr lang="de-DE"/>
              <a:t>Datenschutz-Grundverordnung (DSGVO)</a:t>
            </a:r>
          </a:p>
        </p:txBody>
      </p:sp>
      <p:sp>
        <p:nvSpPr>
          <p:cNvPr id="3" name="Inhaltsplatzhalter 2">
            <a:extLst>
              <a:ext uri="{FF2B5EF4-FFF2-40B4-BE49-F238E27FC236}">
                <a16:creationId xmlns:a16="http://schemas.microsoft.com/office/drawing/2014/main" id="{E9FA8A30-E7DD-5B1F-7F4C-6DC897F2B267}"/>
              </a:ext>
            </a:extLst>
          </p:cNvPr>
          <p:cNvSpPr>
            <a:spLocks noGrp="1"/>
          </p:cNvSpPr>
          <p:nvPr>
            <p:ph idx="1"/>
          </p:nvPr>
        </p:nvSpPr>
        <p:spPr>
          <a:xfrm>
            <a:off x="803564" y="1219199"/>
            <a:ext cx="10515600" cy="4052599"/>
          </a:xfrm>
        </p:spPr>
        <p:txBody>
          <a:bodyPr>
            <a:normAutofit/>
          </a:bodyPr>
          <a:lstStyle/>
          <a:p>
            <a:pPr marL="0" indent="0">
              <a:buNone/>
            </a:pPr>
            <a:endParaRPr lang="de-AT" dirty="0">
              <a:solidFill>
                <a:srgbClr val="000000"/>
              </a:solidFill>
              <a:latin typeface="-webkit-standard"/>
            </a:endParaRPr>
          </a:p>
          <a:p>
            <a:pPr marL="0" indent="0">
              <a:buNone/>
            </a:pPr>
            <a:endParaRPr lang="de-AT" dirty="0">
              <a:solidFill>
                <a:srgbClr val="000000"/>
              </a:solidFill>
              <a:latin typeface="-webkit-standard"/>
            </a:endParaRPr>
          </a:p>
          <a:p>
            <a:pPr marL="0" indent="0">
              <a:buNone/>
            </a:pPr>
            <a:endParaRPr lang="de-AT" dirty="0">
              <a:solidFill>
                <a:srgbClr val="000000"/>
              </a:solidFill>
              <a:latin typeface="-webkit-standard"/>
            </a:endParaRPr>
          </a:p>
          <a:p>
            <a:pPr marL="0" indent="0" algn="ctr">
              <a:buNone/>
            </a:pPr>
            <a:endParaRPr lang="de-AT" dirty="0">
              <a:solidFill>
                <a:srgbClr val="000000"/>
              </a:solidFill>
              <a:latin typeface="-webkit-standard"/>
            </a:endParaRPr>
          </a:p>
          <a:p>
            <a:pPr marL="0" indent="0" algn="ctr">
              <a:buNone/>
            </a:pPr>
            <a:r>
              <a:rPr lang="de-AT" b="1" dirty="0">
                <a:solidFill>
                  <a:srgbClr val="000000"/>
                </a:solidFill>
                <a:latin typeface="Calibri" panose="020F0502020204030204" pitchFamily="34" charset="0"/>
                <a:cs typeface="Calibri" panose="020F0502020204030204" pitchFamily="34" charset="0"/>
              </a:rPr>
              <a:t>Hauptziele</a:t>
            </a:r>
            <a:r>
              <a:rPr lang="de-AT" b="1" dirty="0">
                <a:solidFill>
                  <a:srgbClr val="000000"/>
                </a:solidFill>
                <a:latin typeface="-webkit-standard"/>
              </a:rPr>
              <a:t> der DSVGO:</a:t>
            </a:r>
          </a:p>
          <a:p>
            <a:pPr marL="0" indent="0">
              <a:buNone/>
            </a:pPr>
            <a:endParaRPr lang="de-AT" b="1" dirty="0">
              <a:solidFill>
                <a:srgbClr val="000000"/>
              </a:solidFill>
              <a:latin typeface="-webkit-standard"/>
            </a:endParaRPr>
          </a:p>
        </p:txBody>
      </p:sp>
      <p:sp>
        <p:nvSpPr>
          <p:cNvPr id="4" name="Foliennummernplatzhalter 3">
            <a:extLst>
              <a:ext uri="{FF2B5EF4-FFF2-40B4-BE49-F238E27FC236}">
                <a16:creationId xmlns:a16="http://schemas.microsoft.com/office/drawing/2014/main" id="{283DE490-AEB6-BB06-A56C-87D83B105B6E}"/>
              </a:ext>
            </a:extLst>
          </p:cNvPr>
          <p:cNvSpPr>
            <a:spLocks noGrp="1"/>
          </p:cNvSpPr>
          <p:nvPr>
            <p:ph type="sldNum" sz="quarter" idx="12"/>
          </p:nvPr>
        </p:nvSpPr>
        <p:spPr/>
        <p:txBody>
          <a:bodyPr/>
          <a:lstStyle/>
          <a:p>
            <a:fld id="{4C23FFEC-42AF-4C5F-8FEB-D69D9B6A7C04}" type="slidenum">
              <a:rPr lang="de-AT" smtClean="0"/>
              <a:t>8</a:t>
            </a:fld>
            <a:endParaRPr lang="de-AT"/>
          </a:p>
        </p:txBody>
      </p:sp>
      <p:sp>
        <p:nvSpPr>
          <p:cNvPr id="6" name="Abgerundetes Rechteck 5">
            <a:extLst>
              <a:ext uri="{FF2B5EF4-FFF2-40B4-BE49-F238E27FC236}">
                <a16:creationId xmlns:a16="http://schemas.microsoft.com/office/drawing/2014/main" id="{92F8B2D5-39CE-4212-A5EE-AFF10A902160}"/>
              </a:ext>
            </a:extLst>
          </p:cNvPr>
          <p:cNvSpPr/>
          <p:nvPr/>
        </p:nvSpPr>
        <p:spPr>
          <a:xfrm>
            <a:off x="1163317" y="3968400"/>
            <a:ext cx="2924907" cy="1303398"/>
          </a:xfrm>
          <a:prstGeom prst="roundRect">
            <a:avLst/>
          </a:prstGeom>
          <a:solidFill>
            <a:srgbClr val="FFA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400" dirty="0">
                <a:solidFill>
                  <a:schemeClr val="tx1"/>
                </a:solidFill>
                <a:latin typeface="Calibri" panose="020F0502020204030204" pitchFamily="34" charset="0"/>
                <a:cs typeface="Calibri" panose="020F0502020204030204" pitchFamily="34" charset="0"/>
              </a:rPr>
              <a:t>Schutz der Privatsphäre von Personen</a:t>
            </a:r>
            <a:endParaRPr lang="de-DE" sz="2400" dirty="0">
              <a:solidFill>
                <a:schemeClr val="tx1"/>
              </a:solidFill>
              <a:latin typeface="Calibri" panose="020F0502020204030204" pitchFamily="34" charset="0"/>
              <a:cs typeface="Calibri" panose="020F0502020204030204" pitchFamily="34" charset="0"/>
            </a:endParaRPr>
          </a:p>
        </p:txBody>
      </p:sp>
      <p:sp>
        <p:nvSpPr>
          <p:cNvPr id="7" name="Abgerundetes Rechteck 6">
            <a:extLst>
              <a:ext uri="{FF2B5EF4-FFF2-40B4-BE49-F238E27FC236}">
                <a16:creationId xmlns:a16="http://schemas.microsoft.com/office/drawing/2014/main" id="{491B1BCA-2F90-2B44-DA57-9F6FBF4E2B99}"/>
              </a:ext>
            </a:extLst>
          </p:cNvPr>
          <p:cNvSpPr/>
          <p:nvPr/>
        </p:nvSpPr>
        <p:spPr>
          <a:xfrm>
            <a:off x="4447976" y="3968400"/>
            <a:ext cx="2924907" cy="1303398"/>
          </a:xfrm>
          <a:prstGeom prst="roundRect">
            <a:avLst/>
          </a:prstGeom>
          <a:solidFill>
            <a:srgbClr val="FFC865"/>
          </a:solidFill>
          <a:ln>
            <a:noFill/>
          </a:ln>
        </p:spPr>
        <p:style>
          <a:lnRef idx="1">
            <a:schemeClr val="accent2"/>
          </a:lnRef>
          <a:fillRef idx="3">
            <a:schemeClr val="accent2"/>
          </a:fillRef>
          <a:effectRef idx="2">
            <a:schemeClr val="accent2"/>
          </a:effectRef>
          <a:fontRef idx="minor">
            <a:schemeClr val="lt1"/>
          </a:fontRef>
        </p:style>
        <p:txBody>
          <a:bodyPr rtlCol="0" anchor="ctr"/>
          <a:lstStyle/>
          <a:p>
            <a:pPr marL="0" indent="0" algn="ctr">
              <a:buNone/>
            </a:pPr>
            <a:r>
              <a:rPr lang="de-AT" sz="2400" dirty="0">
                <a:solidFill>
                  <a:schemeClr val="tx1"/>
                </a:solidFill>
                <a:latin typeface="Calibri" panose="020F0502020204030204" pitchFamily="34" charset="0"/>
                <a:cs typeface="Calibri" panose="020F0502020204030204" pitchFamily="34" charset="0"/>
              </a:rPr>
              <a:t>mehr Kontrolle für Nutzer:innen</a:t>
            </a:r>
            <a:endParaRPr lang="de-DE" sz="2400" dirty="0">
              <a:solidFill>
                <a:schemeClr val="tx1"/>
              </a:solidFill>
              <a:latin typeface="Calibri" panose="020F0502020204030204" pitchFamily="34" charset="0"/>
              <a:cs typeface="Calibri" panose="020F0502020204030204" pitchFamily="34" charset="0"/>
            </a:endParaRPr>
          </a:p>
        </p:txBody>
      </p:sp>
      <p:sp>
        <p:nvSpPr>
          <p:cNvPr id="8" name="Abgerundetes Rechteck 7">
            <a:extLst>
              <a:ext uri="{FF2B5EF4-FFF2-40B4-BE49-F238E27FC236}">
                <a16:creationId xmlns:a16="http://schemas.microsoft.com/office/drawing/2014/main" id="{5E9E7272-E369-41E1-8973-A2E1835C4499}"/>
              </a:ext>
            </a:extLst>
          </p:cNvPr>
          <p:cNvSpPr/>
          <p:nvPr/>
        </p:nvSpPr>
        <p:spPr>
          <a:xfrm>
            <a:off x="7674753" y="3968400"/>
            <a:ext cx="2924907" cy="1303398"/>
          </a:xfrm>
          <a:prstGeom prst="roundRect">
            <a:avLst/>
          </a:prstGeom>
          <a:solidFill>
            <a:srgbClr val="FFD589"/>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indent="0" algn="ctr">
              <a:buNone/>
            </a:pPr>
            <a:r>
              <a:rPr lang="de-AT" sz="2400" dirty="0">
                <a:solidFill>
                  <a:schemeClr val="tx1"/>
                </a:solidFill>
                <a:latin typeface="Calibri" panose="020F0502020204030204" pitchFamily="34" charset="0"/>
                <a:cs typeface="Calibri" panose="020F0502020204030204" pitchFamily="34" charset="0"/>
              </a:rPr>
              <a:t>einheitliche Regeln für ganz Europa</a:t>
            </a:r>
            <a:endParaRPr lang="de-DE" sz="2400" dirty="0">
              <a:solidFill>
                <a:schemeClr val="tx1"/>
              </a:solidFill>
              <a:latin typeface="Calibri" panose="020F0502020204030204" pitchFamily="34" charset="0"/>
              <a:cs typeface="Calibri" panose="020F0502020204030204" pitchFamily="34" charset="0"/>
            </a:endParaRPr>
          </a:p>
        </p:txBody>
      </p:sp>
      <p:sp>
        <p:nvSpPr>
          <p:cNvPr id="9" name="Textfeld 8">
            <a:extLst>
              <a:ext uri="{FF2B5EF4-FFF2-40B4-BE49-F238E27FC236}">
                <a16:creationId xmlns:a16="http://schemas.microsoft.com/office/drawing/2014/main" id="{D338B798-7A9D-8566-1A4C-6C500497C484}"/>
              </a:ext>
            </a:extLst>
          </p:cNvPr>
          <p:cNvSpPr txBox="1"/>
          <p:nvPr/>
        </p:nvSpPr>
        <p:spPr>
          <a:xfrm>
            <a:off x="838200" y="1933961"/>
            <a:ext cx="10515600" cy="830997"/>
          </a:xfrm>
          <a:prstGeom prst="rect">
            <a:avLst/>
          </a:prstGeom>
          <a:solidFill>
            <a:schemeClr val="accent5">
              <a:lumMod val="20000"/>
              <a:lumOff val="80000"/>
            </a:schemeClr>
          </a:solidFill>
        </p:spPr>
        <p:txBody>
          <a:bodyPr wrap="square" rtlCol="0" anchor="ctr">
            <a:spAutoFit/>
          </a:bodyPr>
          <a:lstStyle/>
          <a:p>
            <a:pPr algn="ctr"/>
            <a:r>
              <a:rPr lang="de-AT" sz="2400" b="0" i="0" u="none" strike="noStrike" dirty="0">
                <a:solidFill>
                  <a:schemeClr val="tx1"/>
                </a:solidFill>
                <a:effectLst/>
                <a:latin typeface="Calibri" panose="020F0502020204030204" pitchFamily="34" charset="0"/>
                <a:cs typeface="Calibri" panose="020F0502020204030204" pitchFamily="34" charset="0"/>
              </a:rPr>
              <a:t>= Verordnung, die den Schutz personenbezogener Daten innerhalb der Europäischen Union regelt</a:t>
            </a:r>
          </a:p>
        </p:txBody>
      </p:sp>
    </p:spTree>
    <p:extLst>
      <p:ext uri="{BB962C8B-B14F-4D97-AF65-F5344CB8AC3E}">
        <p14:creationId xmlns:p14="http://schemas.microsoft.com/office/powerpoint/2010/main" val="3573466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iterate type="lt">
                                    <p:tmAbs val="0"/>
                                  </p:iterate>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36" presetClass="emph" presetSubtype="0" fill="hold" nodeType="withEffect">
                                  <p:stCondLst>
                                    <p:cond delay="0"/>
                                  </p:stCondLst>
                                  <p:iterate type="lt">
                                    <p:tmPct val="10000"/>
                                  </p:iterate>
                                  <p:childTnLst>
                                    <p:animScale>
                                      <p:cBhvr>
                                        <p:cTn id="8" dur="250" autoRev="1" fill="hold">
                                          <p:stCondLst>
                                            <p:cond delay="0"/>
                                          </p:stCondLst>
                                        </p:cTn>
                                        <p:tgtEl>
                                          <p:spTgt spid="3">
                                            <p:txEl>
                                              <p:pRg st="4" end="4"/>
                                            </p:txEl>
                                          </p:spTgt>
                                        </p:tgtEl>
                                      </p:cBhvr>
                                      <p:to x="80000" y="100000"/>
                                    </p:animScale>
                                    <p:anim by="(#ppt_w*0.10)" calcmode="lin" valueType="num">
                                      <p:cBhvr>
                                        <p:cTn id="9" dur="250" autoRev="1" fill="hold">
                                          <p:stCondLst>
                                            <p:cond delay="0"/>
                                          </p:stCondLst>
                                        </p:cTn>
                                        <p:tgtEl>
                                          <p:spTgt spid="3">
                                            <p:txEl>
                                              <p:pRg st="4" end="4"/>
                                            </p:txEl>
                                          </p:spTgt>
                                        </p:tgtEl>
                                        <p:attrNameLst>
                                          <p:attrName>ppt_x</p:attrName>
                                        </p:attrNameLst>
                                      </p:cBhvr>
                                    </p:anim>
                                    <p:anim by="(-#ppt_w*0.10)" calcmode="lin" valueType="num">
                                      <p:cBhvr>
                                        <p:cTn id="10" dur="250" autoRev="1" fill="hold">
                                          <p:stCondLst>
                                            <p:cond delay="0"/>
                                          </p:stCondLst>
                                        </p:cTn>
                                        <p:tgtEl>
                                          <p:spTgt spid="3">
                                            <p:txEl>
                                              <p:pRg st="4" end="4"/>
                                            </p:txEl>
                                          </p:spTgt>
                                        </p:tgtEl>
                                        <p:attrNameLst>
                                          <p:attrName>ppt_y</p:attrName>
                                        </p:attrNameLst>
                                      </p:cBhvr>
                                    </p:anim>
                                    <p:animRot by="-480000">
                                      <p:cBhvr>
                                        <p:cTn id="11" dur="250" autoRev="1" fill="hold">
                                          <p:stCondLst>
                                            <p:cond delay="0"/>
                                          </p:stCondLst>
                                        </p:cTn>
                                        <p:tgtEl>
                                          <p:spTgt spid="3">
                                            <p:txEl>
                                              <p:pRg st="4" end="4"/>
                                            </p:txEl>
                                          </p:spTgt>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7B949-2F41-D400-729D-6E1D2D1CE1B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7B55A7C-3490-5B66-9FB3-CC4659474C71}"/>
              </a:ext>
            </a:extLst>
          </p:cNvPr>
          <p:cNvSpPr>
            <a:spLocks noGrp="1"/>
          </p:cNvSpPr>
          <p:nvPr>
            <p:ph type="title"/>
          </p:nvPr>
        </p:nvSpPr>
        <p:spPr/>
        <p:txBody>
          <a:bodyPr/>
          <a:lstStyle/>
          <a:p>
            <a:r>
              <a:rPr lang="de-DE" dirty="0"/>
              <a:t>Datenschutz-Grundverordnung (DSGVO)</a:t>
            </a:r>
            <a:endParaRPr lang="de-AT" dirty="0"/>
          </a:p>
        </p:txBody>
      </p:sp>
      <p:sp>
        <p:nvSpPr>
          <p:cNvPr id="3" name="Inhaltsplatzhalter 2">
            <a:extLst>
              <a:ext uri="{FF2B5EF4-FFF2-40B4-BE49-F238E27FC236}">
                <a16:creationId xmlns:a16="http://schemas.microsoft.com/office/drawing/2014/main" id="{D3AB7589-14AC-307C-A32B-E71BB0CEDA62}"/>
              </a:ext>
            </a:extLst>
          </p:cNvPr>
          <p:cNvSpPr>
            <a:spLocks noGrp="1"/>
          </p:cNvSpPr>
          <p:nvPr>
            <p:ph idx="1"/>
          </p:nvPr>
        </p:nvSpPr>
        <p:spPr>
          <a:xfrm>
            <a:off x="838200" y="1671989"/>
            <a:ext cx="10515600" cy="793509"/>
          </a:xfrm>
        </p:spPr>
        <p:txBody>
          <a:bodyPr>
            <a:normAutofit/>
          </a:bodyPr>
          <a:lstStyle/>
          <a:p>
            <a:pPr marL="0" indent="0">
              <a:buNone/>
            </a:pPr>
            <a:r>
              <a:rPr lang="de-AT" sz="1800" b="1" i="0" u="none" strike="noStrike" dirty="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Wichtige Bestandteile der DSGVO:</a:t>
            </a:r>
          </a:p>
        </p:txBody>
      </p:sp>
      <p:sp>
        <p:nvSpPr>
          <p:cNvPr id="4" name="Foliennummernplatzhalter 3">
            <a:extLst>
              <a:ext uri="{FF2B5EF4-FFF2-40B4-BE49-F238E27FC236}">
                <a16:creationId xmlns:a16="http://schemas.microsoft.com/office/drawing/2014/main" id="{C8514964-62F6-5BA7-7C36-C481C7E903FE}"/>
              </a:ext>
            </a:extLst>
          </p:cNvPr>
          <p:cNvSpPr>
            <a:spLocks noGrp="1"/>
          </p:cNvSpPr>
          <p:nvPr>
            <p:ph type="sldNum" sz="quarter" idx="12"/>
          </p:nvPr>
        </p:nvSpPr>
        <p:spPr/>
        <p:txBody>
          <a:bodyPr/>
          <a:lstStyle/>
          <a:p>
            <a:fld id="{4C23FFEC-42AF-4C5F-8FEB-D69D9B6A7C04}" type="slidenum">
              <a:rPr lang="de-AT" smtClean="0"/>
              <a:t>9</a:t>
            </a:fld>
            <a:endParaRPr lang="de-AT"/>
          </a:p>
        </p:txBody>
      </p:sp>
      <p:sp>
        <p:nvSpPr>
          <p:cNvPr id="5" name="Freihandform 1">
            <a:extLst>
              <a:ext uri="{FF2B5EF4-FFF2-40B4-BE49-F238E27FC236}">
                <a16:creationId xmlns:a16="http://schemas.microsoft.com/office/drawing/2014/main" id="{9E1FFD2A-B329-E9D7-07EF-96BA48D8DA02}"/>
              </a:ext>
            </a:extLst>
          </p:cNvPr>
          <p:cNvSpPr/>
          <p:nvPr/>
        </p:nvSpPr>
        <p:spPr>
          <a:xfrm>
            <a:off x="-21771" y="2629891"/>
            <a:ext cx="12213771" cy="277586"/>
          </a:xfrm>
          <a:custGeom>
            <a:avLst/>
            <a:gdLst>
              <a:gd name="connsiteX0" fmla="*/ 0 w 12213771"/>
              <a:gd name="connsiteY0" fmla="*/ 0 h 277586"/>
              <a:gd name="connsiteX1" fmla="*/ 3233057 w 12213771"/>
              <a:gd name="connsiteY1" fmla="*/ 244929 h 277586"/>
              <a:gd name="connsiteX2" fmla="*/ 6057900 w 12213771"/>
              <a:gd name="connsiteY2" fmla="*/ 179614 h 277586"/>
              <a:gd name="connsiteX3" fmla="*/ 8425542 w 12213771"/>
              <a:gd name="connsiteY3" fmla="*/ 163286 h 277586"/>
              <a:gd name="connsiteX4" fmla="*/ 10597242 w 12213771"/>
              <a:gd name="connsiteY4" fmla="*/ 277586 h 277586"/>
              <a:gd name="connsiteX5" fmla="*/ 12213771 w 12213771"/>
              <a:gd name="connsiteY5" fmla="*/ 163286 h 27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3771" h="277586">
                <a:moveTo>
                  <a:pt x="0" y="0"/>
                </a:moveTo>
                <a:cubicBezTo>
                  <a:pt x="1111703" y="107496"/>
                  <a:pt x="2223407" y="214993"/>
                  <a:pt x="3233057" y="244929"/>
                </a:cubicBezTo>
                <a:lnTo>
                  <a:pt x="6057900" y="179614"/>
                </a:lnTo>
                <a:cubicBezTo>
                  <a:pt x="6923314" y="166007"/>
                  <a:pt x="7668985" y="146957"/>
                  <a:pt x="8425542" y="163286"/>
                </a:cubicBezTo>
                <a:cubicBezTo>
                  <a:pt x="9182099" y="179615"/>
                  <a:pt x="9965871" y="277586"/>
                  <a:pt x="10597242" y="277586"/>
                </a:cubicBezTo>
                <a:cubicBezTo>
                  <a:pt x="11228613" y="277586"/>
                  <a:pt x="11721192" y="220436"/>
                  <a:pt x="12213771" y="163286"/>
                </a:cubicBezTo>
              </a:path>
            </a:pathLst>
          </a:custGeom>
          <a:noFill/>
          <a:ln w="28575">
            <a:solidFill>
              <a:srgbClr val="667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lumMod val="85000"/>
                  <a:lumOff val="15000"/>
                </a:schemeClr>
              </a:solidFill>
              <a:latin typeface="+mj-lt"/>
            </a:endParaRPr>
          </a:p>
        </p:txBody>
      </p:sp>
      <p:grpSp>
        <p:nvGrpSpPr>
          <p:cNvPr id="6" name="Gruppieren 5">
            <a:extLst>
              <a:ext uri="{FF2B5EF4-FFF2-40B4-BE49-F238E27FC236}">
                <a16:creationId xmlns:a16="http://schemas.microsoft.com/office/drawing/2014/main" id="{18B9EB1F-BF41-FF17-C5D6-50DC18F1C94C}"/>
              </a:ext>
            </a:extLst>
          </p:cNvPr>
          <p:cNvGrpSpPr/>
          <p:nvPr/>
        </p:nvGrpSpPr>
        <p:grpSpPr>
          <a:xfrm>
            <a:off x="560751" y="2559973"/>
            <a:ext cx="2596991" cy="3616990"/>
            <a:chOff x="560751" y="2559973"/>
            <a:chExt cx="2596991" cy="3616990"/>
          </a:xfrm>
        </p:grpSpPr>
        <p:grpSp>
          <p:nvGrpSpPr>
            <p:cNvPr id="7" name="Gruppieren 6">
              <a:extLst>
                <a:ext uri="{FF2B5EF4-FFF2-40B4-BE49-F238E27FC236}">
                  <a16:creationId xmlns:a16="http://schemas.microsoft.com/office/drawing/2014/main" id="{9372C96C-8D86-C098-7DF5-F0FFB2EA14A1}"/>
                </a:ext>
              </a:extLst>
            </p:cNvPr>
            <p:cNvGrpSpPr/>
            <p:nvPr/>
          </p:nvGrpSpPr>
          <p:grpSpPr>
            <a:xfrm>
              <a:off x="560751" y="2559973"/>
              <a:ext cx="2596991" cy="3616990"/>
              <a:chOff x="3906724" y="2609837"/>
              <a:chExt cx="2213532" cy="1970898"/>
            </a:xfrm>
            <a:solidFill>
              <a:schemeClr val="accent5">
                <a:lumMod val="20000"/>
                <a:lumOff val="80000"/>
              </a:schemeClr>
            </a:solidFill>
          </p:grpSpPr>
          <p:sp>
            <p:nvSpPr>
              <p:cNvPr id="9" name="Rechteck 8">
                <a:extLst>
                  <a:ext uri="{FF2B5EF4-FFF2-40B4-BE49-F238E27FC236}">
                    <a16:creationId xmlns:a16="http://schemas.microsoft.com/office/drawing/2014/main" id="{0A310007-2169-C71B-4BAD-904B52181FB8}"/>
                  </a:ext>
                </a:extLst>
              </p:cNvPr>
              <p:cNvSpPr/>
              <p:nvPr/>
            </p:nvSpPr>
            <p:spPr>
              <a:xfrm>
                <a:off x="3906724" y="2928518"/>
                <a:ext cx="2196000" cy="1652217"/>
              </a:xfrm>
              <a:custGeom>
                <a:avLst/>
                <a:gdLst>
                  <a:gd name="connsiteX0" fmla="*/ 0 w 2196000"/>
                  <a:gd name="connsiteY0" fmla="*/ 0 h 1652217"/>
                  <a:gd name="connsiteX1" fmla="*/ 2196000 w 2196000"/>
                  <a:gd name="connsiteY1" fmla="*/ 0 h 1652217"/>
                  <a:gd name="connsiteX2" fmla="*/ 2196000 w 2196000"/>
                  <a:gd name="connsiteY2" fmla="*/ 1652217 h 1652217"/>
                  <a:gd name="connsiteX3" fmla="*/ 0 w 2196000"/>
                  <a:gd name="connsiteY3" fmla="*/ 1652217 h 1652217"/>
                  <a:gd name="connsiteX4" fmla="*/ 0 w 2196000"/>
                  <a:gd name="connsiteY4" fmla="*/ 0 h 1652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000" h="1652217" fill="none" extrusionOk="0">
                    <a:moveTo>
                      <a:pt x="0" y="0"/>
                    </a:moveTo>
                    <a:cubicBezTo>
                      <a:pt x="708713" y="-33775"/>
                      <a:pt x="1218659" y="138873"/>
                      <a:pt x="2196000" y="0"/>
                    </a:cubicBezTo>
                    <a:cubicBezTo>
                      <a:pt x="2261959" y="188274"/>
                      <a:pt x="2200362" y="1247148"/>
                      <a:pt x="2196000" y="1652217"/>
                    </a:cubicBezTo>
                    <a:cubicBezTo>
                      <a:pt x="1538118" y="1514887"/>
                      <a:pt x="768040" y="1514361"/>
                      <a:pt x="0" y="1652217"/>
                    </a:cubicBezTo>
                    <a:cubicBezTo>
                      <a:pt x="37350" y="896845"/>
                      <a:pt x="-71532" y="586904"/>
                      <a:pt x="0" y="0"/>
                    </a:cubicBezTo>
                    <a:close/>
                  </a:path>
                  <a:path w="2196000" h="1652217" stroke="0" extrusionOk="0">
                    <a:moveTo>
                      <a:pt x="0" y="0"/>
                    </a:moveTo>
                    <a:cubicBezTo>
                      <a:pt x="580753" y="-101487"/>
                      <a:pt x="1543898" y="-162162"/>
                      <a:pt x="2196000" y="0"/>
                    </a:cubicBezTo>
                    <a:cubicBezTo>
                      <a:pt x="2126517" y="548422"/>
                      <a:pt x="2127965" y="1234356"/>
                      <a:pt x="2196000" y="1652217"/>
                    </a:cubicBezTo>
                    <a:cubicBezTo>
                      <a:pt x="1577972" y="1702282"/>
                      <a:pt x="924665" y="1493768"/>
                      <a:pt x="0" y="1652217"/>
                    </a:cubicBezTo>
                    <a:cubicBezTo>
                      <a:pt x="-26638" y="1335861"/>
                      <a:pt x="-19851" y="573974"/>
                      <a:pt x="0" y="0"/>
                    </a:cubicBezTo>
                    <a:close/>
                  </a:path>
                </a:pathLst>
              </a:custGeom>
              <a:grpFill/>
              <a:ln w="9525">
                <a:solidFill>
                  <a:schemeClr val="tx1">
                    <a:lumMod val="95000"/>
                    <a:lumOff val="5000"/>
                  </a:schemeClr>
                </a:solidFill>
                <a:extLst>
                  <a:ext uri="{C807C97D-BFC1-408E-A445-0C87EB9F89A2}">
                    <ask:lineSketchStyleProps xmlns:ask="http://schemas.microsoft.com/office/drawing/2018/sketchyshapes" sd="981765707">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solidFill>
                    <a:schemeClr val="tx1">
                      <a:lumMod val="85000"/>
                      <a:lumOff val="15000"/>
                    </a:schemeClr>
                  </a:solidFill>
                  <a:latin typeface="Calibri" panose="020F0502020204030204" pitchFamily="34" charset="0"/>
                  <a:cs typeface="Calibri" panose="020F0502020204030204" pitchFamily="34" charset="0"/>
                </a:endParaRPr>
              </a:p>
            </p:txBody>
          </p:sp>
          <p:pic>
            <p:nvPicPr>
              <p:cNvPr id="10" name="Grafik 9" descr="Ein Bild, das Text enthält.&#10;&#10;Automatisch generierte Beschreibung">
                <a:extLst>
                  <a:ext uri="{FF2B5EF4-FFF2-40B4-BE49-F238E27FC236}">
                    <a16:creationId xmlns:a16="http://schemas.microsoft.com/office/drawing/2014/main" id="{ECEA453E-7DB3-E386-8954-1DE9A0381BA0}"/>
                  </a:ext>
                </a:extLst>
              </p:cNvPr>
              <p:cNvPicPr>
                <a:picLocks noChangeAspect="1"/>
              </p:cNvPicPr>
              <p:nvPr/>
            </p:nvPicPr>
            <p:blipFill rotWithShape="1">
              <a:blip r:embed="rId2">
                <a:duotone>
                  <a:prstClr val="black"/>
                  <a:schemeClr val="accent1">
                    <a:tint val="45000"/>
                    <a:satMod val="400000"/>
                  </a:schemeClr>
                </a:duotone>
              </a:blip>
              <a:srcRect l="15441" r="78542" b="53091"/>
              <a:stretch/>
            </p:blipFill>
            <p:spPr>
              <a:xfrm>
                <a:off x="4909460" y="2609837"/>
                <a:ext cx="216860" cy="468164"/>
              </a:xfrm>
              <a:prstGeom prst="rect">
                <a:avLst/>
              </a:prstGeom>
              <a:noFill/>
            </p:spPr>
          </p:pic>
          <p:sp>
            <p:nvSpPr>
              <p:cNvPr id="11" name="Textfeld 10">
                <a:extLst>
                  <a:ext uri="{FF2B5EF4-FFF2-40B4-BE49-F238E27FC236}">
                    <a16:creationId xmlns:a16="http://schemas.microsoft.com/office/drawing/2014/main" id="{86B8C54E-7F05-4505-A771-728E413CC56A}"/>
                  </a:ext>
                </a:extLst>
              </p:cNvPr>
              <p:cNvSpPr txBox="1"/>
              <p:nvPr/>
            </p:nvSpPr>
            <p:spPr>
              <a:xfrm>
                <a:off x="3913334" y="3044221"/>
                <a:ext cx="2206922" cy="201249"/>
              </a:xfrm>
              <a:prstGeom prst="rect">
                <a:avLst/>
              </a:prstGeom>
              <a:noFill/>
            </p:spPr>
            <p:txBody>
              <a:bodyPr wrap="square" rtlCol="0">
                <a:spAutoFit/>
              </a:bodyPr>
              <a:lstStyle/>
              <a:p>
                <a:pPr algn="ctr"/>
                <a:r>
                  <a:rPr lang="de-DE" b="1" dirty="0">
                    <a:latin typeface="Calibri" panose="020F0502020204030204" pitchFamily="34" charset="0"/>
                    <a:cs typeface="Calibri" panose="020F0502020204030204" pitchFamily="34" charset="0"/>
                  </a:rPr>
                  <a:t>Einwilligung</a:t>
                </a:r>
                <a:endParaRPr lang="en-AU" b="1" dirty="0">
                  <a:latin typeface="Calibri" panose="020F0502020204030204" pitchFamily="34" charset="0"/>
                  <a:cs typeface="Calibri" panose="020F0502020204030204" pitchFamily="34" charset="0"/>
                </a:endParaRPr>
              </a:p>
            </p:txBody>
          </p:sp>
        </p:grpSp>
        <p:sp>
          <p:nvSpPr>
            <p:cNvPr id="31" name="Textfeld 30">
              <a:extLst>
                <a:ext uri="{FF2B5EF4-FFF2-40B4-BE49-F238E27FC236}">
                  <a16:creationId xmlns:a16="http://schemas.microsoft.com/office/drawing/2014/main" id="{0E153E4F-13D7-B1C3-E070-1DD6C8A405D4}"/>
                </a:ext>
              </a:extLst>
            </p:cNvPr>
            <p:cNvSpPr txBox="1"/>
            <p:nvPr/>
          </p:nvSpPr>
          <p:spPr>
            <a:xfrm>
              <a:off x="790172" y="4669770"/>
              <a:ext cx="2145904" cy="1323439"/>
            </a:xfrm>
            <a:prstGeom prst="rect">
              <a:avLst/>
            </a:prstGeom>
            <a:noFill/>
          </p:spPr>
          <p:txBody>
            <a:bodyPr wrap="square" rtlCol="0">
              <a:spAutoFit/>
            </a:bodyPr>
            <a:lstStyle/>
            <a:p>
              <a:pPr algn="ctr"/>
              <a:r>
                <a:rPr lang="de-AT" sz="1600" b="0" i="0" u="none" strike="noStrike" dirty="0">
                  <a:solidFill>
                    <a:srgbClr val="000000"/>
                  </a:solidFill>
                  <a:effectLst/>
                  <a:latin typeface="Calibri" panose="020F0502020204030204" pitchFamily="34" charset="0"/>
                  <a:cs typeface="Calibri" panose="020F0502020204030204" pitchFamily="34" charset="0"/>
                </a:rPr>
                <a:t>Unternehmen brauchen </a:t>
              </a:r>
              <a:r>
                <a:rPr lang="de-AT" sz="1600" b="1" i="0" u="none" strike="noStrike" dirty="0">
                  <a:solidFill>
                    <a:srgbClr val="000000"/>
                  </a:solidFill>
                  <a:effectLst/>
                  <a:latin typeface="Calibri" panose="020F0502020204030204" pitchFamily="34" charset="0"/>
                  <a:cs typeface="Calibri" panose="020F0502020204030204" pitchFamily="34" charset="0"/>
                </a:rPr>
                <a:t>Zustimmung der Nutzer:innen</a:t>
              </a:r>
              <a:r>
                <a:rPr lang="de-AT" sz="1600" b="0" i="0" u="none" strike="noStrike" dirty="0">
                  <a:solidFill>
                    <a:srgbClr val="000000"/>
                  </a:solidFill>
                  <a:effectLst/>
                  <a:latin typeface="Calibri" panose="020F0502020204030204" pitchFamily="34" charset="0"/>
                  <a:cs typeface="Calibri" panose="020F0502020204030204" pitchFamily="34" charset="0"/>
                </a:rPr>
                <a:t>, bevor sie ihre Daten verarbeiten. </a:t>
              </a:r>
              <a:endParaRPr lang="de-DE" sz="1600" dirty="0">
                <a:solidFill>
                  <a:schemeClr val="tx1"/>
                </a:solidFill>
                <a:latin typeface="Calibri" panose="020F0502020204030204" pitchFamily="34" charset="0"/>
                <a:ea typeface="Gadugi" panose="020B0502040204020203" pitchFamily="34" charset="0"/>
                <a:cs typeface="Calibri" panose="020F0502020204030204" pitchFamily="34" charset="0"/>
              </a:endParaRPr>
            </a:p>
          </p:txBody>
        </p:sp>
        <p:pic>
          <p:nvPicPr>
            <p:cNvPr id="8" name="Grafik 7" descr="Handschlag Silhouette">
              <a:extLst>
                <a:ext uri="{FF2B5EF4-FFF2-40B4-BE49-F238E27FC236}">
                  <a16:creationId xmlns:a16="http://schemas.microsoft.com/office/drawing/2014/main" id="{CCB043E0-CB04-0E16-7FA9-0059352C58A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13366" y="3773420"/>
              <a:ext cx="914400" cy="914400"/>
            </a:xfrm>
            <a:prstGeom prst="rect">
              <a:avLst/>
            </a:prstGeom>
          </p:spPr>
        </p:pic>
      </p:grpSp>
      <p:grpSp>
        <p:nvGrpSpPr>
          <p:cNvPr id="12" name="Gruppieren 11">
            <a:extLst>
              <a:ext uri="{FF2B5EF4-FFF2-40B4-BE49-F238E27FC236}">
                <a16:creationId xmlns:a16="http://schemas.microsoft.com/office/drawing/2014/main" id="{EA1FAFA3-EB50-9EF6-A75A-F7B010BA978E}"/>
              </a:ext>
            </a:extLst>
          </p:cNvPr>
          <p:cNvGrpSpPr/>
          <p:nvPr/>
        </p:nvGrpSpPr>
        <p:grpSpPr>
          <a:xfrm>
            <a:off x="3626133" y="2660154"/>
            <a:ext cx="2208937" cy="2802228"/>
            <a:chOff x="3293734" y="2642596"/>
            <a:chExt cx="2208937" cy="2802228"/>
          </a:xfrm>
        </p:grpSpPr>
        <p:grpSp>
          <p:nvGrpSpPr>
            <p:cNvPr id="13" name="Gruppieren 12">
              <a:extLst>
                <a:ext uri="{FF2B5EF4-FFF2-40B4-BE49-F238E27FC236}">
                  <a16:creationId xmlns:a16="http://schemas.microsoft.com/office/drawing/2014/main" id="{976EEEEB-31F8-7C6C-163E-1D59A17BCF7A}"/>
                </a:ext>
              </a:extLst>
            </p:cNvPr>
            <p:cNvGrpSpPr/>
            <p:nvPr/>
          </p:nvGrpSpPr>
          <p:grpSpPr>
            <a:xfrm>
              <a:off x="3293734" y="2642596"/>
              <a:ext cx="2208937" cy="2802228"/>
              <a:chOff x="1338943" y="2601802"/>
              <a:chExt cx="2208937" cy="4076662"/>
            </a:xfrm>
            <a:solidFill>
              <a:schemeClr val="accent5">
                <a:lumMod val="20000"/>
                <a:lumOff val="80000"/>
              </a:schemeClr>
            </a:solidFill>
          </p:grpSpPr>
          <p:grpSp>
            <p:nvGrpSpPr>
              <p:cNvPr id="15" name="Gruppieren 14">
                <a:extLst>
                  <a:ext uri="{FF2B5EF4-FFF2-40B4-BE49-F238E27FC236}">
                    <a16:creationId xmlns:a16="http://schemas.microsoft.com/office/drawing/2014/main" id="{FC93F0F3-366F-04B3-89D6-39E5618EBD73}"/>
                  </a:ext>
                </a:extLst>
              </p:cNvPr>
              <p:cNvGrpSpPr/>
              <p:nvPr/>
            </p:nvGrpSpPr>
            <p:grpSpPr>
              <a:xfrm>
                <a:off x="1338943" y="2923419"/>
                <a:ext cx="2208937" cy="3755045"/>
                <a:chOff x="1338943" y="2923419"/>
                <a:chExt cx="2208937" cy="3755045"/>
              </a:xfrm>
              <a:grpFill/>
            </p:grpSpPr>
            <p:sp>
              <p:nvSpPr>
                <p:cNvPr id="17" name="Rechteck 16">
                  <a:extLst>
                    <a:ext uri="{FF2B5EF4-FFF2-40B4-BE49-F238E27FC236}">
                      <a16:creationId xmlns:a16="http://schemas.microsoft.com/office/drawing/2014/main" id="{58D654E6-D14D-54F3-8125-17258AE8FB7C}"/>
                    </a:ext>
                  </a:extLst>
                </p:cNvPr>
                <p:cNvSpPr/>
                <p:nvPr/>
              </p:nvSpPr>
              <p:spPr>
                <a:xfrm>
                  <a:off x="1338943" y="2923419"/>
                  <a:ext cx="2196000" cy="3755045"/>
                </a:xfrm>
                <a:custGeom>
                  <a:avLst/>
                  <a:gdLst>
                    <a:gd name="connsiteX0" fmla="*/ 0 w 2196000"/>
                    <a:gd name="connsiteY0" fmla="*/ 0 h 3755045"/>
                    <a:gd name="connsiteX1" fmla="*/ 2196000 w 2196000"/>
                    <a:gd name="connsiteY1" fmla="*/ 0 h 3755045"/>
                    <a:gd name="connsiteX2" fmla="*/ 2196000 w 2196000"/>
                    <a:gd name="connsiteY2" fmla="*/ 3755045 h 3755045"/>
                    <a:gd name="connsiteX3" fmla="*/ 0 w 2196000"/>
                    <a:gd name="connsiteY3" fmla="*/ 3755045 h 3755045"/>
                    <a:gd name="connsiteX4" fmla="*/ 0 w 2196000"/>
                    <a:gd name="connsiteY4" fmla="*/ 0 h 3755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000" h="3755045" fill="none" extrusionOk="0">
                      <a:moveTo>
                        <a:pt x="0" y="0"/>
                      </a:moveTo>
                      <a:cubicBezTo>
                        <a:pt x="300776" y="-49533"/>
                        <a:pt x="1244719" y="-14809"/>
                        <a:pt x="2196000" y="0"/>
                      </a:cubicBezTo>
                      <a:cubicBezTo>
                        <a:pt x="2283639" y="546395"/>
                        <a:pt x="2123321" y="3303321"/>
                        <a:pt x="2196000" y="3755045"/>
                      </a:cubicBezTo>
                      <a:cubicBezTo>
                        <a:pt x="1322457" y="3706814"/>
                        <a:pt x="706056" y="3839500"/>
                        <a:pt x="0" y="3755045"/>
                      </a:cubicBezTo>
                      <a:cubicBezTo>
                        <a:pt x="-38581" y="3167740"/>
                        <a:pt x="63341" y="576915"/>
                        <a:pt x="0" y="0"/>
                      </a:cubicBezTo>
                      <a:close/>
                    </a:path>
                    <a:path w="2196000" h="3755045" stroke="0" extrusionOk="0">
                      <a:moveTo>
                        <a:pt x="0" y="0"/>
                      </a:moveTo>
                      <a:cubicBezTo>
                        <a:pt x="579241" y="118645"/>
                        <a:pt x="1618304" y="116012"/>
                        <a:pt x="2196000" y="0"/>
                      </a:cubicBezTo>
                      <a:cubicBezTo>
                        <a:pt x="2063118" y="1165287"/>
                        <a:pt x="2280951" y="1938577"/>
                        <a:pt x="2196000" y="3755045"/>
                      </a:cubicBezTo>
                      <a:cubicBezTo>
                        <a:pt x="1411660" y="3889645"/>
                        <a:pt x="279043" y="3597849"/>
                        <a:pt x="0" y="3755045"/>
                      </a:cubicBezTo>
                      <a:cubicBezTo>
                        <a:pt x="-20187" y="2124685"/>
                        <a:pt x="-152480" y="1622797"/>
                        <a:pt x="0" y="0"/>
                      </a:cubicBezTo>
                      <a:close/>
                    </a:path>
                  </a:pathLst>
                </a:custGeom>
                <a:grpFill/>
                <a:ln w="9525">
                  <a:solidFill>
                    <a:schemeClr val="tx1">
                      <a:lumMod val="85000"/>
                      <a:lumOff val="15000"/>
                    </a:schemeClr>
                  </a:solidFill>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solidFill>
                      <a:schemeClr val="tx1">
                        <a:lumMod val="85000"/>
                        <a:lumOff val="15000"/>
                      </a:schemeClr>
                    </a:solidFill>
                    <a:latin typeface="Calibri" panose="020F0502020204030204" pitchFamily="34" charset="0"/>
                    <a:cs typeface="Calibri" panose="020F0502020204030204" pitchFamily="34" charset="0"/>
                  </a:endParaRPr>
                </a:p>
              </p:txBody>
            </p:sp>
            <p:sp>
              <p:nvSpPr>
                <p:cNvPr id="18" name="Textfeld 17">
                  <a:extLst>
                    <a:ext uri="{FF2B5EF4-FFF2-40B4-BE49-F238E27FC236}">
                      <a16:creationId xmlns:a16="http://schemas.microsoft.com/office/drawing/2014/main" id="{C3AE6935-E805-2FEE-384D-41D2897B6838}"/>
                    </a:ext>
                  </a:extLst>
                </p:cNvPr>
                <p:cNvSpPr txBox="1"/>
                <p:nvPr/>
              </p:nvSpPr>
              <p:spPr>
                <a:xfrm>
                  <a:off x="1414281" y="3238577"/>
                  <a:ext cx="2133599" cy="537302"/>
                </a:xfrm>
                <a:prstGeom prst="rect">
                  <a:avLst/>
                </a:prstGeom>
                <a:noFill/>
              </p:spPr>
              <p:txBody>
                <a:bodyPr wrap="square" rtlCol="0">
                  <a:spAutoFit/>
                </a:bodyPr>
                <a:lstStyle/>
                <a:p>
                  <a:pPr algn="ctr"/>
                  <a:r>
                    <a:rPr lang="de-DE" b="1" dirty="0">
                      <a:latin typeface="Calibri" panose="020F0502020204030204" pitchFamily="34" charset="0"/>
                      <a:cs typeface="Calibri" panose="020F0502020204030204" pitchFamily="34" charset="0"/>
                    </a:rPr>
                    <a:t>Datensicherheit</a:t>
                  </a:r>
                </a:p>
              </p:txBody>
            </p:sp>
          </p:grpSp>
          <p:pic>
            <p:nvPicPr>
              <p:cNvPr id="16" name="Grafik 15" descr="Ein Bild, das Text enthält.&#10;&#10;Automatisch generierte Beschreibung">
                <a:extLst>
                  <a:ext uri="{FF2B5EF4-FFF2-40B4-BE49-F238E27FC236}">
                    <a16:creationId xmlns:a16="http://schemas.microsoft.com/office/drawing/2014/main" id="{6096E07A-3AEB-64DE-C943-81CC400B82A9}"/>
                  </a:ext>
                </a:extLst>
              </p:cNvPr>
              <p:cNvPicPr>
                <a:picLocks noChangeAspect="1"/>
              </p:cNvPicPr>
              <p:nvPr/>
            </p:nvPicPr>
            <p:blipFill rotWithShape="1">
              <a:blip r:embed="rId2">
                <a:duotone>
                  <a:prstClr val="black"/>
                  <a:schemeClr val="accent1">
                    <a:tint val="45000"/>
                    <a:satMod val="400000"/>
                  </a:schemeClr>
                </a:duotone>
              </a:blip>
              <a:srcRect l="20638" r="73617" b="48146"/>
              <a:stretch/>
            </p:blipFill>
            <p:spPr>
              <a:xfrm>
                <a:off x="2371211" y="2601802"/>
                <a:ext cx="218526" cy="872946"/>
              </a:xfrm>
              <a:prstGeom prst="rect">
                <a:avLst/>
              </a:prstGeom>
              <a:noFill/>
            </p:spPr>
          </p:pic>
        </p:grpSp>
        <p:sp>
          <p:nvSpPr>
            <p:cNvPr id="32" name="Textfeld 31">
              <a:extLst>
                <a:ext uri="{FF2B5EF4-FFF2-40B4-BE49-F238E27FC236}">
                  <a16:creationId xmlns:a16="http://schemas.microsoft.com/office/drawing/2014/main" id="{38AD104C-26DA-E749-5D32-8B2359B19468}"/>
                </a:ext>
              </a:extLst>
            </p:cNvPr>
            <p:cNvSpPr txBox="1"/>
            <p:nvPr/>
          </p:nvSpPr>
          <p:spPr>
            <a:xfrm>
              <a:off x="3314415" y="4492550"/>
              <a:ext cx="2145904" cy="830997"/>
            </a:xfrm>
            <a:prstGeom prst="rect">
              <a:avLst/>
            </a:prstGeom>
            <a:noFill/>
          </p:spPr>
          <p:txBody>
            <a:bodyPr wrap="square" rtlCol="0">
              <a:spAutoFit/>
            </a:bodyPr>
            <a:lstStyle/>
            <a:p>
              <a:pPr algn="ctr"/>
              <a:r>
                <a:rPr lang="de-AT" sz="1600" b="0" i="0" u="none" strike="noStrike" dirty="0">
                  <a:solidFill>
                    <a:srgbClr val="000000"/>
                  </a:solidFill>
                  <a:effectLst/>
                  <a:latin typeface="Calibri" panose="020F0502020204030204" pitchFamily="34" charset="0"/>
                  <a:cs typeface="Calibri" panose="020F0502020204030204" pitchFamily="34" charset="0"/>
                </a:rPr>
                <a:t>Unternehmen sind </a:t>
              </a:r>
              <a:r>
                <a:rPr lang="de-AT" sz="1600" b="1" i="0" u="none" strike="noStrike" dirty="0">
                  <a:solidFill>
                    <a:srgbClr val="000000"/>
                  </a:solidFill>
                  <a:effectLst/>
                  <a:latin typeface="Calibri" panose="020F0502020204030204" pitchFamily="34" charset="0"/>
                  <a:cs typeface="Calibri" panose="020F0502020204030204" pitchFamily="34" charset="0"/>
                </a:rPr>
                <a:t>verpflichtet, die Daten zu schützen.</a:t>
              </a:r>
              <a:endParaRPr lang="de-DE" sz="1600" dirty="0">
                <a:latin typeface="Calibri" panose="020F0502020204030204" pitchFamily="34" charset="0"/>
                <a:ea typeface="Gadugi" panose="020B0502040204020203" pitchFamily="34" charset="0"/>
                <a:cs typeface="Calibri" panose="020F0502020204030204" pitchFamily="34" charset="0"/>
              </a:endParaRPr>
            </a:p>
          </p:txBody>
        </p:sp>
        <p:pic>
          <p:nvPicPr>
            <p:cNvPr id="14" name="Grafik 13" descr="Schild Silhouette">
              <a:extLst>
                <a:ext uri="{FF2B5EF4-FFF2-40B4-BE49-F238E27FC236}">
                  <a16:creationId xmlns:a16="http://schemas.microsoft.com/office/drawing/2014/main" id="{83D78B96-5799-40D1-5847-5BABFB7251D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978065" y="3447871"/>
              <a:ext cx="914400" cy="914400"/>
            </a:xfrm>
            <a:prstGeom prst="rect">
              <a:avLst/>
            </a:prstGeom>
          </p:spPr>
        </p:pic>
      </p:grpSp>
      <p:grpSp>
        <p:nvGrpSpPr>
          <p:cNvPr id="19" name="Gruppieren 18">
            <a:extLst>
              <a:ext uri="{FF2B5EF4-FFF2-40B4-BE49-F238E27FC236}">
                <a16:creationId xmlns:a16="http://schemas.microsoft.com/office/drawing/2014/main" id="{8BB5D917-1E6F-414A-1B25-C14A3C252F76}"/>
              </a:ext>
            </a:extLst>
          </p:cNvPr>
          <p:cNvGrpSpPr/>
          <p:nvPr/>
        </p:nvGrpSpPr>
        <p:grpSpPr>
          <a:xfrm>
            <a:off x="6245591" y="2503808"/>
            <a:ext cx="2693883" cy="3763334"/>
            <a:chOff x="6245591" y="2503808"/>
            <a:chExt cx="2693883" cy="3763334"/>
          </a:xfrm>
        </p:grpSpPr>
        <p:grpSp>
          <p:nvGrpSpPr>
            <p:cNvPr id="20" name="Gruppieren 19">
              <a:extLst>
                <a:ext uri="{FF2B5EF4-FFF2-40B4-BE49-F238E27FC236}">
                  <a16:creationId xmlns:a16="http://schemas.microsoft.com/office/drawing/2014/main" id="{361ED3CF-539B-29BF-5DCC-CC309AD67617}"/>
                </a:ext>
              </a:extLst>
            </p:cNvPr>
            <p:cNvGrpSpPr/>
            <p:nvPr/>
          </p:nvGrpSpPr>
          <p:grpSpPr>
            <a:xfrm>
              <a:off x="6245591" y="2503808"/>
              <a:ext cx="2693883" cy="3763334"/>
              <a:chOff x="3906724" y="2609836"/>
              <a:chExt cx="2206922" cy="2996329"/>
            </a:xfrm>
            <a:solidFill>
              <a:schemeClr val="accent5">
                <a:lumMod val="20000"/>
                <a:lumOff val="80000"/>
              </a:schemeClr>
            </a:solidFill>
          </p:grpSpPr>
          <p:sp>
            <p:nvSpPr>
              <p:cNvPr id="22" name="Rechteck 21">
                <a:extLst>
                  <a:ext uri="{FF2B5EF4-FFF2-40B4-BE49-F238E27FC236}">
                    <a16:creationId xmlns:a16="http://schemas.microsoft.com/office/drawing/2014/main" id="{65569B15-CDDA-EFD9-3113-A8839B6556F0}"/>
                  </a:ext>
                </a:extLst>
              </p:cNvPr>
              <p:cNvSpPr/>
              <p:nvPr/>
            </p:nvSpPr>
            <p:spPr>
              <a:xfrm>
                <a:off x="3906724" y="2928518"/>
                <a:ext cx="2196000" cy="2677647"/>
              </a:xfrm>
              <a:custGeom>
                <a:avLst/>
                <a:gdLst>
                  <a:gd name="connsiteX0" fmla="*/ 0 w 2196000"/>
                  <a:gd name="connsiteY0" fmla="*/ 0 h 2677647"/>
                  <a:gd name="connsiteX1" fmla="*/ 2196000 w 2196000"/>
                  <a:gd name="connsiteY1" fmla="*/ 0 h 2677647"/>
                  <a:gd name="connsiteX2" fmla="*/ 2196000 w 2196000"/>
                  <a:gd name="connsiteY2" fmla="*/ 2677647 h 2677647"/>
                  <a:gd name="connsiteX3" fmla="*/ 0 w 2196000"/>
                  <a:gd name="connsiteY3" fmla="*/ 2677647 h 2677647"/>
                  <a:gd name="connsiteX4" fmla="*/ 0 w 2196000"/>
                  <a:gd name="connsiteY4" fmla="*/ 0 h 2677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000" h="2677647" fill="none" extrusionOk="0">
                    <a:moveTo>
                      <a:pt x="0" y="0"/>
                    </a:moveTo>
                    <a:cubicBezTo>
                      <a:pt x="708713" y="-33775"/>
                      <a:pt x="1218659" y="138873"/>
                      <a:pt x="2196000" y="0"/>
                    </a:cubicBezTo>
                    <a:cubicBezTo>
                      <a:pt x="2122229" y="1096037"/>
                      <a:pt x="2040117" y="2137327"/>
                      <a:pt x="2196000" y="2677647"/>
                    </a:cubicBezTo>
                    <a:cubicBezTo>
                      <a:pt x="1538118" y="2540317"/>
                      <a:pt x="768040" y="2539791"/>
                      <a:pt x="0" y="2677647"/>
                    </a:cubicBezTo>
                    <a:cubicBezTo>
                      <a:pt x="152408" y="1888642"/>
                      <a:pt x="73868" y="1093665"/>
                      <a:pt x="0" y="0"/>
                    </a:cubicBezTo>
                    <a:close/>
                  </a:path>
                  <a:path w="2196000" h="2677647" stroke="0" extrusionOk="0">
                    <a:moveTo>
                      <a:pt x="0" y="0"/>
                    </a:moveTo>
                    <a:cubicBezTo>
                      <a:pt x="580753" y="-101487"/>
                      <a:pt x="1543898" y="-162162"/>
                      <a:pt x="2196000" y="0"/>
                    </a:cubicBezTo>
                    <a:cubicBezTo>
                      <a:pt x="2256713" y="446654"/>
                      <a:pt x="2134928" y="1821501"/>
                      <a:pt x="2196000" y="2677647"/>
                    </a:cubicBezTo>
                    <a:cubicBezTo>
                      <a:pt x="1577972" y="2727712"/>
                      <a:pt x="924665" y="2519198"/>
                      <a:pt x="0" y="2677647"/>
                    </a:cubicBezTo>
                    <a:cubicBezTo>
                      <a:pt x="-24452" y="1343889"/>
                      <a:pt x="-67663" y="426039"/>
                      <a:pt x="0" y="0"/>
                    </a:cubicBezTo>
                    <a:close/>
                  </a:path>
                </a:pathLst>
              </a:custGeom>
              <a:grpFill/>
              <a:ln w="9525">
                <a:solidFill>
                  <a:schemeClr val="tx1">
                    <a:lumMod val="95000"/>
                    <a:lumOff val="5000"/>
                  </a:schemeClr>
                </a:solidFill>
                <a:extLst>
                  <a:ext uri="{C807C97D-BFC1-408E-A445-0C87EB9F89A2}">
                    <ask:lineSketchStyleProps xmlns:ask="http://schemas.microsoft.com/office/drawing/2018/sketchyshapes" sd="981765707">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solidFill>
                    <a:schemeClr val="tx1">
                      <a:lumMod val="85000"/>
                      <a:lumOff val="15000"/>
                    </a:schemeClr>
                  </a:solidFill>
                  <a:latin typeface="Calibri" panose="020F0502020204030204" pitchFamily="34" charset="0"/>
                  <a:cs typeface="Calibri" panose="020F0502020204030204" pitchFamily="34" charset="0"/>
                </a:endParaRPr>
              </a:p>
            </p:txBody>
          </p:sp>
          <p:pic>
            <p:nvPicPr>
              <p:cNvPr id="23" name="Grafik 22" descr="Ein Bild, das Text enthält.&#10;&#10;Automatisch generierte Beschreibung">
                <a:extLst>
                  <a:ext uri="{FF2B5EF4-FFF2-40B4-BE49-F238E27FC236}">
                    <a16:creationId xmlns:a16="http://schemas.microsoft.com/office/drawing/2014/main" id="{E079BBC9-4527-2C41-E14F-D5D12CCA5076}"/>
                  </a:ext>
                </a:extLst>
              </p:cNvPr>
              <p:cNvPicPr>
                <a:picLocks noChangeAspect="1"/>
              </p:cNvPicPr>
              <p:nvPr/>
            </p:nvPicPr>
            <p:blipFill rotWithShape="1">
              <a:blip r:embed="rId2">
                <a:duotone>
                  <a:prstClr val="black"/>
                  <a:schemeClr val="accent1">
                    <a:tint val="45000"/>
                    <a:satMod val="400000"/>
                  </a:schemeClr>
                </a:duotone>
              </a:blip>
              <a:srcRect l="15441" r="78542" b="53091"/>
              <a:stretch/>
            </p:blipFill>
            <p:spPr>
              <a:xfrm>
                <a:off x="4909459" y="2609836"/>
                <a:ext cx="216861" cy="748059"/>
              </a:xfrm>
              <a:prstGeom prst="rect">
                <a:avLst/>
              </a:prstGeom>
              <a:noFill/>
            </p:spPr>
          </p:pic>
          <p:sp>
            <p:nvSpPr>
              <p:cNvPr id="24" name="Textfeld 23">
                <a:extLst>
                  <a:ext uri="{FF2B5EF4-FFF2-40B4-BE49-F238E27FC236}">
                    <a16:creationId xmlns:a16="http://schemas.microsoft.com/office/drawing/2014/main" id="{A0ACE423-5D25-2290-65B6-BFD8AAD1E39E}"/>
                  </a:ext>
                </a:extLst>
              </p:cNvPr>
              <p:cNvSpPr txBox="1"/>
              <p:nvPr/>
            </p:nvSpPr>
            <p:spPr>
              <a:xfrm>
                <a:off x="3906724" y="3194056"/>
                <a:ext cx="2206922" cy="514602"/>
              </a:xfrm>
              <a:prstGeom prst="rect">
                <a:avLst/>
              </a:prstGeom>
              <a:noFill/>
            </p:spPr>
            <p:txBody>
              <a:bodyPr wrap="square" rtlCol="0">
                <a:spAutoFit/>
              </a:bodyPr>
              <a:lstStyle/>
              <a:p>
                <a:pPr algn="ctr"/>
                <a:r>
                  <a:rPr lang="de-DE" b="1" dirty="0">
                    <a:latin typeface="Calibri" panose="020F0502020204030204" pitchFamily="34" charset="0"/>
                    <a:cs typeface="Calibri" panose="020F0502020204030204" pitchFamily="34" charset="0"/>
                  </a:rPr>
                  <a:t>Meldepflicht bei Datenlecks</a:t>
                </a:r>
              </a:p>
            </p:txBody>
          </p:sp>
        </p:grpSp>
        <p:sp>
          <p:nvSpPr>
            <p:cNvPr id="33" name="Textfeld 32">
              <a:extLst>
                <a:ext uri="{FF2B5EF4-FFF2-40B4-BE49-F238E27FC236}">
                  <a16:creationId xmlns:a16="http://schemas.microsoft.com/office/drawing/2014/main" id="{1E2B04E1-28E9-BD3A-A91B-4845FB743DF2}"/>
                </a:ext>
              </a:extLst>
            </p:cNvPr>
            <p:cNvSpPr txBox="1"/>
            <p:nvPr/>
          </p:nvSpPr>
          <p:spPr>
            <a:xfrm>
              <a:off x="6519580" y="4836338"/>
              <a:ext cx="2145904" cy="1323439"/>
            </a:xfrm>
            <a:prstGeom prst="rect">
              <a:avLst/>
            </a:prstGeom>
            <a:noFill/>
          </p:spPr>
          <p:txBody>
            <a:bodyPr wrap="square" rtlCol="0">
              <a:spAutoFit/>
            </a:bodyPr>
            <a:lstStyle/>
            <a:p>
              <a:pPr algn="ctr"/>
              <a:r>
                <a:rPr lang="de-AT" sz="1600" b="0" i="0" u="none" strike="noStrike" dirty="0">
                  <a:solidFill>
                    <a:srgbClr val="000000"/>
                  </a:solidFill>
                  <a:effectLst/>
                  <a:latin typeface="Calibri" panose="020F0502020204030204" pitchFamily="34" charset="0"/>
                  <a:cs typeface="Calibri" panose="020F0502020204030204" pitchFamily="34" charset="0"/>
                </a:rPr>
                <a:t>Bei Datenschutzverstoß müssen Unternehmen die </a:t>
              </a:r>
              <a:r>
                <a:rPr lang="de-AT" sz="1600" b="1" i="0" u="none" strike="noStrike" dirty="0">
                  <a:solidFill>
                    <a:srgbClr val="000000"/>
                  </a:solidFill>
                  <a:effectLst/>
                  <a:latin typeface="Calibri" panose="020F0502020204030204" pitchFamily="34" charset="0"/>
                  <a:cs typeface="Calibri" panose="020F0502020204030204" pitchFamily="34" charset="0"/>
                </a:rPr>
                <a:t>zuständige Datenschutzbehörde informieren</a:t>
              </a:r>
              <a:r>
                <a:rPr lang="de-AT" sz="1600" b="0" i="0" u="none" strike="noStrike" dirty="0">
                  <a:solidFill>
                    <a:srgbClr val="000000"/>
                  </a:solidFill>
                  <a:effectLst/>
                  <a:latin typeface="Calibri" panose="020F0502020204030204" pitchFamily="34" charset="0"/>
                  <a:cs typeface="Calibri" panose="020F0502020204030204" pitchFamily="34" charset="0"/>
                </a:rPr>
                <a:t>.</a:t>
              </a:r>
              <a:endParaRPr lang="de-DE" sz="1600" dirty="0">
                <a:solidFill>
                  <a:schemeClr val="tx1"/>
                </a:solidFill>
                <a:latin typeface="Calibri" panose="020F0502020204030204" pitchFamily="34" charset="0"/>
                <a:ea typeface="Gadugi" panose="020B0502040204020203" pitchFamily="34" charset="0"/>
                <a:cs typeface="Calibri" panose="020F0502020204030204" pitchFamily="34" charset="0"/>
              </a:endParaRPr>
            </a:p>
          </p:txBody>
        </p:sp>
        <p:pic>
          <p:nvPicPr>
            <p:cNvPr id="21" name="Grafik 20" descr="Informationen Silhouette">
              <a:extLst>
                <a:ext uri="{FF2B5EF4-FFF2-40B4-BE49-F238E27FC236}">
                  <a16:creationId xmlns:a16="http://schemas.microsoft.com/office/drawing/2014/main" id="{10D252D7-4781-D566-CDCE-6055C7672D2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144737" y="3888772"/>
              <a:ext cx="914400" cy="914400"/>
            </a:xfrm>
            <a:prstGeom prst="rect">
              <a:avLst/>
            </a:prstGeom>
          </p:spPr>
        </p:pic>
      </p:grpSp>
      <p:grpSp>
        <p:nvGrpSpPr>
          <p:cNvPr id="25" name="Gruppieren 24">
            <a:extLst>
              <a:ext uri="{FF2B5EF4-FFF2-40B4-BE49-F238E27FC236}">
                <a16:creationId xmlns:a16="http://schemas.microsoft.com/office/drawing/2014/main" id="{99224AD3-B3C7-1C8D-D212-093374AAA74C}"/>
              </a:ext>
            </a:extLst>
          </p:cNvPr>
          <p:cNvGrpSpPr/>
          <p:nvPr/>
        </p:nvGrpSpPr>
        <p:grpSpPr>
          <a:xfrm>
            <a:off x="9261914" y="2688728"/>
            <a:ext cx="2206922" cy="3224828"/>
            <a:chOff x="9261914" y="2688728"/>
            <a:chExt cx="2206922" cy="3210103"/>
          </a:xfrm>
        </p:grpSpPr>
        <p:grpSp>
          <p:nvGrpSpPr>
            <p:cNvPr id="26" name="Gruppieren 25">
              <a:extLst>
                <a:ext uri="{FF2B5EF4-FFF2-40B4-BE49-F238E27FC236}">
                  <a16:creationId xmlns:a16="http://schemas.microsoft.com/office/drawing/2014/main" id="{BE4CC35F-6010-5E00-C2D4-5D08E43CB2F9}"/>
                </a:ext>
              </a:extLst>
            </p:cNvPr>
            <p:cNvGrpSpPr/>
            <p:nvPr/>
          </p:nvGrpSpPr>
          <p:grpSpPr>
            <a:xfrm>
              <a:off x="9261914" y="2688728"/>
              <a:ext cx="2206922" cy="3210103"/>
              <a:chOff x="3906724" y="2609836"/>
              <a:chExt cx="2206922" cy="3210103"/>
            </a:xfrm>
            <a:solidFill>
              <a:schemeClr val="accent5">
                <a:lumMod val="20000"/>
                <a:lumOff val="80000"/>
              </a:schemeClr>
            </a:solidFill>
          </p:grpSpPr>
          <p:sp>
            <p:nvSpPr>
              <p:cNvPr id="28" name="Rechteck 27">
                <a:extLst>
                  <a:ext uri="{FF2B5EF4-FFF2-40B4-BE49-F238E27FC236}">
                    <a16:creationId xmlns:a16="http://schemas.microsoft.com/office/drawing/2014/main" id="{37628D28-E3E8-BFB1-6090-0044F31C6542}"/>
                  </a:ext>
                </a:extLst>
              </p:cNvPr>
              <p:cNvSpPr/>
              <p:nvPr/>
            </p:nvSpPr>
            <p:spPr>
              <a:xfrm>
                <a:off x="3906724" y="2928519"/>
                <a:ext cx="2196000" cy="2891420"/>
              </a:xfrm>
              <a:custGeom>
                <a:avLst/>
                <a:gdLst>
                  <a:gd name="connsiteX0" fmla="*/ 0 w 2196000"/>
                  <a:gd name="connsiteY0" fmla="*/ 0 h 2891420"/>
                  <a:gd name="connsiteX1" fmla="*/ 2196000 w 2196000"/>
                  <a:gd name="connsiteY1" fmla="*/ 0 h 2891420"/>
                  <a:gd name="connsiteX2" fmla="*/ 2196000 w 2196000"/>
                  <a:gd name="connsiteY2" fmla="*/ 2891420 h 2891420"/>
                  <a:gd name="connsiteX3" fmla="*/ 0 w 2196000"/>
                  <a:gd name="connsiteY3" fmla="*/ 2891420 h 2891420"/>
                  <a:gd name="connsiteX4" fmla="*/ 0 w 2196000"/>
                  <a:gd name="connsiteY4" fmla="*/ 0 h 2891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000" h="2891420" fill="none" extrusionOk="0">
                    <a:moveTo>
                      <a:pt x="0" y="0"/>
                    </a:moveTo>
                    <a:cubicBezTo>
                      <a:pt x="708713" y="-33775"/>
                      <a:pt x="1218659" y="138873"/>
                      <a:pt x="2196000" y="0"/>
                    </a:cubicBezTo>
                    <a:cubicBezTo>
                      <a:pt x="2122229" y="639476"/>
                      <a:pt x="2040117" y="2007703"/>
                      <a:pt x="2196000" y="2891420"/>
                    </a:cubicBezTo>
                    <a:cubicBezTo>
                      <a:pt x="1538118" y="2754090"/>
                      <a:pt x="768040" y="2753564"/>
                      <a:pt x="0" y="2891420"/>
                    </a:cubicBezTo>
                    <a:cubicBezTo>
                      <a:pt x="152408" y="1544629"/>
                      <a:pt x="73868" y="1043755"/>
                      <a:pt x="0" y="0"/>
                    </a:cubicBezTo>
                    <a:close/>
                  </a:path>
                  <a:path w="2196000" h="2891420" stroke="0" extrusionOk="0">
                    <a:moveTo>
                      <a:pt x="0" y="0"/>
                    </a:moveTo>
                    <a:cubicBezTo>
                      <a:pt x="580753" y="-101487"/>
                      <a:pt x="1543898" y="-162162"/>
                      <a:pt x="2196000" y="0"/>
                    </a:cubicBezTo>
                    <a:cubicBezTo>
                      <a:pt x="2256713" y="1139288"/>
                      <a:pt x="2134928" y="2153487"/>
                      <a:pt x="2196000" y="2891420"/>
                    </a:cubicBezTo>
                    <a:cubicBezTo>
                      <a:pt x="1577972" y="2941485"/>
                      <a:pt x="924665" y="2732971"/>
                      <a:pt x="0" y="2891420"/>
                    </a:cubicBezTo>
                    <a:cubicBezTo>
                      <a:pt x="-24452" y="2480923"/>
                      <a:pt x="-67663" y="1368176"/>
                      <a:pt x="0" y="0"/>
                    </a:cubicBezTo>
                    <a:close/>
                  </a:path>
                </a:pathLst>
              </a:custGeom>
              <a:grpFill/>
              <a:ln w="9525">
                <a:solidFill>
                  <a:schemeClr val="tx1">
                    <a:lumMod val="95000"/>
                    <a:lumOff val="5000"/>
                  </a:schemeClr>
                </a:solidFill>
                <a:extLst>
                  <a:ext uri="{C807C97D-BFC1-408E-A445-0C87EB9F89A2}">
                    <ask:lineSketchStyleProps xmlns:ask="http://schemas.microsoft.com/office/drawing/2018/sketchyshapes" sd="981765707">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dirty="0">
                  <a:solidFill>
                    <a:schemeClr val="tx1">
                      <a:lumMod val="85000"/>
                      <a:lumOff val="15000"/>
                    </a:schemeClr>
                  </a:solidFill>
                  <a:latin typeface="Calibri" panose="020F0502020204030204" pitchFamily="34" charset="0"/>
                  <a:cs typeface="Calibri" panose="020F0502020204030204" pitchFamily="34" charset="0"/>
                </a:endParaRPr>
              </a:p>
            </p:txBody>
          </p:sp>
          <p:pic>
            <p:nvPicPr>
              <p:cNvPr id="29" name="Grafik 28" descr="Ein Bild, das Text enthält.&#10;&#10;Automatisch generierte Beschreibung">
                <a:extLst>
                  <a:ext uri="{FF2B5EF4-FFF2-40B4-BE49-F238E27FC236}">
                    <a16:creationId xmlns:a16="http://schemas.microsoft.com/office/drawing/2014/main" id="{835728CB-52FF-B658-3BDB-922AC59D6FBA}"/>
                  </a:ext>
                </a:extLst>
              </p:cNvPr>
              <p:cNvPicPr>
                <a:picLocks noChangeAspect="1"/>
              </p:cNvPicPr>
              <p:nvPr/>
            </p:nvPicPr>
            <p:blipFill rotWithShape="1">
              <a:blip r:embed="rId2">
                <a:duotone>
                  <a:prstClr val="black"/>
                  <a:schemeClr val="accent1">
                    <a:tint val="45000"/>
                    <a:satMod val="400000"/>
                  </a:schemeClr>
                </a:duotone>
              </a:blip>
              <a:srcRect l="15441" r="78542" b="53091"/>
              <a:stretch/>
            </p:blipFill>
            <p:spPr>
              <a:xfrm>
                <a:off x="4909459" y="2609836"/>
                <a:ext cx="216861" cy="748059"/>
              </a:xfrm>
              <a:prstGeom prst="rect">
                <a:avLst/>
              </a:prstGeom>
              <a:noFill/>
            </p:spPr>
          </p:pic>
          <p:sp>
            <p:nvSpPr>
              <p:cNvPr id="30" name="Textfeld 29">
                <a:extLst>
                  <a:ext uri="{FF2B5EF4-FFF2-40B4-BE49-F238E27FC236}">
                    <a16:creationId xmlns:a16="http://schemas.microsoft.com/office/drawing/2014/main" id="{E34C483E-42BC-9FC4-DC79-69A3A5AEECEE}"/>
                  </a:ext>
                </a:extLst>
              </p:cNvPr>
              <p:cNvSpPr txBox="1"/>
              <p:nvPr/>
            </p:nvSpPr>
            <p:spPr>
              <a:xfrm>
                <a:off x="3906724" y="3194056"/>
                <a:ext cx="2206922" cy="369332"/>
              </a:xfrm>
              <a:prstGeom prst="rect">
                <a:avLst/>
              </a:prstGeom>
              <a:noFill/>
            </p:spPr>
            <p:txBody>
              <a:bodyPr wrap="square" rtlCol="0">
                <a:spAutoFit/>
              </a:bodyPr>
              <a:lstStyle/>
              <a:p>
                <a:pPr algn="ctr"/>
                <a:r>
                  <a:rPr lang="de-DE" b="1" dirty="0">
                    <a:latin typeface="Calibri" panose="020F0502020204030204" pitchFamily="34" charset="0"/>
                    <a:cs typeface="Calibri" panose="020F0502020204030204" pitchFamily="34" charset="0"/>
                  </a:rPr>
                  <a:t>Hohe Strafen</a:t>
                </a:r>
              </a:p>
            </p:txBody>
          </p:sp>
        </p:grpSp>
        <p:sp>
          <p:nvSpPr>
            <p:cNvPr id="34" name="Textfeld 33">
              <a:extLst>
                <a:ext uri="{FF2B5EF4-FFF2-40B4-BE49-F238E27FC236}">
                  <a16:creationId xmlns:a16="http://schemas.microsoft.com/office/drawing/2014/main" id="{4A57F2C6-DE30-E428-77E7-7AD86002B17B}"/>
                </a:ext>
              </a:extLst>
            </p:cNvPr>
            <p:cNvSpPr txBox="1"/>
            <p:nvPr/>
          </p:nvSpPr>
          <p:spPr>
            <a:xfrm>
              <a:off x="9278312" y="4575550"/>
              <a:ext cx="2145904" cy="827203"/>
            </a:xfrm>
            <a:prstGeom prst="rect">
              <a:avLst/>
            </a:prstGeom>
            <a:noFill/>
          </p:spPr>
          <p:txBody>
            <a:bodyPr wrap="square" rtlCol="0">
              <a:spAutoFit/>
            </a:bodyPr>
            <a:lstStyle/>
            <a:p>
              <a:pPr algn="ctr"/>
              <a:r>
                <a:rPr lang="de-AT" sz="1600" b="1" i="0" u="none" strike="noStrike" dirty="0">
                  <a:solidFill>
                    <a:srgbClr val="000000"/>
                  </a:solidFill>
                  <a:effectLst/>
                  <a:latin typeface="Calibri" panose="020F0502020204030204" pitchFamily="34" charset="0"/>
                  <a:cs typeface="Calibri" panose="020F0502020204030204" pitchFamily="34" charset="0"/>
                </a:rPr>
                <a:t>Bei Verstößen </a:t>
              </a:r>
              <a:r>
                <a:rPr lang="de-AT" sz="1600" b="0" i="0" u="none" strike="noStrike" dirty="0">
                  <a:solidFill>
                    <a:srgbClr val="000000"/>
                  </a:solidFill>
                  <a:effectLst/>
                  <a:latin typeface="Calibri" panose="020F0502020204030204" pitchFamily="34" charset="0"/>
                  <a:cs typeface="Calibri" panose="020F0502020204030204" pitchFamily="34" charset="0"/>
                </a:rPr>
                <a:t>gegen die DSGVO drohen Geldstrafen.</a:t>
              </a:r>
              <a:endParaRPr lang="de-AT" sz="1600" dirty="0">
                <a:solidFill>
                  <a:schemeClr val="tx1"/>
                </a:solidFill>
                <a:latin typeface="Calibri" panose="020F0502020204030204" pitchFamily="34" charset="0"/>
                <a:ea typeface="Gadugi" panose="020B0502040204020203" pitchFamily="34" charset="0"/>
                <a:cs typeface="Calibri" panose="020F0502020204030204" pitchFamily="34" charset="0"/>
              </a:endParaRPr>
            </a:p>
          </p:txBody>
        </p:sp>
        <p:pic>
          <p:nvPicPr>
            <p:cNvPr id="27" name="Grafik 26" descr="Goldbarren Silhouette">
              <a:extLst>
                <a:ext uri="{FF2B5EF4-FFF2-40B4-BE49-F238E27FC236}">
                  <a16:creationId xmlns:a16="http://schemas.microsoft.com/office/drawing/2014/main" id="{7E4C7E27-8C35-0465-8B1C-9CC9F9C286D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915879" y="3748988"/>
              <a:ext cx="914400" cy="914400"/>
            </a:xfrm>
            <a:prstGeom prst="rect">
              <a:avLst/>
            </a:prstGeom>
          </p:spPr>
        </p:pic>
      </p:grpSp>
    </p:spTree>
    <p:extLst>
      <p:ext uri="{BB962C8B-B14F-4D97-AF65-F5344CB8AC3E}">
        <p14:creationId xmlns:p14="http://schemas.microsoft.com/office/powerpoint/2010/main" val="2305036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a:themeElements>
    <a:clrScheme name="Benutzerdefiniert 1">
      <a:dk1>
        <a:srgbClr val="000000"/>
      </a:dk1>
      <a:lt1>
        <a:srgbClr val="FFFFFF"/>
      </a:lt1>
      <a:dk2>
        <a:srgbClr val="455F51"/>
      </a:dk2>
      <a:lt2>
        <a:srgbClr val="E3DED1"/>
      </a:lt2>
      <a:accent1>
        <a:srgbClr val="549E39"/>
      </a:accent1>
      <a:accent2>
        <a:srgbClr val="8AB833"/>
      </a:accent2>
      <a:accent3>
        <a:srgbClr val="C0CF3A"/>
      </a:accent3>
      <a:accent4>
        <a:srgbClr val="029676"/>
      </a:accent4>
      <a:accent5>
        <a:srgbClr val="85C462"/>
      </a:accent5>
      <a:accent6>
        <a:srgbClr val="82B188"/>
      </a:accent6>
      <a:hlink>
        <a:srgbClr val="6B9F25"/>
      </a:hlink>
      <a:folHlink>
        <a:srgbClr val="BA690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9" ma:contentTypeDescription="Ein neues Dokument erstellen." ma:contentTypeScope="" ma:versionID="eeb2563c9ed4a24bde4251b8a17ca6a3">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c585a28cabfbde45d7a1aa6665072cec"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Props1.xml><?xml version="1.0" encoding="utf-8"?>
<ds:datastoreItem xmlns:ds="http://schemas.openxmlformats.org/officeDocument/2006/customXml" ds:itemID="{209827B8-8765-40A3-AE5F-165E9366C31C}">
  <ds:schemaRefs>
    <ds:schemaRef ds:uri="http://schemas.microsoft.com/sharepoint/v3/contenttype/forms"/>
  </ds:schemaRefs>
</ds:datastoreItem>
</file>

<file path=customXml/itemProps2.xml><?xml version="1.0" encoding="utf-8"?>
<ds:datastoreItem xmlns:ds="http://schemas.openxmlformats.org/officeDocument/2006/customXml" ds:itemID="{14BB1D58-ACEC-47F7-8B0A-A1D4CDA35096}"/>
</file>

<file path=customXml/itemProps3.xml><?xml version="1.0" encoding="utf-8"?>
<ds:datastoreItem xmlns:ds="http://schemas.openxmlformats.org/officeDocument/2006/customXml" ds:itemID="{660555A3-BADA-4900-AF75-2EA3F6F4AB6C}">
  <ds:schemaRefs>
    <ds:schemaRef ds:uri="http://schemas.microsoft.com/office/2006/metadata/properties"/>
    <ds:schemaRef ds:uri="http://schemas.microsoft.com/office/infopath/2007/PartnerControls"/>
    <ds:schemaRef ds:uri="ddef0fd0-f7a0-46f6-88e2-570aff215751"/>
    <ds:schemaRef ds:uri="9b3acc60-b0dd-4309-89dc-e18f00e7e0ae"/>
  </ds:schemaRefs>
</ds:datastoreItem>
</file>

<file path=docProps/app.xml><?xml version="1.0" encoding="utf-8"?>
<Properties xmlns="http://schemas.openxmlformats.org/officeDocument/2006/extended-properties" xmlns:vt="http://schemas.openxmlformats.org/officeDocument/2006/docPropsVTypes">
  <TotalTime>0</TotalTime>
  <Words>1486</Words>
  <Application>Microsoft Office PowerPoint</Application>
  <PresentationFormat>Breitbild</PresentationFormat>
  <Paragraphs>305</Paragraphs>
  <Slides>27</Slides>
  <Notes>19</Notes>
  <HiddenSlides>3</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27</vt:i4>
      </vt:variant>
    </vt:vector>
  </HeadingPairs>
  <TitlesOfParts>
    <vt:vector size="34" baseType="lpstr">
      <vt:lpstr>Arial</vt:lpstr>
      <vt:lpstr>Calibri</vt:lpstr>
      <vt:lpstr>Calibri Light</vt:lpstr>
      <vt:lpstr>Times New Roman</vt:lpstr>
      <vt:lpstr>-webkit-standard</vt:lpstr>
      <vt:lpstr>Wingdings</vt:lpstr>
      <vt:lpstr>1_Office</vt:lpstr>
      <vt:lpstr>Lernstrecke 2: Unternehmen &amp; Staatlicher Ordnungsrahmen</vt:lpstr>
      <vt:lpstr>Linda &amp; die Welt der Daten</vt:lpstr>
      <vt:lpstr>ChatGPT-Recherche</vt:lpstr>
      <vt:lpstr>Wer sammelt meine Daten?</vt:lpstr>
      <vt:lpstr>ChatGPT-Recherche</vt:lpstr>
      <vt:lpstr>Arten von Daten</vt:lpstr>
      <vt:lpstr>Besonders schützenswerte Daten</vt:lpstr>
      <vt:lpstr>Datenschutz-Grundverordnung (DSGVO)</vt:lpstr>
      <vt:lpstr>Datenschutz-Grundverordnung (DSGVO)</vt:lpstr>
      <vt:lpstr>Datenschutz-Grundverordnung (DSGVO)</vt:lpstr>
      <vt:lpstr>Was sind personenbezogene Daten laut DSGVO?</vt:lpstr>
      <vt:lpstr>ChatGPT-Recherche</vt:lpstr>
      <vt:lpstr>Weitergabe von Daten</vt:lpstr>
      <vt:lpstr>Gewollte Weitergabe von Daten</vt:lpstr>
      <vt:lpstr>Ungewollte Weitergabe von Daten</vt:lpstr>
      <vt:lpstr>Ungewollte Weitergabe von Daten</vt:lpstr>
      <vt:lpstr>Datenmissbrauch – warum ist das gefährlich?</vt:lpstr>
      <vt:lpstr>PowerPoint-Präsentation</vt:lpstr>
      <vt:lpstr>ChatGPT-Recherche</vt:lpstr>
      <vt:lpstr>Nutzung der Daten durch Unternehmen</vt:lpstr>
      <vt:lpstr>Missbräuchliche Verwendung der Daten</vt:lpstr>
      <vt:lpstr>Nutzung der Daten durch Unternehmen</vt:lpstr>
      <vt:lpstr>Wohin gehen die Daten?</vt:lpstr>
      <vt:lpstr>ChatGPT-Recherche</vt:lpstr>
      <vt:lpstr>Tipps</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Degasperi, Tatjana</cp:lastModifiedBy>
  <cp:revision>1</cp:revision>
  <dcterms:created xsi:type="dcterms:W3CDTF">2025-07-25T08:07:09Z</dcterms:created>
  <dcterms:modified xsi:type="dcterms:W3CDTF">2025-09-17T11:41:08Z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0x010100595324AF558A4644A44B7A3BBA3F768F</vt:lpwstr>
  </property>
</Properties>
</file>