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3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3" r:id="rId29"/>
    <p:sldId id="281" r:id="rId30"/>
    <p:sldId id="282" r:id="rId3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  <pc:spChg chg="mod">
          <ac:chgData name="Philipp Ringswirth" userId="789ddbea-5776-41ae-8246-72ec835be84b" providerId="ADAL" clId="{CC755D6A-20AB-4516-9D00-35595C636AD7}" dt="2023-08-29T09:18:10.548" v="129" actId="27636"/>
          <ac:spMkLst>
            <pc:docMk/>
            <pc:sldMk cId="0" sldId="271"/>
            <ac:spMk id="429" creationId="{00000000-0000-0000-0000-000000000000}"/>
          </ac:spMkLst>
        </pc:spChg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  <pc:spChg chg="add mod ord">
          <ac:chgData name="Philipp Ringswirth" userId="789ddbea-5776-41ae-8246-72ec835be84b" providerId="ADAL" clId="{CC755D6A-20AB-4516-9D00-35595C636AD7}" dt="2023-08-29T09:39:29.875" v="263"/>
          <ac:spMkLst>
            <pc:docMk/>
            <pc:sldMk cId="0" sldId="279"/>
            <ac:spMk id="3" creationId="{FFA7A0A3-59AB-2979-0E97-1132DC5192F0}"/>
          </ac:spMkLst>
        </pc:spChg>
        <pc:spChg chg="add mod ord">
          <ac:chgData name="Philipp Ringswirth" userId="789ddbea-5776-41ae-8246-72ec835be84b" providerId="ADAL" clId="{CC755D6A-20AB-4516-9D00-35595C636AD7}" dt="2023-08-29T09:38:49.046" v="253" actId="5793"/>
          <ac:spMkLst>
            <pc:docMk/>
            <pc:sldMk cId="0" sldId="279"/>
            <ac:spMk id="4" creationId="{59F7DAA0-3B55-ADB2-C864-409897907876}"/>
          </ac:spMkLst>
        </pc:spChg>
        <pc:spChg chg="mod">
          <ac:chgData name="Philipp Ringswirth" userId="789ddbea-5776-41ae-8246-72ec835be84b" providerId="ADAL" clId="{CC755D6A-20AB-4516-9D00-35595C636AD7}" dt="2023-08-29T09:39:30.541" v="264" actId="21"/>
          <ac:spMkLst>
            <pc:docMk/>
            <pc:sldMk cId="0" sldId="279"/>
            <ac:spMk id="478" creationId="{00000000-0000-0000-0000-000000000000}"/>
          </ac:spMkLst>
        </pc:spChg>
        <pc:spChg chg="mod ord">
          <ac:chgData name="Philipp Ringswirth" userId="789ddbea-5776-41ae-8246-72ec835be84b" providerId="ADAL" clId="{CC755D6A-20AB-4516-9D00-35595C636AD7}" dt="2023-08-29T09:38:41.916" v="252" actId="700"/>
          <ac:spMkLst>
            <pc:docMk/>
            <pc:sldMk cId="0" sldId="279"/>
            <ac:spMk id="480" creationId="{00000000-0000-0000-0000-000000000000}"/>
          </ac:spMkLst>
        </pc:spChg>
        <pc:graphicFrameChg chg="add del mod">
          <ac:chgData name="Philipp Ringswirth" userId="789ddbea-5776-41ae-8246-72ec835be84b" providerId="ADAL" clId="{CC755D6A-20AB-4516-9D00-35595C636AD7}" dt="2023-08-29T09:38:16.354" v="251"/>
          <ac:graphicFrameMkLst>
            <pc:docMk/>
            <pc:sldMk cId="0" sldId="279"/>
            <ac:graphicFrameMk id="2" creationId="{B6CED383-B251-9EA8-2ABE-8870B299388B}"/>
          </ac:graphicFrameMkLst>
        </pc:graphicFrameChg>
        <pc:graphicFrameChg chg="add mod modGraphic">
          <ac:chgData name="Philipp Ringswirth" userId="789ddbea-5776-41ae-8246-72ec835be84b" providerId="ADAL" clId="{CC755D6A-20AB-4516-9D00-35595C636AD7}" dt="2023-08-29T09:40:40.282" v="269" actId="1076"/>
          <ac:graphicFrameMkLst>
            <pc:docMk/>
            <pc:sldMk cId="0" sldId="279"/>
            <ac:graphicFrameMk id="6" creationId="{13CDA07B-D18B-6ACE-CEFD-A4B668AE05AC}"/>
          </ac:graphicFrameMkLst>
        </pc:graphicFrameChg>
        <pc:picChg chg="add del mod">
          <ac:chgData name="Philipp Ringswirth" userId="789ddbea-5776-41ae-8246-72ec835be84b" providerId="ADAL" clId="{CC755D6A-20AB-4516-9D00-35595C636AD7}" dt="2023-08-29T09:39:07.979" v="256" actId="478"/>
          <ac:picMkLst>
            <pc:docMk/>
            <pc:sldMk cId="0" sldId="279"/>
            <ac:picMk id="5" creationId="{B3D64898-0DB1-2415-643D-A08CC73A2E22}"/>
          </ac:picMkLst>
        </pc:picChg>
        <pc:picChg chg="del">
          <ac:chgData name="Philipp Ringswirth" userId="789ddbea-5776-41ae-8246-72ec835be84b" providerId="ADAL" clId="{CC755D6A-20AB-4516-9D00-35595C636AD7}" dt="2023-08-29T09:38:09.454" v="249" actId="478"/>
          <ac:picMkLst>
            <pc:docMk/>
            <pc:sldMk cId="0" sldId="279"/>
            <ac:picMk id="479" creationId="{00000000-0000-0000-0000-000000000000}"/>
          </ac:picMkLst>
        </pc:picChg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  <pc:spChg chg="mod">
          <ac:chgData name="Philipp Ringswirth" userId="789ddbea-5776-41ae-8246-72ec835be84b" providerId="ADAL" clId="{CC755D6A-20AB-4516-9D00-35595C636AD7}" dt="2023-08-29T09:16:15.309" v="115" actId="20577"/>
          <ac:spMkLst>
            <pc:docMk/>
            <pc:sldMk cId="0" sldId="281"/>
            <ac:spMk id="486" creationId="{00000000-0000-0000-0000-000000000000}"/>
          </ac:spMkLst>
        </pc:spChg>
        <pc:spChg chg="mod">
          <ac:chgData name="Philipp Ringswirth" userId="789ddbea-5776-41ae-8246-72ec835be84b" providerId="ADAL" clId="{CC755D6A-20AB-4516-9D00-35595C636AD7}" dt="2023-08-29T09:29:02.206" v="243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  <pc:spChg chg="mod ord">
          <ac:chgData name="Philipp Ringswirth" userId="789ddbea-5776-41ae-8246-72ec835be84b" providerId="ADAL" clId="{CC755D6A-20AB-4516-9D00-35595C636AD7}" dt="2023-08-29T09:20:41.044" v="157" actId="700"/>
          <ac:spMkLst>
            <pc:docMk/>
            <pc:sldMk cId="858717602" sldId="282"/>
            <ac:spMk id="2" creationId="{E8559A9A-6020-027C-F0D8-12AA02DD69BC}"/>
          </ac:spMkLst>
        </pc:spChg>
        <pc:spChg chg="mod ord">
          <ac:chgData name="Philipp Ringswirth" userId="789ddbea-5776-41ae-8246-72ec835be84b" providerId="ADAL" clId="{CC755D6A-20AB-4516-9D00-35595C636AD7}" dt="2023-08-29T09:27:32.480" v="238" actId="1076"/>
          <ac:spMkLst>
            <pc:docMk/>
            <pc:sldMk cId="858717602" sldId="282"/>
            <ac:spMk id="3" creationId="{5458406A-D156-7B30-F971-7443E33ECA23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4" creationId="{580231CE-5035-60DD-94D2-25A92BBF52CB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5" creationId="{96EAF2B9-5410-337A-DE91-E83C738D9B87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6" creationId="{B218BEB0-8DE5-5DA4-499D-7CCEF54BC758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7" creationId="{F3D46978-1CB6-7CCC-FF18-653219EE2777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9" creationId="{74E75DD3-0BCB-901C-174A-3EEF2FC29B7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0" creationId="{9FA48543-E1E5-3BB2-379F-0F4D15BC016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1" creationId="{2A66380B-FC9F-008A-CC36-FAFD9C9658F8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2" creationId="{8B974E8E-ED50-3BF4-1443-1C1BF99AECBE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3" creationId="{3724F9C8-61A0-12F6-D93F-CF0781F3E33B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4" creationId="{933A4901-2863-76F0-87F8-A8931DE59097}"/>
          </ac:spMkLst>
        </pc:spChg>
        <pc:spChg chg="add mod">
          <ac:chgData name="Philipp Ringswirth" userId="789ddbea-5776-41ae-8246-72ec835be84b" providerId="ADAL" clId="{CC755D6A-20AB-4516-9D00-35595C636AD7}" dt="2023-08-29T09:21:47.855" v="179"/>
          <ac:spMkLst>
            <pc:docMk/>
            <pc:sldMk cId="858717602" sldId="282"/>
            <ac:spMk id="16" creationId="{827BF20C-4E31-21AB-D8C1-86ED3506ADF2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7" creationId="{4929FC13-6C5E-9305-37A7-96941547822D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8" creationId="{5F3C5D5E-E2ED-AD95-0DE4-506725C79EFE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9" creationId="{9A93A9B0-4796-0DEF-D591-54CBC3A0EC32}"/>
          </ac:spMkLst>
        </pc:spChg>
        <pc:spChg chg="add mod">
          <ac:chgData name="Philipp Ringswirth" userId="789ddbea-5776-41ae-8246-72ec835be84b" providerId="ADAL" clId="{CC755D6A-20AB-4516-9D00-35595C636AD7}" dt="2023-08-29T09:27:40.402" v="240" actId="14100"/>
          <ac:spMkLst>
            <pc:docMk/>
            <pc:sldMk cId="858717602" sldId="282"/>
            <ac:spMk id="20" creationId="{C6EA999D-D688-BF3B-925A-B85B728A5D23}"/>
          </ac:spMkLst>
        </pc:spChg>
        <pc:picChg chg="add del mod modCrop">
          <ac:chgData name="Philipp Ringswirth" userId="789ddbea-5776-41ae-8246-72ec835be84b" providerId="ADAL" clId="{CC755D6A-20AB-4516-9D00-35595C636AD7}" dt="2023-08-29T09:20:48.842" v="163" actId="478"/>
          <ac:picMkLst>
            <pc:docMk/>
            <pc:sldMk cId="858717602" sldId="282"/>
            <ac:picMk id="8" creationId="{70B53412-004A-E53B-9641-CDFC3E6225A8}"/>
          </ac:picMkLst>
        </pc:picChg>
        <pc:picChg chg="add mod">
          <ac:chgData name="Philipp Ringswirth" userId="789ddbea-5776-41ae-8246-72ec835be84b" providerId="ADAL" clId="{CC755D6A-20AB-4516-9D00-35595C636AD7}" dt="2023-08-29T09:27:14.449" v="237" actId="1076"/>
          <ac:picMkLst>
            <pc:docMk/>
            <pc:sldMk cId="858717602" sldId="282"/>
            <ac:picMk id="15" creationId="{B62C0277-D86A-A322-C8FE-0CEBDB8F2BEA}"/>
          </ac:picMkLst>
        </pc:picChg>
        <pc:picChg chg="add del mod">
          <ac:chgData name="Philipp Ringswirth" userId="789ddbea-5776-41ae-8246-72ec835be84b" providerId="ADAL" clId="{CC755D6A-20AB-4516-9D00-35595C636AD7}" dt="2023-08-29T09:18:10.516" v="128"/>
          <ac:picMkLst>
            <pc:docMk/>
            <pc:sldMk cId="858717602" sldId="282"/>
            <ac:picMk id="3074" creationId="{CF93DE00-DD15-08A1-0ECC-686D7D21A00E}"/>
          </ac:picMkLst>
        </pc:picChg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  <pc:spChg chg="mod">
          <ac:chgData name="Philipp Ringswirth" userId="789ddbea-5776-41ae-8246-72ec835be84b" providerId="ADAL" clId="{CC755D6A-20AB-4516-9D00-35595C636AD7}" dt="2023-08-29T09:42:12.466" v="276" actId="20577"/>
          <ac:spMkLst>
            <pc:docMk/>
            <pc:sldMk cId="3238395410" sldId="283"/>
            <ac:spMk id="362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893D5607-C82F-4C53-902E-793820F238CD}"/>
    <pc:docChg chg="modSld">
      <pc:chgData name="Anna Steinbauer" userId="aa9e69c0-640f-4dee-88df-45dd0169f62d" providerId="ADAL" clId="{893D5607-C82F-4C53-902E-793820F238CD}" dt="2024-01-09T15:05:49.928" v="1" actId="20577"/>
      <pc:docMkLst>
        <pc:docMk/>
      </pc:docMkLst>
      <pc:sldChg chg="modSp mod">
        <pc:chgData name="Anna Steinbauer" userId="aa9e69c0-640f-4dee-88df-45dd0169f62d" providerId="ADAL" clId="{893D5607-C82F-4C53-902E-793820F238CD}" dt="2024-01-09T15:05:49.928" v="1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893D5607-C82F-4C53-902E-793820F238CD}" dt="2024-01-09T15:05:49.928" v="1" actId="20577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de/fotos/J99pG-3RHwc?utm_source=unsplash&amp;utm_medium=referral&amp;utm_content=creditCopyText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es/@demoya?utm_source=unsplash&amp;utm_medium=referral&amp;utm_content=creditCopyText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unsplash.com/" TargetMode="External"/><Relationship Id="rId4" Type="http://schemas.openxmlformats.org/officeDocument/2006/relationships/hyperlink" Target="https://unsplash.com/de/fotos/J99pG-3RHwc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7" name="Shape 40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111111"/>
                </a:solidFill>
                <a:latin typeface="-apple-system"/>
                <a:ea typeface="-apple-system"/>
                <a:cs typeface="-apple-system"/>
                <a:sym typeface="-apple-system"/>
              </a:defRPr>
            </a:pPr>
            <a:r>
              <a:t>Foto von </a:t>
            </a:r>
            <a:r>
              <a:rPr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rPr>
              <a:t>freestocks</a:t>
            </a:r>
            <a:r>
              <a: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/>
                <a:ea typeface="Arial"/>
                <a:cs typeface="Arial"/>
                <a:sym typeface="Arial"/>
                <a:hlinkClick r:id="rId3"/>
              </a:rPr>
              <a:t>Unsplash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3" name="Shape 43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Links: </a:t>
            </a:r>
            <a:r>
              <a:rPr>
                <a:solidFill>
                  <a:srgbClr val="111111"/>
                </a:solidFill>
                <a:latin typeface="-apple-system"/>
                <a:ea typeface="-apple-system"/>
                <a:cs typeface="-apple-system"/>
                <a:sym typeface="-apple-system"/>
              </a:rPr>
              <a:t>Foto von </a:t>
            </a:r>
            <a:r>
              <a:rPr sz="180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/>
                <a:ea typeface="Arial"/>
                <a:cs typeface="Arial"/>
                <a:sym typeface="Arial"/>
                <a:hlinkClick r:id="rId3"/>
              </a:rPr>
              <a:t>Michael DeMoya</a:t>
            </a:r>
            <a:r>
              <a:rPr sz="1800">
                <a:latin typeface="Arial"/>
                <a:ea typeface="Arial"/>
                <a:cs typeface="Arial"/>
                <a:sym typeface="Arial"/>
              </a:rPr>
              <a:t> / </a:t>
            </a:r>
            <a:r>
              <a:rPr sz="180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/>
                <a:ea typeface="Arial"/>
                <a:cs typeface="Arial"/>
                <a:sym typeface="Arial"/>
                <a:hlinkClick r:id="rId4"/>
              </a:rPr>
              <a:t>Unsplash</a:t>
            </a:r>
          </a:p>
          <a:p>
            <a:r>
              <a:t>Rechts: </a:t>
            </a:r>
            <a:r>
              <a:rPr>
                <a:solidFill>
                  <a:srgbClr val="111111"/>
                </a:solidFill>
                <a:latin typeface="-apple-system"/>
                <a:ea typeface="-apple-system"/>
                <a:cs typeface="-apple-system"/>
                <a:sym typeface="-apple-system"/>
              </a:rPr>
              <a:t>Foto von </a:t>
            </a:r>
            <a:r>
              <a:t>Adam Winger </a:t>
            </a:r>
            <a:r>
              <a:rPr>
                <a:solidFill>
                  <a:srgbClr val="111111"/>
                </a:solidFill>
                <a:latin typeface="-apple-system"/>
                <a:ea typeface="-apple-system"/>
                <a:cs typeface="-apple-system"/>
                <a:sym typeface="-apple-system"/>
              </a:rPr>
              <a:t>auf 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-apple-system"/>
                <a:ea typeface="-apple-system"/>
                <a:cs typeface="-apple-system"/>
                <a:sym typeface="-apple-system"/>
                <a:hlinkClick r:id="rId5"/>
              </a:rPr>
              <a:t>Unsplash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3" name="Shape 45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Kollektivbedürfnisse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rafik 10" descr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66" name="Grafik 12" descr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92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1828800"/>
            <a:ext cx="5370090" cy="4391022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94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rafik 18" descr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03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1296" y="1759854"/>
            <a:ext cx="5291807" cy="384177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5" name="Textplatzhalter 4"/>
          <p:cNvSpPr txBox="1">
            <a:spLocks noGrp="1"/>
          </p:cNvSpPr>
          <p:nvPr>
            <p:ph type="body" sz="quarter" idx="21"/>
          </p:nvPr>
        </p:nvSpPr>
        <p:spPr>
          <a:xfrm>
            <a:off x="6438903" y="1759854"/>
            <a:ext cx="5291807" cy="3841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pPr>
            <a:endParaRPr/>
          </a:p>
        </p:txBody>
      </p:sp>
      <p:sp>
        <p:nvSpPr>
          <p:cNvPr id="10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youtu.be/X2NSGHHGBME" TargetMode="Externa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youtu.be/X2NSGHHGBME?t=102" TargetMode="Externa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t>Bedürfnisse und Lebensqualität: </a:t>
            </a:r>
          </a:p>
          <a:p>
            <a:pPr>
              <a:defRPr sz="1300"/>
            </a:pPr>
            <a:r>
              <a:t>Radausflug mit Folgen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 defTabSz="877823">
              <a:defRPr sz="6719" b="0" cap="none"/>
            </a:lvl1pPr>
          </a:lstStyle>
          <a:p>
            <a:r>
              <a:t>Bedürfnisse und Lebensqualität</a:t>
            </a:r>
          </a:p>
        </p:txBody>
      </p:sp>
      <p:sp>
        <p:nvSpPr>
          <p:cNvPr id="401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Wie fühlen wir uns beim shoppen?</a:t>
            </a:r>
          </a:p>
        </p:txBody>
      </p:sp>
      <p:pic>
        <p:nvPicPr>
          <p:cNvPr id="404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085" y="1417858"/>
            <a:ext cx="7357828" cy="4907672"/>
          </a:xfrm>
          <a:prstGeom prst="rect">
            <a:avLst/>
          </a:prstGeom>
          <a:ln w="12700">
            <a:miter lim="400000"/>
          </a:ln>
        </p:spPr>
      </p:pic>
      <p:sp>
        <p:nvSpPr>
          <p:cNvPr id="405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59730" y="6565901"/>
            <a:ext cx="170979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</a:t>
            </a:fld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126" y="1725902"/>
            <a:ext cx="8327749" cy="4684361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Titel 3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Warum kaufen wir?</a:t>
            </a:r>
          </a:p>
        </p:txBody>
      </p:sp>
      <p:sp>
        <p:nvSpPr>
          <p:cNvPr id="411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12</a:t>
            </a:fld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403" y="1830831"/>
            <a:ext cx="7311193" cy="4112548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Titel 3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Was kann man nicht mit Geld kaufen?</a:t>
            </a:r>
          </a:p>
        </p:txBody>
      </p:sp>
      <p:sp>
        <p:nvSpPr>
          <p:cNvPr id="415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13</a:t>
            </a:fld>
            <a:endParaRPr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84" y="1560287"/>
            <a:ext cx="4551213" cy="3034142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Wo fängt luxus an?</a:t>
            </a:r>
          </a:p>
        </p:txBody>
      </p:sp>
      <p:pic>
        <p:nvPicPr>
          <p:cNvPr id="419" name="Grafik 8" descr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166" y="1705759"/>
            <a:ext cx="4134982" cy="2743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Grafik 4" descr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348" y="3823858"/>
            <a:ext cx="4876797" cy="2743200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14</a:t>
            </a:fld>
            <a:endParaRPr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>
            <a:lvl1pPr defTabSz="896111">
              <a:defRPr sz="2646"/>
            </a:lvl1pPr>
          </a:lstStyle>
          <a:p>
            <a:r>
              <a:t>Wieso bauen wir unsere Fahrräder nicht selbst?</a:t>
            </a:r>
          </a:p>
        </p:txBody>
      </p:sp>
      <p:sp>
        <p:nvSpPr>
          <p:cNvPr id="424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/>
          </a:p>
        </p:txBody>
      </p:sp>
      <p:pic>
        <p:nvPicPr>
          <p:cNvPr id="42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853" y="1417858"/>
            <a:ext cx="2919351" cy="4379026"/>
          </a:xfrm>
          <a:prstGeom prst="rect">
            <a:avLst/>
          </a:prstGeom>
          <a:ln w="12700">
            <a:miter lim="400000"/>
          </a:ln>
        </p:spPr>
      </p:pic>
      <p:sp>
        <p:nvSpPr>
          <p:cNvPr id="426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15</a:t>
            </a:fld>
            <a:endParaRPr/>
          </a:p>
        </p:txBody>
      </p:sp>
      <p:pic>
        <p:nvPicPr>
          <p:cNvPr id="427" name="Grafik 4" descr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36" y="1603253"/>
            <a:ext cx="5420974" cy="40082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Titel 3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13816">
              <a:defRPr sz="2403"/>
            </a:lvl1pPr>
          </a:lstStyle>
          <a:p>
            <a:r>
              <a:t>Wieso zahlen viele Menschen für den Friseur, anstatt sich einfach die Haare SELBST ABzuschneiden?</a:t>
            </a:r>
          </a:p>
        </p:txBody>
      </p:sp>
      <p:pic>
        <p:nvPicPr>
          <p:cNvPr id="430" name="Grafik 2" descr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344" y="2082296"/>
            <a:ext cx="6279310" cy="4186208"/>
          </a:xfrm>
          <a:prstGeom prst="rect">
            <a:avLst/>
          </a:prstGeom>
          <a:ln w="12700">
            <a:miter lim="400000"/>
          </a:ln>
        </p:spPr>
      </p:pic>
      <p:sp>
        <p:nvSpPr>
          <p:cNvPr id="431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16</a:t>
            </a:fld>
            <a:endParaRPr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>
            <a:lvl1pPr defTabSz="896111">
              <a:defRPr sz="2646"/>
            </a:lvl1pPr>
          </a:lstStyle>
          <a:p>
            <a:r>
              <a:t>Kino oder zu Hause fernsehen? Kuchen aus dem Supermarkt oder selbstgebacken? </a:t>
            </a:r>
          </a:p>
        </p:txBody>
      </p:sp>
      <p:sp>
        <p:nvSpPr>
          <p:cNvPr id="436" name="Inhaltsplatzhalter 2"/>
          <p:cNvSpPr txBox="1">
            <a:spLocks noGrp="1"/>
          </p:cNvSpPr>
          <p:nvPr>
            <p:ph type="body" idx="1"/>
          </p:nvPr>
        </p:nvSpPr>
        <p:spPr>
          <a:xfrm>
            <a:off x="338275" y="1680878"/>
            <a:ext cx="11280131" cy="437902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endParaRPr/>
          </a:p>
        </p:txBody>
      </p:sp>
      <p:pic>
        <p:nvPicPr>
          <p:cNvPr id="437" name="Grafik 7" descr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5123" y="2774037"/>
            <a:ext cx="3693083" cy="29547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487" y="2265945"/>
            <a:ext cx="2522391" cy="3793959"/>
          </a:xfrm>
          <a:prstGeom prst="rect">
            <a:avLst/>
          </a:prstGeom>
          <a:ln w="12700">
            <a:miter lim="400000"/>
          </a:ln>
        </p:spPr>
      </p:pic>
      <p:sp>
        <p:nvSpPr>
          <p:cNvPr id="439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17</a:t>
            </a:fld>
            <a:endParaRPr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>
            <a:lvl1pPr defTabSz="896111">
              <a:defRPr sz="2646"/>
            </a:lvl1pPr>
          </a:lstStyle>
          <a:p>
            <a:r>
              <a:t>Was wird meistens von FamilieN und freund:innen erledigt?</a:t>
            </a:r>
          </a:p>
        </p:txBody>
      </p:sp>
      <p:sp>
        <p:nvSpPr>
          <p:cNvPr id="442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br/>
            <a:endParaRPr/>
          </a:p>
        </p:txBody>
      </p:sp>
      <p:pic>
        <p:nvPicPr>
          <p:cNvPr id="443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70" y="2566736"/>
            <a:ext cx="2146274" cy="321940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12" y="2745782"/>
            <a:ext cx="4289820" cy="2861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5" name="Grafik 7" descr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4661" y="2566736"/>
            <a:ext cx="2147321" cy="3219409"/>
          </a:xfrm>
          <a:prstGeom prst="rect">
            <a:avLst/>
          </a:prstGeom>
          <a:ln w="12700">
            <a:miter lim="400000"/>
          </a:ln>
        </p:spPr>
      </p:pic>
      <p:sp>
        <p:nvSpPr>
          <p:cNvPr id="446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18</a:t>
            </a:fld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WOFÜR braucht es viele Menschen?</a:t>
            </a:r>
          </a:p>
        </p:txBody>
      </p:sp>
      <p:sp>
        <p:nvSpPr>
          <p:cNvPr id="449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1800">
                <a:latin typeface="Segoe UI"/>
                <a:ea typeface="Segoe UI"/>
                <a:cs typeface="Segoe UI"/>
                <a:sym typeface="Segoe UI"/>
              </a:defRPr>
            </a:pPr>
            <a:br/>
            <a:br/>
            <a:endParaRPr/>
          </a:p>
        </p:txBody>
      </p:sp>
      <p:pic>
        <p:nvPicPr>
          <p:cNvPr id="450" name="Grafik 4" descr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617" y="1793174"/>
            <a:ext cx="6356034" cy="4237355"/>
          </a:xfrm>
          <a:prstGeom prst="rect">
            <a:avLst/>
          </a:prstGeom>
          <a:ln w="12700">
            <a:miter lim="400000"/>
          </a:ln>
        </p:spPr>
      </p:pic>
      <p:sp>
        <p:nvSpPr>
          <p:cNvPr id="451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19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t>Einstieg Bedürfnisse</a:t>
            </a:r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Zusammenfassung: Bedürfnisse</a:t>
            </a:r>
          </a:p>
        </p:txBody>
      </p:sp>
      <p:sp>
        <p:nvSpPr>
          <p:cNvPr id="456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pPr marL="226313" indent="-226313" defTabSz="905255">
              <a:spcBef>
                <a:spcPts val="900"/>
              </a:spcBef>
              <a:defRPr sz="1979">
                <a:latin typeface="Segoe UI"/>
                <a:ea typeface="Segoe UI"/>
                <a:cs typeface="Segoe UI"/>
                <a:sym typeface="Segoe UI"/>
              </a:defRPr>
            </a:pPr>
            <a:r>
              <a:t>Bedürfnisse nennt man alles, was wir brauchen oder wollen.</a:t>
            </a:r>
          </a:p>
          <a:p>
            <a:pPr marL="226313" indent="-226313" defTabSz="905255">
              <a:spcBef>
                <a:spcPts val="900"/>
              </a:spcBef>
              <a:defRPr sz="1979">
                <a:latin typeface="Segoe UI"/>
                <a:ea typeface="Segoe UI"/>
                <a:cs typeface="Segoe UI"/>
                <a:sym typeface="Segoe UI"/>
              </a:defRPr>
            </a:pPr>
            <a:r>
              <a:t>Bedürfnisse sind sehr unterschiedlicher Natur.</a:t>
            </a:r>
          </a:p>
          <a:p>
            <a:pPr marL="226313" indent="-226313" defTabSz="905255">
              <a:spcBef>
                <a:spcPts val="900"/>
              </a:spcBef>
              <a:defRPr sz="1979">
                <a:latin typeface="Segoe UI"/>
                <a:ea typeface="Segoe UI"/>
                <a:cs typeface="Segoe UI"/>
                <a:sym typeface="Segoe UI"/>
              </a:defRPr>
            </a:pPr>
            <a:r>
              <a:t>Viele Bedürfnisse sind bei Menschen sehr ähnlich, aber manche auch unterschiedlich.</a:t>
            </a:r>
          </a:p>
          <a:p>
            <a:pPr marL="226313" indent="-226313" defTabSz="905255">
              <a:spcBef>
                <a:spcPts val="900"/>
              </a:spcBef>
              <a:defRPr sz="1979">
                <a:latin typeface="Segoe UI"/>
                <a:ea typeface="Segoe UI"/>
                <a:cs typeface="Segoe UI"/>
                <a:sym typeface="Segoe UI"/>
              </a:defRPr>
            </a:pPr>
            <a:r>
              <a:t>Viele Bedürfnisse entstehen durch andere Menschen.</a:t>
            </a:r>
          </a:p>
          <a:p>
            <a:pPr marL="678941" lvl="1" indent="-226313" defTabSz="905255">
              <a:spcBef>
                <a:spcPts val="400"/>
              </a:spcBef>
              <a:defRPr sz="1782">
                <a:latin typeface="Segoe UI"/>
                <a:ea typeface="Segoe UI"/>
                <a:cs typeface="Segoe UI"/>
                <a:sym typeface="Segoe UI"/>
              </a:defRPr>
            </a:pPr>
            <a:r>
              <a:t>z. B. Freunde, Werbung, Kultur…</a:t>
            </a:r>
          </a:p>
          <a:p>
            <a:pPr marL="226313" indent="-226313" defTabSz="905255">
              <a:spcBef>
                <a:spcPts val="900"/>
              </a:spcBef>
              <a:defRPr sz="1979">
                <a:latin typeface="Segoe UI"/>
                <a:ea typeface="Segoe UI"/>
                <a:cs typeface="Segoe UI"/>
                <a:sym typeface="Segoe UI"/>
              </a:defRPr>
            </a:pPr>
            <a:r>
              <a:t>Bedürfnisse werden von vielen verschiedenen Menschen und Organisationen erfüllt.</a:t>
            </a:r>
          </a:p>
          <a:p>
            <a:pPr marL="678941" lvl="1" indent="-226313" defTabSz="905255">
              <a:spcBef>
                <a:spcPts val="400"/>
              </a:spcBef>
              <a:defRPr sz="1782">
                <a:latin typeface="Segoe UI"/>
                <a:ea typeface="Segoe UI"/>
                <a:cs typeface="Segoe UI"/>
                <a:sym typeface="Segoe UI"/>
              </a:defRPr>
            </a:pPr>
            <a:r>
              <a:t>z. B. Freunde/Familie (Haushalte), Unternehmen, Staat… </a:t>
            </a:r>
          </a:p>
          <a:p>
            <a:pPr marL="226313" indent="-226313" defTabSz="905255">
              <a:spcBef>
                <a:spcPts val="900"/>
              </a:spcBef>
              <a:defRPr sz="1979">
                <a:latin typeface="Segoe UI"/>
                <a:ea typeface="Segoe UI"/>
                <a:cs typeface="Segoe UI"/>
                <a:sym typeface="Segoe UI"/>
              </a:defRPr>
            </a:pPr>
            <a:r>
              <a:t>Manchmal versuchen wir, mit dem Kauf von Produkten andere Bedürfnisse zu erfüllen. </a:t>
            </a:r>
          </a:p>
          <a:p>
            <a:pPr marL="678941" lvl="1" indent="-226313" defTabSz="905255">
              <a:spcBef>
                <a:spcPts val="400"/>
              </a:spcBef>
              <a:defRPr sz="1782">
                <a:latin typeface="Segoe UI"/>
                <a:ea typeface="Segoe UI"/>
                <a:cs typeface="Segoe UI"/>
                <a:sym typeface="Segoe UI"/>
              </a:defRPr>
            </a:pPr>
            <a:r>
              <a:t>z. B. Kauf eines coolen Outfits, um gemocht zu werden (Bedürfnis nach Freundschaft)</a:t>
            </a:r>
          </a:p>
          <a:p>
            <a:pPr marL="678941" lvl="1" indent="-226313" defTabSz="905255">
              <a:spcBef>
                <a:spcPts val="400"/>
              </a:spcBef>
              <a:defRPr sz="1782">
                <a:latin typeface="Segoe UI"/>
                <a:ea typeface="Segoe UI"/>
                <a:cs typeface="Segoe UI"/>
                <a:sym typeface="Segoe UI"/>
              </a:defRPr>
            </a:pPr>
            <a:endParaRPr/>
          </a:p>
          <a:p>
            <a:pPr marL="0" indent="0" defTabSz="905255">
              <a:spcBef>
                <a:spcPts val="900"/>
              </a:spcBef>
              <a:buSzTx/>
              <a:buNone/>
              <a:defRPr sz="1979" b="1">
                <a:latin typeface="Segoe UI"/>
                <a:ea typeface="Segoe UI"/>
                <a:cs typeface="Segoe UI"/>
                <a:sym typeface="Segoe UI"/>
              </a:defRPr>
            </a:pPr>
            <a:r>
              <a:t>Du willst dir etwas Neues kaufen?</a:t>
            </a:r>
            <a:r>
              <a:rPr b="0"/>
              <a:t> </a:t>
            </a:r>
          </a:p>
          <a:p>
            <a:pPr marL="0" indent="0" defTabSz="905255">
              <a:spcBef>
                <a:spcPts val="900"/>
              </a:spcBef>
              <a:buSzTx/>
              <a:buNone/>
              <a:defRPr sz="1979" b="1">
                <a:latin typeface="Segoe UI"/>
                <a:ea typeface="Segoe UI"/>
                <a:cs typeface="Segoe UI"/>
                <a:sym typeface="Segoe UI"/>
              </a:defRPr>
            </a:pPr>
            <a:r>
              <a:t>Tipp</a:t>
            </a:r>
            <a:r>
              <a:rPr b="0"/>
              <a:t>: Denk zuerst darüber nach, warum du es kaufen möchtest! </a:t>
            </a:r>
          </a:p>
        </p:txBody>
      </p:sp>
      <p:sp>
        <p:nvSpPr>
          <p:cNvPr id="457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20</a:t>
            </a:fld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Textfeld 27"/>
          <p:cNvSpPr txBox="1"/>
          <p:nvPr/>
        </p:nvSpPr>
        <p:spPr>
          <a:xfrm>
            <a:off x="946942" y="1123878"/>
            <a:ext cx="6002991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000" b="1" cap="all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Ablauf Der Befragung</a:t>
            </a:r>
          </a:p>
        </p:txBody>
      </p:sp>
      <p:sp>
        <p:nvSpPr>
          <p:cNvPr id="460" name="Textfeld 2"/>
          <p:cNvSpPr txBox="1"/>
          <p:nvPr/>
        </p:nvSpPr>
        <p:spPr>
          <a:xfrm>
            <a:off x="946943" y="1793741"/>
            <a:ext cx="7548024" cy="324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2000" b="1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Schritt 1: Stell</a:t>
            </a:r>
            <a:r>
              <a:rPr b="0"/>
              <a:t> die Fragen 1-11 und </a:t>
            </a:r>
            <a:r>
              <a:t>male</a:t>
            </a:r>
            <a:r>
              <a:rPr b="0"/>
              <a:t> die Kästchen in der richtigen Farbe </a:t>
            </a:r>
            <a:r>
              <a:t>an</a:t>
            </a:r>
            <a:r>
              <a:rPr b="0"/>
              <a:t>. Die möglichen Antworten sind:</a:t>
            </a:r>
          </a:p>
          <a:p>
            <a:pPr>
              <a:spcBef>
                <a:spcPts val="600"/>
              </a:spcBef>
              <a:defRPr sz="2800">
                <a:latin typeface="Lexend"/>
                <a:ea typeface="Lexend"/>
                <a:cs typeface="Lexend"/>
                <a:sym typeface="Lexend"/>
              </a:defRPr>
            </a:pPr>
            <a:endParaRPr b="0"/>
          </a:p>
          <a:p>
            <a:pPr lvl="1">
              <a:spcBef>
                <a:spcPts val="600"/>
              </a:spcBef>
              <a:defRPr sz="2800">
                <a:solidFill>
                  <a:srgbClr val="FFFFFF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1 (= nicht wichtig)</a:t>
            </a:r>
          </a:p>
          <a:p>
            <a:pPr lvl="1">
              <a:spcBef>
                <a:spcPts val="600"/>
              </a:spcBef>
              <a:defRPr sz="2800">
                <a:solidFill>
                  <a:schemeClr val="accent4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2 (= wenig wichtig) </a:t>
            </a:r>
          </a:p>
          <a:p>
            <a:pPr lvl="1">
              <a:spcBef>
                <a:spcPts val="600"/>
              </a:spcBef>
              <a:defRPr sz="2800">
                <a:solidFill>
                  <a:schemeClr val="accent2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3 (= wichtig)</a:t>
            </a:r>
          </a:p>
          <a:p>
            <a:pPr lvl="1">
              <a:spcBef>
                <a:spcPts val="600"/>
              </a:spcBef>
              <a:defRPr sz="2800">
                <a:solidFill>
                  <a:srgbClr val="C00000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4 (= sehr wichtig)</a:t>
            </a:r>
          </a:p>
        </p:txBody>
      </p:sp>
      <p:sp>
        <p:nvSpPr>
          <p:cNvPr id="461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21</a:t>
            </a:fld>
            <a:endParaRPr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Inhaltsplatzhalter 2"/>
          <p:cNvSpPr txBox="1"/>
          <p:nvPr/>
        </p:nvSpPr>
        <p:spPr>
          <a:xfrm>
            <a:off x="883922" y="1916023"/>
            <a:ext cx="10424161" cy="2690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pPr marL="457200" indent="-457200">
              <a:lnSpc>
                <a:spcPct val="90000"/>
              </a:lnSpc>
              <a:spcBef>
                <a:spcPts val="1000"/>
              </a:spcBef>
              <a:buSzPct val="100000"/>
              <a:buAutoNum type="arabicPeriod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b="1"/>
              <a:t>Füll</a:t>
            </a:r>
            <a:r>
              <a:t> den Fragebogen zuerst für dich selbst aus (Person 1). 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SzPct val="100000"/>
              <a:buAutoNum type="arabicPeriod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b="1"/>
              <a:t>Befrage</a:t>
            </a:r>
            <a:r>
              <a:t> eine:n Mitschüler:in (Person 2).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SzPct val="100000"/>
              <a:buAutoNum type="arabicPeriod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b="1"/>
              <a:t>Befrage</a:t>
            </a:r>
            <a:r>
              <a:t> nach der Schule 1-2 erwachsene Personen (Person 3 + 4). </a:t>
            </a:r>
          </a:p>
          <a:p>
            <a:pPr marL="457200" indent="-457200">
              <a:lnSpc>
                <a:spcPct val="90000"/>
              </a:lnSpc>
              <a:spcBef>
                <a:spcPts val="1000"/>
              </a:spcBef>
              <a:buSzPct val="100000"/>
              <a:buAutoNum type="arabicPeriod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rPr b="1"/>
              <a:t>Bring</a:t>
            </a:r>
            <a:r>
              <a:t> deinen ausgefüllten Fragebogen wieder in die Schule </a:t>
            </a:r>
            <a:r>
              <a:rPr b="1"/>
              <a:t>mit</a:t>
            </a:r>
            <a:r>
              <a:t>.</a:t>
            </a:r>
          </a:p>
        </p:txBody>
      </p:sp>
      <p:pic>
        <p:nvPicPr>
          <p:cNvPr id="464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76" y="4472759"/>
            <a:ext cx="2532129" cy="238524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5" name="Grafik 8" descr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525" y="4302288"/>
            <a:ext cx="2713109" cy="2555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936" y="4094491"/>
            <a:ext cx="2933697" cy="2763509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Grafik 15" descr="Grafik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6471" y="4684333"/>
            <a:ext cx="1901963" cy="1791621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Grafik 16" descr="Grafik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9959" y="4684333"/>
            <a:ext cx="1902117" cy="179238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9" name="Grafik 18" descr="Grafik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4712" y="5312626"/>
            <a:ext cx="1167388" cy="1030228"/>
          </a:xfrm>
          <a:prstGeom prst="rect">
            <a:avLst/>
          </a:prstGeom>
          <a:ln w="12700">
            <a:miter lim="400000"/>
          </a:ln>
        </p:spPr>
      </p:pic>
      <p:sp>
        <p:nvSpPr>
          <p:cNvPr id="470" name="Textfeld 20"/>
          <p:cNvSpPr txBox="1"/>
          <p:nvPr/>
        </p:nvSpPr>
        <p:spPr>
          <a:xfrm>
            <a:off x="9217818" y="5312626"/>
            <a:ext cx="1991855" cy="1094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6600">
                <a:solidFill>
                  <a:srgbClr val="646999"/>
                </a:solidFill>
                <a:latin typeface="Adelle Sans Eb"/>
                <a:ea typeface="Adelle Sans Eb"/>
                <a:cs typeface="Adelle Sans Eb"/>
                <a:sym typeface="Adelle Sans Eb"/>
              </a:defRPr>
            </a:lvl1pPr>
          </a:lstStyle>
          <a:p>
            <a:r>
              <a:t> 3</a:t>
            </a:r>
          </a:p>
        </p:txBody>
      </p:sp>
      <p:sp>
        <p:nvSpPr>
          <p:cNvPr id="471" name="Textfeld 27"/>
          <p:cNvSpPr txBox="1"/>
          <p:nvPr/>
        </p:nvSpPr>
        <p:spPr>
          <a:xfrm>
            <a:off x="946942" y="1123878"/>
            <a:ext cx="6002991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3000" b="1" cap="all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fragebogen</a:t>
            </a:r>
          </a:p>
        </p:txBody>
      </p:sp>
      <p:sp>
        <p:nvSpPr>
          <p:cNvPr id="472" name="Foliennummernplatzhalter 1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22</a:t>
            </a:fld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Textfeld 27"/>
          <p:cNvSpPr txBox="1"/>
          <p:nvPr/>
        </p:nvSpPr>
        <p:spPr>
          <a:xfrm>
            <a:off x="946942" y="1123878"/>
            <a:ext cx="6002991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000" b="1" cap="all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Ablauf Der Befragung</a:t>
            </a:r>
          </a:p>
        </p:txBody>
      </p:sp>
      <p:sp>
        <p:nvSpPr>
          <p:cNvPr id="475" name="Textfeld 2"/>
          <p:cNvSpPr txBox="1"/>
          <p:nvPr/>
        </p:nvSpPr>
        <p:spPr>
          <a:xfrm>
            <a:off x="946942" y="2491319"/>
            <a:ext cx="10338362" cy="2606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Symbol"/>
              <a:buChar char="·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Wenn die Person mit </a:t>
            </a:r>
            <a:r>
              <a:rPr b="1">
                <a:solidFill>
                  <a:srgbClr val="FFFFFF"/>
                </a:solidFill>
              </a:rPr>
              <a:t>1</a:t>
            </a:r>
            <a:r>
              <a:rPr>
                <a:solidFill>
                  <a:srgbClr val="FFFFFF"/>
                </a:solidFill>
              </a:rPr>
              <a:t> </a:t>
            </a:r>
            <a:r>
              <a:t>antwortet, mal das Kästchen nicht an und lass 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FFFFFF"/>
                </a:solidFill>
              </a:rPr>
              <a:t>weiß</a:t>
            </a:r>
            <a:r>
              <a:rPr>
                <a:solidFill>
                  <a:srgbClr val="00000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Symbol"/>
              <a:buChar char="·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Wenn die Person mit </a:t>
            </a:r>
            <a:r>
              <a:rPr b="1">
                <a:solidFill>
                  <a:srgbClr val="FFCC00"/>
                </a:solidFill>
              </a:rPr>
              <a:t>2</a:t>
            </a:r>
            <a:r>
              <a:rPr>
                <a:solidFill>
                  <a:srgbClr val="000000"/>
                </a:solidFill>
              </a:rPr>
              <a:t> </a:t>
            </a:r>
            <a:r>
              <a:t>antwortet, mal das Kästchen </a:t>
            </a:r>
            <a:r>
              <a:rPr b="1">
                <a:solidFill>
                  <a:srgbClr val="FFCC00"/>
                </a:solidFill>
              </a:rPr>
              <a:t>gelb</a:t>
            </a:r>
            <a:r>
              <a:rPr>
                <a:solidFill>
                  <a:srgbClr val="FFCC00"/>
                </a:solidFill>
              </a:rPr>
              <a:t> </a:t>
            </a:r>
            <a:r>
              <a:t>an.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Symbol"/>
              <a:buChar char="·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Wenn die Person mit </a:t>
            </a:r>
            <a:r>
              <a:rPr b="1">
                <a:solidFill>
                  <a:srgbClr val="FF9933"/>
                </a:solidFill>
              </a:rPr>
              <a:t>3</a:t>
            </a:r>
            <a:r>
              <a:rPr>
                <a:solidFill>
                  <a:srgbClr val="000000"/>
                </a:solidFill>
              </a:rPr>
              <a:t> </a:t>
            </a:r>
            <a:r>
              <a:t>antwortet, mal das Kästchen </a:t>
            </a:r>
            <a:r>
              <a:rPr b="1">
                <a:solidFill>
                  <a:srgbClr val="FF9933"/>
                </a:solidFill>
              </a:rPr>
              <a:t>orange</a:t>
            </a:r>
            <a:r>
              <a:rPr>
                <a:solidFill>
                  <a:srgbClr val="FF9933"/>
                </a:solidFill>
              </a:rPr>
              <a:t> </a:t>
            </a:r>
            <a:r>
              <a:t>an.</a:t>
            </a:r>
          </a:p>
          <a:p>
            <a:pPr marL="342900" indent="-342900">
              <a:lnSpc>
                <a:spcPct val="15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Symbol"/>
              <a:buChar char="·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Wenn die Person mit </a:t>
            </a:r>
            <a:r>
              <a:rPr b="1">
                <a:solidFill>
                  <a:srgbClr val="FF0000"/>
                </a:solidFill>
              </a:rPr>
              <a:t>4</a:t>
            </a:r>
            <a:r>
              <a:rPr>
                <a:solidFill>
                  <a:srgbClr val="000000"/>
                </a:solidFill>
              </a:rPr>
              <a:t> </a:t>
            </a:r>
            <a:r>
              <a:t>antwortet, mal das Kästchen </a:t>
            </a:r>
            <a:r>
              <a:rPr b="1">
                <a:solidFill>
                  <a:srgbClr val="DA2A00"/>
                </a:solidFill>
              </a:rPr>
              <a:t>rot</a:t>
            </a:r>
            <a:r>
              <a:rPr>
                <a:solidFill>
                  <a:srgbClr val="DA2A00"/>
                </a:solidFill>
              </a:rPr>
              <a:t> </a:t>
            </a:r>
            <a:r>
              <a:t>an.</a:t>
            </a:r>
          </a:p>
        </p:txBody>
      </p:sp>
      <p:sp>
        <p:nvSpPr>
          <p:cNvPr id="476" name="Foliennummernplatzhalter 8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23</a:t>
            </a:fld>
            <a:endParaRPr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feld 27"/>
          <p:cNvSpPr txBox="1"/>
          <p:nvPr/>
        </p:nvSpPr>
        <p:spPr>
          <a:xfrm>
            <a:off x="946942" y="1123878"/>
            <a:ext cx="6002991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000" b="1" cap="all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rPr lang="de-AT" dirty="0"/>
              <a:t>Ablauf Der Befragung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FA7A0A3-59AB-2979-0E97-1132DC519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F7DAA0-3B55-ADB2-C864-4098979078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de-AT" dirty="0"/>
          </a:p>
        </p:txBody>
      </p:sp>
      <p:sp>
        <p:nvSpPr>
          <p:cNvPr id="480" name="Foliennummernplatzhalter 4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24</a:t>
            </a:fld>
            <a:endParaRPr/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13CDA07B-D18B-6ACE-CEFD-A4B668AE05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969143"/>
              </p:ext>
            </p:extLst>
          </p:nvPr>
        </p:nvGraphicFramePr>
        <p:xfrm>
          <a:off x="3563423" y="1852960"/>
          <a:ext cx="4756711" cy="4694555"/>
        </p:xfrm>
        <a:graphic>
          <a:graphicData uri="http://schemas.openxmlformats.org/drawingml/2006/table">
            <a:tbl>
              <a:tblPr firstRow="1" firstCol="1" bandRow="1"/>
              <a:tblGrid>
                <a:gridCol w="590878">
                  <a:extLst>
                    <a:ext uri="{9D8B030D-6E8A-4147-A177-3AD203B41FA5}">
                      <a16:colId xmlns:a16="http://schemas.microsoft.com/office/drawing/2014/main" val="3351562814"/>
                    </a:ext>
                  </a:extLst>
                </a:gridCol>
                <a:gridCol w="1801377">
                  <a:extLst>
                    <a:ext uri="{9D8B030D-6E8A-4147-A177-3AD203B41FA5}">
                      <a16:colId xmlns:a16="http://schemas.microsoft.com/office/drawing/2014/main" val="2661337437"/>
                    </a:ext>
                  </a:extLst>
                </a:gridCol>
                <a:gridCol w="590878">
                  <a:extLst>
                    <a:ext uri="{9D8B030D-6E8A-4147-A177-3AD203B41FA5}">
                      <a16:colId xmlns:a16="http://schemas.microsoft.com/office/drawing/2014/main" val="3116422198"/>
                    </a:ext>
                  </a:extLst>
                </a:gridCol>
                <a:gridCol w="591350">
                  <a:extLst>
                    <a:ext uri="{9D8B030D-6E8A-4147-A177-3AD203B41FA5}">
                      <a16:colId xmlns:a16="http://schemas.microsoft.com/office/drawing/2014/main" val="1467461678"/>
                    </a:ext>
                  </a:extLst>
                </a:gridCol>
                <a:gridCol w="591350">
                  <a:extLst>
                    <a:ext uri="{9D8B030D-6E8A-4147-A177-3AD203B41FA5}">
                      <a16:colId xmlns:a16="http://schemas.microsoft.com/office/drawing/2014/main" val="2566045327"/>
                    </a:ext>
                  </a:extLst>
                </a:gridCol>
                <a:gridCol w="590878">
                  <a:extLst>
                    <a:ext uri="{9D8B030D-6E8A-4147-A177-3AD203B41FA5}">
                      <a16:colId xmlns:a16="http://schemas.microsoft.com/office/drawing/2014/main" val="294720726"/>
                    </a:ext>
                  </a:extLst>
                </a:gridCol>
              </a:tblGrid>
              <a:tr h="335666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de-AT" sz="900" b="1" ker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Nr.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82B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de-AT" sz="900" b="1" ker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Fragen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82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de-AT" sz="900" b="1" ker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Person 1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82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de-AT" sz="900" b="1" ker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Person 2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82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de-AT" sz="900" b="1" ker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Person 3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82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800"/>
                        </a:spcAft>
                      </a:pPr>
                      <a:r>
                        <a:rPr lang="de-AT" sz="900" b="1" ker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Person 4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82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026252"/>
                  </a:ext>
                </a:extLst>
              </a:tr>
              <a:tr h="260468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Beispiel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Ahmed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74997"/>
                  </a:ext>
                </a:extLst>
              </a:tr>
              <a:tr h="435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es für dich, Gegenstände kaufen zu können (z. B. Handy)?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597721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sind Spielkonsolen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181160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ein schönes Haus / eine schöne Wohnung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195355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ein schönes Auto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74991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Geld insgesamt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98418"/>
                  </a:ext>
                </a:extLst>
              </a:tr>
              <a:tr h="583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sind Aktivitäten wie z. B. im Park spazieren gehen, Musik hören, lesen oder Freund:innen treffen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981087"/>
                  </a:ext>
                </a:extLst>
              </a:tr>
              <a:tr h="435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ein gutes Zusammenleben in der Schule / in der Arbeit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248367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die Familie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02395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sind Freundinnen und Freunde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40342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die Gesundheit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553897"/>
                  </a:ext>
                </a:extLst>
              </a:tr>
              <a:tr h="3304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b="1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Wie wichtig ist eine saubere und gesunde Umwelt für dich?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0F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800"/>
                        </a:spcAft>
                      </a:pPr>
                      <a:r>
                        <a:rPr lang="de-AT" sz="800" kern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AT" sz="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32" marR="525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3365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Textfeld 27"/>
          <p:cNvSpPr txBox="1"/>
          <p:nvPr/>
        </p:nvSpPr>
        <p:spPr>
          <a:xfrm>
            <a:off x="946942" y="1123878"/>
            <a:ext cx="6002991" cy="54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000" b="1" cap="all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Ablauf Der Befragung</a:t>
            </a:r>
          </a:p>
        </p:txBody>
      </p:sp>
      <p:sp>
        <p:nvSpPr>
          <p:cNvPr id="483" name="Textfeld 2"/>
          <p:cNvSpPr txBox="1"/>
          <p:nvPr/>
        </p:nvSpPr>
        <p:spPr>
          <a:xfrm>
            <a:off x="946943" y="1793741"/>
            <a:ext cx="7548024" cy="291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600"/>
              </a:spcBef>
              <a:defRPr sz="2000" b="1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Schritt 2: Stell</a:t>
            </a:r>
            <a:r>
              <a:rPr b="0"/>
              <a:t> die Frage 12 ganz am Ende und </a:t>
            </a:r>
            <a:r>
              <a:t>schreib</a:t>
            </a:r>
            <a:r>
              <a:rPr b="0"/>
              <a:t> die Stichwörter in die Zeilen. </a:t>
            </a:r>
          </a:p>
          <a:p>
            <a:pPr>
              <a:spcBef>
                <a:spcPts val="600"/>
              </a:spcBef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 b="0"/>
          </a:p>
          <a:p>
            <a:pPr>
              <a:spcBef>
                <a:spcPts val="600"/>
              </a:spcBef>
              <a:defRPr sz="2000" b="1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Schritt 3: Mach</a:t>
            </a:r>
            <a:r>
              <a:rPr b="0"/>
              <a:t> eine erste Auswertung.</a:t>
            </a:r>
          </a:p>
          <a:p>
            <a:pPr marL="342900" indent="-342900">
              <a:spcBef>
                <a:spcPts val="600"/>
              </a:spcBef>
              <a:buSzPct val="100000"/>
              <a:buFont typeface="Arial"/>
              <a:buChar char="•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Was hat dich überrascht?</a:t>
            </a:r>
          </a:p>
          <a:p>
            <a:pPr marL="342900" indent="-342900">
              <a:spcBef>
                <a:spcPts val="600"/>
              </a:spcBef>
              <a:buSzPct val="100000"/>
              <a:buFont typeface="Arial"/>
              <a:buChar char="•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Fällt dir etwas besonders Interessantes auf?</a:t>
            </a:r>
          </a:p>
          <a:p>
            <a:pPr marL="342900" indent="-342900">
              <a:spcBef>
                <a:spcPts val="600"/>
              </a:spcBef>
              <a:buSzPct val="100000"/>
              <a:buFont typeface="Arial"/>
              <a:buChar char="•"/>
              <a:defRPr sz="2000">
                <a:solidFill>
                  <a:srgbClr val="48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Wo gibt es Ähnlichkeiten / Unterschiede zwischen den Personen? </a:t>
            </a:r>
          </a:p>
        </p:txBody>
      </p:sp>
      <p:sp>
        <p:nvSpPr>
          <p:cNvPr id="484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25</a:t>
            </a:fld>
            <a:endParaRPr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F11, Frau beim Shoppen, </a:t>
            </a:r>
            <a:r>
              <a:rPr lang="de-AT" dirty="0" err="1"/>
              <a:t>Freestocks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F14, Spaghetti auf Teller, </a:t>
            </a:r>
            <a:r>
              <a:rPr lang="de-AT" dirty="0" err="1"/>
              <a:t>Homescreenify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F14, Villa, Ralph (Ravi) </a:t>
            </a:r>
            <a:r>
              <a:rPr lang="de-AT" dirty="0" err="1"/>
              <a:t>Kayden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F15, Buntstifte, </a:t>
            </a:r>
            <a:r>
              <a:rPr lang="de-AT" dirty="0" err="1"/>
              <a:t>amjd</a:t>
            </a:r>
            <a:r>
              <a:rPr lang="de-AT" dirty="0"/>
              <a:t> </a:t>
            </a:r>
            <a:r>
              <a:rPr lang="de-AT" dirty="0" err="1"/>
              <a:t>rdwan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F16, Friseurbesuch, Michael </a:t>
            </a:r>
            <a:r>
              <a:rPr lang="de-AT" dirty="0" err="1"/>
              <a:t>Demoya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F17, Menschen beim Fernsehen, Victoria Regen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F17, Menschen im Kino, Felipe </a:t>
            </a:r>
            <a:r>
              <a:rPr lang="de-AT" dirty="0" err="1"/>
              <a:t>Bustillo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F18, Zuneigung, Lawrence </a:t>
            </a:r>
            <a:r>
              <a:rPr lang="de-AT" dirty="0" err="1"/>
              <a:t>Crayton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F18, Verstecken spielen, Annie </a:t>
            </a:r>
            <a:r>
              <a:rPr lang="de-AT" dirty="0" err="1"/>
              <a:t>Spratt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F18, Kinder mit Geburtstagskuchen, Nathan </a:t>
            </a:r>
            <a:r>
              <a:rPr lang="de-AT" dirty="0" err="1"/>
              <a:t>Dumlao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F19, Krankenwagen, Aman </a:t>
            </a:r>
            <a:r>
              <a:rPr lang="de-AT" dirty="0" err="1"/>
              <a:t>Chaturvedi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27</a:t>
            </a:fld>
            <a:endParaRPr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</a:t>
            </a: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(2023) 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Bedürfnisse und Lebensqualität: Radausflug mit Folgen.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Was passiert hier?</a:t>
            </a:r>
          </a:p>
        </p:txBody>
      </p:sp>
      <p:pic>
        <p:nvPicPr>
          <p:cNvPr id="366" name="Inhaltsplatzhalter 3" descr="Inhaltsplatzhalter 3"/>
          <p:cNvPicPr>
            <a:picLocks noChangeAspect="1"/>
          </p:cNvPicPr>
          <p:nvPr/>
        </p:nvPicPr>
        <p:blipFill>
          <a:blip r:embed="rId2"/>
          <a:srcRect r="2" b="5"/>
          <a:stretch>
            <a:fillRect/>
          </a:stretch>
        </p:blipFill>
        <p:spPr>
          <a:xfrm>
            <a:off x="445560" y="2275366"/>
            <a:ext cx="5650311" cy="3178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" y="0"/>
                </a:moveTo>
                <a:cubicBezTo>
                  <a:pt x="907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907" y="21600"/>
                  <a:pt x="2025" y="21600"/>
                </a:cubicBezTo>
                <a:lnTo>
                  <a:pt x="19575" y="21600"/>
                </a:lnTo>
                <a:cubicBezTo>
                  <a:pt x="20693" y="21600"/>
                  <a:pt x="21600" y="19988"/>
                  <a:pt x="21600" y="18000"/>
                </a:cubicBezTo>
                <a:lnTo>
                  <a:pt x="21600" y="3600"/>
                </a:lnTo>
                <a:cubicBezTo>
                  <a:pt x="21600" y="1612"/>
                  <a:pt x="20693" y="0"/>
                  <a:pt x="19575" y="0"/>
                </a:cubicBezTo>
                <a:lnTo>
                  <a:pt x="2025" y="0"/>
                </a:lnTo>
                <a:close/>
              </a:path>
            </a:pathLst>
          </a:custGeom>
          <a:ln w="12700">
            <a:miter lim="400000"/>
          </a:ln>
          <a:effectLst>
            <a:outerShdw blurRad="76200" dist="38100" dir="7800000" rotWithShape="0">
              <a:srgbClr val="000000">
                <a:alpha val="40000"/>
              </a:srgbClr>
            </a:outerShdw>
          </a:effectLst>
        </p:spPr>
      </p:pic>
      <p:sp>
        <p:nvSpPr>
          <p:cNvPr id="367" name="Inhaltsplatzhalter 4"/>
          <p:cNvSpPr txBox="1">
            <a:spLocks noGrp="1"/>
          </p:cNvSpPr>
          <p:nvPr>
            <p:ph type="body" sz="half" idx="1"/>
          </p:nvPr>
        </p:nvSpPr>
        <p:spPr>
          <a:xfrm>
            <a:off x="6349994" y="1828800"/>
            <a:ext cx="5331876" cy="4391022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1400"/>
              </a:lnSpc>
            </a:pPr>
            <a:endParaRPr/>
          </a:p>
          <a:p>
            <a:pPr>
              <a:lnSpc>
                <a:spcPct val="100000"/>
              </a:lnSpc>
            </a:pPr>
            <a:r>
              <a:t>Was passiert in dieser Szene? Welche Personen siehst du? Was machen sie?</a:t>
            </a:r>
          </a:p>
          <a:p>
            <a:pPr marL="0" lvl="1" indent="228600">
              <a:lnSpc>
                <a:spcPct val="100000"/>
              </a:lnSpc>
              <a:buSzTx/>
              <a:buFontTx/>
              <a:buNone/>
            </a:pPr>
            <a:r>
              <a:t>Was denkst du: </a:t>
            </a:r>
          </a:p>
          <a:p>
            <a:pPr>
              <a:lnSpc>
                <a:spcPct val="100000"/>
              </a:lnSpc>
            </a:pPr>
            <a:r>
              <a:t>Was machen diese Personen gerne? Welche Hobbys haben sie?</a:t>
            </a:r>
          </a:p>
          <a:p>
            <a:pPr>
              <a:lnSpc>
                <a:spcPct val="100000"/>
              </a:lnSpc>
            </a:pPr>
            <a:r>
              <a:t>Was ist vor dieser Szene vielleicht passiert?</a:t>
            </a:r>
          </a:p>
          <a:p>
            <a:pPr>
              <a:lnSpc>
                <a:spcPct val="100000"/>
              </a:lnSpc>
            </a:pPr>
            <a:r>
              <a:t>Was könnte als Nächstes passieren? Wohin fahren die Jugendlichen?</a:t>
            </a:r>
          </a:p>
        </p:txBody>
      </p:sp>
      <p:sp>
        <p:nvSpPr>
          <p:cNvPr id="368" name="Foliennummernplatzhalter 2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Video: Radausflug mit Folgen</a:t>
            </a:r>
          </a:p>
        </p:txBody>
      </p:sp>
      <p:sp>
        <p:nvSpPr>
          <p:cNvPr id="371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r>
              <a:t>Video bis 1:42 abspielen</a:t>
            </a:r>
            <a:r>
              <a:rPr b="0"/>
              <a:t>: </a:t>
            </a:r>
            <a:r>
              <a:rPr b="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rPr>
              <a:t>Video</a:t>
            </a:r>
          </a:p>
        </p:txBody>
      </p:sp>
      <p:sp>
        <p:nvSpPr>
          <p:cNvPr id="372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373" name="Inhaltsplatzhalter 3" descr="Inhaltsplatzhalter 3">
            <a:hlinkClick r:id="rId2"/>
          </p:cNvPr>
          <p:cNvPicPr>
            <a:picLocks noChangeAspect="1"/>
          </p:cNvPicPr>
          <p:nvPr/>
        </p:nvPicPr>
        <p:blipFill>
          <a:blip r:embed="rId3"/>
          <a:srcRect r="2" b="5"/>
          <a:stretch>
            <a:fillRect/>
          </a:stretch>
        </p:blipFill>
        <p:spPr>
          <a:xfrm>
            <a:off x="3265413" y="2393118"/>
            <a:ext cx="5650311" cy="3178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" y="0"/>
                </a:moveTo>
                <a:cubicBezTo>
                  <a:pt x="907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907" y="21600"/>
                  <a:pt x="2025" y="21600"/>
                </a:cubicBezTo>
                <a:lnTo>
                  <a:pt x="19575" y="21600"/>
                </a:lnTo>
                <a:cubicBezTo>
                  <a:pt x="20693" y="21600"/>
                  <a:pt x="21600" y="19988"/>
                  <a:pt x="21600" y="18000"/>
                </a:cubicBezTo>
                <a:lnTo>
                  <a:pt x="21600" y="3600"/>
                </a:lnTo>
                <a:cubicBezTo>
                  <a:pt x="21600" y="1612"/>
                  <a:pt x="20693" y="0"/>
                  <a:pt x="19575" y="0"/>
                </a:cubicBezTo>
                <a:lnTo>
                  <a:pt x="2025" y="0"/>
                </a:lnTo>
                <a:close/>
              </a:path>
            </a:pathLst>
          </a:custGeom>
          <a:ln w="12700">
            <a:miter lim="400000"/>
          </a:ln>
          <a:effectLst>
            <a:outerShdw blurRad="76200" dist="38100" dir="78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Was würdest du tun? </a:t>
            </a:r>
          </a:p>
        </p:txBody>
      </p:sp>
      <p:sp>
        <p:nvSpPr>
          <p:cNvPr id="376" name="Inhaltsplatzhalter 2"/>
          <p:cNvSpPr txBox="1">
            <a:spLocks noGrp="1"/>
          </p:cNvSpPr>
          <p:nvPr>
            <p:ph type="body" sz="half" idx="1"/>
          </p:nvPr>
        </p:nvSpPr>
        <p:spPr>
          <a:xfrm>
            <a:off x="469790" y="1828800"/>
            <a:ext cx="5370090" cy="4391022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sz="3600" b="1"/>
            </a:pPr>
            <a:endParaRPr/>
          </a:p>
          <a:p>
            <a:pPr marL="0" indent="0" algn="ctr">
              <a:buSzTx/>
              <a:buNone/>
              <a:defRPr sz="3600" b="1"/>
            </a:pPr>
            <a:endParaRPr/>
          </a:p>
          <a:p>
            <a:pPr marL="0" indent="0" algn="ctr">
              <a:buSzTx/>
              <a:buNone/>
              <a:defRPr sz="3600" b="1"/>
            </a:pPr>
            <a:endParaRPr/>
          </a:p>
          <a:p>
            <a:pPr marL="0" indent="0" algn="ctr">
              <a:buSzTx/>
              <a:buNone/>
              <a:defRPr sz="3600" b="1"/>
            </a:pPr>
            <a:r>
              <a:t>SPIELKONSOLE</a:t>
            </a:r>
          </a:p>
        </p:txBody>
      </p:sp>
      <p:sp>
        <p:nvSpPr>
          <p:cNvPr id="377" name="Inhaltsplatzhalter 3"/>
          <p:cNvSpPr txBox="1"/>
          <p:nvPr/>
        </p:nvSpPr>
        <p:spPr>
          <a:xfrm>
            <a:off x="6349994" y="1828800"/>
            <a:ext cx="5331876" cy="4391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 sz="36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  <a:p>
            <a:pPr algn="ctr">
              <a:lnSpc>
                <a:spcPct val="90000"/>
              </a:lnSpc>
              <a:spcBef>
                <a:spcPts val="1000"/>
              </a:spcBef>
              <a:defRPr sz="36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  <a:p>
            <a:pPr algn="ctr">
              <a:lnSpc>
                <a:spcPct val="90000"/>
              </a:lnSpc>
              <a:spcBef>
                <a:spcPts val="1000"/>
              </a:spcBef>
              <a:defRPr sz="36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  <a:p>
            <a:pPr algn="ctr">
              <a:lnSpc>
                <a:spcPct val="90000"/>
              </a:lnSpc>
              <a:spcBef>
                <a:spcPts val="1000"/>
              </a:spcBef>
              <a:defRPr sz="3600" b="1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FAHRRAD</a:t>
            </a:r>
          </a:p>
        </p:txBody>
      </p:sp>
      <p:sp>
        <p:nvSpPr>
          <p:cNvPr id="378" name="Foliennummernplatzhalter 4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5</a:t>
            </a:fld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Video: Radausflug mit Folgen</a:t>
            </a:r>
          </a:p>
        </p:txBody>
      </p:sp>
      <p:sp>
        <p:nvSpPr>
          <p:cNvPr id="381" name="Inhaltsplatzhalter 2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/>
            </a:pPr>
            <a:r>
              <a:t>Video ab 1:42 abspielen</a:t>
            </a:r>
            <a:r>
              <a:rPr b="0"/>
              <a:t>: </a:t>
            </a:r>
            <a:r>
              <a:rPr b="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rPr>
              <a:t>Video</a:t>
            </a:r>
          </a:p>
        </p:txBody>
      </p:sp>
      <p:sp>
        <p:nvSpPr>
          <p:cNvPr id="382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6</a:t>
            </a:fld>
            <a:endParaRPr/>
          </a:p>
        </p:txBody>
      </p:sp>
      <p:pic>
        <p:nvPicPr>
          <p:cNvPr id="383" name="Inhaltsplatzhalter 3" descr="Inhaltsplatzhalter 3">
            <a:hlinkClick r:id="rId2"/>
          </p:cNvPr>
          <p:cNvPicPr>
            <a:picLocks noChangeAspect="1"/>
          </p:cNvPicPr>
          <p:nvPr/>
        </p:nvPicPr>
        <p:blipFill>
          <a:blip r:embed="rId3"/>
          <a:srcRect r="2" b="5"/>
          <a:stretch>
            <a:fillRect/>
          </a:stretch>
        </p:blipFill>
        <p:spPr>
          <a:xfrm>
            <a:off x="3265413" y="2393118"/>
            <a:ext cx="5650311" cy="3178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" y="0"/>
                </a:moveTo>
                <a:cubicBezTo>
                  <a:pt x="907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907" y="21600"/>
                  <a:pt x="2025" y="21600"/>
                </a:cubicBezTo>
                <a:lnTo>
                  <a:pt x="19575" y="21600"/>
                </a:lnTo>
                <a:cubicBezTo>
                  <a:pt x="20693" y="21600"/>
                  <a:pt x="21600" y="19988"/>
                  <a:pt x="21600" y="18000"/>
                </a:cubicBezTo>
                <a:lnTo>
                  <a:pt x="21600" y="3600"/>
                </a:lnTo>
                <a:cubicBezTo>
                  <a:pt x="21600" y="1612"/>
                  <a:pt x="20693" y="0"/>
                  <a:pt x="19575" y="0"/>
                </a:cubicBezTo>
                <a:lnTo>
                  <a:pt x="2025" y="0"/>
                </a:lnTo>
                <a:close/>
              </a:path>
            </a:pathLst>
          </a:custGeom>
          <a:ln w="12700">
            <a:miter lim="400000"/>
          </a:ln>
          <a:effectLst>
            <a:outerShdw blurRad="76200" dist="38100" dir="78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Nachbesprechung</a:t>
            </a:r>
          </a:p>
        </p:txBody>
      </p:sp>
      <p:sp>
        <p:nvSpPr>
          <p:cNvPr id="386" name="Inhaltsplatzhalter 2"/>
          <p:cNvSpPr txBox="1">
            <a:spLocks noGrp="1"/>
          </p:cNvSpPr>
          <p:nvPr>
            <p:ph type="body" sz="half" idx="1"/>
          </p:nvPr>
        </p:nvSpPr>
        <p:spPr>
          <a:xfrm>
            <a:off x="469790" y="2059545"/>
            <a:ext cx="5747032" cy="377074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t>Wer kommt im Video vor? Was passiert? (Situation, Problem)</a:t>
            </a:r>
          </a:p>
          <a:p>
            <a:pPr>
              <a:lnSpc>
                <a:spcPct val="150000"/>
              </a:lnSpc>
            </a:pPr>
            <a:r>
              <a:t>Welche Lösungen finden die Jugendlichen?</a:t>
            </a:r>
          </a:p>
          <a:p>
            <a:pPr>
              <a:lnSpc>
                <a:spcPct val="150000"/>
              </a:lnSpc>
            </a:pPr>
            <a:r>
              <a:t>Muss man für alle Freizeitaktivitäten bezahlen? Was könnten Mia, Yara und Luca machen, anstatt ins Kino zu gehen? </a:t>
            </a:r>
          </a:p>
        </p:txBody>
      </p:sp>
      <p:sp>
        <p:nvSpPr>
          <p:cNvPr id="387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  <p:pic>
        <p:nvPicPr>
          <p:cNvPr id="388" name="Inhaltsplatzhalter 3" descr="Inhaltsplatzhalter 3"/>
          <p:cNvPicPr>
            <a:picLocks noChangeAspect="1"/>
          </p:cNvPicPr>
          <p:nvPr/>
        </p:nvPicPr>
        <p:blipFill>
          <a:blip r:embed="rId2"/>
          <a:srcRect b="2"/>
          <a:stretch>
            <a:fillRect/>
          </a:stretch>
        </p:blipFill>
        <p:spPr>
          <a:xfrm flipH="1">
            <a:off x="6424779" y="2059545"/>
            <a:ext cx="5125461" cy="2883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" y="0"/>
                </a:moveTo>
                <a:cubicBezTo>
                  <a:pt x="907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907" y="21600"/>
                  <a:pt x="2025" y="21600"/>
                </a:cubicBezTo>
                <a:lnTo>
                  <a:pt x="19573" y="21600"/>
                </a:lnTo>
                <a:cubicBezTo>
                  <a:pt x="20692" y="21600"/>
                  <a:pt x="21600" y="19988"/>
                  <a:pt x="21600" y="18000"/>
                </a:cubicBezTo>
                <a:lnTo>
                  <a:pt x="21600" y="3600"/>
                </a:lnTo>
                <a:cubicBezTo>
                  <a:pt x="21600" y="1612"/>
                  <a:pt x="20692" y="0"/>
                  <a:pt x="19573" y="0"/>
                </a:cubicBezTo>
                <a:lnTo>
                  <a:pt x="2025" y="0"/>
                </a:lnTo>
                <a:close/>
              </a:path>
            </a:pathLst>
          </a:custGeom>
          <a:ln w="12700">
            <a:miter lim="400000"/>
          </a:ln>
          <a:effectLst>
            <a:outerShdw blurRad="76200" dist="38100" dir="78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Entweder oder?</a:t>
            </a:r>
          </a:p>
        </p:txBody>
      </p:sp>
      <p:sp>
        <p:nvSpPr>
          <p:cNvPr id="391" name="Inhaltsplatzhalter 19"/>
          <p:cNvSpPr txBox="1">
            <a:spLocks noGrp="1"/>
          </p:cNvSpPr>
          <p:nvPr>
            <p:ph type="body" sz="half" idx="1"/>
          </p:nvPr>
        </p:nvSpPr>
        <p:spPr>
          <a:xfrm>
            <a:off x="469790" y="1828800"/>
            <a:ext cx="5370090" cy="439102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200" b="1">
                <a:solidFill>
                  <a:srgbClr val="3030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Entweder oder? #1 </a:t>
            </a:r>
            <a:br/>
            <a:endParaRPr/>
          </a:p>
          <a:p>
            <a:pPr marL="0" indent="0">
              <a:lnSpc>
                <a:spcPts val="1400"/>
              </a:lnSpc>
              <a:buSzTx/>
              <a:buNone/>
            </a:pPr>
            <a:r>
              <a:t>Neues Computerpiel kaufen oder Geld sparen?</a:t>
            </a:r>
          </a:p>
          <a:p>
            <a:endParaRPr/>
          </a:p>
          <a:p>
            <a:endParaRPr/>
          </a:p>
          <a:p>
            <a:pPr marL="0" indent="0">
              <a:buSzTx/>
              <a:buNone/>
              <a:defRPr sz="3200" b="1">
                <a:solidFill>
                  <a:srgbClr val="3030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Entweder oder? #3 </a:t>
            </a:r>
            <a:br/>
            <a:endParaRPr/>
          </a:p>
          <a:p>
            <a:pPr marL="0" indent="0">
              <a:lnSpc>
                <a:spcPts val="1400"/>
              </a:lnSpc>
              <a:buSzTx/>
              <a:buNone/>
            </a:pPr>
            <a:r>
              <a:t>Drei günstige T-Shirts oder ein teures?</a:t>
            </a:r>
          </a:p>
        </p:txBody>
      </p:sp>
      <p:sp>
        <p:nvSpPr>
          <p:cNvPr id="392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  <p:sp>
        <p:nvSpPr>
          <p:cNvPr id="393" name="Inhaltsplatzhalter 20"/>
          <p:cNvSpPr txBox="1"/>
          <p:nvPr/>
        </p:nvSpPr>
        <p:spPr>
          <a:xfrm>
            <a:off x="6349994" y="1828800"/>
            <a:ext cx="5331876" cy="4391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>
              <a:lnSpc>
                <a:spcPct val="81000"/>
              </a:lnSpc>
              <a:spcBef>
                <a:spcPts val="1000"/>
              </a:spcBef>
              <a:defRPr sz="3200" b="1">
                <a:solidFill>
                  <a:srgbClr val="3030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Entweder oder? #2 </a:t>
            </a:r>
            <a:br/>
            <a:endParaRPr/>
          </a:p>
          <a:p>
            <a:pPr>
              <a:lnSpc>
                <a:spcPct val="90000"/>
              </a:lnSpc>
              <a:spcBef>
                <a:spcPts val="1000"/>
              </a:spcBef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Ein Eis mit 4 Kugeln für dich oder jeweils eine Kugel für dich und deine drei Freund:innen?</a:t>
            </a:r>
          </a:p>
          <a:p>
            <a:pPr marL="228600" indent="-228600">
              <a:lnSpc>
                <a:spcPct val="81000"/>
              </a:lnSpc>
              <a:spcBef>
                <a:spcPts val="1000"/>
              </a:spcBef>
              <a:buSzPct val="100000"/>
              <a:buFont typeface="Arial"/>
              <a:buChar char="•"/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  <a:p>
            <a:pPr>
              <a:lnSpc>
                <a:spcPct val="81000"/>
              </a:lnSpc>
              <a:spcBef>
                <a:spcPts val="1000"/>
              </a:spcBef>
              <a:defRPr sz="3200" b="1">
                <a:solidFill>
                  <a:srgbClr val="3030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Entweder oder? #4 </a:t>
            </a:r>
            <a:br/>
            <a:endParaRPr/>
          </a:p>
          <a:p>
            <a:pPr>
              <a:lnSpc>
                <a:spcPct val="90000"/>
              </a:lnSpc>
              <a:spcBef>
                <a:spcPts val="1000"/>
              </a:spcBef>
              <a:defRPr sz="20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r>
              <a:t>Ich liebe Fleisch, aber mir tun die Tiere leid, und ich habe ein schlechtes Gewissen, wenn ich Tiere esse: Fleisch essen oder Tiere schützen?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itel 1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t>Entweder oder?</a:t>
            </a:r>
          </a:p>
        </p:txBody>
      </p:sp>
      <p:sp>
        <p:nvSpPr>
          <p:cNvPr id="396" name="Inhaltsplatzhalter 2"/>
          <p:cNvSpPr txBox="1">
            <a:spLocks noGrp="1"/>
          </p:cNvSpPr>
          <p:nvPr>
            <p:ph type="body" sz="half" idx="1"/>
          </p:nvPr>
        </p:nvSpPr>
        <p:spPr>
          <a:xfrm>
            <a:off x="450571" y="2147839"/>
            <a:ext cx="5082012" cy="4024361"/>
          </a:xfrm>
          <a:prstGeom prst="rect">
            <a:avLst/>
          </a:prstGeom>
        </p:spPr>
        <p:txBody>
          <a:bodyPr/>
          <a:lstStyle/>
          <a:p>
            <a:r>
              <a:t>Gab es bereits ähnliche Situationen in deinem Leben? Wie hast du sie gelöst?</a:t>
            </a:r>
          </a:p>
          <a:p>
            <a:pPr marL="0" indent="0">
              <a:buSzTx/>
              <a:buNone/>
            </a:pPr>
            <a:endParaRPr/>
          </a:p>
          <a:p>
            <a:r>
              <a:t>Denk noch einmal an Luca zurück. Hätte es noch alternative Lösungen gegeben? </a:t>
            </a:r>
          </a:p>
        </p:txBody>
      </p:sp>
      <p:sp>
        <p:nvSpPr>
          <p:cNvPr id="397" name="Foliennummernplatzhalter 3"/>
          <p:cNvSpPr txBox="1">
            <a:spLocks noGrp="1"/>
          </p:cNvSpPr>
          <p:nvPr>
            <p:ph type="sldNum" sz="quarter" idx="2"/>
          </p:nvPr>
        </p:nvSpPr>
        <p:spPr>
          <a:xfrm>
            <a:off x="11603708" y="6565901"/>
            <a:ext cx="127001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</a:t>
            </a:fld>
            <a:endParaRPr/>
          </a:p>
        </p:txBody>
      </p:sp>
      <p:pic>
        <p:nvPicPr>
          <p:cNvPr id="398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487797" y="2147839"/>
            <a:ext cx="4623549" cy="34186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171BB9-9B93-43EB-B252-468B668A7EF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Microsoft Office PowerPoint</Application>
  <PresentationFormat>Breitbild</PresentationFormat>
  <Paragraphs>216</Paragraphs>
  <Slides>28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9" baseType="lpstr">
      <vt:lpstr>Adelle Sans Eb</vt:lpstr>
      <vt:lpstr>-apple-system</vt:lpstr>
      <vt:lpstr>Arial</vt:lpstr>
      <vt:lpstr>Calibri</vt:lpstr>
      <vt:lpstr>Lexend</vt:lpstr>
      <vt:lpstr>Lexend ExtraBold</vt:lpstr>
      <vt:lpstr>Lexend Medium</vt:lpstr>
      <vt:lpstr>Lexend SemiBold</vt:lpstr>
      <vt:lpstr>Segoe UI</vt:lpstr>
      <vt:lpstr>Symbol</vt:lpstr>
      <vt:lpstr>1_Office</vt:lpstr>
      <vt:lpstr>Los  Geht’s!</vt:lpstr>
      <vt:lpstr>Einstieg Bedürfnisse</vt:lpstr>
      <vt:lpstr>Was passiert hier?</vt:lpstr>
      <vt:lpstr>Video: Radausflug mit Folgen</vt:lpstr>
      <vt:lpstr>Was würdest du tun? </vt:lpstr>
      <vt:lpstr>Video: Radausflug mit Folgen</vt:lpstr>
      <vt:lpstr>Nachbesprechung</vt:lpstr>
      <vt:lpstr>Entweder oder?</vt:lpstr>
      <vt:lpstr>Entweder oder?</vt:lpstr>
      <vt:lpstr>Bedürfnisse und Lebensqualität</vt:lpstr>
      <vt:lpstr>Wie fühlen wir uns beim shoppen?</vt:lpstr>
      <vt:lpstr>Warum kaufen wir?</vt:lpstr>
      <vt:lpstr>Was kann man nicht mit Geld kaufen?</vt:lpstr>
      <vt:lpstr>Wo fängt luxus an?</vt:lpstr>
      <vt:lpstr>Wieso bauen wir unsere Fahrräder nicht selbst?</vt:lpstr>
      <vt:lpstr>Wieso zahlen viele Menschen für den Friseur, anstatt sich einfach die Haare SELBST ABzuschneiden?</vt:lpstr>
      <vt:lpstr>Kino oder zu Hause fernsehen? Kuchen aus dem Supermarkt oder selbstgebacken? </vt:lpstr>
      <vt:lpstr>Was wird meistens von FamilieN und freund:innen erledigt?</vt:lpstr>
      <vt:lpstr>WOFÜR braucht es viele Menschen?</vt:lpstr>
      <vt:lpstr>Zusammenfassung: Bedürfnisse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1</cp:revision>
  <dcterms:modified xsi:type="dcterms:W3CDTF">2024-01-09T15:05:51Z</dcterms:modified>
</cp:coreProperties>
</file>