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8"/>
  </p:notesMasterIdLst>
  <p:sldIdLst>
    <p:sldId id="302" r:id="rId2"/>
    <p:sldId id="321" r:id="rId3"/>
    <p:sldId id="325" r:id="rId4"/>
    <p:sldId id="303" r:id="rId5"/>
    <p:sldId id="305" r:id="rId6"/>
    <p:sldId id="30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500"/>
    <a:srgbClr val="FFC865"/>
    <a:srgbClr val="70AD47"/>
    <a:srgbClr val="A9D18E"/>
    <a:srgbClr val="385723"/>
    <a:srgbClr val="FFFFFF"/>
    <a:srgbClr val="FFF5EB"/>
    <a:srgbClr val="FFCB97"/>
    <a:srgbClr val="FFA74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FC5903-B9B6-4CF7-8975-05687401AAB8}" v="3" dt="2025-01-07T12:21:05.3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81961" autoAdjust="0"/>
  </p:normalViewPr>
  <p:slideViewPr>
    <p:cSldViewPr snapToGrid="0">
      <p:cViewPr varScale="1">
        <p:scale>
          <a:sx n="59" d="100"/>
          <a:sy n="59" d="100"/>
        </p:scale>
        <p:origin x="10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51BEA-C714-4AED-9112-4500DB899A85}" type="datetimeFigureOut">
              <a:rPr lang="en-AU" smtClean="0"/>
              <a:t>7/01/2025</a:t>
            </a:fld>
            <a:endParaRPr lang="en-AU"/>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AU"/>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9DB4-C640-4EE0-A5E6-22F889456E1C}" type="slidenum">
              <a:rPr lang="en-AU" smtClean="0"/>
              <a:t>‹Nr.›</a:t>
            </a:fld>
            <a:endParaRPr lang="en-AU"/>
          </a:p>
        </p:txBody>
      </p:sp>
    </p:spTree>
    <p:extLst>
      <p:ext uri="{BB962C8B-B14F-4D97-AF65-F5344CB8AC3E}">
        <p14:creationId xmlns:p14="http://schemas.microsoft.com/office/powerpoint/2010/main" val="183700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Die Entscheidung für eine Beruf oder eine konkrete Ausbildung muss in Österreich sehr früh getroffen werden. Mit 13 Jahren fällt meistens die Entscheidung, ob eine berufsbildende mittlere oder höhere Schule mit einem beruflichen Schwerpunkt besucht werden soll oder ob es gleich in einen speziellen Lehrberuf geht und man die Ausbildung nach der 9. Schulstufe in einem Unternehmen und der Berufsschule fortsetzt. Manche Schüler:innen entscheiden sich dafür, die AHS-Oberstufe zu besuchen, um rasch studieren zu können. Das alles passiert zu einem Zeitpunkt, zu dem es nur wenig Erfahrung und Wissen zu den unterschiedlichen Berufen gibt. In Österreich ist das Bildungssystem durchlässig. Das bedeutet, dass eine Entscheidung für eine bestimmte Schulform bzw. Ausbildungsform mit 13 oder 14 Jahren nicht dazu führen, dass man den Weg bis ins späte Erwachsenenalter weitergehen muss. Man kann z.B. nach der Matura immer noch einen Beruf erlernen, indem man eine Lehre macht. Man kann aber auch nach der Lehre eine Reifeprüfung (Matura, Studienberechtigungsprüfung oder Berufsreifeprüfung) ablegen, um danach zu studieren. Selbst nach vielen Jahren in einem bestimmten Beruf kann man wechseln, wenn man das möchte. In Österreich gibt es viele Aus- und Weiterbildungsangebote, die einen Berufswechsel auch später im Leben möglich machen. </a:t>
            </a:r>
          </a:p>
        </p:txBody>
      </p:sp>
      <p:sp>
        <p:nvSpPr>
          <p:cNvPr id="4" name="Foliennummernplatzhalter 3"/>
          <p:cNvSpPr>
            <a:spLocks noGrp="1"/>
          </p:cNvSpPr>
          <p:nvPr>
            <p:ph type="sldNum" sz="quarter" idx="5"/>
          </p:nvPr>
        </p:nvSpPr>
        <p:spPr/>
        <p:txBody>
          <a:bodyPr/>
          <a:lstStyle/>
          <a:p>
            <a:fld id="{0F039DB4-C640-4EE0-A5E6-22F889456E1C}" type="slidenum">
              <a:rPr lang="en-AU" smtClean="0"/>
              <a:t>2</a:t>
            </a:fld>
            <a:endParaRPr lang="en-AU"/>
          </a:p>
        </p:txBody>
      </p:sp>
    </p:spTree>
    <p:extLst>
      <p:ext uri="{BB962C8B-B14F-4D97-AF65-F5344CB8AC3E}">
        <p14:creationId xmlns:p14="http://schemas.microsoft.com/office/powerpoint/2010/main" val="3637355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Die Abbildung aus dem Unterrichtskonzept Berufswahl wurde um die Möglichkeiten des Wechsels zwischen den Schultypen und der Höherqualifizierung durch eine Reifeprüfung nach der BMS/Lehre erweitert. </a:t>
            </a:r>
          </a:p>
        </p:txBody>
      </p:sp>
      <p:sp>
        <p:nvSpPr>
          <p:cNvPr id="4" name="Foliennummernplatzhalter 3"/>
          <p:cNvSpPr>
            <a:spLocks noGrp="1"/>
          </p:cNvSpPr>
          <p:nvPr>
            <p:ph type="sldNum" sz="quarter" idx="5"/>
          </p:nvPr>
        </p:nvSpPr>
        <p:spPr/>
        <p:txBody>
          <a:bodyPr/>
          <a:lstStyle/>
          <a:p>
            <a:fld id="{0F039DB4-C640-4EE0-A5E6-22F889456E1C}" type="slidenum">
              <a:rPr lang="en-AU" smtClean="0"/>
              <a:t>3</a:t>
            </a:fld>
            <a:endParaRPr lang="en-AU"/>
          </a:p>
        </p:txBody>
      </p:sp>
    </p:spTree>
    <p:extLst>
      <p:ext uri="{BB962C8B-B14F-4D97-AF65-F5344CB8AC3E}">
        <p14:creationId xmlns:p14="http://schemas.microsoft.com/office/powerpoint/2010/main" val="4095398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solidFill>
                <a:srgbClr val="FF0000"/>
              </a:solidFill>
              <a:highlight>
                <a:srgbClr val="FFFF00"/>
              </a:highlight>
            </a:endParaRPr>
          </a:p>
        </p:txBody>
      </p:sp>
      <p:sp>
        <p:nvSpPr>
          <p:cNvPr id="4" name="Foliennummernplatzhalter 3"/>
          <p:cNvSpPr>
            <a:spLocks noGrp="1"/>
          </p:cNvSpPr>
          <p:nvPr>
            <p:ph type="sldNum" sz="quarter" idx="5"/>
          </p:nvPr>
        </p:nvSpPr>
        <p:spPr/>
        <p:txBody>
          <a:bodyPr/>
          <a:lstStyle/>
          <a:p>
            <a:fld id="{0F039DB4-C640-4EE0-A5E6-22F889456E1C}" type="slidenum">
              <a:rPr lang="en-AU" smtClean="0"/>
              <a:t>4</a:t>
            </a:fld>
            <a:endParaRPr lang="en-AU"/>
          </a:p>
        </p:txBody>
      </p:sp>
    </p:spTree>
    <p:extLst>
      <p:ext uri="{BB962C8B-B14F-4D97-AF65-F5344CB8AC3E}">
        <p14:creationId xmlns:p14="http://schemas.microsoft.com/office/powerpoint/2010/main" val="123792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AutoNum type="arabicParenR"/>
            </a:pPr>
            <a:r>
              <a:rPr lang="de-AT" dirty="0"/>
              <a:t>Durchlässigkeit des Bildungssystems und Möglichkeit durch Lebenslanges Lernen den Beruf zu wählen, den man machen möchte. </a:t>
            </a:r>
          </a:p>
          <a:p>
            <a:pPr marL="228600" indent="-228600">
              <a:buAutoNum type="arabicParenR"/>
            </a:pPr>
            <a:r>
              <a:rPr lang="de-AT" dirty="0"/>
              <a:t>Finanzielle Schwierigkeiten/Herausforderungen, vor allem wenn man schon im Berufsleben ist und dann eine neue Ausbildung beginnen möchte; soziale Herausforderung; …</a:t>
            </a:r>
          </a:p>
          <a:p>
            <a:pPr marL="228600" indent="-228600">
              <a:buAutoNum type="arabicParenR"/>
            </a:pPr>
            <a:r>
              <a:rPr lang="de-AT" dirty="0"/>
              <a:t>Individuelle Möglichkeiten (siehe Musterlösung)</a:t>
            </a:r>
          </a:p>
          <a:p>
            <a:pPr marL="228600" indent="-228600">
              <a:buAutoNum type="arabicParenR"/>
            </a:pPr>
            <a:r>
              <a:rPr lang="de-AT"/>
              <a:t>Individuelle Lösung</a:t>
            </a:r>
            <a:endParaRPr lang="de-AT" dirty="0"/>
          </a:p>
          <a:p>
            <a:pPr marL="228600" indent="-228600">
              <a:buAutoNum type="arabicParenR"/>
            </a:pPr>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6</a:t>
            </a:fld>
            <a:endParaRPr lang="en-AU"/>
          </a:p>
        </p:txBody>
      </p:sp>
    </p:spTree>
    <p:extLst>
      <p:ext uri="{BB962C8B-B14F-4D97-AF65-F5344CB8AC3E}">
        <p14:creationId xmlns:p14="http://schemas.microsoft.com/office/powerpoint/2010/main" val="1510946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07.01.2025</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353194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chemeClr val="accent6">
                    <a:lumMod val="75000"/>
                  </a:schemeClr>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6">
            <a:extLst>
              <a:ext uri="{FF2B5EF4-FFF2-40B4-BE49-F238E27FC236}">
                <a16:creationId xmlns:a16="http://schemas.microsoft.com/office/drawing/2014/main" id="{F75EEA99-345C-9BAC-DBEF-480535F95E7C}"/>
              </a:ext>
            </a:extLst>
          </p:cNvPr>
          <p:cNvSpPr>
            <a:spLocks noGrp="1"/>
          </p:cNvSpPr>
          <p:nvPr>
            <p:ph type="sldNum" sz="quarter" idx="12"/>
          </p:nvPr>
        </p:nvSpPr>
        <p:spPr>
          <a:xfrm>
            <a:off x="8610600" y="6356350"/>
            <a:ext cx="2743200" cy="365125"/>
          </a:xfrm>
        </p:spPr>
        <p:txBody>
          <a:bodyPr/>
          <a:lstStyle/>
          <a:p>
            <a:fld id="{4C23FFEC-42AF-4C5F-8FEB-D69D9B6A7C04}" type="slidenum">
              <a:rPr lang="de-AT" smtClean="0"/>
              <a:t>‹Nr.›</a:t>
            </a:fld>
            <a:endParaRPr lang="de-AT"/>
          </a:p>
        </p:txBody>
      </p:sp>
      <p:pic>
        <p:nvPicPr>
          <p:cNvPr id="15" name="Grafik 14">
            <a:extLst>
              <a:ext uri="{FF2B5EF4-FFF2-40B4-BE49-F238E27FC236}">
                <a16:creationId xmlns:a16="http://schemas.microsoft.com/office/drawing/2014/main" id="{60C9D91D-6318-29C5-897A-0131B70D6061}"/>
              </a:ext>
            </a:extLst>
          </p:cNvPr>
          <p:cNvPicPr>
            <a:picLocks noChangeAspect="1"/>
          </p:cNvPicPr>
          <p:nvPr userDrawn="1"/>
        </p:nvPicPr>
        <p:blipFill>
          <a:blip r:embed="rId2"/>
          <a:stretch>
            <a:fillRect/>
          </a:stretch>
        </p:blipFill>
        <p:spPr>
          <a:xfrm>
            <a:off x="0" y="0"/>
            <a:ext cx="12192000" cy="635100"/>
          </a:xfrm>
          <a:prstGeom prst="rect">
            <a:avLst/>
          </a:prstGeom>
        </p:spPr>
      </p:pic>
    </p:spTree>
    <p:extLst>
      <p:ext uri="{BB962C8B-B14F-4D97-AF65-F5344CB8AC3E}">
        <p14:creationId xmlns:p14="http://schemas.microsoft.com/office/powerpoint/2010/main" val="260220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07.01.2025</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637229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07.01.2025</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4073374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18" Type="http://schemas.openxmlformats.org/officeDocument/2006/relationships/image" Target="../media/image21.svg"/><Relationship Id="rId26" Type="http://schemas.openxmlformats.org/officeDocument/2006/relationships/image" Target="../media/image29.sv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sv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notesSlide" Target="../notesSlides/notesSlide3.xml"/><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2.xml"/><Relationship Id="rId6" Type="http://schemas.openxmlformats.org/officeDocument/2006/relationships/image" Target="../media/image9.svg"/><Relationship Id="rId11" Type="http://schemas.openxmlformats.org/officeDocument/2006/relationships/image" Target="../media/image14.png"/><Relationship Id="rId24" Type="http://schemas.openxmlformats.org/officeDocument/2006/relationships/image" Target="../media/image27.sv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svg"/><Relationship Id="rId10" Type="http://schemas.openxmlformats.org/officeDocument/2006/relationships/image" Target="../media/image13.svg"/><Relationship Id="rId19" Type="http://schemas.openxmlformats.org/officeDocument/2006/relationships/image" Target="../media/image22.pn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 Id="rId22" Type="http://schemas.openxmlformats.org/officeDocument/2006/relationships/image" Target="../media/image25.svg"/><Relationship Id="rId27" Type="http://schemas.openxmlformats.org/officeDocument/2006/relationships/image" Target="../media/image30.png"/></Relationships>
</file>

<file path=ppt/slides/_rels/slide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svg"/><Relationship Id="rId7" Type="http://schemas.openxmlformats.org/officeDocument/2006/relationships/image" Target="../media/image37.sv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a:xfrm>
            <a:off x="1524000" y="2728664"/>
            <a:ext cx="9144000" cy="1092584"/>
          </a:xfrm>
        </p:spPr>
        <p:txBody>
          <a:bodyPr>
            <a:normAutofit fontScale="90000"/>
          </a:bodyPr>
          <a:lstStyle/>
          <a:p>
            <a:r>
              <a:rPr lang="de-AT" dirty="0"/>
              <a:t>Lernstrecke 1: Arbeitswelt &amp; Berufsorientierung</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524000" y="3966657"/>
            <a:ext cx="9144000" cy="1655762"/>
          </a:xfrm>
        </p:spPr>
        <p:txBody>
          <a:bodyPr/>
          <a:lstStyle/>
          <a:p>
            <a:r>
              <a:rPr lang="de-AT" dirty="0"/>
              <a:t>Good News</a:t>
            </a:r>
          </a:p>
        </p:txBody>
      </p:sp>
    </p:spTree>
    <p:extLst>
      <p:ext uri="{BB962C8B-B14F-4D97-AF65-F5344CB8AC3E}">
        <p14:creationId xmlns:p14="http://schemas.microsoft.com/office/powerpoint/2010/main" val="306605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3.200+ Grafiken, lizenzfreie Vektorgrafiken und Clipart zu ...">
            <a:extLst>
              <a:ext uri="{FF2B5EF4-FFF2-40B4-BE49-F238E27FC236}">
                <a16:creationId xmlns:a16="http://schemas.microsoft.com/office/drawing/2014/main" id="{43300A69-312E-4BD6-84E8-AE7B666C961C}"/>
              </a:ext>
            </a:extLst>
          </p:cNvPr>
          <p:cNvPicPr>
            <a:picLocks noChangeAspect="1" noChangeArrowheads="1"/>
          </p:cNvPicPr>
          <p:nvPr/>
        </p:nvPicPr>
        <p:blipFill>
          <a:blip r:embed="rId3">
            <a:clrChange>
              <a:clrFrom>
                <a:srgbClr val="FFFFFF"/>
              </a:clrFrom>
              <a:clrTo>
                <a:srgbClr val="FFFFFF">
                  <a:alpha val="0"/>
                </a:srgbClr>
              </a:clrTo>
            </a:clrChange>
            <a:alphaModFix amt="50000"/>
            <a:extLst>
              <a:ext uri="{28A0092B-C50C-407E-A947-70E740481C1C}">
                <a14:useLocalDpi xmlns:a14="http://schemas.microsoft.com/office/drawing/2010/main" val="0"/>
              </a:ext>
            </a:extLst>
          </a:blip>
          <a:srcRect/>
          <a:stretch>
            <a:fillRect/>
          </a:stretch>
        </p:blipFill>
        <p:spPr bwMode="auto">
          <a:xfrm>
            <a:off x="445477" y="2476767"/>
            <a:ext cx="4251197" cy="3403737"/>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2</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a:xfrm>
            <a:off x="838200" y="835147"/>
            <a:ext cx="10515600" cy="1095253"/>
          </a:xfrm>
          <a:custGeom>
            <a:avLst/>
            <a:gdLst>
              <a:gd name="connsiteX0" fmla="*/ 0 w 10515600"/>
              <a:gd name="connsiteY0" fmla="*/ 0 h 1095253"/>
              <a:gd name="connsiteX1" fmla="*/ 341757 w 10515600"/>
              <a:gd name="connsiteY1" fmla="*/ 0 h 1095253"/>
              <a:gd name="connsiteX2" fmla="*/ 998982 w 10515600"/>
              <a:gd name="connsiteY2" fmla="*/ 0 h 1095253"/>
              <a:gd name="connsiteX3" fmla="*/ 1761363 w 10515600"/>
              <a:gd name="connsiteY3" fmla="*/ 0 h 1095253"/>
              <a:gd name="connsiteX4" fmla="*/ 2313432 w 10515600"/>
              <a:gd name="connsiteY4" fmla="*/ 0 h 1095253"/>
              <a:gd name="connsiteX5" fmla="*/ 2760345 w 10515600"/>
              <a:gd name="connsiteY5" fmla="*/ 0 h 1095253"/>
              <a:gd name="connsiteX6" fmla="*/ 3312414 w 10515600"/>
              <a:gd name="connsiteY6" fmla="*/ 0 h 1095253"/>
              <a:gd name="connsiteX7" fmla="*/ 3654171 w 10515600"/>
              <a:gd name="connsiteY7" fmla="*/ 0 h 1095253"/>
              <a:gd name="connsiteX8" fmla="*/ 4206240 w 10515600"/>
              <a:gd name="connsiteY8" fmla="*/ 0 h 1095253"/>
              <a:gd name="connsiteX9" fmla="*/ 4758309 w 10515600"/>
              <a:gd name="connsiteY9" fmla="*/ 0 h 1095253"/>
              <a:gd name="connsiteX10" fmla="*/ 5205222 w 10515600"/>
              <a:gd name="connsiteY10" fmla="*/ 0 h 1095253"/>
              <a:gd name="connsiteX11" fmla="*/ 6072759 w 10515600"/>
              <a:gd name="connsiteY11" fmla="*/ 0 h 1095253"/>
              <a:gd name="connsiteX12" fmla="*/ 6729984 w 10515600"/>
              <a:gd name="connsiteY12" fmla="*/ 0 h 1095253"/>
              <a:gd name="connsiteX13" fmla="*/ 7387209 w 10515600"/>
              <a:gd name="connsiteY13" fmla="*/ 0 h 1095253"/>
              <a:gd name="connsiteX14" fmla="*/ 8044434 w 10515600"/>
              <a:gd name="connsiteY14" fmla="*/ 0 h 1095253"/>
              <a:gd name="connsiteX15" fmla="*/ 8386191 w 10515600"/>
              <a:gd name="connsiteY15" fmla="*/ 0 h 1095253"/>
              <a:gd name="connsiteX16" fmla="*/ 9148572 w 10515600"/>
              <a:gd name="connsiteY16" fmla="*/ 0 h 1095253"/>
              <a:gd name="connsiteX17" fmla="*/ 9805797 w 10515600"/>
              <a:gd name="connsiteY17" fmla="*/ 0 h 1095253"/>
              <a:gd name="connsiteX18" fmla="*/ 10515600 w 10515600"/>
              <a:gd name="connsiteY18" fmla="*/ 0 h 1095253"/>
              <a:gd name="connsiteX19" fmla="*/ 10515600 w 10515600"/>
              <a:gd name="connsiteY19" fmla="*/ 536674 h 1095253"/>
              <a:gd name="connsiteX20" fmla="*/ 10515600 w 10515600"/>
              <a:gd name="connsiteY20" fmla="*/ 1095253 h 1095253"/>
              <a:gd name="connsiteX21" fmla="*/ 9753219 w 10515600"/>
              <a:gd name="connsiteY21" fmla="*/ 1095253 h 1095253"/>
              <a:gd name="connsiteX22" fmla="*/ 9306306 w 10515600"/>
              <a:gd name="connsiteY22" fmla="*/ 1095253 h 1095253"/>
              <a:gd name="connsiteX23" fmla="*/ 8649081 w 10515600"/>
              <a:gd name="connsiteY23" fmla="*/ 1095253 h 1095253"/>
              <a:gd name="connsiteX24" fmla="*/ 8307324 w 10515600"/>
              <a:gd name="connsiteY24" fmla="*/ 1095253 h 1095253"/>
              <a:gd name="connsiteX25" fmla="*/ 7650099 w 10515600"/>
              <a:gd name="connsiteY25" fmla="*/ 1095253 h 1095253"/>
              <a:gd name="connsiteX26" fmla="*/ 6992874 w 10515600"/>
              <a:gd name="connsiteY26" fmla="*/ 1095253 h 1095253"/>
              <a:gd name="connsiteX27" fmla="*/ 6545961 w 10515600"/>
              <a:gd name="connsiteY27" fmla="*/ 1095253 h 1095253"/>
              <a:gd name="connsiteX28" fmla="*/ 5888736 w 10515600"/>
              <a:gd name="connsiteY28" fmla="*/ 1095253 h 1095253"/>
              <a:gd name="connsiteX29" fmla="*/ 5126355 w 10515600"/>
              <a:gd name="connsiteY29" fmla="*/ 1095253 h 1095253"/>
              <a:gd name="connsiteX30" fmla="*/ 4469130 w 10515600"/>
              <a:gd name="connsiteY30" fmla="*/ 1095253 h 1095253"/>
              <a:gd name="connsiteX31" fmla="*/ 3601593 w 10515600"/>
              <a:gd name="connsiteY31" fmla="*/ 1095253 h 1095253"/>
              <a:gd name="connsiteX32" fmla="*/ 2944368 w 10515600"/>
              <a:gd name="connsiteY32" fmla="*/ 1095253 h 1095253"/>
              <a:gd name="connsiteX33" fmla="*/ 2392299 w 10515600"/>
              <a:gd name="connsiteY33" fmla="*/ 1095253 h 1095253"/>
              <a:gd name="connsiteX34" fmla="*/ 1945386 w 10515600"/>
              <a:gd name="connsiteY34" fmla="*/ 1095253 h 1095253"/>
              <a:gd name="connsiteX35" fmla="*/ 1603629 w 10515600"/>
              <a:gd name="connsiteY35" fmla="*/ 1095253 h 1095253"/>
              <a:gd name="connsiteX36" fmla="*/ 946404 w 10515600"/>
              <a:gd name="connsiteY36" fmla="*/ 1095253 h 1095253"/>
              <a:gd name="connsiteX37" fmla="*/ 0 w 10515600"/>
              <a:gd name="connsiteY37" fmla="*/ 1095253 h 1095253"/>
              <a:gd name="connsiteX38" fmla="*/ 0 w 10515600"/>
              <a:gd name="connsiteY38" fmla="*/ 558579 h 1095253"/>
              <a:gd name="connsiteX39" fmla="*/ 0 w 10515600"/>
              <a:gd name="connsiteY39" fmla="*/ 0 h 1095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515600" h="1095253" fill="none" extrusionOk="0">
                <a:moveTo>
                  <a:pt x="0" y="0"/>
                </a:moveTo>
                <a:cubicBezTo>
                  <a:pt x="159574" y="9550"/>
                  <a:pt x="260026" y="-1873"/>
                  <a:pt x="341757" y="0"/>
                </a:cubicBezTo>
                <a:cubicBezTo>
                  <a:pt x="423488" y="1873"/>
                  <a:pt x="715698" y="-5995"/>
                  <a:pt x="998982" y="0"/>
                </a:cubicBezTo>
                <a:cubicBezTo>
                  <a:pt x="1282266" y="5995"/>
                  <a:pt x="1536950" y="-12294"/>
                  <a:pt x="1761363" y="0"/>
                </a:cubicBezTo>
                <a:cubicBezTo>
                  <a:pt x="1985776" y="12294"/>
                  <a:pt x="2119074" y="-19796"/>
                  <a:pt x="2313432" y="0"/>
                </a:cubicBezTo>
                <a:cubicBezTo>
                  <a:pt x="2507790" y="19796"/>
                  <a:pt x="2670302" y="-20888"/>
                  <a:pt x="2760345" y="0"/>
                </a:cubicBezTo>
                <a:cubicBezTo>
                  <a:pt x="2850388" y="20888"/>
                  <a:pt x="3112443" y="-15452"/>
                  <a:pt x="3312414" y="0"/>
                </a:cubicBezTo>
                <a:cubicBezTo>
                  <a:pt x="3512385" y="15452"/>
                  <a:pt x="3521036" y="7949"/>
                  <a:pt x="3654171" y="0"/>
                </a:cubicBezTo>
                <a:cubicBezTo>
                  <a:pt x="3787306" y="-7949"/>
                  <a:pt x="4050788" y="-10791"/>
                  <a:pt x="4206240" y="0"/>
                </a:cubicBezTo>
                <a:cubicBezTo>
                  <a:pt x="4361692" y="10791"/>
                  <a:pt x="4572514" y="-8810"/>
                  <a:pt x="4758309" y="0"/>
                </a:cubicBezTo>
                <a:cubicBezTo>
                  <a:pt x="4944104" y="8810"/>
                  <a:pt x="5030972" y="19045"/>
                  <a:pt x="5205222" y="0"/>
                </a:cubicBezTo>
                <a:cubicBezTo>
                  <a:pt x="5379472" y="-19045"/>
                  <a:pt x="5843078" y="-16016"/>
                  <a:pt x="6072759" y="0"/>
                </a:cubicBezTo>
                <a:cubicBezTo>
                  <a:pt x="6302440" y="16016"/>
                  <a:pt x="6428960" y="-9474"/>
                  <a:pt x="6729984" y="0"/>
                </a:cubicBezTo>
                <a:cubicBezTo>
                  <a:pt x="7031009" y="9474"/>
                  <a:pt x="7174337" y="-15622"/>
                  <a:pt x="7387209" y="0"/>
                </a:cubicBezTo>
                <a:cubicBezTo>
                  <a:pt x="7600082" y="15622"/>
                  <a:pt x="7891740" y="-5671"/>
                  <a:pt x="8044434" y="0"/>
                </a:cubicBezTo>
                <a:cubicBezTo>
                  <a:pt x="8197129" y="5671"/>
                  <a:pt x="8293049" y="16570"/>
                  <a:pt x="8386191" y="0"/>
                </a:cubicBezTo>
                <a:cubicBezTo>
                  <a:pt x="8479333" y="-16570"/>
                  <a:pt x="8840177" y="-15349"/>
                  <a:pt x="9148572" y="0"/>
                </a:cubicBezTo>
                <a:cubicBezTo>
                  <a:pt x="9456967" y="15349"/>
                  <a:pt x="9647560" y="-12937"/>
                  <a:pt x="9805797" y="0"/>
                </a:cubicBezTo>
                <a:cubicBezTo>
                  <a:pt x="9964035" y="12937"/>
                  <a:pt x="10359816" y="-13410"/>
                  <a:pt x="10515600" y="0"/>
                </a:cubicBezTo>
                <a:cubicBezTo>
                  <a:pt x="10501530" y="158724"/>
                  <a:pt x="10538255" y="429078"/>
                  <a:pt x="10515600" y="536674"/>
                </a:cubicBezTo>
                <a:cubicBezTo>
                  <a:pt x="10492945" y="644270"/>
                  <a:pt x="10523375" y="960636"/>
                  <a:pt x="10515600" y="1095253"/>
                </a:cubicBezTo>
                <a:cubicBezTo>
                  <a:pt x="10345753" y="1103249"/>
                  <a:pt x="10112030" y="1093343"/>
                  <a:pt x="9753219" y="1095253"/>
                </a:cubicBezTo>
                <a:cubicBezTo>
                  <a:pt x="9394408" y="1097163"/>
                  <a:pt x="9409507" y="1114911"/>
                  <a:pt x="9306306" y="1095253"/>
                </a:cubicBezTo>
                <a:cubicBezTo>
                  <a:pt x="9203105" y="1075595"/>
                  <a:pt x="8914382" y="1113517"/>
                  <a:pt x="8649081" y="1095253"/>
                </a:cubicBezTo>
                <a:cubicBezTo>
                  <a:pt x="8383780" y="1076989"/>
                  <a:pt x="8429179" y="1106344"/>
                  <a:pt x="8307324" y="1095253"/>
                </a:cubicBezTo>
                <a:cubicBezTo>
                  <a:pt x="8185469" y="1084162"/>
                  <a:pt x="7968364" y="1094294"/>
                  <a:pt x="7650099" y="1095253"/>
                </a:cubicBezTo>
                <a:cubicBezTo>
                  <a:pt x="7331835" y="1096212"/>
                  <a:pt x="7125365" y="1113433"/>
                  <a:pt x="6992874" y="1095253"/>
                </a:cubicBezTo>
                <a:cubicBezTo>
                  <a:pt x="6860383" y="1077073"/>
                  <a:pt x="6735236" y="1102247"/>
                  <a:pt x="6545961" y="1095253"/>
                </a:cubicBezTo>
                <a:cubicBezTo>
                  <a:pt x="6356686" y="1088259"/>
                  <a:pt x="6132994" y="1064001"/>
                  <a:pt x="5888736" y="1095253"/>
                </a:cubicBezTo>
                <a:cubicBezTo>
                  <a:pt x="5644478" y="1126505"/>
                  <a:pt x="5384812" y="1074088"/>
                  <a:pt x="5126355" y="1095253"/>
                </a:cubicBezTo>
                <a:cubicBezTo>
                  <a:pt x="4867898" y="1116418"/>
                  <a:pt x="4793058" y="1111322"/>
                  <a:pt x="4469130" y="1095253"/>
                </a:cubicBezTo>
                <a:cubicBezTo>
                  <a:pt x="4145203" y="1079184"/>
                  <a:pt x="3926836" y="1105481"/>
                  <a:pt x="3601593" y="1095253"/>
                </a:cubicBezTo>
                <a:cubicBezTo>
                  <a:pt x="3276350" y="1085025"/>
                  <a:pt x="3079968" y="1097395"/>
                  <a:pt x="2944368" y="1095253"/>
                </a:cubicBezTo>
                <a:cubicBezTo>
                  <a:pt x="2808769" y="1093111"/>
                  <a:pt x="2574482" y="1069205"/>
                  <a:pt x="2392299" y="1095253"/>
                </a:cubicBezTo>
                <a:cubicBezTo>
                  <a:pt x="2210116" y="1121301"/>
                  <a:pt x="2044464" y="1107014"/>
                  <a:pt x="1945386" y="1095253"/>
                </a:cubicBezTo>
                <a:cubicBezTo>
                  <a:pt x="1846308" y="1083492"/>
                  <a:pt x="1774044" y="1101081"/>
                  <a:pt x="1603629" y="1095253"/>
                </a:cubicBezTo>
                <a:cubicBezTo>
                  <a:pt x="1433214" y="1089425"/>
                  <a:pt x="1177133" y="1093019"/>
                  <a:pt x="946404" y="1095253"/>
                </a:cubicBezTo>
                <a:cubicBezTo>
                  <a:pt x="715675" y="1097487"/>
                  <a:pt x="318704" y="1081075"/>
                  <a:pt x="0" y="1095253"/>
                </a:cubicBezTo>
                <a:cubicBezTo>
                  <a:pt x="26682" y="970010"/>
                  <a:pt x="-13609" y="756793"/>
                  <a:pt x="0" y="558579"/>
                </a:cubicBezTo>
                <a:cubicBezTo>
                  <a:pt x="13609" y="360365"/>
                  <a:pt x="-3494" y="236333"/>
                  <a:pt x="0" y="0"/>
                </a:cubicBezTo>
                <a:close/>
              </a:path>
              <a:path w="10515600" h="1095253" stroke="0" extrusionOk="0">
                <a:moveTo>
                  <a:pt x="0" y="0"/>
                </a:moveTo>
                <a:cubicBezTo>
                  <a:pt x="166509" y="-1557"/>
                  <a:pt x="197061" y="6992"/>
                  <a:pt x="341757" y="0"/>
                </a:cubicBezTo>
                <a:cubicBezTo>
                  <a:pt x="486453" y="-6992"/>
                  <a:pt x="735664" y="-34382"/>
                  <a:pt x="1104138" y="0"/>
                </a:cubicBezTo>
                <a:cubicBezTo>
                  <a:pt x="1472612" y="34382"/>
                  <a:pt x="1490051" y="-1737"/>
                  <a:pt x="1761363" y="0"/>
                </a:cubicBezTo>
                <a:cubicBezTo>
                  <a:pt x="2032675" y="1737"/>
                  <a:pt x="1998805" y="12867"/>
                  <a:pt x="2208276" y="0"/>
                </a:cubicBezTo>
                <a:cubicBezTo>
                  <a:pt x="2417747" y="-12867"/>
                  <a:pt x="2487748" y="-2063"/>
                  <a:pt x="2760345" y="0"/>
                </a:cubicBezTo>
                <a:cubicBezTo>
                  <a:pt x="3032942" y="2063"/>
                  <a:pt x="3134108" y="6854"/>
                  <a:pt x="3312414" y="0"/>
                </a:cubicBezTo>
                <a:cubicBezTo>
                  <a:pt x="3490720" y="-6854"/>
                  <a:pt x="3548587" y="10430"/>
                  <a:pt x="3654171" y="0"/>
                </a:cubicBezTo>
                <a:cubicBezTo>
                  <a:pt x="3759755" y="-10430"/>
                  <a:pt x="3952209" y="-15750"/>
                  <a:pt x="4101084" y="0"/>
                </a:cubicBezTo>
                <a:cubicBezTo>
                  <a:pt x="4249959" y="15750"/>
                  <a:pt x="4401698" y="-6883"/>
                  <a:pt x="4653153" y="0"/>
                </a:cubicBezTo>
                <a:cubicBezTo>
                  <a:pt x="4904608" y="6883"/>
                  <a:pt x="5047924" y="5807"/>
                  <a:pt x="5205222" y="0"/>
                </a:cubicBezTo>
                <a:cubicBezTo>
                  <a:pt x="5362520" y="-5807"/>
                  <a:pt x="5450956" y="-1889"/>
                  <a:pt x="5546979" y="0"/>
                </a:cubicBezTo>
                <a:cubicBezTo>
                  <a:pt x="5643002" y="1889"/>
                  <a:pt x="5780392" y="1184"/>
                  <a:pt x="5993892" y="0"/>
                </a:cubicBezTo>
                <a:cubicBezTo>
                  <a:pt x="6207392" y="-1184"/>
                  <a:pt x="6450727" y="34564"/>
                  <a:pt x="6756273" y="0"/>
                </a:cubicBezTo>
                <a:cubicBezTo>
                  <a:pt x="7061819" y="-34564"/>
                  <a:pt x="7224842" y="20692"/>
                  <a:pt x="7623810" y="0"/>
                </a:cubicBezTo>
                <a:cubicBezTo>
                  <a:pt x="8022778" y="-20692"/>
                  <a:pt x="7888964" y="-21798"/>
                  <a:pt x="8070723" y="0"/>
                </a:cubicBezTo>
                <a:cubicBezTo>
                  <a:pt x="8252482" y="21798"/>
                  <a:pt x="8505645" y="-25313"/>
                  <a:pt x="8833104" y="0"/>
                </a:cubicBezTo>
                <a:cubicBezTo>
                  <a:pt x="9160563" y="25313"/>
                  <a:pt x="9157229" y="-26344"/>
                  <a:pt x="9385173" y="0"/>
                </a:cubicBezTo>
                <a:cubicBezTo>
                  <a:pt x="9613117" y="26344"/>
                  <a:pt x="9969292" y="-27027"/>
                  <a:pt x="10515600" y="0"/>
                </a:cubicBezTo>
                <a:cubicBezTo>
                  <a:pt x="10524480" y="106209"/>
                  <a:pt x="10500236" y="372912"/>
                  <a:pt x="10515600" y="514769"/>
                </a:cubicBezTo>
                <a:cubicBezTo>
                  <a:pt x="10530964" y="656626"/>
                  <a:pt x="10487414" y="907888"/>
                  <a:pt x="10515600" y="1095253"/>
                </a:cubicBezTo>
                <a:cubicBezTo>
                  <a:pt x="10365611" y="1106570"/>
                  <a:pt x="10236811" y="1087560"/>
                  <a:pt x="10068687" y="1095253"/>
                </a:cubicBezTo>
                <a:cubicBezTo>
                  <a:pt x="9900563" y="1102946"/>
                  <a:pt x="9729105" y="1116283"/>
                  <a:pt x="9411462" y="1095253"/>
                </a:cubicBezTo>
                <a:cubicBezTo>
                  <a:pt x="9093819" y="1074223"/>
                  <a:pt x="9133437" y="1101185"/>
                  <a:pt x="8859393" y="1095253"/>
                </a:cubicBezTo>
                <a:cubicBezTo>
                  <a:pt x="8585349" y="1089321"/>
                  <a:pt x="8346633" y="1131474"/>
                  <a:pt x="7991856" y="1095253"/>
                </a:cubicBezTo>
                <a:cubicBezTo>
                  <a:pt x="7637079" y="1059032"/>
                  <a:pt x="7559183" y="1111259"/>
                  <a:pt x="7439787" y="1095253"/>
                </a:cubicBezTo>
                <a:cubicBezTo>
                  <a:pt x="7320391" y="1079247"/>
                  <a:pt x="7158792" y="1071262"/>
                  <a:pt x="6887718" y="1095253"/>
                </a:cubicBezTo>
                <a:cubicBezTo>
                  <a:pt x="6616644" y="1119244"/>
                  <a:pt x="6640047" y="1092712"/>
                  <a:pt x="6545961" y="1095253"/>
                </a:cubicBezTo>
                <a:cubicBezTo>
                  <a:pt x="6451875" y="1097794"/>
                  <a:pt x="5882148" y="1093953"/>
                  <a:pt x="5678424" y="1095253"/>
                </a:cubicBezTo>
                <a:cubicBezTo>
                  <a:pt x="5474700" y="1096553"/>
                  <a:pt x="5295291" y="1123813"/>
                  <a:pt x="5021199" y="1095253"/>
                </a:cubicBezTo>
                <a:cubicBezTo>
                  <a:pt x="4747108" y="1066693"/>
                  <a:pt x="4590454" y="1079893"/>
                  <a:pt x="4363974" y="1095253"/>
                </a:cubicBezTo>
                <a:cubicBezTo>
                  <a:pt x="4137494" y="1110613"/>
                  <a:pt x="3765678" y="1060674"/>
                  <a:pt x="3601593" y="1095253"/>
                </a:cubicBezTo>
                <a:cubicBezTo>
                  <a:pt x="3437508" y="1129832"/>
                  <a:pt x="3102501" y="1104886"/>
                  <a:pt x="2944368" y="1095253"/>
                </a:cubicBezTo>
                <a:cubicBezTo>
                  <a:pt x="2786236" y="1085620"/>
                  <a:pt x="2663147" y="1077688"/>
                  <a:pt x="2497455" y="1095253"/>
                </a:cubicBezTo>
                <a:cubicBezTo>
                  <a:pt x="2331763" y="1112818"/>
                  <a:pt x="2266228" y="1087165"/>
                  <a:pt x="2155698" y="1095253"/>
                </a:cubicBezTo>
                <a:cubicBezTo>
                  <a:pt x="2045168" y="1103341"/>
                  <a:pt x="1854571" y="1091489"/>
                  <a:pt x="1603629" y="1095253"/>
                </a:cubicBezTo>
                <a:cubicBezTo>
                  <a:pt x="1352687" y="1099017"/>
                  <a:pt x="1247031" y="1075997"/>
                  <a:pt x="946404" y="1095253"/>
                </a:cubicBezTo>
                <a:cubicBezTo>
                  <a:pt x="645777" y="1114509"/>
                  <a:pt x="278870" y="1122781"/>
                  <a:pt x="0" y="1095253"/>
                </a:cubicBezTo>
                <a:cubicBezTo>
                  <a:pt x="24584" y="950515"/>
                  <a:pt x="8368" y="796950"/>
                  <a:pt x="0" y="547627"/>
                </a:cubicBezTo>
                <a:cubicBezTo>
                  <a:pt x="-8368" y="298304"/>
                  <a:pt x="-4362" y="220827"/>
                  <a:pt x="0" y="0"/>
                </a:cubicBezTo>
                <a:close/>
              </a:path>
            </a:pathLst>
          </a:custGeom>
          <a:ln>
            <a:solidFill>
              <a:schemeClr val="tx1"/>
            </a:solidFill>
            <a:extLst>
              <a:ext uri="{C807C97D-BFC1-408E-A445-0C87EB9F89A2}">
                <ask:lineSketchStyleProps xmlns:ask="http://schemas.microsoft.com/office/drawing/2018/sketchyshapes" sd="1274131333">
                  <ask:type>
                    <ask:lineSketchFreehand/>
                  </ask:type>
                </ask:lineSketchStyleProps>
              </a:ext>
            </a:extLst>
          </a:ln>
        </p:spPr>
        <p:txBody>
          <a:bodyPr>
            <a:normAutofit/>
          </a:bodyPr>
          <a:lstStyle/>
          <a:p>
            <a:pPr algn="ctr"/>
            <a:r>
              <a:rPr lang="de-DE" dirty="0"/>
              <a:t>Bildung bietet Chancen für jeden!</a:t>
            </a:r>
          </a:p>
        </p:txBody>
      </p:sp>
      <p:sp>
        <p:nvSpPr>
          <p:cNvPr id="3" name="Titel 5">
            <a:extLst>
              <a:ext uri="{FF2B5EF4-FFF2-40B4-BE49-F238E27FC236}">
                <a16:creationId xmlns:a16="http://schemas.microsoft.com/office/drawing/2014/main" id="{83817B88-F28C-5289-CFC7-2D7DA93BA732}"/>
              </a:ext>
            </a:extLst>
          </p:cNvPr>
          <p:cNvSpPr txBox="1">
            <a:spLocks/>
          </p:cNvSpPr>
          <p:nvPr/>
        </p:nvSpPr>
        <p:spPr>
          <a:xfrm>
            <a:off x="5267569" y="2320239"/>
            <a:ext cx="6086231" cy="100965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accent6">
                    <a:lumMod val="75000"/>
                  </a:schemeClr>
                </a:solidFill>
                <a:latin typeface="+mj-lt"/>
                <a:ea typeface="+mj-ea"/>
                <a:cs typeface="+mj-cs"/>
              </a:defRPr>
            </a:lvl1pPr>
          </a:lstStyle>
          <a:p>
            <a:pPr marL="571500" indent="-571500">
              <a:buFont typeface="Arial" panose="020B0604020202020204" pitchFamily="34" charset="0"/>
              <a:buChar char="•"/>
            </a:pPr>
            <a:r>
              <a:rPr lang="de-DE" sz="2800" dirty="0">
                <a:solidFill>
                  <a:schemeClr val="tx1"/>
                </a:solidFill>
              </a:rPr>
              <a:t>Bildung ist ein lebenslanger Prozess.</a:t>
            </a:r>
          </a:p>
        </p:txBody>
      </p:sp>
      <p:sp>
        <p:nvSpPr>
          <p:cNvPr id="2" name="Titel 5">
            <a:extLst>
              <a:ext uri="{FF2B5EF4-FFF2-40B4-BE49-F238E27FC236}">
                <a16:creationId xmlns:a16="http://schemas.microsoft.com/office/drawing/2014/main" id="{FBD1EFF8-38F5-A5D4-DF68-628A3170127E}"/>
              </a:ext>
            </a:extLst>
          </p:cNvPr>
          <p:cNvSpPr txBox="1">
            <a:spLocks/>
          </p:cNvSpPr>
          <p:nvPr/>
        </p:nvSpPr>
        <p:spPr>
          <a:xfrm>
            <a:off x="5267568" y="3429000"/>
            <a:ext cx="6086231" cy="100965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accent6">
                    <a:lumMod val="75000"/>
                  </a:schemeClr>
                </a:solidFill>
                <a:latin typeface="+mj-lt"/>
                <a:ea typeface="+mj-ea"/>
                <a:cs typeface="+mj-cs"/>
              </a:defRPr>
            </a:lvl1pPr>
          </a:lstStyle>
          <a:p>
            <a:pPr marL="571500" indent="-571500">
              <a:buFont typeface="Arial" panose="020B0604020202020204" pitchFamily="34" charset="0"/>
              <a:buChar char="•"/>
            </a:pPr>
            <a:r>
              <a:rPr lang="de-DE" sz="2800" dirty="0">
                <a:solidFill>
                  <a:schemeClr val="tx1"/>
                </a:solidFill>
              </a:rPr>
              <a:t>Das österreichische Bildungssystem ist flexibel und bietet viele Möglichkeiten.</a:t>
            </a:r>
          </a:p>
        </p:txBody>
      </p:sp>
      <p:sp>
        <p:nvSpPr>
          <p:cNvPr id="5" name="Titel 5">
            <a:extLst>
              <a:ext uri="{FF2B5EF4-FFF2-40B4-BE49-F238E27FC236}">
                <a16:creationId xmlns:a16="http://schemas.microsoft.com/office/drawing/2014/main" id="{89F64BB3-1720-6DB0-FF2C-9E02378BC83B}"/>
              </a:ext>
            </a:extLst>
          </p:cNvPr>
          <p:cNvSpPr txBox="1">
            <a:spLocks/>
          </p:cNvSpPr>
          <p:nvPr/>
        </p:nvSpPr>
        <p:spPr>
          <a:xfrm>
            <a:off x="5267568" y="4324125"/>
            <a:ext cx="6478955" cy="100965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accent6">
                    <a:lumMod val="75000"/>
                  </a:schemeClr>
                </a:solidFill>
                <a:latin typeface="+mj-lt"/>
                <a:ea typeface="+mj-ea"/>
                <a:cs typeface="+mj-cs"/>
              </a:defRPr>
            </a:lvl1pPr>
          </a:lstStyle>
          <a:p>
            <a:pPr marL="571500" indent="-571500">
              <a:buFont typeface="Arial" panose="020B0604020202020204" pitchFamily="34" charset="0"/>
              <a:buChar char="•"/>
            </a:pPr>
            <a:r>
              <a:rPr lang="de-DE" sz="2800" dirty="0">
                <a:solidFill>
                  <a:schemeClr val="tx1"/>
                </a:solidFill>
              </a:rPr>
              <a:t>Es ist nie zu spät, sich neu zu orientieren. </a:t>
            </a:r>
          </a:p>
        </p:txBody>
      </p:sp>
    </p:spTree>
    <p:extLst>
      <p:ext uri="{BB962C8B-B14F-4D97-AF65-F5344CB8AC3E}">
        <p14:creationId xmlns:p14="http://schemas.microsoft.com/office/powerpoint/2010/main" val="172307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109911E5-7C5E-545D-4C66-D0172C4B8444}"/>
              </a:ext>
            </a:extLst>
          </p:cNvPr>
          <p:cNvSpPr/>
          <p:nvPr/>
        </p:nvSpPr>
        <p:spPr>
          <a:xfrm>
            <a:off x="5669279" y="2831307"/>
            <a:ext cx="1533525" cy="1094897"/>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BMS</a:t>
            </a:r>
          </a:p>
        </p:txBody>
      </p:sp>
      <p:sp>
        <p:nvSpPr>
          <p:cNvPr id="45" name="Rechteck 44">
            <a:extLst>
              <a:ext uri="{FF2B5EF4-FFF2-40B4-BE49-F238E27FC236}">
                <a16:creationId xmlns:a16="http://schemas.microsoft.com/office/drawing/2014/main" id="{3E4CBCFD-B265-477C-7791-373B15A23A90}"/>
              </a:ext>
            </a:extLst>
          </p:cNvPr>
          <p:cNvSpPr/>
          <p:nvPr/>
        </p:nvSpPr>
        <p:spPr>
          <a:xfrm>
            <a:off x="66675" y="6284396"/>
            <a:ext cx="12058650" cy="13841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18924BED-AE91-EEE9-15FD-87A4266443A4}"/>
              </a:ext>
            </a:extLst>
          </p:cNvPr>
          <p:cNvSpPr/>
          <p:nvPr/>
        </p:nvSpPr>
        <p:spPr>
          <a:xfrm>
            <a:off x="3381375" y="2273578"/>
            <a:ext cx="1847850" cy="1156732"/>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Kolleg</a:t>
            </a:r>
          </a:p>
          <a:p>
            <a:pPr algn="ctr"/>
            <a:endParaRPr lang="de-DE" dirty="0"/>
          </a:p>
          <a:p>
            <a:pPr algn="ctr"/>
            <a:endParaRPr lang="de-DE" dirty="0"/>
          </a:p>
          <a:p>
            <a:pPr algn="ctr"/>
            <a:endParaRPr lang="de-DE" dirty="0"/>
          </a:p>
        </p:txBody>
      </p:sp>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a:xfrm>
            <a:off x="586740" y="614242"/>
            <a:ext cx="10515600" cy="1009651"/>
          </a:xfrm>
        </p:spPr>
        <p:txBody>
          <a:bodyPr/>
          <a:lstStyle/>
          <a:p>
            <a:r>
              <a:rPr lang="de-AT" dirty="0"/>
              <a:t>Ausbildungssystem in Österreich</a:t>
            </a:r>
          </a:p>
        </p:txBody>
      </p:sp>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3</a:t>
            </a:fld>
            <a:endParaRPr lang="de-AT"/>
          </a:p>
        </p:txBody>
      </p:sp>
      <p:sp>
        <p:nvSpPr>
          <p:cNvPr id="3" name="Rechteck 2">
            <a:extLst>
              <a:ext uri="{FF2B5EF4-FFF2-40B4-BE49-F238E27FC236}">
                <a16:creationId xmlns:a16="http://schemas.microsoft.com/office/drawing/2014/main" id="{9280CDEA-D244-C999-F048-263F602A83BC}"/>
              </a:ext>
            </a:extLst>
          </p:cNvPr>
          <p:cNvSpPr/>
          <p:nvPr/>
        </p:nvSpPr>
        <p:spPr>
          <a:xfrm>
            <a:off x="2880358" y="5784215"/>
            <a:ext cx="5947412" cy="937260"/>
          </a:xfrm>
          <a:prstGeom prst="rect">
            <a:avLst/>
          </a:prstGeom>
          <a:solidFill>
            <a:srgbClr val="C5E0B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Kindergarten</a:t>
            </a:r>
          </a:p>
        </p:txBody>
      </p:sp>
      <p:sp>
        <p:nvSpPr>
          <p:cNvPr id="5" name="Rechteck 4">
            <a:extLst>
              <a:ext uri="{FF2B5EF4-FFF2-40B4-BE49-F238E27FC236}">
                <a16:creationId xmlns:a16="http://schemas.microsoft.com/office/drawing/2014/main" id="{D247E026-ADCE-F71E-EE15-3961F73F1A5A}"/>
              </a:ext>
            </a:extLst>
          </p:cNvPr>
          <p:cNvSpPr/>
          <p:nvPr/>
        </p:nvSpPr>
        <p:spPr>
          <a:xfrm>
            <a:off x="6848476" y="5765165"/>
            <a:ext cx="1979294" cy="342900"/>
          </a:xfrm>
          <a:prstGeom prst="rect">
            <a:avLst/>
          </a:prstGeom>
          <a:solidFill>
            <a:srgbClr val="C5E0B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Vorschule</a:t>
            </a:r>
          </a:p>
        </p:txBody>
      </p:sp>
      <p:sp>
        <p:nvSpPr>
          <p:cNvPr id="6" name="Rechteck 5">
            <a:extLst>
              <a:ext uri="{FF2B5EF4-FFF2-40B4-BE49-F238E27FC236}">
                <a16:creationId xmlns:a16="http://schemas.microsoft.com/office/drawing/2014/main" id="{5D34B314-9976-AF5C-3F77-9E073BA989D0}"/>
              </a:ext>
            </a:extLst>
          </p:cNvPr>
          <p:cNvSpPr/>
          <p:nvPr/>
        </p:nvSpPr>
        <p:spPr>
          <a:xfrm rot="16200000">
            <a:off x="7724776" y="4685030"/>
            <a:ext cx="1866900" cy="342900"/>
          </a:xfrm>
          <a:prstGeom prst="rect">
            <a:avLst/>
          </a:prstGeom>
          <a:solidFill>
            <a:srgbClr val="A9D1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Sonderschule</a:t>
            </a:r>
          </a:p>
        </p:txBody>
      </p:sp>
      <p:sp>
        <p:nvSpPr>
          <p:cNvPr id="7" name="Rechteck 6">
            <a:extLst>
              <a:ext uri="{FF2B5EF4-FFF2-40B4-BE49-F238E27FC236}">
                <a16:creationId xmlns:a16="http://schemas.microsoft.com/office/drawing/2014/main" id="{52A30794-90E0-7D4F-B874-5745E707E8EA}"/>
              </a:ext>
            </a:extLst>
          </p:cNvPr>
          <p:cNvSpPr/>
          <p:nvPr/>
        </p:nvSpPr>
        <p:spPr>
          <a:xfrm>
            <a:off x="2880360" y="4852670"/>
            <a:ext cx="5606416" cy="937260"/>
          </a:xfrm>
          <a:prstGeom prst="rect">
            <a:avLst/>
          </a:prstGeom>
          <a:solidFill>
            <a:srgbClr val="A9D1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Volksschule</a:t>
            </a:r>
          </a:p>
        </p:txBody>
      </p:sp>
      <p:sp>
        <p:nvSpPr>
          <p:cNvPr id="8" name="Rechteck 7">
            <a:extLst>
              <a:ext uri="{FF2B5EF4-FFF2-40B4-BE49-F238E27FC236}">
                <a16:creationId xmlns:a16="http://schemas.microsoft.com/office/drawing/2014/main" id="{40C4682C-B018-3785-3840-40A2FDC63713}"/>
              </a:ext>
            </a:extLst>
          </p:cNvPr>
          <p:cNvSpPr/>
          <p:nvPr/>
        </p:nvSpPr>
        <p:spPr>
          <a:xfrm>
            <a:off x="2880360" y="3919220"/>
            <a:ext cx="2964180" cy="937260"/>
          </a:xfrm>
          <a:prstGeom prst="rect">
            <a:avLst/>
          </a:prstGeom>
          <a:solidFill>
            <a:srgbClr val="A9D1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AHS Unterstufe </a:t>
            </a:r>
          </a:p>
        </p:txBody>
      </p:sp>
      <p:sp>
        <p:nvSpPr>
          <p:cNvPr id="9" name="Rechteck 8">
            <a:extLst>
              <a:ext uri="{FF2B5EF4-FFF2-40B4-BE49-F238E27FC236}">
                <a16:creationId xmlns:a16="http://schemas.microsoft.com/office/drawing/2014/main" id="{EDBAC57F-CC7E-00A1-FB3C-2ECBCBA687E6}"/>
              </a:ext>
            </a:extLst>
          </p:cNvPr>
          <p:cNvSpPr/>
          <p:nvPr/>
        </p:nvSpPr>
        <p:spPr>
          <a:xfrm>
            <a:off x="5844541" y="3920649"/>
            <a:ext cx="2642236" cy="939005"/>
          </a:xfrm>
          <a:prstGeom prst="rect">
            <a:avLst/>
          </a:prstGeom>
          <a:solidFill>
            <a:srgbClr val="A9D1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Mittelschule</a:t>
            </a:r>
          </a:p>
        </p:txBody>
      </p:sp>
      <p:sp>
        <p:nvSpPr>
          <p:cNvPr id="10" name="Rechteck 9">
            <a:extLst>
              <a:ext uri="{FF2B5EF4-FFF2-40B4-BE49-F238E27FC236}">
                <a16:creationId xmlns:a16="http://schemas.microsoft.com/office/drawing/2014/main" id="{7A917F84-BB9B-F189-B609-75802CE0EA56}"/>
              </a:ext>
            </a:extLst>
          </p:cNvPr>
          <p:cNvSpPr/>
          <p:nvPr/>
        </p:nvSpPr>
        <p:spPr>
          <a:xfrm>
            <a:off x="2880360" y="2825473"/>
            <a:ext cx="1394460" cy="1093747"/>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AHS Oberstufe</a:t>
            </a:r>
          </a:p>
        </p:txBody>
      </p:sp>
      <p:sp>
        <p:nvSpPr>
          <p:cNvPr id="11" name="Rechteck 10">
            <a:extLst>
              <a:ext uri="{FF2B5EF4-FFF2-40B4-BE49-F238E27FC236}">
                <a16:creationId xmlns:a16="http://schemas.microsoft.com/office/drawing/2014/main" id="{69F2C745-F2ED-B745-AD74-8B0C596C5CF2}"/>
              </a:ext>
            </a:extLst>
          </p:cNvPr>
          <p:cNvSpPr/>
          <p:nvPr/>
        </p:nvSpPr>
        <p:spPr>
          <a:xfrm>
            <a:off x="4274820" y="2643346"/>
            <a:ext cx="1394460" cy="1275238"/>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BHS </a:t>
            </a:r>
          </a:p>
        </p:txBody>
      </p:sp>
      <p:sp>
        <p:nvSpPr>
          <p:cNvPr id="13" name="Rechteck 12">
            <a:extLst>
              <a:ext uri="{FF2B5EF4-FFF2-40B4-BE49-F238E27FC236}">
                <a16:creationId xmlns:a16="http://schemas.microsoft.com/office/drawing/2014/main" id="{4DA56B82-5303-0709-F07F-D1752447CCA1}"/>
              </a:ext>
            </a:extLst>
          </p:cNvPr>
          <p:cNvSpPr/>
          <p:nvPr/>
        </p:nvSpPr>
        <p:spPr>
          <a:xfrm>
            <a:off x="7189470" y="3583940"/>
            <a:ext cx="1638300" cy="327700"/>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PTS</a:t>
            </a:r>
          </a:p>
        </p:txBody>
      </p:sp>
      <p:sp>
        <p:nvSpPr>
          <p:cNvPr id="16" name="Rechteck 15">
            <a:extLst>
              <a:ext uri="{FF2B5EF4-FFF2-40B4-BE49-F238E27FC236}">
                <a16:creationId xmlns:a16="http://schemas.microsoft.com/office/drawing/2014/main" id="{0E1EC5C4-AA25-1861-F128-D23211DE7DB1}"/>
              </a:ext>
            </a:extLst>
          </p:cNvPr>
          <p:cNvSpPr/>
          <p:nvPr/>
        </p:nvSpPr>
        <p:spPr>
          <a:xfrm>
            <a:off x="2880358" y="1542575"/>
            <a:ext cx="2684146" cy="630911"/>
          </a:xfrm>
          <a:prstGeom prst="rect">
            <a:avLst/>
          </a:prstGeom>
          <a:solidFill>
            <a:srgbClr val="38572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Universität</a:t>
            </a:r>
          </a:p>
        </p:txBody>
      </p:sp>
      <p:sp>
        <p:nvSpPr>
          <p:cNvPr id="17" name="Rechteck 16">
            <a:extLst>
              <a:ext uri="{FF2B5EF4-FFF2-40B4-BE49-F238E27FC236}">
                <a16:creationId xmlns:a16="http://schemas.microsoft.com/office/drawing/2014/main" id="{595C823D-B1A1-13D3-2BE6-601CD6544DEF}"/>
              </a:ext>
            </a:extLst>
          </p:cNvPr>
          <p:cNvSpPr/>
          <p:nvPr/>
        </p:nvSpPr>
        <p:spPr>
          <a:xfrm>
            <a:off x="5564504" y="1542731"/>
            <a:ext cx="1807846" cy="627064"/>
          </a:xfrm>
          <a:prstGeom prst="rect">
            <a:avLst/>
          </a:prstGeom>
          <a:solidFill>
            <a:srgbClr val="38572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Fachhochschule</a:t>
            </a:r>
          </a:p>
        </p:txBody>
      </p:sp>
      <p:sp>
        <p:nvSpPr>
          <p:cNvPr id="18" name="Rechteck 17">
            <a:extLst>
              <a:ext uri="{FF2B5EF4-FFF2-40B4-BE49-F238E27FC236}">
                <a16:creationId xmlns:a16="http://schemas.microsoft.com/office/drawing/2014/main" id="{C68EA46D-D70B-6F86-72E5-ABD87AFFD276}"/>
              </a:ext>
            </a:extLst>
          </p:cNvPr>
          <p:cNvSpPr/>
          <p:nvPr/>
        </p:nvSpPr>
        <p:spPr>
          <a:xfrm>
            <a:off x="7344727" y="1544398"/>
            <a:ext cx="1483043" cy="627064"/>
          </a:xfrm>
          <a:prstGeom prst="rect">
            <a:avLst/>
          </a:prstGeom>
          <a:solidFill>
            <a:srgbClr val="38572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Pädagogische Hochschule</a:t>
            </a:r>
          </a:p>
        </p:txBody>
      </p:sp>
      <p:sp>
        <p:nvSpPr>
          <p:cNvPr id="19" name="Textfeld 18">
            <a:extLst>
              <a:ext uri="{FF2B5EF4-FFF2-40B4-BE49-F238E27FC236}">
                <a16:creationId xmlns:a16="http://schemas.microsoft.com/office/drawing/2014/main" id="{984DD7EE-C0CA-53DD-02E2-199194FEFD99}"/>
              </a:ext>
            </a:extLst>
          </p:cNvPr>
          <p:cNvSpPr txBox="1"/>
          <p:nvPr/>
        </p:nvSpPr>
        <p:spPr>
          <a:xfrm>
            <a:off x="1893572" y="5976619"/>
            <a:ext cx="1520188" cy="307777"/>
          </a:xfrm>
          <a:prstGeom prst="rect">
            <a:avLst/>
          </a:prstGeom>
          <a:noFill/>
        </p:spPr>
        <p:txBody>
          <a:bodyPr wrap="square" rtlCol="0">
            <a:spAutoFit/>
          </a:bodyPr>
          <a:lstStyle/>
          <a:p>
            <a:r>
              <a:rPr lang="de-DE" sz="1400" dirty="0"/>
              <a:t>Schulstufe </a:t>
            </a:r>
          </a:p>
        </p:txBody>
      </p:sp>
      <p:sp>
        <p:nvSpPr>
          <p:cNvPr id="20" name="Textfeld 19">
            <a:extLst>
              <a:ext uri="{FF2B5EF4-FFF2-40B4-BE49-F238E27FC236}">
                <a16:creationId xmlns:a16="http://schemas.microsoft.com/office/drawing/2014/main" id="{8AC455C8-2D13-8A02-B219-8BB06D5A617F}"/>
              </a:ext>
            </a:extLst>
          </p:cNvPr>
          <p:cNvSpPr txBox="1"/>
          <p:nvPr/>
        </p:nvSpPr>
        <p:spPr>
          <a:xfrm>
            <a:off x="1916431" y="5320665"/>
            <a:ext cx="962021" cy="307777"/>
          </a:xfrm>
          <a:prstGeom prst="rect">
            <a:avLst/>
          </a:prstGeom>
          <a:noFill/>
        </p:spPr>
        <p:txBody>
          <a:bodyPr wrap="square" rtlCol="0">
            <a:spAutoFit/>
          </a:bodyPr>
          <a:lstStyle/>
          <a:p>
            <a:pPr algn="ctr"/>
            <a:r>
              <a:rPr lang="de-DE" sz="1400" dirty="0"/>
              <a:t>2 </a:t>
            </a:r>
          </a:p>
        </p:txBody>
      </p:sp>
      <p:sp>
        <p:nvSpPr>
          <p:cNvPr id="21" name="Textfeld 20">
            <a:extLst>
              <a:ext uri="{FF2B5EF4-FFF2-40B4-BE49-F238E27FC236}">
                <a16:creationId xmlns:a16="http://schemas.microsoft.com/office/drawing/2014/main" id="{8569E0EA-94F4-C7F0-B6D8-380A81FF1B4B}"/>
              </a:ext>
            </a:extLst>
          </p:cNvPr>
          <p:cNvSpPr txBox="1"/>
          <p:nvPr/>
        </p:nvSpPr>
        <p:spPr>
          <a:xfrm>
            <a:off x="1916431" y="5530413"/>
            <a:ext cx="962021" cy="307777"/>
          </a:xfrm>
          <a:prstGeom prst="rect">
            <a:avLst/>
          </a:prstGeom>
          <a:noFill/>
        </p:spPr>
        <p:txBody>
          <a:bodyPr wrap="square" rtlCol="0">
            <a:spAutoFit/>
          </a:bodyPr>
          <a:lstStyle/>
          <a:p>
            <a:pPr algn="ctr"/>
            <a:r>
              <a:rPr lang="de-DE" sz="1400" dirty="0"/>
              <a:t>1 </a:t>
            </a:r>
          </a:p>
        </p:txBody>
      </p:sp>
      <p:sp>
        <p:nvSpPr>
          <p:cNvPr id="22" name="Textfeld 21">
            <a:extLst>
              <a:ext uri="{FF2B5EF4-FFF2-40B4-BE49-F238E27FC236}">
                <a16:creationId xmlns:a16="http://schemas.microsoft.com/office/drawing/2014/main" id="{9A2E9ED2-FF10-FF09-1EA7-71CF03E3AE51}"/>
              </a:ext>
            </a:extLst>
          </p:cNvPr>
          <p:cNvSpPr txBox="1"/>
          <p:nvPr/>
        </p:nvSpPr>
        <p:spPr>
          <a:xfrm>
            <a:off x="1912622" y="5122703"/>
            <a:ext cx="962021" cy="307777"/>
          </a:xfrm>
          <a:prstGeom prst="rect">
            <a:avLst/>
          </a:prstGeom>
          <a:noFill/>
        </p:spPr>
        <p:txBody>
          <a:bodyPr wrap="square" rtlCol="0">
            <a:spAutoFit/>
          </a:bodyPr>
          <a:lstStyle/>
          <a:p>
            <a:pPr algn="ctr"/>
            <a:r>
              <a:rPr lang="de-DE" sz="1400" dirty="0"/>
              <a:t>3 </a:t>
            </a:r>
          </a:p>
        </p:txBody>
      </p:sp>
      <p:sp>
        <p:nvSpPr>
          <p:cNvPr id="23" name="Textfeld 22">
            <a:extLst>
              <a:ext uri="{FF2B5EF4-FFF2-40B4-BE49-F238E27FC236}">
                <a16:creationId xmlns:a16="http://schemas.microsoft.com/office/drawing/2014/main" id="{FC55907F-9A0C-BEB7-055A-83FECB0EE452}"/>
              </a:ext>
            </a:extLst>
          </p:cNvPr>
          <p:cNvSpPr txBox="1"/>
          <p:nvPr/>
        </p:nvSpPr>
        <p:spPr>
          <a:xfrm>
            <a:off x="1912622" y="4903628"/>
            <a:ext cx="962021" cy="307777"/>
          </a:xfrm>
          <a:prstGeom prst="rect">
            <a:avLst/>
          </a:prstGeom>
          <a:noFill/>
        </p:spPr>
        <p:txBody>
          <a:bodyPr wrap="square" rtlCol="0">
            <a:spAutoFit/>
          </a:bodyPr>
          <a:lstStyle/>
          <a:p>
            <a:pPr algn="ctr"/>
            <a:r>
              <a:rPr lang="de-DE" sz="1400" dirty="0"/>
              <a:t>4</a:t>
            </a:r>
          </a:p>
        </p:txBody>
      </p:sp>
      <p:sp>
        <p:nvSpPr>
          <p:cNvPr id="24" name="Textfeld 23">
            <a:extLst>
              <a:ext uri="{FF2B5EF4-FFF2-40B4-BE49-F238E27FC236}">
                <a16:creationId xmlns:a16="http://schemas.microsoft.com/office/drawing/2014/main" id="{6A4E165C-DF33-2D96-3D44-20FB5A5635AC}"/>
              </a:ext>
            </a:extLst>
          </p:cNvPr>
          <p:cNvSpPr txBox="1"/>
          <p:nvPr/>
        </p:nvSpPr>
        <p:spPr>
          <a:xfrm>
            <a:off x="1903097" y="4598828"/>
            <a:ext cx="962021" cy="307777"/>
          </a:xfrm>
          <a:prstGeom prst="rect">
            <a:avLst/>
          </a:prstGeom>
          <a:noFill/>
        </p:spPr>
        <p:txBody>
          <a:bodyPr wrap="square" rtlCol="0">
            <a:spAutoFit/>
          </a:bodyPr>
          <a:lstStyle/>
          <a:p>
            <a:pPr algn="ctr"/>
            <a:r>
              <a:rPr lang="de-DE" sz="1400" dirty="0"/>
              <a:t>5</a:t>
            </a:r>
          </a:p>
        </p:txBody>
      </p:sp>
      <p:sp>
        <p:nvSpPr>
          <p:cNvPr id="25" name="Textfeld 24">
            <a:extLst>
              <a:ext uri="{FF2B5EF4-FFF2-40B4-BE49-F238E27FC236}">
                <a16:creationId xmlns:a16="http://schemas.microsoft.com/office/drawing/2014/main" id="{380E7B52-4F09-4D0B-A155-B45901CFDA90}"/>
              </a:ext>
            </a:extLst>
          </p:cNvPr>
          <p:cNvSpPr txBox="1"/>
          <p:nvPr/>
        </p:nvSpPr>
        <p:spPr>
          <a:xfrm>
            <a:off x="1893572" y="4360703"/>
            <a:ext cx="962021" cy="307777"/>
          </a:xfrm>
          <a:prstGeom prst="rect">
            <a:avLst/>
          </a:prstGeom>
          <a:noFill/>
        </p:spPr>
        <p:txBody>
          <a:bodyPr wrap="square" rtlCol="0">
            <a:spAutoFit/>
          </a:bodyPr>
          <a:lstStyle/>
          <a:p>
            <a:pPr algn="ctr"/>
            <a:r>
              <a:rPr lang="de-DE" sz="1400" dirty="0"/>
              <a:t>6</a:t>
            </a:r>
          </a:p>
        </p:txBody>
      </p:sp>
      <p:sp>
        <p:nvSpPr>
          <p:cNvPr id="26" name="Textfeld 25">
            <a:extLst>
              <a:ext uri="{FF2B5EF4-FFF2-40B4-BE49-F238E27FC236}">
                <a16:creationId xmlns:a16="http://schemas.microsoft.com/office/drawing/2014/main" id="{C9A5CFE4-B0E3-BD75-FF3B-F42EBB4721F4}"/>
              </a:ext>
            </a:extLst>
          </p:cNvPr>
          <p:cNvSpPr txBox="1"/>
          <p:nvPr/>
        </p:nvSpPr>
        <p:spPr>
          <a:xfrm>
            <a:off x="1893572" y="4122578"/>
            <a:ext cx="962021" cy="307777"/>
          </a:xfrm>
          <a:prstGeom prst="rect">
            <a:avLst/>
          </a:prstGeom>
          <a:noFill/>
        </p:spPr>
        <p:txBody>
          <a:bodyPr wrap="square" rtlCol="0">
            <a:spAutoFit/>
          </a:bodyPr>
          <a:lstStyle/>
          <a:p>
            <a:pPr algn="ctr"/>
            <a:r>
              <a:rPr lang="de-DE" sz="1400" dirty="0"/>
              <a:t>7</a:t>
            </a:r>
          </a:p>
        </p:txBody>
      </p:sp>
      <p:sp>
        <p:nvSpPr>
          <p:cNvPr id="27" name="Textfeld 26">
            <a:extLst>
              <a:ext uri="{FF2B5EF4-FFF2-40B4-BE49-F238E27FC236}">
                <a16:creationId xmlns:a16="http://schemas.microsoft.com/office/drawing/2014/main" id="{ECCDB96D-8E34-3036-0F84-21F2038A00AA}"/>
              </a:ext>
            </a:extLst>
          </p:cNvPr>
          <p:cNvSpPr txBox="1"/>
          <p:nvPr/>
        </p:nvSpPr>
        <p:spPr>
          <a:xfrm>
            <a:off x="1893572" y="3884453"/>
            <a:ext cx="962021" cy="307777"/>
          </a:xfrm>
          <a:prstGeom prst="rect">
            <a:avLst/>
          </a:prstGeom>
          <a:noFill/>
        </p:spPr>
        <p:txBody>
          <a:bodyPr wrap="square" rtlCol="0">
            <a:spAutoFit/>
          </a:bodyPr>
          <a:lstStyle/>
          <a:p>
            <a:pPr algn="ctr"/>
            <a:r>
              <a:rPr lang="de-DE" sz="1400" dirty="0"/>
              <a:t>8</a:t>
            </a:r>
          </a:p>
        </p:txBody>
      </p:sp>
      <p:sp>
        <p:nvSpPr>
          <p:cNvPr id="28" name="Textfeld 27">
            <a:extLst>
              <a:ext uri="{FF2B5EF4-FFF2-40B4-BE49-F238E27FC236}">
                <a16:creationId xmlns:a16="http://schemas.microsoft.com/office/drawing/2014/main" id="{720E741A-06D5-BEBA-66D4-655D97A24AAB}"/>
              </a:ext>
            </a:extLst>
          </p:cNvPr>
          <p:cNvSpPr txBox="1"/>
          <p:nvPr/>
        </p:nvSpPr>
        <p:spPr>
          <a:xfrm>
            <a:off x="1893572" y="3589178"/>
            <a:ext cx="962021" cy="307777"/>
          </a:xfrm>
          <a:prstGeom prst="rect">
            <a:avLst/>
          </a:prstGeom>
          <a:noFill/>
        </p:spPr>
        <p:txBody>
          <a:bodyPr wrap="square" rtlCol="0">
            <a:spAutoFit/>
          </a:bodyPr>
          <a:lstStyle/>
          <a:p>
            <a:pPr algn="ctr"/>
            <a:r>
              <a:rPr lang="de-DE" sz="1400" dirty="0"/>
              <a:t>9</a:t>
            </a:r>
          </a:p>
        </p:txBody>
      </p:sp>
      <p:sp>
        <p:nvSpPr>
          <p:cNvPr id="29" name="Textfeld 28">
            <a:extLst>
              <a:ext uri="{FF2B5EF4-FFF2-40B4-BE49-F238E27FC236}">
                <a16:creationId xmlns:a16="http://schemas.microsoft.com/office/drawing/2014/main" id="{2BEB82B9-22F3-6805-4D11-D051F2D507FE}"/>
              </a:ext>
            </a:extLst>
          </p:cNvPr>
          <p:cNvSpPr txBox="1"/>
          <p:nvPr/>
        </p:nvSpPr>
        <p:spPr>
          <a:xfrm>
            <a:off x="1893572" y="3332003"/>
            <a:ext cx="962021" cy="307777"/>
          </a:xfrm>
          <a:prstGeom prst="rect">
            <a:avLst/>
          </a:prstGeom>
          <a:noFill/>
        </p:spPr>
        <p:txBody>
          <a:bodyPr wrap="square" rtlCol="0">
            <a:spAutoFit/>
          </a:bodyPr>
          <a:lstStyle/>
          <a:p>
            <a:pPr algn="ctr"/>
            <a:r>
              <a:rPr lang="de-DE" sz="1400" dirty="0"/>
              <a:t>10</a:t>
            </a:r>
          </a:p>
        </p:txBody>
      </p:sp>
      <p:sp>
        <p:nvSpPr>
          <p:cNvPr id="30" name="Textfeld 29">
            <a:extLst>
              <a:ext uri="{FF2B5EF4-FFF2-40B4-BE49-F238E27FC236}">
                <a16:creationId xmlns:a16="http://schemas.microsoft.com/office/drawing/2014/main" id="{D51D0509-9098-6128-DF74-ABF655E618BA}"/>
              </a:ext>
            </a:extLst>
          </p:cNvPr>
          <p:cNvSpPr txBox="1"/>
          <p:nvPr/>
        </p:nvSpPr>
        <p:spPr>
          <a:xfrm>
            <a:off x="1893572" y="3074828"/>
            <a:ext cx="962021" cy="307777"/>
          </a:xfrm>
          <a:prstGeom prst="rect">
            <a:avLst/>
          </a:prstGeom>
          <a:noFill/>
        </p:spPr>
        <p:txBody>
          <a:bodyPr wrap="square" rtlCol="0">
            <a:spAutoFit/>
          </a:bodyPr>
          <a:lstStyle/>
          <a:p>
            <a:pPr algn="ctr"/>
            <a:r>
              <a:rPr lang="de-DE" sz="1400" dirty="0"/>
              <a:t>11</a:t>
            </a:r>
          </a:p>
        </p:txBody>
      </p:sp>
      <p:sp>
        <p:nvSpPr>
          <p:cNvPr id="31" name="Textfeld 30">
            <a:extLst>
              <a:ext uri="{FF2B5EF4-FFF2-40B4-BE49-F238E27FC236}">
                <a16:creationId xmlns:a16="http://schemas.microsoft.com/office/drawing/2014/main" id="{F03F339C-54A0-0B0E-5C48-26CB15EFA435}"/>
              </a:ext>
            </a:extLst>
          </p:cNvPr>
          <p:cNvSpPr txBox="1"/>
          <p:nvPr/>
        </p:nvSpPr>
        <p:spPr>
          <a:xfrm>
            <a:off x="1893572" y="2836703"/>
            <a:ext cx="962021" cy="307777"/>
          </a:xfrm>
          <a:prstGeom prst="rect">
            <a:avLst/>
          </a:prstGeom>
          <a:noFill/>
        </p:spPr>
        <p:txBody>
          <a:bodyPr wrap="square" rtlCol="0">
            <a:spAutoFit/>
          </a:bodyPr>
          <a:lstStyle/>
          <a:p>
            <a:pPr algn="ctr"/>
            <a:r>
              <a:rPr lang="de-DE" sz="1400" dirty="0"/>
              <a:t>12</a:t>
            </a:r>
          </a:p>
        </p:txBody>
      </p:sp>
      <p:sp>
        <p:nvSpPr>
          <p:cNvPr id="32" name="Textfeld 31">
            <a:extLst>
              <a:ext uri="{FF2B5EF4-FFF2-40B4-BE49-F238E27FC236}">
                <a16:creationId xmlns:a16="http://schemas.microsoft.com/office/drawing/2014/main" id="{D8D0C6EF-A43E-43FC-9A62-F6A566F3EBF8}"/>
              </a:ext>
            </a:extLst>
          </p:cNvPr>
          <p:cNvSpPr txBox="1"/>
          <p:nvPr/>
        </p:nvSpPr>
        <p:spPr>
          <a:xfrm>
            <a:off x="1903097" y="2627153"/>
            <a:ext cx="962021" cy="307777"/>
          </a:xfrm>
          <a:prstGeom prst="rect">
            <a:avLst/>
          </a:prstGeom>
          <a:noFill/>
        </p:spPr>
        <p:txBody>
          <a:bodyPr wrap="square" rtlCol="0">
            <a:spAutoFit/>
          </a:bodyPr>
          <a:lstStyle/>
          <a:p>
            <a:pPr algn="ctr"/>
            <a:r>
              <a:rPr lang="de-DE" sz="1400" dirty="0"/>
              <a:t>13</a:t>
            </a:r>
          </a:p>
        </p:txBody>
      </p:sp>
      <p:sp>
        <p:nvSpPr>
          <p:cNvPr id="44" name="Textfeld 43">
            <a:extLst>
              <a:ext uri="{FF2B5EF4-FFF2-40B4-BE49-F238E27FC236}">
                <a16:creationId xmlns:a16="http://schemas.microsoft.com/office/drawing/2014/main" id="{B4D89CBA-90E9-139C-F7CC-DA152522E287}"/>
              </a:ext>
            </a:extLst>
          </p:cNvPr>
          <p:cNvSpPr txBox="1"/>
          <p:nvPr/>
        </p:nvSpPr>
        <p:spPr>
          <a:xfrm>
            <a:off x="740098" y="3463389"/>
            <a:ext cx="1520188" cy="307777"/>
          </a:xfrm>
          <a:prstGeom prst="rect">
            <a:avLst/>
          </a:prstGeom>
          <a:noFill/>
        </p:spPr>
        <p:txBody>
          <a:bodyPr wrap="square" rtlCol="0">
            <a:spAutoFit/>
          </a:bodyPr>
          <a:lstStyle/>
          <a:p>
            <a:r>
              <a:rPr lang="de-DE" sz="1400" dirty="0">
                <a:solidFill>
                  <a:srgbClr val="B65252"/>
                </a:solidFill>
              </a:rPr>
              <a:t>Schulpflicht</a:t>
            </a:r>
            <a:r>
              <a:rPr lang="de-DE" sz="1400" dirty="0"/>
              <a:t> </a:t>
            </a:r>
          </a:p>
        </p:txBody>
      </p:sp>
      <p:sp>
        <p:nvSpPr>
          <p:cNvPr id="36" name="Rechteck 35">
            <a:extLst>
              <a:ext uri="{FF2B5EF4-FFF2-40B4-BE49-F238E27FC236}">
                <a16:creationId xmlns:a16="http://schemas.microsoft.com/office/drawing/2014/main" id="{B9E8B026-9AE8-D70C-4C29-D41590B268DF}"/>
              </a:ext>
            </a:extLst>
          </p:cNvPr>
          <p:cNvSpPr/>
          <p:nvPr/>
        </p:nvSpPr>
        <p:spPr>
          <a:xfrm>
            <a:off x="8983099" y="728179"/>
            <a:ext cx="3118337" cy="1094897"/>
          </a:xfrm>
          <a:prstGeom prst="rect">
            <a:avLst/>
          </a:prstGeom>
          <a:noFill/>
          <a:ln>
            <a:solidFill>
              <a:srgbClr val="A9D18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AT" sz="1400" dirty="0">
                <a:solidFill>
                  <a:schemeClr val="tx1"/>
                </a:solidFill>
              </a:rPr>
              <a:t>AHS = Allgemeinbildende höhere Schule</a:t>
            </a:r>
          </a:p>
          <a:p>
            <a:r>
              <a:rPr lang="de-AT" sz="1400" dirty="0">
                <a:solidFill>
                  <a:schemeClr val="tx1"/>
                </a:solidFill>
              </a:rPr>
              <a:t>BHS = Berufsbildende höhere Schule</a:t>
            </a:r>
          </a:p>
          <a:p>
            <a:r>
              <a:rPr lang="de-AT" sz="1400" dirty="0">
                <a:solidFill>
                  <a:schemeClr val="tx1"/>
                </a:solidFill>
              </a:rPr>
              <a:t>BMS = Berufsbildende mittlere Schule</a:t>
            </a:r>
          </a:p>
          <a:p>
            <a:r>
              <a:rPr lang="de-AT" sz="1400" dirty="0">
                <a:solidFill>
                  <a:schemeClr val="tx1"/>
                </a:solidFill>
              </a:rPr>
              <a:t>PTS = Polytechnische Schule</a:t>
            </a:r>
          </a:p>
        </p:txBody>
      </p:sp>
      <p:cxnSp>
        <p:nvCxnSpPr>
          <p:cNvPr id="42" name="Gerader Verbinder 41">
            <a:extLst>
              <a:ext uri="{FF2B5EF4-FFF2-40B4-BE49-F238E27FC236}">
                <a16:creationId xmlns:a16="http://schemas.microsoft.com/office/drawing/2014/main" id="{58DEBDE0-F135-E407-3DDB-643B4D6A355D}"/>
              </a:ext>
            </a:extLst>
          </p:cNvPr>
          <p:cNvCxnSpPr>
            <a:cxnSpLocks/>
          </p:cNvCxnSpPr>
          <p:nvPr/>
        </p:nvCxnSpPr>
        <p:spPr>
          <a:xfrm flipH="1">
            <a:off x="1782126" y="3611721"/>
            <a:ext cx="7291536" cy="9009"/>
          </a:xfrm>
          <a:prstGeom prst="line">
            <a:avLst/>
          </a:prstGeom>
          <a:ln w="19050">
            <a:solidFill>
              <a:srgbClr val="B65252"/>
            </a:solidFill>
            <a:prstDash val="dash"/>
          </a:ln>
        </p:spPr>
        <p:style>
          <a:lnRef idx="1">
            <a:schemeClr val="accent1"/>
          </a:lnRef>
          <a:fillRef idx="0">
            <a:schemeClr val="accent1"/>
          </a:fillRef>
          <a:effectRef idx="0">
            <a:schemeClr val="accent1"/>
          </a:effectRef>
          <a:fontRef idx="minor">
            <a:schemeClr val="tx1"/>
          </a:fontRef>
        </p:style>
      </p:cxnSp>
      <p:grpSp>
        <p:nvGrpSpPr>
          <p:cNvPr id="39" name="Gruppieren 38">
            <a:extLst>
              <a:ext uri="{FF2B5EF4-FFF2-40B4-BE49-F238E27FC236}">
                <a16:creationId xmlns:a16="http://schemas.microsoft.com/office/drawing/2014/main" id="{915BE08B-D033-0C66-DDCF-91CEC363AA2E}"/>
              </a:ext>
            </a:extLst>
          </p:cNvPr>
          <p:cNvGrpSpPr/>
          <p:nvPr/>
        </p:nvGrpSpPr>
        <p:grpSpPr>
          <a:xfrm>
            <a:off x="6445569" y="2633624"/>
            <a:ext cx="975355" cy="648692"/>
            <a:chOff x="6445569" y="2633624"/>
            <a:chExt cx="975355" cy="648692"/>
          </a:xfrm>
        </p:grpSpPr>
        <p:sp>
          <p:nvSpPr>
            <p:cNvPr id="33" name="Rechteck 32">
              <a:extLst>
                <a:ext uri="{FF2B5EF4-FFF2-40B4-BE49-F238E27FC236}">
                  <a16:creationId xmlns:a16="http://schemas.microsoft.com/office/drawing/2014/main" id="{D1E232C3-3E7E-F79A-D350-9F8F12031FF4}"/>
                </a:ext>
              </a:extLst>
            </p:cNvPr>
            <p:cNvSpPr/>
            <p:nvPr/>
          </p:nvSpPr>
          <p:spPr>
            <a:xfrm>
              <a:off x="6445569" y="2636917"/>
              <a:ext cx="348614" cy="4551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a:extLst>
                <a:ext uri="{FF2B5EF4-FFF2-40B4-BE49-F238E27FC236}">
                  <a16:creationId xmlns:a16="http://schemas.microsoft.com/office/drawing/2014/main" id="{7F1BD661-D73C-FF29-F10F-8054DE3E9946}"/>
                </a:ext>
              </a:extLst>
            </p:cNvPr>
            <p:cNvSpPr/>
            <p:nvPr/>
          </p:nvSpPr>
          <p:spPr>
            <a:xfrm>
              <a:off x="6784658" y="2633624"/>
              <a:ext cx="404810" cy="6486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a:extLst>
                <a:ext uri="{FF2B5EF4-FFF2-40B4-BE49-F238E27FC236}">
                  <a16:creationId xmlns:a16="http://schemas.microsoft.com/office/drawing/2014/main" id="{5AE8FD04-CF0E-8B4B-9A82-44D1AF86B4D9}"/>
                </a:ext>
              </a:extLst>
            </p:cNvPr>
            <p:cNvSpPr/>
            <p:nvPr/>
          </p:nvSpPr>
          <p:spPr>
            <a:xfrm>
              <a:off x="7016114" y="2641323"/>
              <a:ext cx="404810" cy="3355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7" name="Rechteck 36">
            <a:extLst>
              <a:ext uri="{FF2B5EF4-FFF2-40B4-BE49-F238E27FC236}">
                <a16:creationId xmlns:a16="http://schemas.microsoft.com/office/drawing/2014/main" id="{B0A9E5D2-5E62-7F57-DB27-68608CFFCDD6}"/>
              </a:ext>
            </a:extLst>
          </p:cNvPr>
          <p:cNvSpPr/>
          <p:nvPr/>
        </p:nvSpPr>
        <p:spPr>
          <a:xfrm>
            <a:off x="5683568" y="2288355"/>
            <a:ext cx="3144202" cy="531599"/>
          </a:xfrm>
          <a:prstGeom prst="rect">
            <a:avLst/>
          </a:prstGeom>
          <a:solidFill>
            <a:srgbClr val="FFC865"/>
          </a:solidFill>
          <a:ln>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100" dirty="0"/>
              <a:t>Studienberechtigungsprüfung</a:t>
            </a:r>
          </a:p>
          <a:p>
            <a:pPr algn="ctr"/>
            <a:r>
              <a:rPr lang="de-AT" sz="1100" dirty="0"/>
              <a:t>Berufsreifeprüfung</a:t>
            </a:r>
          </a:p>
        </p:txBody>
      </p:sp>
      <p:sp>
        <p:nvSpPr>
          <p:cNvPr id="14" name="Rechteck 13">
            <a:extLst>
              <a:ext uri="{FF2B5EF4-FFF2-40B4-BE49-F238E27FC236}">
                <a16:creationId xmlns:a16="http://schemas.microsoft.com/office/drawing/2014/main" id="{5339920B-6D2C-18E8-86A5-071CEAE3EEC9}"/>
              </a:ext>
            </a:extLst>
          </p:cNvPr>
          <p:cNvSpPr/>
          <p:nvPr/>
        </p:nvSpPr>
        <p:spPr>
          <a:xfrm>
            <a:off x="7189468" y="3044751"/>
            <a:ext cx="1638302" cy="566970"/>
          </a:xfrm>
          <a:prstGeom prst="rect">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t>Berufsschule</a:t>
            </a:r>
          </a:p>
        </p:txBody>
      </p:sp>
      <p:sp>
        <p:nvSpPr>
          <p:cNvPr id="41" name="Rechteck 40">
            <a:extLst>
              <a:ext uri="{FF2B5EF4-FFF2-40B4-BE49-F238E27FC236}">
                <a16:creationId xmlns:a16="http://schemas.microsoft.com/office/drawing/2014/main" id="{509A6FF0-F1E5-6475-BD91-A3FC5BC521C6}"/>
              </a:ext>
            </a:extLst>
          </p:cNvPr>
          <p:cNvSpPr/>
          <p:nvPr/>
        </p:nvSpPr>
        <p:spPr>
          <a:xfrm>
            <a:off x="7189468" y="2752540"/>
            <a:ext cx="1638302" cy="283202"/>
          </a:xfrm>
          <a:prstGeom prst="rect">
            <a:avLst/>
          </a:prstGeom>
          <a:solidFill>
            <a:srgbClr val="FFC865"/>
          </a:solidFill>
          <a:ln>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100" dirty="0"/>
              <a:t>Lehre mit Matura</a:t>
            </a:r>
          </a:p>
        </p:txBody>
      </p:sp>
      <p:sp>
        <p:nvSpPr>
          <p:cNvPr id="43" name="Pfeil: nach rechts 42">
            <a:extLst>
              <a:ext uri="{FF2B5EF4-FFF2-40B4-BE49-F238E27FC236}">
                <a16:creationId xmlns:a16="http://schemas.microsoft.com/office/drawing/2014/main" id="{8A1BB516-ADD5-61B1-9A42-5990753108DA}"/>
              </a:ext>
            </a:extLst>
          </p:cNvPr>
          <p:cNvSpPr/>
          <p:nvPr/>
        </p:nvSpPr>
        <p:spPr>
          <a:xfrm rot="20286936">
            <a:off x="5605247" y="3631596"/>
            <a:ext cx="1727229" cy="346075"/>
          </a:xfrm>
          <a:prstGeom prst="rightArrow">
            <a:avLst/>
          </a:prstGeom>
          <a:solidFill>
            <a:srgbClr val="FFC865"/>
          </a:solidFill>
          <a:ln>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6" name="Pfeil: nach rechts 45">
            <a:extLst>
              <a:ext uri="{FF2B5EF4-FFF2-40B4-BE49-F238E27FC236}">
                <a16:creationId xmlns:a16="http://schemas.microsoft.com/office/drawing/2014/main" id="{C199F9F0-BA7B-CB3D-F191-87B067A94BAE}"/>
              </a:ext>
            </a:extLst>
          </p:cNvPr>
          <p:cNvSpPr/>
          <p:nvPr/>
        </p:nvSpPr>
        <p:spPr>
          <a:xfrm rot="12629620">
            <a:off x="5215482" y="3788083"/>
            <a:ext cx="1417208" cy="346075"/>
          </a:xfrm>
          <a:prstGeom prst="rightArrow">
            <a:avLst/>
          </a:prstGeom>
          <a:solidFill>
            <a:srgbClr val="FFC865"/>
          </a:solidFill>
          <a:ln>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7" name="Pfeil: nach rechts 46">
            <a:extLst>
              <a:ext uri="{FF2B5EF4-FFF2-40B4-BE49-F238E27FC236}">
                <a16:creationId xmlns:a16="http://schemas.microsoft.com/office/drawing/2014/main" id="{D87E9273-58E3-6C35-3005-41B6DD64C210}"/>
              </a:ext>
            </a:extLst>
          </p:cNvPr>
          <p:cNvSpPr/>
          <p:nvPr/>
        </p:nvSpPr>
        <p:spPr>
          <a:xfrm rot="12706555">
            <a:off x="4096674" y="3900956"/>
            <a:ext cx="2085340" cy="346075"/>
          </a:xfrm>
          <a:prstGeom prst="rightArrow">
            <a:avLst/>
          </a:prstGeom>
          <a:solidFill>
            <a:srgbClr val="FFC865"/>
          </a:solidFill>
          <a:ln>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20805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1" grpId="0" animBg="1"/>
      <p:bldP spid="43" grpId="0" animBg="1"/>
      <p:bldP spid="46"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hteck 24">
            <a:extLst>
              <a:ext uri="{FF2B5EF4-FFF2-40B4-BE49-F238E27FC236}">
                <a16:creationId xmlns:a16="http://schemas.microsoft.com/office/drawing/2014/main" id="{D54EAE81-2A96-6425-0B29-0CBF3BA6F99B}"/>
              </a:ext>
            </a:extLst>
          </p:cNvPr>
          <p:cNvSpPr/>
          <p:nvPr/>
        </p:nvSpPr>
        <p:spPr>
          <a:xfrm>
            <a:off x="6066574" y="3494358"/>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ysClr val="windowText" lastClr="000000"/>
                </a:solidFill>
              </a:rPr>
              <a:t>Lukas hat viele Jahre als Einzelhandels-kaufmann gearbeitet. Jetzt, möchte er sich beruflich neu orientieren.</a:t>
            </a:r>
            <a:endParaRPr lang="de-DE" sz="1600" dirty="0">
              <a:solidFill>
                <a:sysClr val="windowText" lastClr="000000"/>
              </a:solidFill>
            </a:endParaRPr>
          </a:p>
        </p:txBody>
      </p:sp>
      <p:sp>
        <p:nvSpPr>
          <p:cNvPr id="23" name="Rechteck 22">
            <a:extLst>
              <a:ext uri="{FF2B5EF4-FFF2-40B4-BE49-F238E27FC236}">
                <a16:creationId xmlns:a16="http://schemas.microsoft.com/office/drawing/2014/main" id="{74F09142-4A58-D05E-7FEA-C65B6364EB4B}"/>
              </a:ext>
            </a:extLst>
          </p:cNvPr>
          <p:cNvSpPr/>
          <p:nvPr/>
        </p:nvSpPr>
        <p:spPr>
          <a:xfrm>
            <a:off x="1306298" y="3472031"/>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A9D18E"/>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ysClr val="windowText" lastClr="000000"/>
                </a:solidFill>
              </a:rPr>
              <a:t>Jonas hat eine Lehre als Elektrotechniker gemacht und möchte ein technisches Studium beginnen.</a:t>
            </a:r>
            <a:endParaRPr lang="de-DE" sz="1600" dirty="0">
              <a:solidFill>
                <a:sysClr val="windowText" lastClr="000000"/>
              </a:solidFill>
            </a:endParaRPr>
          </a:p>
        </p:txBody>
      </p:sp>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4</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AT" dirty="0"/>
              <a:t>Flexibilität in Bildung und Beruf</a:t>
            </a:r>
            <a:endParaRPr lang="de-DE" dirty="0"/>
          </a:p>
        </p:txBody>
      </p:sp>
      <p:sp>
        <p:nvSpPr>
          <p:cNvPr id="24" name="Rechteck 23">
            <a:extLst>
              <a:ext uri="{FF2B5EF4-FFF2-40B4-BE49-F238E27FC236}">
                <a16:creationId xmlns:a16="http://schemas.microsoft.com/office/drawing/2014/main" id="{528FD189-6625-BD27-6B62-31840EE17BC5}"/>
              </a:ext>
            </a:extLst>
          </p:cNvPr>
          <p:cNvSpPr/>
          <p:nvPr/>
        </p:nvSpPr>
        <p:spPr>
          <a:xfrm>
            <a:off x="3600849" y="3001203"/>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ysClr val="windowText" lastClr="000000"/>
                </a:solidFill>
              </a:rPr>
              <a:t>Amina hat eine HAK abgeschlossen und ist direkt ins Berufsleben eingestiegen. Sie möchte ihre Kenntnisse vertiefen.</a:t>
            </a:r>
            <a:endParaRPr lang="de-DE" sz="1600" dirty="0">
              <a:solidFill>
                <a:sysClr val="windowText" lastClr="000000"/>
              </a:solidFill>
            </a:endParaRPr>
          </a:p>
        </p:txBody>
      </p:sp>
      <p:sp>
        <p:nvSpPr>
          <p:cNvPr id="11" name="Ellipse 10">
            <a:extLst>
              <a:ext uri="{FF2B5EF4-FFF2-40B4-BE49-F238E27FC236}">
                <a16:creationId xmlns:a16="http://schemas.microsoft.com/office/drawing/2014/main" id="{42D4533E-D699-5FBB-BE21-124D03F964EC}"/>
              </a:ext>
            </a:extLst>
          </p:cNvPr>
          <p:cNvSpPr/>
          <p:nvPr/>
        </p:nvSpPr>
        <p:spPr>
          <a:xfrm>
            <a:off x="1306299" y="2095567"/>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lumMod val="60000"/>
              <a:lumOff val="40000"/>
            </a:schemeClr>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600" b="1" dirty="0"/>
          </a:p>
        </p:txBody>
      </p:sp>
      <p:sp>
        <p:nvSpPr>
          <p:cNvPr id="14" name="Ellipse 13">
            <a:extLst>
              <a:ext uri="{FF2B5EF4-FFF2-40B4-BE49-F238E27FC236}">
                <a16:creationId xmlns:a16="http://schemas.microsoft.com/office/drawing/2014/main" id="{FBF8FDF0-BC19-D965-A91C-22A19D16E20D}"/>
              </a:ext>
            </a:extLst>
          </p:cNvPr>
          <p:cNvSpPr/>
          <p:nvPr/>
        </p:nvSpPr>
        <p:spPr>
          <a:xfrm>
            <a:off x="3510816" y="1547706"/>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600" b="1" dirty="0"/>
          </a:p>
        </p:txBody>
      </p:sp>
      <p:sp>
        <p:nvSpPr>
          <p:cNvPr id="15" name="Ellipse 14">
            <a:extLst>
              <a:ext uri="{FF2B5EF4-FFF2-40B4-BE49-F238E27FC236}">
                <a16:creationId xmlns:a16="http://schemas.microsoft.com/office/drawing/2014/main" id="{1566971B-6CC9-D95C-360A-8BF42F25AFE5}"/>
              </a:ext>
            </a:extLst>
          </p:cNvPr>
          <p:cNvSpPr/>
          <p:nvPr/>
        </p:nvSpPr>
        <p:spPr>
          <a:xfrm>
            <a:off x="6066575" y="2160215"/>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lumMod val="60000"/>
              <a:lumOff val="40000"/>
            </a:schemeClr>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 </a:t>
            </a:r>
          </a:p>
        </p:txBody>
      </p:sp>
      <p:sp>
        <p:nvSpPr>
          <p:cNvPr id="27" name="Rechteck 26">
            <a:extLst>
              <a:ext uri="{FF2B5EF4-FFF2-40B4-BE49-F238E27FC236}">
                <a16:creationId xmlns:a16="http://schemas.microsoft.com/office/drawing/2014/main" id="{C298E00B-C411-A6A4-B623-D83E63E32FE8}"/>
              </a:ext>
            </a:extLst>
          </p:cNvPr>
          <p:cNvSpPr/>
          <p:nvPr/>
        </p:nvSpPr>
        <p:spPr>
          <a:xfrm>
            <a:off x="8610600" y="3147288"/>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ysClr val="windowText" lastClr="000000"/>
                </a:solidFill>
              </a:rPr>
              <a:t>Sarah besucht ein AHS-Gymnasium, merkt jedoch in der Oberstufe, dass sie sich mehr für handwerkliche Tätigkeiten interessiert. </a:t>
            </a:r>
            <a:endParaRPr lang="de-DE" sz="1600" dirty="0">
              <a:solidFill>
                <a:sysClr val="windowText" lastClr="000000"/>
              </a:solidFill>
            </a:endParaRPr>
          </a:p>
        </p:txBody>
      </p:sp>
      <p:sp>
        <p:nvSpPr>
          <p:cNvPr id="28" name="Ellipse 27">
            <a:extLst>
              <a:ext uri="{FF2B5EF4-FFF2-40B4-BE49-F238E27FC236}">
                <a16:creationId xmlns:a16="http://schemas.microsoft.com/office/drawing/2014/main" id="{94DE6B10-CE0C-E4BE-FECE-56BEB264A5F6}"/>
              </a:ext>
            </a:extLst>
          </p:cNvPr>
          <p:cNvSpPr/>
          <p:nvPr/>
        </p:nvSpPr>
        <p:spPr>
          <a:xfrm>
            <a:off x="8587836" y="1771499"/>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600" b="1" dirty="0"/>
          </a:p>
        </p:txBody>
      </p:sp>
      <p:sp>
        <p:nvSpPr>
          <p:cNvPr id="2" name="Rechteck 1">
            <a:extLst>
              <a:ext uri="{FF2B5EF4-FFF2-40B4-BE49-F238E27FC236}">
                <a16:creationId xmlns:a16="http://schemas.microsoft.com/office/drawing/2014/main" id="{4A99702A-549E-4FD2-4A6F-3A1EC0AE2A57}"/>
              </a:ext>
            </a:extLst>
          </p:cNvPr>
          <p:cNvSpPr/>
          <p:nvPr/>
        </p:nvSpPr>
        <p:spPr>
          <a:xfrm>
            <a:off x="974124" y="2113041"/>
            <a:ext cx="877504" cy="33566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b="1" dirty="0"/>
              <a:t>Jonas</a:t>
            </a:r>
          </a:p>
        </p:txBody>
      </p:sp>
      <p:sp>
        <p:nvSpPr>
          <p:cNvPr id="3" name="Rechteck 2">
            <a:extLst>
              <a:ext uri="{FF2B5EF4-FFF2-40B4-BE49-F238E27FC236}">
                <a16:creationId xmlns:a16="http://schemas.microsoft.com/office/drawing/2014/main" id="{769A4C29-7C31-3201-1514-1B922635FB84}"/>
              </a:ext>
            </a:extLst>
          </p:cNvPr>
          <p:cNvSpPr/>
          <p:nvPr/>
        </p:nvSpPr>
        <p:spPr>
          <a:xfrm>
            <a:off x="4791133" y="1646170"/>
            <a:ext cx="877504" cy="33566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b="1" dirty="0"/>
              <a:t>Amina</a:t>
            </a:r>
          </a:p>
        </p:txBody>
      </p:sp>
      <p:sp>
        <p:nvSpPr>
          <p:cNvPr id="5" name="Rechteck 4">
            <a:extLst>
              <a:ext uri="{FF2B5EF4-FFF2-40B4-BE49-F238E27FC236}">
                <a16:creationId xmlns:a16="http://schemas.microsoft.com/office/drawing/2014/main" id="{8056BC72-86F5-0C2C-AEAC-0D3F043DB595}"/>
              </a:ext>
            </a:extLst>
          </p:cNvPr>
          <p:cNvSpPr/>
          <p:nvPr/>
        </p:nvSpPr>
        <p:spPr>
          <a:xfrm>
            <a:off x="5629136" y="2119859"/>
            <a:ext cx="877504" cy="33566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b="1" dirty="0"/>
              <a:t>Lukas</a:t>
            </a:r>
          </a:p>
        </p:txBody>
      </p:sp>
      <p:sp>
        <p:nvSpPr>
          <p:cNvPr id="7" name="Rechteck 6">
            <a:extLst>
              <a:ext uri="{FF2B5EF4-FFF2-40B4-BE49-F238E27FC236}">
                <a16:creationId xmlns:a16="http://schemas.microsoft.com/office/drawing/2014/main" id="{1CAADF42-9D77-CE14-77F9-5BCD1A8DAA9F}"/>
              </a:ext>
            </a:extLst>
          </p:cNvPr>
          <p:cNvSpPr/>
          <p:nvPr/>
        </p:nvSpPr>
        <p:spPr>
          <a:xfrm>
            <a:off x="10087644" y="2113041"/>
            <a:ext cx="877504" cy="33566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b="1" dirty="0"/>
              <a:t>Sarah</a:t>
            </a:r>
          </a:p>
        </p:txBody>
      </p:sp>
      <p:grpSp>
        <p:nvGrpSpPr>
          <p:cNvPr id="55" name="Gruppieren 54">
            <a:extLst>
              <a:ext uri="{FF2B5EF4-FFF2-40B4-BE49-F238E27FC236}">
                <a16:creationId xmlns:a16="http://schemas.microsoft.com/office/drawing/2014/main" id="{E7108858-A6A1-878B-3D90-4E3980790F1A}"/>
              </a:ext>
            </a:extLst>
          </p:cNvPr>
          <p:cNvGrpSpPr/>
          <p:nvPr/>
        </p:nvGrpSpPr>
        <p:grpSpPr>
          <a:xfrm>
            <a:off x="6493595" y="2319860"/>
            <a:ext cx="877504" cy="1278202"/>
            <a:chOff x="2874327" y="898829"/>
            <a:chExt cx="1304925" cy="1927079"/>
          </a:xfrm>
        </p:grpSpPr>
        <p:grpSp>
          <p:nvGrpSpPr>
            <p:cNvPr id="56" name="Gruppieren 55">
              <a:extLst>
                <a:ext uri="{FF2B5EF4-FFF2-40B4-BE49-F238E27FC236}">
                  <a16:creationId xmlns:a16="http://schemas.microsoft.com/office/drawing/2014/main" id="{C40FFFE4-93CA-CC4C-35F3-20A1517F70E6}"/>
                </a:ext>
              </a:extLst>
            </p:cNvPr>
            <p:cNvGrpSpPr/>
            <p:nvPr/>
          </p:nvGrpSpPr>
          <p:grpSpPr>
            <a:xfrm>
              <a:off x="2874327" y="898829"/>
              <a:ext cx="1304925" cy="1927079"/>
              <a:chOff x="2874327" y="898829"/>
              <a:chExt cx="1304925" cy="1927079"/>
            </a:xfrm>
          </p:grpSpPr>
          <p:pic>
            <p:nvPicPr>
              <p:cNvPr id="58" name="Grafik 57" descr="Mann mit verschränkten Armen">
                <a:extLst>
                  <a:ext uri="{FF2B5EF4-FFF2-40B4-BE49-F238E27FC236}">
                    <a16:creationId xmlns:a16="http://schemas.microsoft.com/office/drawing/2014/main" id="{AFBC2FCC-ACE9-5336-50B1-327AF421B0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74327" y="1578133"/>
                <a:ext cx="1304925" cy="1247775"/>
              </a:xfrm>
              <a:prstGeom prst="rect">
                <a:avLst/>
              </a:prstGeom>
            </p:spPr>
          </p:pic>
          <p:pic>
            <p:nvPicPr>
              <p:cNvPr id="59" name="Grafik 58" descr="Ein Kind mit welligem Haar">
                <a:extLst>
                  <a:ext uri="{FF2B5EF4-FFF2-40B4-BE49-F238E27FC236}">
                    <a16:creationId xmlns:a16="http://schemas.microsoft.com/office/drawing/2014/main" id="{97F505A1-00A9-169E-C093-8BB0A4845F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55171" y="898829"/>
                <a:ext cx="752357" cy="828683"/>
              </a:xfrm>
              <a:prstGeom prst="rect">
                <a:avLst/>
              </a:prstGeom>
            </p:spPr>
          </p:pic>
          <p:pic>
            <p:nvPicPr>
              <p:cNvPr id="60" name="Grafik 59" descr="Bart und Schnurrbart">
                <a:extLst>
                  <a:ext uri="{FF2B5EF4-FFF2-40B4-BE49-F238E27FC236}">
                    <a16:creationId xmlns:a16="http://schemas.microsoft.com/office/drawing/2014/main" id="{CE6DD8E9-7F25-11FA-6563-3491BD2FD3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9450" y="1357552"/>
                <a:ext cx="518353" cy="360594"/>
              </a:xfrm>
              <a:prstGeom prst="rect">
                <a:avLst/>
              </a:prstGeom>
            </p:spPr>
          </p:pic>
        </p:grpSp>
        <p:pic>
          <p:nvPicPr>
            <p:cNvPr id="57" name="Grafik 56" descr="Ein lächelndes Gesicht">
              <a:extLst>
                <a:ext uri="{FF2B5EF4-FFF2-40B4-BE49-F238E27FC236}">
                  <a16:creationId xmlns:a16="http://schemas.microsoft.com/office/drawing/2014/main" id="{8CF5424C-39AF-8130-9B9B-AD9C4CD84AD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396920">
              <a:off x="3329026" y="1156582"/>
              <a:ext cx="408777" cy="421551"/>
            </a:xfrm>
            <a:prstGeom prst="rect">
              <a:avLst/>
            </a:prstGeom>
          </p:spPr>
        </p:pic>
      </p:grpSp>
      <p:grpSp>
        <p:nvGrpSpPr>
          <p:cNvPr id="61" name="Gruppieren 60">
            <a:extLst>
              <a:ext uri="{FF2B5EF4-FFF2-40B4-BE49-F238E27FC236}">
                <a16:creationId xmlns:a16="http://schemas.microsoft.com/office/drawing/2014/main" id="{AC9E02FC-8D9B-E752-5863-B870A0655A6E}"/>
              </a:ext>
            </a:extLst>
          </p:cNvPr>
          <p:cNvGrpSpPr/>
          <p:nvPr/>
        </p:nvGrpSpPr>
        <p:grpSpPr>
          <a:xfrm>
            <a:off x="1645860" y="2218834"/>
            <a:ext cx="878400" cy="1278000"/>
            <a:chOff x="5298224" y="1296204"/>
            <a:chExt cx="1285875" cy="1827958"/>
          </a:xfrm>
        </p:grpSpPr>
        <p:grpSp>
          <p:nvGrpSpPr>
            <p:cNvPr id="62" name="Gruppieren 61">
              <a:extLst>
                <a:ext uri="{FF2B5EF4-FFF2-40B4-BE49-F238E27FC236}">
                  <a16:creationId xmlns:a16="http://schemas.microsoft.com/office/drawing/2014/main" id="{53F2B815-05A6-D6CF-58E0-FF0BB5FFDD63}"/>
                </a:ext>
              </a:extLst>
            </p:cNvPr>
            <p:cNvGrpSpPr/>
            <p:nvPr/>
          </p:nvGrpSpPr>
          <p:grpSpPr>
            <a:xfrm>
              <a:off x="5298224" y="1296204"/>
              <a:ext cx="1285875" cy="1827958"/>
              <a:chOff x="5298224" y="1296204"/>
              <a:chExt cx="1285875" cy="1827958"/>
            </a:xfrm>
          </p:grpSpPr>
          <p:pic>
            <p:nvPicPr>
              <p:cNvPr id="64" name="Grafik 63" descr="Mann im Kapuzenpullover">
                <a:extLst>
                  <a:ext uri="{FF2B5EF4-FFF2-40B4-BE49-F238E27FC236}">
                    <a16:creationId xmlns:a16="http://schemas.microsoft.com/office/drawing/2014/main" id="{C3A08AEA-FA82-2546-4ED9-AFEAB3CF9C6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298224" y="1904962"/>
                <a:ext cx="1285875" cy="1219200"/>
              </a:xfrm>
              <a:prstGeom prst="rect">
                <a:avLst/>
              </a:prstGeom>
            </p:spPr>
          </p:pic>
          <p:pic>
            <p:nvPicPr>
              <p:cNvPr id="65" name="Grafik 64" descr="Mann mit dickem Haar">
                <a:extLst>
                  <a:ext uri="{FF2B5EF4-FFF2-40B4-BE49-F238E27FC236}">
                    <a16:creationId xmlns:a16="http://schemas.microsoft.com/office/drawing/2014/main" id="{44A0C928-A314-2E34-7FB3-B8FE61E3672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705013" y="1296204"/>
                <a:ext cx="695325" cy="762000"/>
              </a:xfrm>
              <a:prstGeom prst="rect">
                <a:avLst/>
              </a:prstGeom>
            </p:spPr>
          </p:pic>
        </p:grpSp>
        <p:pic>
          <p:nvPicPr>
            <p:cNvPr id="63" name="Grafik 62" descr="Ein glückliches Gesicht">
              <a:extLst>
                <a:ext uri="{FF2B5EF4-FFF2-40B4-BE49-F238E27FC236}">
                  <a16:creationId xmlns:a16="http://schemas.microsoft.com/office/drawing/2014/main" id="{241CFEBB-33AC-1700-10C6-D547813E479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898661" y="1622310"/>
              <a:ext cx="337038" cy="347570"/>
            </a:xfrm>
            <a:prstGeom prst="rect">
              <a:avLst/>
            </a:prstGeom>
          </p:spPr>
        </p:pic>
      </p:grpSp>
      <p:grpSp>
        <p:nvGrpSpPr>
          <p:cNvPr id="66" name="Gruppieren 65">
            <a:extLst>
              <a:ext uri="{FF2B5EF4-FFF2-40B4-BE49-F238E27FC236}">
                <a16:creationId xmlns:a16="http://schemas.microsoft.com/office/drawing/2014/main" id="{0B942437-897A-80ED-6EFB-DD47B5E82038}"/>
              </a:ext>
            </a:extLst>
          </p:cNvPr>
          <p:cNvGrpSpPr/>
          <p:nvPr/>
        </p:nvGrpSpPr>
        <p:grpSpPr>
          <a:xfrm>
            <a:off x="3898539" y="1671713"/>
            <a:ext cx="878400" cy="1278000"/>
            <a:chOff x="7254680" y="1357552"/>
            <a:chExt cx="1295400" cy="1816129"/>
          </a:xfrm>
        </p:grpSpPr>
        <p:pic>
          <p:nvPicPr>
            <p:cNvPr id="67" name="Grafik 66" descr="Frau in einem Rollkragenpullover">
              <a:extLst>
                <a:ext uri="{FF2B5EF4-FFF2-40B4-BE49-F238E27FC236}">
                  <a16:creationId xmlns:a16="http://schemas.microsoft.com/office/drawing/2014/main" id="{4B5F79A4-55A3-05CC-D1DF-7F42F5C8FFC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254680" y="1964006"/>
              <a:ext cx="1295400" cy="1209675"/>
            </a:xfrm>
            <a:prstGeom prst="rect">
              <a:avLst/>
            </a:prstGeom>
          </p:spPr>
        </p:pic>
        <p:grpSp>
          <p:nvGrpSpPr>
            <p:cNvPr id="68" name="Gruppieren 67">
              <a:extLst>
                <a:ext uri="{FF2B5EF4-FFF2-40B4-BE49-F238E27FC236}">
                  <a16:creationId xmlns:a16="http://schemas.microsoft.com/office/drawing/2014/main" id="{D91C1432-8399-2455-4E2B-62637F4678C6}"/>
                </a:ext>
              </a:extLst>
            </p:cNvPr>
            <p:cNvGrpSpPr/>
            <p:nvPr/>
          </p:nvGrpSpPr>
          <p:grpSpPr>
            <a:xfrm>
              <a:off x="7579794" y="1357552"/>
              <a:ext cx="742950" cy="857250"/>
              <a:chOff x="8289642" y="1387301"/>
              <a:chExt cx="742950" cy="857250"/>
            </a:xfrm>
          </p:grpSpPr>
          <p:pic>
            <p:nvPicPr>
              <p:cNvPr id="70" name="Grafik 69" descr="Eine Frau mit Ponyfrisur">
                <a:extLst>
                  <a:ext uri="{FF2B5EF4-FFF2-40B4-BE49-F238E27FC236}">
                    <a16:creationId xmlns:a16="http://schemas.microsoft.com/office/drawing/2014/main" id="{2CA0F528-E464-C90A-26F9-2FD3AE990BB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289642" y="1387301"/>
                <a:ext cx="742950" cy="857250"/>
              </a:xfrm>
              <a:prstGeom prst="rect">
                <a:avLst/>
              </a:prstGeom>
            </p:spPr>
          </p:pic>
          <p:pic>
            <p:nvPicPr>
              <p:cNvPr id="71" name="Grafik 70" descr="Eine lächelnde Frau">
                <a:extLst>
                  <a:ext uri="{FF2B5EF4-FFF2-40B4-BE49-F238E27FC236}">
                    <a16:creationId xmlns:a16="http://schemas.microsoft.com/office/drawing/2014/main" id="{AABEDF47-624F-6716-1E2F-56E485E8EAD9}"/>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573559" y="1683186"/>
                <a:ext cx="356529" cy="389954"/>
              </a:xfrm>
              <a:prstGeom prst="rect">
                <a:avLst/>
              </a:prstGeom>
            </p:spPr>
          </p:pic>
        </p:grpSp>
        <p:pic>
          <p:nvPicPr>
            <p:cNvPr id="69" name="Grafik 68" descr="Dicke runde Brillengläser">
              <a:extLst>
                <a:ext uri="{FF2B5EF4-FFF2-40B4-BE49-F238E27FC236}">
                  <a16:creationId xmlns:a16="http://schemas.microsoft.com/office/drawing/2014/main" id="{9DCB54C8-0104-2B71-BD7C-E1992F6C750F}"/>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7597949" y="1677204"/>
              <a:ext cx="656299" cy="246471"/>
            </a:xfrm>
            <a:prstGeom prst="rect">
              <a:avLst/>
            </a:prstGeom>
          </p:spPr>
        </p:pic>
      </p:grpSp>
      <p:grpSp>
        <p:nvGrpSpPr>
          <p:cNvPr id="72" name="Gruppieren 71">
            <a:extLst>
              <a:ext uri="{FF2B5EF4-FFF2-40B4-BE49-F238E27FC236}">
                <a16:creationId xmlns:a16="http://schemas.microsoft.com/office/drawing/2014/main" id="{5BDE7314-3D36-A320-62B1-69487F2EF1A7}"/>
              </a:ext>
            </a:extLst>
          </p:cNvPr>
          <p:cNvGrpSpPr/>
          <p:nvPr/>
        </p:nvGrpSpPr>
        <p:grpSpPr>
          <a:xfrm>
            <a:off x="9024166" y="1885092"/>
            <a:ext cx="878400" cy="1278000"/>
            <a:chOff x="9893626" y="2228181"/>
            <a:chExt cx="1209675" cy="1888869"/>
          </a:xfrm>
        </p:grpSpPr>
        <p:grpSp>
          <p:nvGrpSpPr>
            <p:cNvPr id="73" name="Gruppieren 72">
              <a:extLst>
                <a:ext uri="{FF2B5EF4-FFF2-40B4-BE49-F238E27FC236}">
                  <a16:creationId xmlns:a16="http://schemas.microsoft.com/office/drawing/2014/main" id="{B6069CF2-E73C-30AC-71D4-D52198487E1F}"/>
                </a:ext>
              </a:extLst>
            </p:cNvPr>
            <p:cNvGrpSpPr/>
            <p:nvPr/>
          </p:nvGrpSpPr>
          <p:grpSpPr>
            <a:xfrm>
              <a:off x="9893626" y="2228181"/>
              <a:ext cx="1209675" cy="1888869"/>
              <a:chOff x="9893626" y="2228181"/>
              <a:chExt cx="1209675" cy="1888869"/>
            </a:xfrm>
          </p:grpSpPr>
          <p:pic>
            <p:nvPicPr>
              <p:cNvPr id="75" name="Grafik 74" descr="Frau im Pullover">
                <a:extLst>
                  <a:ext uri="{FF2B5EF4-FFF2-40B4-BE49-F238E27FC236}">
                    <a16:creationId xmlns:a16="http://schemas.microsoft.com/office/drawing/2014/main" id="{04505323-A022-7C03-9CA2-3734F39329FA}"/>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flipH="1">
                <a:off x="9893626" y="2964525"/>
                <a:ext cx="1209675" cy="1152525"/>
              </a:xfrm>
              <a:prstGeom prst="rect">
                <a:avLst/>
              </a:prstGeom>
            </p:spPr>
          </p:pic>
          <p:pic>
            <p:nvPicPr>
              <p:cNvPr id="76" name="Grafik 75" descr="Frau mit Dutt">
                <a:extLst>
                  <a:ext uri="{FF2B5EF4-FFF2-40B4-BE49-F238E27FC236}">
                    <a16:creationId xmlns:a16="http://schemas.microsoft.com/office/drawing/2014/main" id="{11D148F6-3997-5DC7-E470-EC823558AA9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flipH="1">
                <a:off x="10088888" y="2228181"/>
                <a:ext cx="819150" cy="904875"/>
              </a:xfrm>
              <a:prstGeom prst="rect">
                <a:avLst/>
              </a:prstGeom>
            </p:spPr>
          </p:pic>
        </p:grpSp>
        <p:pic>
          <p:nvPicPr>
            <p:cNvPr id="74" name="Grafik 73" descr="Ein lächelndes Gesicht">
              <a:extLst>
                <a:ext uri="{FF2B5EF4-FFF2-40B4-BE49-F238E27FC236}">
                  <a16:creationId xmlns:a16="http://schemas.microsoft.com/office/drawing/2014/main" id="{1E48133B-6C10-2B32-D945-38FEE1CC66E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189933" y="2680618"/>
              <a:ext cx="354061" cy="365125"/>
            </a:xfrm>
            <a:prstGeom prst="rect">
              <a:avLst/>
            </a:prstGeom>
          </p:spPr>
        </p:pic>
      </p:grpSp>
    </p:spTree>
    <p:extLst>
      <p:ext uri="{BB962C8B-B14F-4D97-AF65-F5344CB8AC3E}">
        <p14:creationId xmlns:p14="http://schemas.microsoft.com/office/powerpoint/2010/main" val="371011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5</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Aufgabe</a:t>
            </a:r>
          </a:p>
        </p:txBody>
      </p:sp>
      <p:grpSp>
        <p:nvGrpSpPr>
          <p:cNvPr id="3" name="Gruppieren 2">
            <a:extLst>
              <a:ext uri="{FF2B5EF4-FFF2-40B4-BE49-F238E27FC236}">
                <a16:creationId xmlns:a16="http://schemas.microsoft.com/office/drawing/2014/main" id="{14E18F96-D838-9FA9-556F-D6B94D1DA1E3}"/>
              </a:ext>
            </a:extLst>
          </p:cNvPr>
          <p:cNvGrpSpPr/>
          <p:nvPr/>
        </p:nvGrpSpPr>
        <p:grpSpPr>
          <a:xfrm>
            <a:off x="210180" y="1500132"/>
            <a:ext cx="2779295" cy="3857736"/>
            <a:chOff x="439891" y="1569842"/>
            <a:chExt cx="2779295" cy="3857736"/>
          </a:xfrm>
        </p:grpSpPr>
        <p:sp>
          <p:nvSpPr>
            <p:cNvPr id="2" name="Rechteck 1">
              <a:extLst>
                <a:ext uri="{FF2B5EF4-FFF2-40B4-BE49-F238E27FC236}">
                  <a16:creationId xmlns:a16="http://schemas.microsoft.com/office/drawing/2014/main" id="{E61B9969-A6D5-2EF5-A7E0-FC6E64223778}"/>
                </a:ext>
              </a:extLst>
            </p:cNvPr>
            <p:cNvSpPr/>
            <p:nvPr/>
          </p:nvSpPr>
          <p:spPr>
            <a:xfrm rot="21410660">
              <a:off x="439891" y="1872246"/>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Herausforderungen</a:t>
              </a:r>
            </a:p>
            <a:p>
              <a:pPr algn="ctr"/>
              <a:endParaRPr lang="de-DE" sz="2000" b="1" dirty="0">
                <a:solidFill>
                  <a:sysClr val="windowText" lastClr="000000"/>
                </a:solidFill>
              </a:endParaRPr>
            </a:p>
            <a:p>
              <a:pPr algn="ctr"/>
              <a:r>
                <a:rPr lang="de-AT" dirty="0">
                  <a:solidFill>
                    <a:sysClr val="windowText" lastClr="000000"/>
                  </a:solidFill>
                </a:rPr>
                <a:t>Welche Hindernisse könnte die Person auf ihrem Bildungs- oder Berufsweg erleben (z. B. berufliche Unsicherheiten, falsche Schulwahl, persönliche Umstände)?</a:t>
              </a:r>
              <a:endParaRPr lang="de-DE" dirty="0">
                <a:solidFill>
                  <a:sysClr val="windowText" lastClr="000000"/>
                </a:solidFill>
              </a:endParaRPr>
            </a:p>
          </p:txBody>
        </p:sp>
        <p:pic>
          <p:nvPicPr>
            <p:cNvPr id="5" name="Grafik 4" descr="Anheften mit einfarbiger Füllung">
              <a:extLst>
                <a:ext uri="{FF2B5EF4-FFF2-40B4-BE49-F238E27FC236}">
                  <a16:creationId xmlns:a16="http://schemas.microsoft.com/office/drawing/2014/main" id="{AF2263E9-3419-E684-8AB2-C571A40BFC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65122" y="1569842"/>
              <a:ext cx="457200" cy="457200"/>
            </a:xfrm>
            <a:prstGeom prst="rect">
              <a:avLst/>
            </a:prstGeom>
          </p:spPr>
        </p:pic>
      </p:grpSp>
      <p:grpSp>
        <p:nvGrpSpPr>
          <p:cNvPr id="11" name="Gruppieren 10">
            <a:extLst>
              <a:ext uri="{FF2B5EF4-FFF2-40B4-BE49-F238E27FC236}">
                <a16:creationId xmlns:a16="http://schemas.microsoft.com/office/drawing/2014/main" id="{0D141F27-80E5-BF67-29D3-256C508080C2}"/>
              </a:ext>
            </a:extLst>
          </p:cNvPr>
          <p:cNvGrpSpPr/>
          <p:nvPr/>
        </p:nvGrpSpPr>
        <p:grpSpPr>
          <a:xfrm>
            <a:off x="3231049" y="2041159"/>
            <a:ext cx="2779295" cy="3784617"/>
            <a:chOff x="4706352" y="1569842"/>
            <a:chExt cx="2779295" cy="3784617"/>
          </a:xfrm>
        </p:grpSpPr>
        <p:sp>
          <p:nvSpPr>
            <p:cNvPr id="7" name="Rechteck 6">
              <a:extLst>
                <a:ext uri="{FF2B5EF4-FFF2-40B4-BE49-F238E27FC236}">
                  <a16:creationId xmlns:a16="http://schemas.microsoft.com/office/drawing/2014/main" id="{71F93B26-4030-D937-59A9-084852205DA5}"/>
                </a:ext>
              </a:extLst>
            </p:cNvPr>
            <p:cNvSpPr/>
            <p:nvPr/>
          </p:nvSpPr>
          <p:spPr>
            <a:xfrm rot="283530">
              <a:off x="4706352" y="1799127"/>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20000"/>
                <a:lumOff val="8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Lösungen </a:t>
              </a:r>
            </a:p>
            <a:p>
              <a:pPr algn="ctr"/>
              <a:endParaRPr lang="de-DE" sz="2000" b="1" dirty="0">
                <a:solidFill>
                  <a:sysClr val="windowText" lastClr="000000"/>
                </a:solidFill>
              </a:endParaRPr>
            </a:p>
            <a:p>
              <a:pPr algn="ctr"/>
              <a:r>
                <a:rPr lang="de-AT" dirty="0">
                  <a:solidFill>
                    <a:sysClr val="windowText" lastClr="000000"/>
                  </a:solidFill>
                </a:rPr>
                <a:t>Überlegt euch, wie das Bildungssystem oder andere Institutionen (z. B. Weiterbildung, Umschulungen, Unterstützung durch Familie) helfen können, um diese Probleme zu lösen.</a:t>
              </a:r>
              <a:endParaRPr lang="de-DE" dirty="0">
                <a:solidFill>
                  <a:sysClr val="windowText" lastClr="000000"/>
                </a:solidFill>
              </a:endParaRPr>
            </a:p>
          </p:txBody>
        </p:sp>
        <p:pic>
          <p:nvPicPr>
            <p:cNvPr id="8" name="Grafik 7" descr="Anheften mit einfarbiger Füllung">
              <a:extLst>
                <a:ext uri="{FF2B5EF4-FFF2-40B4-BE49-F238E27FC236}">
                  <a16:creationId xmlns:a16="http://schemas.microsoft.com/office/drawing/2014/main" id="{35C9E942-33E0-A830-CE25-AED96EA573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6204595" y="1569842"/>
              <a:ext cx="457200" cy="457200"/>
            </a:xfrm>
            <a:prstGeom prst="rect">
              <a:avLst/>
            </a:prstGeom>
          </p:spPr>
        </p:pic>
      </p:grpSp>
      <p:grpSp>
        <p:nvGrpSpPr>
          <p:cNvPr id="13" name="Gruppieren 12">
            <a:extLst>
              <a:ext uri="{FF2B5EF4-FFF2-40B4-BE49-F238E27FC236}">
                <a16:creationId xmlns:a16="http://schemas.microsoft.com/office/drawing/2014/main" id="{A4C20815-0DC0-DA3C-ABBA-6AC0DBBB245A}"/>
              </a:ext>
            </a:extLst>
          </p:cNvPr>
          <p:cNvGrpSpPr/>
          <p:nvPr/>
        </p:nvGrpSpPr>
        <p:grpSpPr>
          <a:xfrm>
            <a:off x="6226161" y="1497876"/>
            <a:ext cx="2779295" cy="3862247"/>
            <a:chOff x="8574505" y="1491527"/>
            <a:chExt cx="2779295" cy="3862247"/>
          </a:xfrm>
        </p:grpSpPr>
        <p:sp>
          <p:nvSpPr>
            <p:cNvPr id="9" name="Rechteck 8">
              <a:extLst>
                <a:ext uri="{FF2B5EF4-FFF2-40B4-BE49-F238E27FC236}">
                  <a16:creationId xmlns:a16="http://schemas.microsoft.com/office/drawing/2014/main" id="{C5BFCB0F-50EF-14A2-70D3-1FAD4D16199E}"/>
                </a:ext>
              </a:extLst>
            </p:cNvPr>
            <p:cNvSpPr/>
            <p:nvPr/>
          </p:nvSpPr>
          <p:spPr>
            <a:xfrm>
              <a:off x="8574505" y="1798442"/>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Ausarbeitung </a:t>
              </a:r>
            </a:p>
            <a:p>
              <a:pPr algn="ctr"/>
              <a:endParaRPr lang="de-DE" sz="2000" b="1" dirty="0">
                <a:solidFill>
                  <a:sysClr val="windowText" lastClr="000000"/>
                </a:solidFill>
              </a:endParaRPr>
            </a:p>
            <a:p>
              <a:pPr algn="ctr"/>
              <a:r>
                <a:rPr lang="de-AT" dirty="0">
                  <a:solidFill>
                    <a:sysClr val="windowText" lastClr="000000"/>
                  </a:solidFill>
                </a:rPr>
                <a:t>Erstellt eine kreative Darstellung des Ausbildungs- und Berufswegs der Person. Zeigt, wie sie ihr Ziel erreicht und was dabei wichtig ist (z.B. Storyboard, Poster, Präsentation).</a:t>
              </a:r>
              <a:endParaRPr lang="de-DE" dirty="0">
                <a:solidFill>
                  <a:sysClr val="windowText" lastClr="000000"/>
                </a:solidFill>
              </a:endParaRPr>
            </a:p>
            <a:p>
              <a:pPr algn="ctr"/>
              <a:endParaRPr lang="de-DE" dirty="0">
                <a:solidFill>
                  <a:sysClr val="windowText" lastClr="000000"/>
                </a:solidFill>
              </a:endParaRPr>
            </a:p>
          </p:txBody>
        </p:sp>
        <p:pic>
          <p:nvPicPr>
            <p:cNvPr id="10" name="Grafik 9" descr="Anheften mit einfarbiger Füllung">
              <a:extLst>
                <a:ext uri="{FF2B5EF4-FFF2-40B4-BE49-F238E27FC236}">
                  <a16:creationId xmlns:a16="http://schemas.microsoft.com/office/drawing/2014/main" id="{9E3E80BE-57E0-614F-61F0-F652E210D3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9695005" flipH="1">
              <a:off x="9898282" y="1491527"/>
              <a:ext cx="457200" cy="457200"/>
            </a:xfrm>
            <a:prstGeom prst="rect">
              <a:avLst/>
            </a:prstGeom>
          </p:spPr>
        </p:pic>
      </p:grpSp>
      <p:grpSp>
        <p:nvGrpSpPr>
          <p:cNvPr id="14" name="Gruppieren 13">
            <a:extLst>
              <a:ext uri="{FF2B5EF4-FFF2-40B4-BE49-F238E27FC236}">
                <a16:creationId xmlns:a16="http://schemas.microsoft.com/office/drawing/2014/main" id="{B871D627-3B65-A60F-7B8C-3CC06D906ECE}"/>
              </a:ext>
            </a:extLst>
          </p:cNvPr>
          <p:cNvGrpSpPr/>
          <p:nvPr/>
        </p:nvGrpSpPr>
        <p:grpSpPr>
          <a:xfrm>
            <a:off x="9246098" y="1957332"/>
            <a:ext cx="2779295" cy="3857736"/>
            <a:chOff x="439891" y="1569842"/>
            <a:chExt cx="2779295" cy="3857736"/>
          </a:xfrm>
        </p:grpSpPr>
        <p:sp>
          <p:nvSpPr>
            <p:cNvPr id="15" name="Rechteck 14">
              <a:extLst>
                <a:ext uri="{FF2B5EF4-FFF2-40B4-BE49-F238E27FC236}">
                  <a16:creationId xmlns:a16="http://schemas.microsoft.com/office/drawing/2014/main" id="{DEC98698-E83C-8823-EBEA-3A9258635290}"/>
                </a:ext>
              </a:extLst>
            </p:cNvPr>
            <p:cNvSpPr/>
            <p:nvPr/>
          </p:nvSpPr>
          <p:spPr>
            <a:xfrm rot="21410660">
              <a:off x="439891" y="1872246"/>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err="1">
                  <a:solidFill>
                    <a:sysClr val="windowText" lastClr="000000"/>
                  </a:solidFill>
                </a:rPr>
                <a:t>Good</a:t>
              </a:r>
              <a:r>
                <a:rPr lang="de-DE" sz="2000" b="1" dirty="0">
                  <a:solidFill>
                    <a:sysClr val="windowText" lastClr="000000"/>
                  </a:solidFill>
                </a:rPr>
                <a:t> News</a:t>
              </a:r>
            </a:p>
            <a:p>
              <a:pPr algn="ctr"/>
              <a:endParaRPr lang="de-DE" sz="2000" b="1" dirty="0">
                <a:solidFill>
                  <a:sysClr val="windowText" lastClr="000000"/>
                </a:solidFill>
              </a:endParaRPr>
            </a:p>
            <a:p>
              <a:pPr algn="ctr"/>
              <a:r>
                <a:rPr lang="de-AT" dirty="0">
                  <a:solidFill>
                    <a:sysClr val="windowText" lastClr="000000"/>
                  </a:solidFill>
                </a:rPr>
                <a:t>Was kann die Person aus ihrem Weg lernen? Welche guten Seiten gibt es? Formuliert eine Good News für eure Person.</a:t>
              </a:r>
              <a:endParaRPr lang="de-DE" dirty="0">
                <a:solidFill>
                  <a:sysClr val="windowText" lastClr="000000"/>
                </a:solidFill>
              </a:endParaRPr>
            </a:p>
          </p:txBody>
        </p:sp>
        <p:pic>
          <p:nvPicPr>
            <p:cNvPr id="16" name="Grafik 15" descr="Anheften mit einfarbiger Füllung">
              <a:extLst>
                <a:ext uri="{FF2B5EF4-FFF2-40B4-BE49-F238E27FC236}">
                  <a16:creationId xmlns:a16="http://schemas.microsoft.com/office/drawing/2014/main" id="{3F08C6E7-C46D-3BCE-2E26-D2DA053E829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65122" y="1569842"/>
              <a:ext cx="457200" cy="457200"/>
            </a:xfrm>
            <a:prstGeom prst="rect">
              <a:avLst/>
            </a:prstGeom>
          </p:spPr>
        </p:pic>
      </p:grpSp>
      <p:sp>
        <p:nvSpPr>
          <p:cNvPr id="17" name="Ellipse 16">
            <a:extLst>
              <a:ext uri="{FF2B5EF4-FFF2-40B4-BE49-F238E27FC236}">
                <a16:creationId xmlns:a16="http://schemas.microsoft.com/office/drawing/2014/main" id="{DF95FC58-1A9A-D477-E9DB-BD522584330B}"/>
              </a:ext>
            </a:extLst>
          </p:cNvPr>
          <p:cNvSpPr/>
          <p:nvPr/>
        </p:nvSpPr>
        <p:spPr>
          <a:xfrm>
            <a:off x="237125" y="1629028"/>
            <a:ext cx="556904" cy="55690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sz="2800" b="1" dirty="0"/>
              <a:t>1</a:t>
            </a:r>
          </a:p>
        </p:txBody>
      </p:sp>
      <p:sp>
        <p:nvSpPr>
          <p:cNvPr id="18" name="Ellipse 17">
            <a:extLst>
              <a:ext uri="{FF2B5EF4-FFF2-40B4-BE49-F238E27FC236}">
                <a16:creationId xmlns:a16="http://schemas.microsoft.com/office/drawing/2014/main" id="{B0437124-0318-F0EF-037D-77630BFF1230}"/>
              </a:ext>
            </a:extLst>
          </p:cNvPr>
          <p:cNvSpPr/>
          <p:nvPr/>
        </p:nvSpPr>
        <p:spPr>
          <a:xfrm>
            <a:off x="3553541" y="1857628"/>
            <a:ext cx="556904" cy="55690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sz="2800" b="1" dirty="0"/>
              <a:t>2</a:t>
            </a:r>
          </a:p>
        </p:txBody>
      </p:sp>
      <p:sp>
        <p:nvSpPr>
          <p:cNvPr id="19" name="Ellipse 18">
            <a:extLst>
              <a:ext uri="{FF2B5EF4-FFF2-40B4-BE49-F238E27FC236}">
                <a16:creationId xmlns:a16="http://schemas.microsoft.com/office/drawing/2014/main" id="{AD4ECDF8-E81B-EC23-C95C-FC3CEE66FBB4}"/>
              </a:ext>
            </a:extLst>
          </p:cNvPr>
          <p:cNvSpPr/>
          <p:nvPr/>
        </p:nvSpPr>
        <p:spPr>
          <a:xfrm>
            <a:off x="6288104" y="1495706"/>
            <a:ext cx="556904" cy="55690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sz="2800" b="1" dirty="0"/>
              <a:t>3</a:t>
            </a:r>
          </a:p>
        </p:txBody>
      </p:sp>
      <p:sp>
        <p:nvSpPr>
          <p:cNvPr id="20" name="Ellipse 19">
            <a:extLst>
              <a:ext uri="{FF2B5EF4-FFF2-40B4-BE49-F238E27FC236}">
                <a16:creationId xmlns:a16="http://schemas.microsoft.com/office/drawing/2014/main" id="{A116CF4C-EDB4-A60E-5BD5-6DE3F903347C}"/>
              </a:ext>
            </a:extLst>
          </p:cNvPr>
          <p:cNvSpPr/>
          <p:nvPr/>
        </p:nvSpPr>
        <p:spPr>
          <a:xfrm>
            <a:off x="9250324" y="1920367"/>
            <a:ext cx="556904" cy="55690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AT" sz="2800" b="1" dirty="0"/>
              <a:t>4</a:t>
            </a:r>
          </a:p>
        </p:txBody>
      </p:sp>
      <p:pic>
        <p:nvPicPr>
          <p:cNvPr id="12" name="Grafik 11" descr="Eisberg mit einfarbiger Füllung">
            <a:extLst>
              <a:ext uri="{FF2B5EF4-FFF2-40B4-BE49-F238E27FC236}">
                <a16:creationId xmlns:a16="http://schemas.microsoft.com/office/drawing/2014/main" id="{AA608594-CC3C-3248-E0F3-92F95DF351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2559" y="4672069"/>
            <a:ext cx="662940" cy="662940"/>
          </a:xfrm>
          <a:prstGeom prst="rect">
            <a:avLst/>
          </a:prstGeom>
        </p:spPr>
      </p:pic>
      <p:pic>
        <p:nvPicPr>
          <p:cNvPr id="21" name="Grafik 20" descr="Volltreffer mit einfarbiger Füllung">
            <a:extLst>
              <a:ext uri="{FF2B5EF4-FFF2-40B4-BE49-F238E27FC236}">
                <a16:creationId xmlns:a16="http://schemas.microsoft.com/office/drawing/2014/main" id="{243D04FF-1420-BA54-2160-077935E751B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75753" y="2585645"/>
            <a:ext cx="632460" cy="632460"/>
          </a:xfrm>
          <a:prstGeom prst="rect">
            <a:avLst/>
          </a:prstGeom>
        </p:spPr>
      </p:pic>
      <p:pic>
        <p:nvPicPr>
          <p:cNvPr id="22" name="Grafik 21" descr="Umschlag mit einfarbiger Füllung">
            <a:extLst>
              <a:ext uri="{FF2B5EF4-FFF2-40B4-BE49-F238E27FC236}">
                <a16:creationId xmlns:a16="http://schemas.microsoft.com/office/drawing/2014/main" id="{249C6786-AAAB-FCA4-5737-1DC8A190B7C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808470">
            <a:off x="11115860" y="2246555"/>
            <a:ext cx="655320" cy="655320"/>
          </a:xfrm>
          <a:prstGeom prst="rect">
            <a:avLst/>
          </a:prstGeom>
        </p:spPr>
      </p:pic>
      <p:pic>
        <p:nvPicPr>
          <p:cNvPr id="26" name="Grafik 25" descr="Tafel mit einfarbiger Füllung">
            <a:extLst>
              <a:ext uri="{FF2B5EF4-FFF2-40B4-BE49-F238E27FC236}">
                <a16:creationId xmlns:a16="http://schemas.microsoft.com/office/drawing/2014/main" id="{03F750B5-EA95-4E67-C1D0-9DB7F4AC74E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913049">
            <a:off x="8286232" y="4790933"/>
            <a:ext cx="755725" cy="755725"/>
          </a:xfrm>
          <a:prstGeom prst="rect">
            <a:avLst/>
          </a:prstGeom>
        </p:spPr>
      </p:pic>
    </p:spTree>
    <p:extLst>
      <p:ext uri="{BB962C8B-B14F-4D97-AF65-F5344CB8AC3E}">
        <p14:creationId xmlns:p14="http://schemas.microsoft.com/office/powerpoint/2010/main" val="862583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6</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Was nehmen wir mit?</a:t>
            </a:r>
          </a:p>
        </p:txBody>
      </p:sp>
      <p:sp>
        <p:nvSpPr>
          <p:cNvPr id="5" name="Rechteck 4">
            <a:extLst>
              <a:ext uri="{FF2B5EF4-FFF2-40B4-BE49-F238E27FC236}">
                <a16:creationId xmlns:a16="http://schemas.microsoft.com/office/drawing/2014/main" id="{B1CF47F1-810D-1B6E-98B4-94D7B0F850C4}"/>
              </a:ext>
            </a:extLst>
          </p:cNvPr>
          <p:cNvSpPr/>
          <p:nvPr/>
        </p:nvSpPr>
        <p:spPr>
          <a:xfrm>
            <a:off x="1440280" y="1942457"/>
            <a:ext cx="9311440" cy="872825"/>
          </a:xfrm>
          <a:custGeom>
            <a:avLst/>
            <a:gdLst>
              <a:gd name="connsiteX0" fmla="*/ 0 w 9311440"/>
              <a:gd name="connsiteY0" fmla="*/ 0 h 872825"/>
              <a:gd name="connsiteX1" fmla="*/ 571988 w 9311440"/>
              <a:gd name="connsiteY1" fmla="*/ 0 h 872825"/>
              <a:gd name="connsiteX2" fmla="*/ 1050863 w 9311440"/>
              <a:gd name="connsiteY2" fmla="*/ 0 h 872825"/>
              <a:gd name="connsiteX3" fmla="*/ 1809080 w 9311440"/>
              <a:gd name="connsiteY3" fmla="*/ 0 h 872825"/>
              <a:gd name="connsiteX4" fmla="*/ 2660411 w 9311440"/>
              <a:gd name="connsiteY4" fmla="*/ 0 h 872825"/>
              <a:gd name="connsiteX5" fmla="*/ 3139285 w 9311440"/>
              <a:gd name="connsiteY5" fmla="*/ 0 h 872825"/>
              <a:gd name="connsiteX6" fmla="*/ 3897503 w 9311440"/>
              <a:gd name="connsiteY6" fmla="*/ 0 h 872825"/>
              <a:gd name="connsiteX7" fmla="*/ 4655720 w 9311440"/>
              <a:gd name="connsiteY7" fmla="*/ 0 h 872825"/>
              <a:gd name="connsiteX8" fmla="*/ 5507052 w 9311440"/>
              <a:gd name="connsiteY8" fmla="*/ 0 h 872825"/>
              <a:gd name="connsiteX9" fmla="*/ 5985926 w 9311440"/>
              <a:gd name="connsiteY9" fmla="*/ 0 h 872825"/>
              <a:gd name="connsiteX10" fmla="*/ 6464800 w 9311440"/>
              <a:gd name="connsiteY10" fmla="*/ 0 h 872825"/>
              <a:gd name="connsiteX11" fmla="*/ 6850559 w 9311440"/>
              <a:gd name="connsiteY11" fmla="*/ 0 h 872825"/>
              <a:gd name="connsiteX12" fmla="*/ 7515662 w 9311440"/>
              <a:gd name="connsiteY12" fmla="*/ 0 h 872825"/>
              <a:gd name="connsiteX13" fmla="*/ 8180765 w 9311440"/>
              <a:gd name="connsiteY13" fmla="*/ 0 h 872825"/>
              <a:gd name="connsiteX14" fmla="*/ 8659639 w 9311440"/>
              <a:gd name="connsiteY14" fmla="*/ 0 h 872825"/>
              <a:gd name="connsiteX15" fmla="*/ 9311440 w 9311440"/>
              <a:gd name="connsiteY15" fmla="*/ 0 h 872825"/>
              <a:gd name="connsiteX16" fmla="*/ 9311440 w 9311440"/>
              <a:gd name="connsiteY16" fmla="*/ 418956 h 872825"/>
              <a:gd name="connsiteX17" fmla="*/ 9311440 w 9311440"/>
              <a:gd name="connsiteY17" fmla="*/ 872825 h 872825"/>
              <a:gd name="connsiteX18" fmla="*/ 8460108 w 9311440"/>
              <a:gd name="connsiteY18" fmla="*/ 872825 h 872825"/>
              <a:gd name="connsiteX19" fmla="*/ 7795005 w 9311440"/>
              <a:gd name="connsiteY19" fmla="*/ 872825 h 872825"/>
              <a:gd name="connsiteX20" fmla="*/ 7036788 w 9311440"/>
              <a:gd name="connsiteY20" fmla="*/ 872825 h 872825"/>
              <a:gd name="connsiteX21" fmla="*/ 6464800 w 9311440"/>
              <a:gd name="connsiteY21" fmla="*/ 872825 h 872825"/>
              <a:gd name="connsiteX22" fmla="*/ 5706583 w 9311440"/>
              <a:gd name="connsiteY22" fmla="*/ 872825 h 872825"/>
              <a:gd name="connsiteX23" fmla="*/ 5041480 w 9311440"/>
              <a:gd name="connsiteY23" fmla="*/ 872825 h 872825"/>
              <a:gd name="connsiteX24" fmla="*/ 4283262 w 9311440"/>
              <a:gd name="connsiteY24" fmla="*/ 872825 h 872825"/>
              <a:gd name="connsiteX25" fmla="*/ 3618160 w 9311440"/>
              <a:gd name="connsiteY25" fmla="*/ 872825 h 872825"/>
              <a:gd name="connsiteX26" fmla="*/ 2953057 w 9311440"/>
              <a:gd name="connsiteY26" fmla="*/ 872825 h 872825"/>
              <a:gd name="connsiteX27" fmla="*/ 2381068 w 9311440"/>
              <a:gd name="connsiteY27" fmla="*/ 872825 h 872825"/>
              <a:gd name="connsiteX28" fmla="*/ 1995309 w 9311440"/>
              <a:gd name="connsiteY28" fmla="*/ 872825 h 872825"/>
              <a:gd name="connsiteX29" fmla="*/ 1330206 w 9311440"/>
              <a:gd name="connsiteY29" fmla="*/ 872825 h 872825"/>
              <a:gd name="connsiteX30" fmla="*/ 944446 w 9311440"/>
              <a:gd name="connsiteY30" fmla="*/ 872825 h 872825"/>
              <a:gd name="connsiteX31" fmla="*/ 0 w 9311440"/>
              <a:gd name="connsiteY31" fmla="*/ 872825 h 872825"/>
              <a:gd name="connsiteX32" fmla="*/ 0 w 9311440"/>
              <a:gd name="connsiteY32" fmla="*/ 418956 h 872825"/>
              <a:gd name="connsiteX33" fmla="*/ 0 w 9311440"/>
              <a:gd name="connsiteY33" fmla="*/ 0 h 87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311440" h="872825" fill="none" extrusionOk="0">
                <a:moveTo>
                  <a:pt x="0" y="0"/>
                </a:moveTo>
                <a:cubicBezTo>
                  <a:pt x="119785" y="25172"/>
                  <a:pt x="367301" y="-15929"/>
                  <a:pt x="571988" y="0"/>
                </a:cubicBezTo>
                <a:cubicBezTo>
                  <a:pt x="776675" y="15929"/>
                  <a:pt x="948839" y="-18382"/>
                  <a:pt x="1050863" y="0"/>
                </a:cubicBezTo>
                <a:cubicBezTo>
                  <a:pt x="1152888" y="18382"/>
                  <a:pt x="1450481" y="-18286"/>
                  <a:pt x="1809080" y="0"/>
                </a:cubicBezTo>
                <a:cubicBezTo>
                  <a:pt x="2167679" y="18286"/>
                  <a:pt x="2321812" y="-29483"/>
                  <a:pt x="2660411" y="0"/>
                </a:cubicBezTo>
                <a:cubicBezTo>
                  <a:pt x="2999010" y="29483"/>
                  <a:pt x="2930537" y="15046"/>
                  <a:pt x="3139285" y="0"/>
                </a:cubicBezTo>
                <a:cubicBezTo>
                  <a:pt x="3348033" y="-15046"/>
                  <a:pt x="3606956" y="31628"/>
                  <a:pt x="3897503" y="0"/>
                </a:cubicBezTo>
                <a:cubicBezTo>
                  <a:pt x="4188050" y="-31628"/>
                  <a:pt x="4418796" y="10748"/>
                  <a:pt x="4655720" y="0"/>
                </a:cubicBezTo>
                <a:cubicBezTo>
                  <a:pt x="4892644" y="-10748"/>
                  <a:pt x="5110271" y="32893"/>
                  <a:pt x="5507052" y="0"/>
                </a:cubicBezTo>
                <a:cubicBezTo>
                  <a:pt x="5903833" y="-32893"/>
                  <a:pt x="5844235" y="-6445"/>
                  <a:pt x="5985926" y="0"/>
                </a:cubicBezTo>
                <a:cubicBezTo>
                  <a:pt x="6127617" y="6445"/>
                  <a:pt x="6225788" y="14887"/>
                  <a:pt x="6464800" y="0"/>
                </a:cubicBezTo>
                <a:cubicBezTo>
                  <a:pt x="6703812" y="-14887"/>
                  <a:pt x="6676463" y="-3112"/>
                  <a:pt x="6850559" y="0"/>
                </a:cubicBezTo>
                <a:cubicBezTo>
                  <a:pt x="7024655" y="3112"/>
                  <a:pt x="7296122" y="6510"/>
                  <a:pt x="7515662" y="0"/>
                </a:cubicBezTo>
                <a:cubicBezTo>
                  <a:pt x="7735202" y="-6510"/>
                  <a:pt x="8000749" y="23802"/>
                  <a:pt x="8180765" y="0"/>
                </a:cubicBezTo>
                <a:cubicBezTo>
                  <a:pt x="8360781" y="-23802"/>
                  <a:pt x="8493587" y="-5850"/>
                  <a:pt x="8659639" y="0"/>
                </a:cubicBezTo>
                <a:cubicBezTo>
                  <a:pt x="8825691" y="5850"/>
                  <a:pt x="9009826" y="6835"/>
                  <a:pt x="9311440" y="0"/>
                </a:cubicBezTo>
                <a:cubicBezTo>
                  <a:pt x="9292944" y="125778"/>
                  <a:pt x="9298968" y="324947"/>
                  <a:pt x="9311440" y="418956"/>
                </a:cubicBezTo>
                <a:cubicBezTo>
                  <a:pt x="9323912" y="512965"/>
                  <a:pt x="9315676" y="704426"/>
                  <a:pt x="9311440" y="872825"/>
                </a:cubicBezTo>
                <a:cubicBezTo>
                  <a:pt x="9060849" y="862978"/>
                  <a:pt x="8730616" y="882157"/>
                  <a:pt x="8460108" y="872825"/>
                </a:cubicBezTo>
                <a:cubicBezTo>
                  <a:pt x="8189600" y="863493"/>
                  <a:pt x="8005828" y="841450"/>
                  <a:pt x="7795005" y="872825"/>
                </a:cubicBezTo>
                <a:cubicBezTo>
                  <a:pt x="7584182" y="904200"/>
                  <a:pt x="7236577" y="907455"/>
                  <a:pt x="7036788" y="872825"/>
                </a:cubicBezTo>
                <a:cubicBezTo>
                  <a:pt x="6836999" y="838195"/>
                  <a:pt x="6719060" y="893777"/>
                  <a:pt x="6464800" y="872825"/>
                </a:cubicBezTo>
                <a:cubicBezTo>
                  <a:pt x="6210540" y="851873"/>
                  <a:pt x="6020072" y="905420"/>
                  <a:pt x="5706583" y="872825"/>
                </a:cubicBezTo>
                <a:cubicBezTo>
                  <a:pt x="5393094" y="840230"/>
                  <a:pt x="5202831" y="893641"/>
                  <a:pt x="5041480" y="872825"/>
                </a:cubicBezTo>
                <a:cubicBezTo>
                  <a:pt x="4880129" y="852009"/>
                  <a:pt x="4497776" y="874749"/>
                  <a:pt x="4283262" y="872825"/>
                </a:cubicBezTo>
                <a:cubicBezTo>
                  <a:pt x="4068748" y="870901"/>
                  <a:pt x="3780058" y="875037"/>
                  <a:pt x="3618160" y="872825"/>
                </a:cubicBezTo>
                <a:cubicBezTo>
                  <a:pt x="3456262" y="870613"/>
                  <a:pt x="3131165" y="842064"/>
                  <a:pt x="2953057" y="872825"/>
                </a:cubicBezTo>
                <a:cubicBezTo>
                  <a:pt x="2774949" y="903586"/>
                  <a:pt x="2514721" y="883323"/>
                  <a:pt x="2381068" y="872825"/>
                </a:cubicBezTo>
                <a:cubicBezTo>
                  <a:pt x="2247415" y="862327"/>
                  <a:pt x="2076873" y="885326"/>
                  <a:pt x="1995309" y="872825"/>
                </a:cubicBezTo>
                <a:cubicBezTo>
                  <a:pt x="1913745" y="860324"/>
                  <a:pt x="1482407" y="866861"/>
                  <a:pt x="1330206" y="872825"/>
                </a:cubicBezTo>
                <a:cubicBezTo>
                  <a:pt x="1178005" y="878789"/>
                  <a:pt x="1053558" y="887577"/>
                  <a:pt x="944446" y="872825"/>
                </a:cubicBezTo>
                <a:cubicBezTo>
                  <a:pt x="835334" y="858073"/>
                  <a:pt x="286780" y="829819"/>
                  <a:pt x="0" y="872825"/>
                </a:cubicBezTo>
                <a:cubicBezTo>
                  <a:pt x="-21877" y="669362"/>
                  <a:pt x="10458" y="617917"/>
                  <a:pt x="0" y="418956"/>
                </a:cubicBezTo>
                <a:cubicBezTo>
                  <a:pt x="-10458" y="219995"/>
                  <a:pt x="-13008" y="200350"/>
                  <a:pt x="0" y="0"/>
                </a:cubicBezTo>
                <a:close/>
              </a:path>
              <a:path w="9311440" h="872825"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20354" y="202417"/>
                  <a:pt x="9291296" y="290097"/>
                  <a:pt x="9311440" y="418956"/>
                </a:cubicBezTo>
                <a:cubicBezTo>
                  <a:pt x="9331584" y="547815"/>
                  <a:pt x="9295831" y="776799"/>
                  <a:pt x="9311440" y="872825"/>
                </a:cubicBezTo>
                <a:cubicBezTo>
                  <a:pt x="9021853" y="907034"/>
                  <a:pt x="8814982" y="894290"/>
                  <a:pt x="8553223" y="872825"/>
                </a:cubicBezTo>
                <a:cubicBezTo>
                  <a:pt x="8291464" y="851360"/>
                  <a:pt x="8156762" y="864517"/>
                  <a:pt x="7981234" y="872825"/>
                </a:cubicBezTo>
                <a:cubicBezTo>
                  <a:pt x="7805706" y="881133"/>
                  <a:pt x="7435105" y="853469"/>
                  <a:pt x="7129903" y="872825"/>
                </a:cubicBezTo>
                <a:cubicBezTo>
                  <a:pt x="6824701" y="892181"/>
                  <a:pt x="6863246" y="858899"/>
                  <a:pt x="6744143" y="872825"/>
                </a:cubicBezTo>
                <a:cubicBezTo>
                  <a:pt x="6625040" y="886751"/>
                  <a:pt x="6507444" y="879791"/>
                  <a:pt x="6358383" y="872825"/>
                </a:cubicBezTo>
                <a:cubicBezTo>
                  <a:pt x="6209322" y="865859"/>
                  <a:pt x="6165320" y="860208"/>
                  <a:pt x="5972624" y="872825"/>
                </a:cubicBezTo>
                <a:cubicBezTo>
                  <a:pt x="5779928" y="885442"/>
                  <a:pt x="5389089" y="874125"/>
                  <a:pt x="5214406" y="872825"/>
                </a:cubicBezTo>
                <a:cubicBezTo>
                  <a:pt x="5039723" y="871525"/>
                  <a:pt x="4622054" y="867153"/>
                  <a:pt x="4456189" y="872825"/>
                </a:cubicBezTo>
                <a:cubicBezTo>
                  <a:pt x="4290324" y="878497"/>
                  <a:pt x="3817121" y="831490"/>
                  <a:pt x="3604857" y="872825"/>
                </a:cubicBezTo>
                <a:cubicBezTo>
                  <a:pt x="3392593" y="914160"/>
                  <a:pt x="3269352" y="894572"/>
                  <a:pt x="2939755" y="872825"/>
                </a:cubicBezTo>
                <a:cubicBezTo>
                  <a:pt x="2610158" y="851078"/>
                  <a:pt x="2657330" y="863944"/>
                  <a:pt x="2553995" y="872825"/>
                </a:cubicBezTo>
                <a:cubicBezTo>
                  <a:pt x="2450660" y="881706"/>
                  <a:pt x="2091168" y="862633"/>
                  <a:pt x="1795778" y="872825"/>
                </a:cubicBezTo>
                <a:cubicBezTo>
                  <a:pt x="1500388" y="883017"/>
                  <a:pt x="1504110" y="860350"/>
                  <a:pt x="1316904" y="872825"/>
                </a:cubicBezTo>
                <a:cubicBezTo>
                  <a:pt x="1129698" y="885300"/>
                  <a:pt x="434233" y="873654"/>
                  <a:pt x="0" y="872825"/>
                </a:cubicBezTo>
                <a:cubicBezTo>
                  <a:pt x="21164" y="758690"/>
                  <a:pt x="-21053" y="636444"/>
                  <a:pt x="0" y="418956"/>
                </a:cubicBezTo>
                <a:cubicBezTo>
                  <a:pt x="21053" y="201468"/>
                  <a:pt x="-7172" y="130616"/>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Was zeigen die unterschiedlichen Fallbeispiele?</a:t>
            </a:r>
          </a:p>
        </p:txBody>
      </p:sp>
      <p:sp>
        <p:nvSpPr>
          <p:cNvPr id="9" name="Rechteck 8">
            <a:extLst>
              <a:ext uri="{FF2B5EF4-FFF2-40B4-BE49-F238E27FC236}">
                <a16:creationId xmlns:a16="http://schemas.microsoft.com/office/drawing/2014/main" id="{AF6D6F67-D58B-3E90-4A6D-E2DB21EE71C8}"/>
              </a:ext>
            </a:extLst>
          </p:cNvPr>
          <p:cNvSpPr/>
          <p:nvPr/>
        </p:nvSpPr>
        <p:spPr>
          <a:xfrm>
            <a:off x="1440280" y="2950949"/>
            <a:ext cx="9311440" cy="872825"/>
          </a:xfrm>
          <a:custGeom>
            <a:avLst/>
            <a:gdLst>
              <a:gd name="connsiteX0" fmla="*/ 0 w 9311440"/>
              <a:gd name="connsiteY0" fmla="*/ 0 h 872825"/>
              <a:gd name="connsiteX1" fmla="*/ 571988 w 9311440"/>
              <a:gd name="connsiteY1" fmla="*/ 0 h 872825"/>
              <a:gd name="connsiteX2" fmla="*/ 1050863 w 9311440"/>
              <a:gd name="connsiteY2" fmla="*/ 0 h 872825"/>
              <a:gd name="connsiteX3" fmla="*/ 1809080 w 9311440"/>
              <a:gd name="connsiteY3" fmla="*/ 0 h 872825"/>
              <a:gd name="connsiteX4" fmla="*/ 2660411 w 9311440"/>
              <a:gd name="connsiteY4" fmla="*/ 0 h 872825"/>
              <a:gd name="connsiteX5" fmla="*/ 3139285 w 9311440"/>
              <a:gd name="connsiteY5" fmla="*/ 0 h 872825"/>
              <a:gd name="connsiteX6" fmla="*/ 3897503 w 9311440"/>
              <a:gd name="connsiteY6" fmla="*/ 0 h 872825"/>
              <a:gd name="connsiteX7" fmla="*/ 4655720 w 9311440"/>
              <a:gd name="connsiteY7" fmla="*/ 0 h 872825"/>
              <a:gd name="connsiteX8" fmla="*/ 5507052 w 9311440"/>
              <a:gd name="connsiteY8" fmla="*/ 0 h 872825"/>
              <a:gd name="connsiteX9" fmla="*/ 5985926 w 9311440"/>
              <a:gd name="connsiteY9" fmla="*/ 0 h 872825"/>
              <a:gd name="connsiteX10" fmla="*/ 6464800 w 9311440"/>
              <a:gd name="connsiteY10" fmla="*/ 0 h 872825"/>
              <a:gd name="connsiteX11" fmla="*/ 6850559 w 9311440"/>
              <a:gd name="connsiteY11" fmla="*/ 0 h 872825"/>
              <a:gd name="connsiteX12" fmla="*/ 7515662 w 9311440"/>
              <a:gd name="connsiteY12" fmla="*/ 0 h 872825"/>
              <a:gd name="connsiteX13" fmla="*/ 8180765 w 9311440"/>
              <a:gd name="connsiteY13" fmla="*/ 0 h 872825"/>
              <a:gd name="connsiteX14" fmla="*/ 8659639 w 9311440"/>
              <a:gd name="connsiteY14" fmla="*/ 0 h 872825"/>
              <a:gd name="connsiteX15" fmla="*/ 9311440 w 9311440"/>
              <a:gd name="connsiteY15" fmla="*/ 0 h 872825"/>
              <a:gd name="connsiteX16" fmla="*/ 9311440 w 9311440"/>
              <a:gd name="connsiteY16" fmla="*/ 418956 h 872825"/>
              <a:gd name="connsiteX17" fmla="*/ 9311440 w 9311440"/>
              <a:gd name="connsiteY17" fmla="*/ 872825 h 872825"/>
              <a:gd name="connsiteX18" fmla="*/ 8460108 w 9311440"/>
              <a:gd name="connsiteY18" fmla="*/ 872825 h 872825"/>
              <a:gd name="connsiteX19" fmla="*/ 7795005 w 9311440"/>
              <a:gd name="connsiteY19" fmla="*/ 872825 h 872825"/>
              <a:gd name="connsiteX20" fmla="*/ 7036788 w 9311440"/>
              <a:gd name="connsiteY20" fmla="*/ 872825 h 872825"/>
              <a:gd name="connsiteX21" fmla="*/ 6464800 w 9311440"/>
              <a:gd name="connsiteY21" fmla="*/ 872825 h 872825"/>
              <a:gd name="connsiteX22" fmla="*/ 5706583 w 9311440"/>
              <a:gd name="connsiteY22" fmla="*/ 872825 h 872825"/>
              <a:gd name="connsiteX23" fmla="*/ 5041480 w 9311440"/>
              <a:gd name="connsiteY23" fmla="*/ 872825 h 872825"/>
              <a:gd name="connsiteX24" fmla="*/ 4283262 w 9311440"/>
              <a:gd name="connsiteY24" fmla="*/ 872825 h 872825"/>
              <a:gd name="connsiteX25" fmla="*/ 3618160 w 9311440"/>
              <a:gd name="connsiteY25" fmla="*/ 872825 h 872825"/>
              <a:gd name="connsiteX26" fmla="*/ 2953057 w 9311440"/>
              <a:gd name="connsiteY26" fmla="*/ 872825 h 872825"/>
              <a:gd name="connsiteX27" fmla="*/ 2381068 w 9311440"/>
              <a:gd name="connsiteY27" fmla="*/ 872825 h 872825"/>
              <a:gd name="connsiteX28" fmla="*/ 1995309 w 9311440"/>
              <a:gd name="connsiteY28" fmla="*/ 872825 h 872825"/>
              <a:gd name="connsiteX29" fmla="*/ 1330206 w 9311440"/>
              <a:gd name="connsiteY29" fmla="*/ 872825 h 872825"/>
              <a:gd name="connsiteX30" fmla="*/ 944446 w 9311440"/>
              <a:gd name="connsiteY30" fmla="*/ 872825 h 872825"/>
              <a:gd name="connsiteX31" fmla="*/ 0 w 9311440"/>
              <a:gd name="connsiteY31" fmla="*/ 872825 h 872825"/>
              <a:gd name="connsiteX32" fmla="*/ 0 w 9311440"/>
              <a:gd name="connsiteY32" fmla="*/ 418956 h 872825"/>
              <a:gd name="connsiteX33" fmla="*/ 0 w 9311440"/>
              <a:gd name="connsiteY33" fmla="*/ 0 h 87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311440" h="872825" fill="none" extrusionOk="0">
                <a:moveTo>
                  <a:pt x="0" y="0"/>
                </a:moveTo>
                <a:cubicBezTo>
                  <a:pt x="119785" y="25172"/>
                  <a:pt x="367301" y="-15929"/>
                  <a:pt x="571988" y="0"/>
                </a:cubicBezTo>
                <a:cubicBezTo>
                  <a:pt x="776675" y="15929"/>
                  <a:pt x="948839" y="-18382"/>
                  <a:pt x="1050863" y="0"/>
                </a:cubicBezTo>
                <a:cubicBezTo>
                  <a:pt x="1152888" y="18382"/>
                  <a:pt x="1450481" y="-18286"/>
                  <a:pt x="1809080" y="0"/>
                </a:cubicBezTo>
                <a:cubicBezTo>
                  <a:pt x="2167679" y="18286"/>
                  <a:pt x="2321812" y="-29483"/>
                  <a:pt x="2660411" y="0"/>
                </a:cubicBezTo>
                <a:cubicBezTo>
                  <a:pt x="2999010" y="29483"/>
                  <a:pt x="2930537" y="15046"/>
                  <a:pt x="3139285" y="0"/>
                </a:cubicBezTo>
                <a:cubicBezTo>
                  <a:pt x="3348033" y="-15046"/>
                  <a:pt x="3606956" y="31628"/>
                  <a:pt x="3897503" y="0"/>
                </a:cubicBezTo>
                <a:cubicBezTo>
                  <a:pt x="4188050" y="-31628"/>
                  <a:pt x="4418796" y="10748"/>
                  <a:pt x="4655720" y="0"/>
                </a:cubicBezTo>
                <a:cubicBezTo>
                  <a:pt x="4892644" y="-10748"/>
                  <a:pt x="5110271" y="32893"/>
                  <a:pt x="5507052" y="0"/>
                </a:cubicBezTo>
                <a:cubicBezTo>
                  <a:pt x="5903833" y="-32893"/>
                  <a:pt x="5844235" y="-6445"/>
                  <a:pt x="5985926" y="0"/>
                </a:cubicBezTo>
                <a:cubicBezTo>
                  <a:pt x="6127617" y="6445"/>
                  <a:pt x="6225788" y="14887"/>
                  <a:pt x="6464800" y="0"/>
                </a:cubicBezTo>
                <a:cubicBezTo>
                  <a:pt x="6703812" y="-14887"/>
                  <a:pt x="6676463" y="-3112"/>
                  <a:pt x="6850559" y="0"/>
                </a:cubicBezTo>
                <a:cubicBezTo>
                  <a:pt x="7024655" y="3112"/>
                  <a:pt x="7296122" y="6510"/>
                  <a:pt x="7515662" y="0"/>
                </a:cubicBezTo>
                <a:cubicBezTo>
                  <a:pt x="7735202" y="-6510"/>
                  <a:pt x="8000749" y="23802"/>
                  <a:pt x="8180765" y="0"/>
                </a:cubicBezTo>
                <a:cubicBezTo>
                  <a:pt x="8360781" y="-23802"/>
                  <a:pt x="8493587" y="-5850"/>
                  <a:pt x="8659639" y="0"/>
                </a:cubicBezTo>
                <a:cubicBezTo>
                  <a:pt x="8825691" y="5850"/>
                  <a:pt x="9009826" y="6835"/>
                  <a:pt x="9311440" y="0"/>
                </a:cubicBezTo>
                <a:cubicBezTo>
                  <a:pt x="9292944" y="125778"/>
                  <a:pt x="9298968" y="324947"/>
                  <a:pt x="9311440" y="418956"/>
                </a:cubicBezTo>
                <a:cubicBezTo>
                  <a:pt x="9323912" y="512965"/>
                  <a:pt x="9315676" y="704426"/>
                  <a:pt x="9311440" y="872825"/>
                </a:cubicBezTo>
                <a:cubicBezTo>
                  <a:pt x="9060849" y="862978"/>
                  <a:pt x="8730616" y="882157"/>
                  <a:pt x="8460108" y="872825"/>
                </a:cubicBezTo>
                <a:cubicBezTo>
                  <a:pt x="8189600" y="863493"/>
                  <a:pt x="8005828" y="841450"/>
                  <a:pt x="7795005" y="872825"/>
                </a:cubicBezTo>
                <a:cubicBezTo>
                  <a:pt x="7584182" y="904200"/>
                  <a:pt x="7236577" y="907455"/>
                  <a:pt x="7036788" y="872825"/>
                </a:cubicBezTo>
                <a:cubicBezTo>
                  <a:pt x="6836999" y="838195"/>
                  <a:pt x="6719060" y="893777"/>
                  <a:pt x="6464800" y="872825"/>
                </a:cubicBezTo>
                <a:cubicBezTo>
                  <a:pt x="6210540" y="851873"/>
                  <a:pt x="6020072" y="905420"/>
                  <a:pt x="5706583" y="872825"/>
                </a:cubicBezTo>
                <a:cubicBezTo>
                  <a:pt x="5393094" y="840230"/>
                  <a:pt x="5202831" y="893641"/>
                  <a:pt x="5041480" y="872825"/>
                </a:cubicBezTo>
                <a:cubicBezTo>
                  <a:pt x="4880129" y="852009"/>
                  <a:pt x="4497776" y="874749"/>
                  <a:pt x="4283262" y="872825"/>
                </a:cubicBezTo>
                <a:cubicBezTo>
                  <a:pt x="4068748" y="870901"/>
                  <a:pt x="3780058" y="875037"/>
                  <a:pt x="3618160" y="872825"/>
                </a:cubicBezTo>
                <a:cubicBezTo>
                  <a:pt x="3456262" y="870613"/>
                  <a:pt x="3131165" y="842064"/>
                  <a:pt x="2953057" y="872825"/>
                </a:cubicBezTo>
                <a:cubicBezTo>
                  <a:pt x="2774949" y="903586"/>
                  <a:pt x="2514721" y="883323"/>
                  <a:pt x="2381068" y="872825"/>
                </a:cubicBezTo>
                <a:cubicBezTo>
                  <a:pt x="2247415" y="862327"/>
                  <a:pt x="2076873" y="885326"/>
                  <a:pt x="1995309" y="872825"/>
                </a:cubicBezTo>
                <a:cubicBezTo>
                  <a:pt x="1913745" y="860324"/>
                  <a:pt x="1482407" y="866861"/>
                  <a:pt x="1330206" y="872825"/>
                </a:cubicBezTo>
                <a:cubicBezTo>
                  <a:pt x="1178005" y="878789"/>
                  <a:pt x="1053558" y="887577"/>
                  <a:pt x="944446" y="872825"/>
                </a:cubicBezTo>
                <a:cubicBezTo>
                  <a:pt x="835334" y="858073"/>
                  <a:pt x="286780" y="829819"/>
                  <a:pt x="0" y="872825"/>
                </a:cubicBezTo>
                <a:cubicBezTo>
                  <a:pt x="-21877" y="669362"/>
                  <a:pt x="10458" y="617917"/>
                  <a:pt x="0" y="418956"/>
                </a:cubicBezTo>
                <a:cubicBezTo>
                  <a:pt x="-10458" y="219995"/>
                  <a:pt x="-13008" y="200350"/>
                  <a:pt x="0" y="0"/>
                </a:cubicBezTo>
                <a:close/>
              </a:path>
              <a:path w="9311440" h="872825"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20354" y="202417"/>
                  <a:pt x="9291296" y="290097"/>
                  <a:pt x="9311440" y="418956"/>
                </a:cubicBezTo>
                <a:cubicBezTo>
                  <a:pt x="9331584" y="547815"/>
                  <a:pt x="9295831" y="776799"/>
                  <a:pt x="9311440" y="872825"/>
                </a:cubicBezTo>
                <a:cubicBezTo>
                  <a:pt x="9021853" y="907034"/>
                  <a:pt x="8814982" y="894290"/>
                  <a:pt x="8553223" y="872825"/>
                </a:cubicBezTo>
                <a:cubicBezTo>
                  <a:pt x="8291464" y="851360"/>
                  <a:pt x="8156762" y="864517"/>
                  <a:pt x="7981234" y="872825"/>
                </a:cubicBezTo>
                <a:cubicBezTo>
                  <a:pt x="7805706" y="881133"/>
                  <a:pt x="7435105" y="853469"/>
                  <a:pt x="7129903" y="872825"/>
                </a:cubicBezTo>
                <a:cubicBezTo>
                  <a:pt x="6824701" y="892181"/>
                  <a:pt x="6863246" y="858899"/>
                  <a:pt x="6744143" y="872825"/>
                </a:cubicBezTo>
                <a:cubicBezTo>
                  <a:pt x="6625040" y="886751"/>
                  <a:pt x="6507444" y="879791"/>
                  <a:pt x="6358383" y="872825"/>
                </a:cubicBezTo>
                <a:cubicBezTo>
                  <a:pt x="6209322" y="865859"/>
                  <a:pt x="6165320" y="860208"/>
                  <a:pt x="5972624" y="872825"/>
                </a:cubicBezTo>
                <a:cubicBezTo>
                  <a:pt x="5779928" y="885442"/>
                  <a:pt x="5389089" y="874125"/>
                  <a:pt x="5214406" y="872825"/>
                </a:cubicBezTo>
                <a:cubicBezTo>
                  <a:pt x="5039723" y="871525"/>
                  <a:pt x="4622054" y="867153"/>
                  <a:pt x="4456189" y="872825"/>
                </a:cubicBezTo>
                <a:cubicBezTo>
                  <a:pt x="4290324" y="878497"/>
                  <a:pt x="3817121" y="831490"/>
                  <a:pt x="3604857" y="872825"/>
                </a:cubicBezTo>
                <a:cubicBezTo>
                  <a:pt x="3392593" y="914160"/>
                  <a:pt x="3269352" y="894572"/>
                  <a:pt x="2939755" y="872825"/>
                </a:cubicBezTo>
                <a:cubicBezTo>
                  <a:pt x="2610158" y="851078"/>
                  <a:pt x="2657330" y="863944"/>
                  <a:pt x="2553995" y="872825"/>
                </a:cubicBezTo>
                <a:cubicBezTo>
                  <a:pt x="2450660" y="881706"/>
                  <a:pt x="2091168" y="862633"/>
                  <a:pt x="1795778" y="872825"/>
                </a:cubicBezTo>
                <a:cubicBezTo>
                  <a:pt x="1500388" y="883017"/>
                  <a:pt x="1504110" y="860350"/>
                  <a:pt x="1316904" y="872825"/>
                </a:cubicBezTo>
                <a:cubicBezTo>
                  <a:pt x="1129698" y="885300"/>
                  <a:pt x="434233" y="873654"/>
                  <a:pt x="0" y="872825"/>
                </a:cubicBezTo>
                <a:cubicBezTo>
                  <a:pt x="21164" y="758690"/>
                  <a:pt x="-21053" y="636444"/>
                  <a:pt x="0" y="418956"/>
                </a:cubicBezTo>
                <a:cubicBezTo>
                  <a:pt x="21053" y="201468"/>
                  <a:pt x="-7172" y="130616"/>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Welche Herausforderungen könnte es geben?</a:t>
            </a:r>
          </a:p>
        </p:txBody>
      </p:sp>
      <p:sp>
        <p:nvSpPr>
          <p:cNvPr id="11" name="Rechteck 10">
            <a:extLst>
              <a:ext uri="{FF2B5EF4-FFF2-40B4-BE49-F238E27FC236}">
                <a16:creationId xmlns:a16="http://schemas.microsoft.com/office/drawing/2014/main" id="{F901FE1E-A724-62D0-10A6-DC6075D7AE8B}"/>
              </a:ext>
            </a:extLst>
          </p:cNvPr>
          <p:cNvSpPr/>
          <p:nvPr/>
        </p:nvSpPr>
        <p:spPr>
          <a:xfrm>
            <a:off x="1440280" y="3948325"/>
            <a:ext cx="9311440" cy="872825"/>
          </a:xfrm>
          <a:custGeom>
            <a:avLst/>
            <a:gdLst>
              <a:gd name="connsiteX0" fmla="*/ 0 w 9311440"/>
              <a:gd name="connsiteY0" fmla="*/ 0 h 872825"/>
              <a:gd name="connsiteX1" fmla="*/ 571988 w 9311440"/>
              <a:gd name="connsiteY1" fmla="*/ 0 h 872825"/>
              <a:gd name="connsiteX2" fmla="*/ 1050863 w 9311440"/>
              <a:gd name="connsiteY2" fmla="*/ 0 h 872825"/>
              <a:gd name="connsiteX3" fmla="*/ 1809080 w 9311440"/>
              <a:gd name="connsiteY3" fmla="*/ 0 h 872825"/>
              <a:gd name="connsiteX4" fmla="*/ 2660411 w 9311440"/>
              <a:gd name="connsiteY4" fmla="*/ 0 h 872825"/>
              <a:gd name="connsiteX5" fmla="*/ 3139285 w 9311440"/>
              <a:gd name="connsiteY5" fmla="*/ 0 h 872825"/>
              <a:gd name="connsiteX6" fmla="*/ 3897503 w 9311440"/>
              <a:gd name="connsiteY6" fmla="*/ 0 h 872825"/>
              <a:gd name="connsiteX7" fmla="*/ 4655720 w 9311440"/>
              <a:gd name="connsiteY7" fmla="*/ 0 h 872825"/>
              <a:gd name="connsiteX8" fmla="*/ 5507052 w 9311440"/>
              <a:gd name="connsiteY8" fmla="*/ 0 h 872825"/>
              <a:gd name="connsiteX9" fmla="*/ 5985926 w 9311440"/>
              <a:gd name="connsiteY9" fmla="*/ 0 h 872825"/>
              <a:gd name="connsiteX10" fmla="*/ 6464800 w 9311440"/>
              <a:gd name="connsiteY10" fmla="*/ 0 h 872825"/>
              <a:gd name="connsiteX11" fmla="*/ 6850559 w 9311440"/>
              <a:gd name="connsiteY11" fmla="*/ 0 h 872825"/>
              <a:gd name="connsiteX12" fmla="*/ 7515662 w 9311440"/>
              <a:gd name="connsiteY12" fmla="*/ 0 h 872825"/>
              <a:gd name="connsiteX13" fmla="*/ 8180765 w 9311440"/>
              <a:gd name="connsiteY13" fmla="*/ 0 h 872825"/>
              <a:gd name="connsiteX14" fmla="*/ 8659639 w 9311440"/>
              <a:gd name="connsiteY14" fmla="*/ 0 h 872825"/>
              <a:gd name="connsiteX15" fmla="*/ 9311440 w 9311440"/>
              <a:gd name="connsiteY15" fmla="*/ 0 h 872825"/>
              <a:gd name="connsiteX16" fmla="*/ 9311440 w 9311440"/>
              <a:gd name="connsiteY16" fmla="*/ 418956 h 872825"/>
              <a:gd name="connsiteX17" fmla="*/ 9311440 w 9311440"/>
              <a:gd name="connsiteY17" fmla="*/ 872825 h 872825"/>
              <a:gd name="connsiteX18" fmla="*/ 8460108 w 9311440"/>
              <a:gd name="connsiteY18" fmla="*/ 872825 h 872825"/>
              <a:gd name="connsiteX19" fmla="*/ 7795005 w 9311440"/>
              <a:gd name="connsiteY19" fmla="*/ 872825 h 872825"/>
              <a:gd name="connsiteX20" fmla="*/ 7036788 w 9311440"/>
              <a:gd name="connsiteY20" fmla="*/ 872825 h 872825"/>
              <a:gd name="connsiteX21" fmla="*/ 6464800 w 9311440"/>
              <a:gd name="connsiteY21" fmla="*/ 872825 h 872825"/>
              <a:gd name="connsiteX22" fmla="*/ 5706583 w 9311440"/>
              <a:gd name="connsiteY22" fmla="*/ 872825 h 872825"/>
              <a:gd name="connsiteX23" fmla="*/ 5041480 w 9311440"/>
              <a:gd name="connsiteY23" fmla="*/ 872825 h 872825"/>
              <a:gd name="connsiteX24" fmla="*/ 4283262 w 9311440"/>
              <a:gd name="connsiteY24" fmla="*/ 872825 h 872825"/>
              <a:gd name="connsiteX25" fmla="*/ 3618160 w 9311440"/>
              <a:gd name="connsiteY25" fmla="*/ 872825 h 872825"/>
              <a:gd name="connsiteX26" fmla="*/ 2953057 w 9311440"/>
              <a:gd name="connsiteY26" fmla="*/ 872825 h 872825"/>
              <a:gd name="connsiteX27" fmla="*/ 2381068 w 9311440"/>
              <a:gd name="connsiteY27" fmla="*/ 872825 h 872825"/>
              <a:gd name="connsiteX28" fmla="*/ 1995309 w 9311440"/>
              <a:gd name="connsiteY28" fmla="*/ 872825 h 872825"/>
              <a:gd name="connsiteX29" fmla="*/ 1330206 w 9311440"/>
              <a:gd name="connsiteY29" fmla="*/ 872825 h 872825"/>
              <a:gd name="connsiteX30" fmla="*/ 944446 w 9311440"/>
              <a:gd name="connsiteY30" fmla="*/ 872825 h 872825"/>
              <a:gd name="connsiteX31" fmla="*/ 0 w 9311440"/>
              <a:gd name="connsiteY31" fmla="*/ 872825 h 872825"/>
              <a:gd name="connsiteX32" fmla="*/ 0 w 9311440"/>
              <a:gd name="connsiteY32" fmla="*/ 418956 h 872825"/>
              <a:gd name="connsiteX33" fmla="*/ 0 w 9311440"/>
              <a:gd name="connsiteY33" fmla="*/ 0 h 87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311440" h="872825" fill="none" extrusionOk="0">
                <a:moveTo>
                  <a:pt x="0" y="0"/>
                </a:moveTo>
                <a:cubicBezTo>
                  <a:pt x="119785" y="25172"/>
                  <a:pt x="367301" y="-15929"/>
                  <a:pt x="571988" y="0"/>
                </a:cubicBezTo>
                <a:cubicBezTo>
                  <a:pt x="776675" y="15929"/>
                  <a:pt x="948839" y="-18382"/>
                  <a:pt x="1050863" y="0"/>
                </a:cubicBezTo>
                <a:cubicBezTo>
                  <a:pt x="1152888" y="18382"/>
                  <a:pt x="1450481" y="-18286"/>
                  <a:pt x="1809080" y="0"/>
                </a:cubicBezTo>
                <a:cubicBezTo>
                  <a:pt x="2167679" y="18286"/>
                  <a:pt x="2321812" y="-29483"/>
                  <a:pt x="2660411" y="0"/>
                </a:cubicBezTo>
                <a:cubicBezTo>
                  <a:pt x="2999010" y="29483"/>
                  <a:pt x="2930537" y="15046"/>
                  <a:pt x="3139285" y="0"/>
                </a:cubicBezTo>
                <a:cubicBezTo>
                  <a:pt x="3348033" y="-15046"/>
                  <a:pt x="3606956" y="31628"/>
                  <a:pt x="3897503" y="0"/>
                </a:cubicBezTo>
                <a:cubicBezTo>
                  <a:pt x="4188050" y="-31628"/>
                  <a:pt x="4418796" y="10748"/>
                  <a:pt x="4655720" y="0"/>
                </a:cubicBezTo>
                <a:cubicBezTo>
                  <a:pt x="4892644" y="-10748"/>
                  <a:pt x="5110271" y="32893"/>
                  <a:pt x="5507052" y="0"/>
                </a:cubicBezTo>
                <a:cubicBezTo>
                  <a:pt x="5903833" y="-32893"/>
                  <a:pt x="5844235" y="-6445"/>
                  <a:pt x="5985926" y="0"/>
                </a:cubicBezTo>
                <a:cubicBezTo>
                  <a:pt x="6127617" y="6445"/>
                  <a:pt x="6225788" y="14887"/>
                  <a:pt x="6464800" y="0"/>
                </a:cubicBezTo>
                <a:cubicBezTo>
                  <a:pt x="6703812" y="-14887"/>
                  <a:pt x="6676463" y="-3112"/>
                  <a:pt x="6850559" y="0"/>
                </a:cubicBezTo>
                <a:cubicBezTo>
                  <a:pt x="7024655" y="3112"/>
                  <a:pt x="7296122" y="6510"/>
                  <a:pt x="7515662" y="0"/>
                </a:cubicBezTo>
                <a:cubicBezTo>
                  <a:pt x="7735202" y="-6510"/>
                  <a:pt x="8000749" y="23802"/>
                  <a:pt x="8180765" y="0"/>
                </a:cubicBezTo>
                <a:cubicBezTo>
                  <a:pt x="8360781" y="-23802"/>
                  <a:pt x="8493587" y="-5850"/>
                  <a:pt x="8659639" y="0"/>
                </a:cubicBezTo>
                <a:cubicBezTo>
                  <a:pt x="8825691" y="5850"/>
                  <a:pt x="9009826" y="6835"/>
                  <a:pt x="9311440" y="0"/>
                </a:cubicBezTo>
                <a:cubicBezTo>
                  <a:pt x="9292944" y="125778"/>
                  <a:pt x="9298968" y="324947"/>
                  <a:pt x="9311440" y="418956"/>
                </a:cubicBezTo>
                <a:cubicBezTo>
                  <a:pt x="9323912" y="512965"/>
                  <a:pt x="9315676" y="704426"/>
                  <a:pt x="9311440" y="872825"/>
                </a:cubicBezTo>
                <a:cubicBezTo>
                  <a:pt x="9060849" y="862978"/>
                  <a:pt x="8730616" y="882157"/>
                  <a:pt x="8460108" y="872825"/>
                </a:cubicBezTo>
                <a:cubicBezTo>
                  <a:pt x="8189600" y="863493"/>
                  <a:pt x="8005828" y="841450"/>
                  <a:pt x="7795005" y="872825"/>
                </a:cubicBezTo>
                <a:cubicBezTo>
                  <a:pt x="7584182" y="904200"/>
                  <a:pt x="7236577" y="907455"/>
                  <a:pt x="7036788" y="872825"/>
                </a:cubicBezTo>
                <a:cubicBezTo>
                  <a:pt x="6836999" y="838195"/>
                  <a:pt x="6719060" y="893777"/>
                  <a:pt x="6464800" y="872825"/>
                </a:cubicBezTo>
                <a:cubicBezTo>
                  <a:pt x="6210540" y="851873"/>
                  <a:pt x="6020072" y="905420"/>
                  <a:pt x="5706583" y="872825"/>
                </a:cubicBezTo>
                <a:cubicBezTo>
                  <a:pt x="5393094" y="840230"/>
                  <a:pt x="5202831" y="893641"/>
                  <a:pt x="5041480" y="872825"/>
                </a:cubicBezTo>
                <a:cubicBezTo>
                  <a:pt x="4880129" y="852009"/>
                  <a:pt x="4497776" y="874749"/>
                  <a:pt x="4283262" y="872825"/>
                </a:cubicBezTo>
                <a:cubicBezTo>
                  <a:pt x="4068748" y="870901"/>
                  <a:pt x="3780058" y="875037"/>
                  <a:pt x="3618160" y="872825"/>
                </a:cubicBezTo>
                <a:cubicBezTo>
                  <a:pt x="3456262" y="870613"/>
                  <a:pt x="3131165" y="842064"/>
                  <a:pt x="2953057" y="872825"/>
                </a:cubicBezTo>
                <a:cubicBezTo>
                  <a:pt x="2774949" y="903586"/>
                  <a:pt x="2514721" y="883323"/>
                  <a:pt x="2381068" y="872825"/>
                </a:cubicBezTo>
                <a:cubicBezTo>
                  <a:pt x="2247415" y="862327"/>
                  <a:pt x="2076873" y="885326"/>
                  <a:pt x="1995309" y="872825"/>
                </a:cubicBezTo>
                <a:cubicBezTo>
                  <a:pt x="1913745" y="860324"/>
                  <a:pt x="1482407" y="866861"/>
                  <a:pt x="1330206" y="872825"/>
                </a:cubicBezTo>
                <a:cubicBezTo>
                  <a:pt x="1178005" y="878789"/>
                  <a:pt x="1053558" y="887577"/>
                  <a:pt x="944446" y="872825"/>
                </a:cubicBezTo>
                <a:cubicBezTo>
                  <a:pt x="835334" y="858073"/>
                  <a:pt x="286780" y="829819"/>
                  <a:pt x="0" y="872825"/>
                </a:cubicBezTo>
                <a:cubicBezTo>
                  <a:pt x="-21877" y="669362"/>
                  <a:pt x="10458" y="617917"/>
                  <a:pt x="0" y="418956"/>
                </a:cubicBezTo>
                <a:cubicBezTo>
                  <a:pt x="-10458" y="219995"/>
                  <a:pt x="-13008" y="200350"/>
                  <a:pt x="0" y="0"/>
                </a:cubicBezTo>
                <a:close/>
              </a:path>
              <a:path w="9311440" h="872825"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20354" y="202417"/>
                  <a:pt x="9291296" y="290097"/>
                  <a:pt x="9311440" y="418956"/>
                </a:cubicBezTo>
                <a:cubicBezTo>
                  <a:pt x="9331584" y="547815"/>
                  <a:pt x="9295831" y="776799"/>
                  <a:pt x="9311440" y="872825"/>
                </a:cubicBezTo>
                <a:cubicBezTo>
                  <a:pt x="9021853" y="907034"/>
                  <a:pt x="8814982" y="894290"/>
                  <a:pt x="8553223" y="872825"/>
                </a:cubicBezTo>
                <a:cubicBezTo>
                  <a:pt x="8291464" y="851360"/>
                  <a:pt x="8156762" y="864517"/>
                  <a:pt x="7981234" y="872825"/>
                </a:cubicBezTo>
                <a:cubicBezTo>
                  <a:pt x="7805706" y="881133"/>
                  <a:pt x="7435105" y="853469"/>
                  <a:pt x="7129903" y="872825"/>
                </a:cubicBezTo>
                <a:cubicBezTo>
                  <a:pt x="6824701" y="892181"/>
                  <a:pt x="6863246" y="858899"/>
                  <a:pt x="6744143" y="872825"/>
                </a:cubicBezTo>
                <a:cubicBezTo>
                  <a:pt x="6625040" y="886751"/>
                  <a:pt x="6507444" y="879791"/>
                  <a:pt x="6358383" y="872825"/>
                </a:cubicBezTo>
                <a:cubicBezTo>
                  <a:pt x="6209322" y="865859"/>
                  <a:pt x="6165320" y="860208"/>
                  <a:pt x="5972624" y="872825"/>
                </a:cubicBezTo>
                <a:cubicBezTo>
                  <a:pt x="5779928" y="885442"/>
                  <a:pt x="5389089" y="874125"/>
                  <a:pt x="5214406" y="872825"/>
                </a:cubicBezTo>
                <a:cubicBezTo>
                  <a:pt x="5039723" y="871525"/>
                  <a:pt x="4622054" y="867153"/>
                  <a:pt x="4456189" y="872825"/>
                </a:cubicBezTo>
                <a:cubicBezTo>
                  <a:pt x="4290324" y="878497"/>
                  <a:pt x="3817121" y="831490"/>
                  <a:pt x="3604857" y="872825"/>
                </a:cubicBezTo>
                <a:cubicBezTo>
                  <a:pt x="3392593" y="914160"/>
                  <a:pt x="3269352" y="894572"/>
                  <a:pt x="2939755" y="872825"/>
                </a:cubicBezTo>
                <a:cubicBezTo>
                  <a:pt x="2610158" y="851078"/>
                  <a:pt x="2657330" y="863944"/>
                  <a:pt x="2553995" y="872825"/>
                </a:cubicBezTo>
                <a:cubicBezTo>
                  <a:pt x="2450660" y="881706"/>
                  <a:pt x="2091168" y="862633"/>
                  <a:pt x="1795778" y="872825"/>
                </a:cubicBezTo>
                <a:cubicBezTo>
                  <a:pt x="1500388" y="883017"/>
                  <a:pt x="1504110" y="860350"/>
                  <a:pt x="1316904" y="872825"/>
                </a:cubicBezTo>
                <a:cubicBezTo>
                  <a:pt x="1129698" y="885300"/>
                  <a:pt x="434233" y="873654"/>
                  <a:pt x="0" y="872825"/>
                </a:cubicBezTo>
                <a:cubicBezTo>
                  <a:pt x="21164" y="758690"/>
                  <a:pt x="-21053" y="636444"/>
                  <a:pt x="0" y="418956"/>
                </a:cubicBezTo>
                <a:cubicBezTo>
                  <a:pt x="21053" y="201468"/>
                  <a:pt x="-7172" y="130616"/>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Welche </a:t>
            </a:r>
            <a:r>
              <a:rPr lang="de-DE" sz="2800" dirty="0" err="1">
                <a:solidFill>
                  <a:sysClr val="windowText" lastClr="000000"/>
                </a:solidFill>
              </a:rPr>
              <a:t>Good</a:t>
            </a:r>
            <a:r>
              <a:rPr lang="de-DE" sz="2800" dirty="0">
                <a:solidFill>
                  <a:sysClr val="windowText" lastClr="000000"/>
                </a:solidFill>
              </a:rPr>
              <a:t> News habt ihr für eure Person formuliert?</a:t>
            </a:r>
          </a:p>
        </p:txBody>
      </p:sp>
      <p:sp>
        <p:nvSpPr>
          <p:cNvPr id="12" name="Rechteck 11">
            <a:extLst>
              <a:ext uri="{FF2B5EF4-FFF2-40B4-BE49-F238E27FC236}">
                <a16:creationId xmlns:a16="http://schemas.microsoft.com/office/drawing/2014/main" id="{FF144E1D-E5BF-0B43-8606-518AD73E2818}"/>
              </a:ext>
            </a:extLst>
          </p:cNvPr>
          <p:cNvSpPr/>
          <p:nvPr/>
        </p:nvSpPr>
        <p:spPr>
          <a:xfrm>
            <a:off x="1440280" y="4945701"/>
            <a:ext cx="9311440" cy="872825"/>
          </a:xfrm>
          <a:custGeom>
            <a:avLst/>
            <a:gdLst>
              <a:gd name="connsiteX0" fmla="*/ 0 w 9311440"/>
              <a:gd name="connsiteY0" fmla="*/ 0 h 872825"/>
              <a:gd name="connsiteX1" fmla="*/ 571988 w 9311440"/>
              <a:gd name="connsiteY1" fmla="*/ 0 h 872825"/>
              <a:gd name="connsiteX2" fmla="*/ 1050863 w 9311440"/>
              <a:gd name="connsiteY2" fmla="*/ 0 h 872825"/>
              <a:gd name="connsiteX3" fmla="*/ 1809080 w 9311440"/>
              <a:gd name="connsiteY3" fmla="*/ 0 h 872825"/>
              <a:gd name="connsiteX4" fmla="*/ 2660411 w 9311440"/>
              <a:gd name="connsiteY4" fmla="*/ 0 h 872825"/>
              <a:gd name="connsiteX5" fmla="*/ 3139285 w 9311440"/>
              <a:gd name="connsiteY5" fmla="*/ 0 h 872825"/>
              <a:gd name="connsiteX6" fmla="*/ 3897503 w 9311440"/>
              <a:gd name="connsiteY6" fmla="*/ 0 h 872825"/>
              <a:gd name="connsiteX7" fmla="*/ 4655720 w 9311440"/>
              <a:gd name="connsiteY7" fmla="*/ 0 h 872825"/>
              <a:gd name="connsiteX8" fmla="*/ 5507052 w 9311440"/>
              <a:gd name="connsiteY8" fmla="*/ 0 h 872825"/>
              <a:gd name="connsiteX9" fmla="*/ 5985926 w 9311440"/>
              <a:gd name="connsiteY9" fmla="*/ 0 h 872825"/>
              <a:gd name="connsiteX10" fmla="*/ 6464800 w 9311440"/>
              <a:gd name="connsiteY10" fmla="*/ 0 h 872825"/>
              <a:gd name="connsiteX11" fmla="*/ 6850559 w 9311440"/>
              <a:gd name="connsiteY11" fmla="*/ 0 h 872825"/>
              <a:gd name="connsiteX12" fmla="*/ 7515662 w 9311440"/>
              <a:gd name="connsiteY12" fmla="*/ 0 h 872825"/>
              <a:gd name="connsiteX13" fmla="*/ 8180765 w 9311440"/>
              <a:gd name="connsiteY13" fmla="*/ 0 h 872825"/>
              <a:gd name="connsiteX14" fmla="*/ 8659639 w 9311440"/>
              <a:gd name="connsiteY14" fmla="*/ 0 h 872825"/>
              <a:gd name="connsiteX15" fmla="*/ 9311440 w 9311440"/>
              <a:gd name="connsiteY15" fmla="*/ 0 h 872825"/>
              <a:gd name="connsiteX16" fmla="*/ 9311440 w 9311440"/>
              <a:gd name="connsiteY16" fmla="*/ 418956 h 872825"/>
              <a:gd name="connsiteX17" fmla="*/ 9311440 w 9311440"/>
              <a:gd name="connsiteY17" fmla="*/ 872825 h 872825"/>
              <a:gd name="connsiteX18" fmla="*/ 8460108 w 9311440"/>
              <a:gd name="connsiteY18" fmla="*/ 872825 h 872825"/>
              <a:gd name="connsiteX19" fmla="*/ 7795005 w 9311440"/>
              <a:gd name="connsiteY19" fmla="*/ 872825 h 872825"/>
              <a:gd name="connsiteX20" fmla="*/ 7036788 w 9311440"/>
              <a:gd name="connsiteY20" fmla="*/ 872825 h 872825"/>
              <a:gd name="connsiteX21" fmla="*/ 6464800 w 9311440"/>
              <a:gd name="connsiteY21" fmla="*/ 872825 h 872825"/>
              <a:gd name="connsiteX22" fmla="*/ 5706583 w 9311440"/>
              <a:gd name="connsiteY22" fmla="*/ 872825 h 872825"/>
              <a:gd name="connsiteX23" fmla="*/ 5041480 w 9311440"/>
              <a:gd name="connsiteY23" fmla="*/ 872825 h 872825"/>
              <a:gd name="connsiteX24" fmla="*/ 4283262 w 9311440"/>
              <a:gd name="connsiteY24" fmla="*/ 872825 h 872825"/>
              <a:gd name="connsiteX25" fmla="*/ 3618160 w 9311440"/>
              <a:gd name="connsiteY25" fmla="*/ 872825 h 872825"/>
              <a:gd name="connsiteX26" fmla="*/ 2953057 w 9311440"/>
              <a:gd name="connsiteY26" fmla="*/ 872825 h 872825"/>
              <a:gd name="connsiteX27" fmla="*/ 2381068 w 9311440"/>
              <a:gd name="connsiteY27" fmla="*/ 872825 h 872825"/>
              <a:gd name="connsiteX28" fmla="*/ 1995309 w 9311440"/>
              <a:gd name="connsiteY28" fmla="*/ 872825 h 872825"/>
              <a:gd name="connsiteX29" fmla="*/ 1330206 w 9311440"/>
              <a:gd name="connsiteY29" fmla="*/ 872825 h 872825"/>
              <a:gd name="connsiteX30" fmla="*/ 944446 w 9311440"/>
              <a:gd name="connsiteY30" fmla="*/ 872825 h 872825"/>
              <a:gd name="connsiteX31" fmla="*/ 0 w 9311440"/>
              <a:gd name="connsiteY31" fmla="*/ 872825 h 872825"/>
              <a:gd name="connsiteX32" fmla="*/ 0 w 9311440"/>
              <a:gd name="connsiteY32" fmla="*/ 418956 h 872825"/>
              <a:gd name="connsiteX33" fmla="*/ 0 w 9311440"/>
              <a:gd name="connsiteY33" fmla="*/ 0 h 872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311440" h="872825" fill="none" extrusionOk="0">
                <a:moveTo>
                  <a:pt x="0" y="0"/>
                </a:moveTo>
                <a:cubicBezTo>
                  <a:pt x="119785" y="25172"/>
                  <a:pt x="367301" y="-15929"/>
                  <a:pt x="571988" y="0"/>
                </a:cubicBezTo>
                <a:cubicBezTo>
                  <a:pt x="776675" y="15929"/>
                  <a:pt x="948839" y="-18382"/>
                  <a:pt x="1050863" y="0"/>
                </a:cubicBezTo>
                <a:cubicBezTo>
                  <a:pt x="1152888" y="18382"/>
                  <a:pt x="1450481" y="-18286"/>
                  <a:pt x="1809080" y="0"/>
                </a:cubicBezTo>
                <a:cubicBezTo>
                  <a:pt x="2167679" y="18286"/>
                  <a:pt x="2321812" y="-29483"/>
                  <a:pt x="2660411" y="0"/>
                </a:cubicBezTo>
                <a:cubicBezTo>
                  <a:pt x="2999010" y="29483"/>
                  <a:pt x="2930537" y="15046"/>
                  <a:pt x="3139285" y="0"/>
                </a:cubicBezTo>
                <a:cubicBezTo>
                  <a:pt x="3348033" y="-15046"/>
                  <a:pt x="3606956" y="31628"/>
                  <a:pt x="3897503" y="0"/>
                </a:cubicBezTo>
                <a:cubicBezTo>
                  <a:pt x="4188050" y="-31628"/>
                  <a:pt x="4418796" y="10748"/>
                  <a:pt x="4655720" y="0"/>
                </a:cubicBezTo>
                <a:cubicBezTo>
                  <a:pt x="4892644" y="-10748"/>
                  <a:pt x="5110271" y="32893"/>
                  <a:pt x="5507052" y="0"/>
                </a:cubicBezTo>
                <a:cubicBezTo>
                  <a:pt x="5903833" y="-32893"/>
                  <a:pt x="5844235" y="-6445"/>
                  <a:pt x="5985926" y="0"/>
                </a:cubicBezTo>
                <a:cubicBezTo>
                  <a:pt x="6127617" y="6445"/>
                  <a:pt x="6225788" y="14887"/>
                  <a:pt x="6464800" y="0"/>
                </a:cubicBezTo>
                <a:cubicBezTo>
                  <a:pt x="6703812" y="-14887"/>
                  <a:pt x="6676463" y="-3112"/>
                  <a:pt x="6850559" y="0"/>
                </a:cubicBezTo>
                <a:cubicBezTo>
                  <a:pt x="7024655" y="3112"/>
                  <a:pt x="7296122" y="6510"/>
                  <a:pt x="7515662" y="0"/>
                </a:cubicBezTo>
                <a:cubicBezTo>
                  <a:pt x="7735202" y="-6510"/>
                  <a:pt x="8000749" y="23802"/>
                  <a:pt x="8180765" y="0"/>
                </a:cubicBezTo>
                <a:cubicBezTo>
                  <a:pt x="8360781" y="-23802"/>
                  <a:pt x="8493587" y="-5850"/>
                  <a:pt x="8659639" y="0"/>
                </a:cubicBezTo>
                <a:cubicBezTo>
                  <a:pt x="8825691" y="5850"/>
                  <a:pt x="9009826" y="6835"/>
                  <a:pt x="9311440" y="0"/>
                </a:cubicBezTo>
                <a:cubicBezTo>
                  <a:pt x="9292944" y="125778"/>
                  <a:pt x="9298968" y="324947"/>
                  <a:pt x="9311440" y="418956"/>
                </a:cubicBezTo>
                <a:cubicBezTo>
                  <a:pt x="9323912" y="512965"/>
                  <a:pt x="9315676" y="704426"/>
                  <a:pt x="9311440" y="872825"/>
                </a:cubicBezTo>
                <a:cubicBezTo>
                  <a:pt x="9060849" y="862978"/>
                  <a:pt x="8730616" y="882157"/>
                  <a:pt x="8460108" y="872825"/>
                </a:cubicBezTo>
                <a:cubicBezTo>
                  <a:pt x="8189600" y="863493"/>
                  <a:pt x="8005828" y="841450"/>
                  <a:pt x="7795005" y="872825"/>
                </a:cubicBezTo>
                <a:cubicBezTo>
                  <a:pt x="7584182" y="904200"/>
                  <a:pt x="7236577" y="907455"/>
                  <a:pt x="7036788" y="872825"/>
                </a:cubicBezTo>
                <a:cubicBezTo>
                  <a:pt x="6836999" y="838195"/>
                  <a:pt x="6719060" y="893777"/>
                  <a:pt x="6464800" y="872825"/>
                </a:cubicBezTo>
                <a:cubicBezTo>
                  <a:pt x="6210540" y="851873"/>
                  <a:pt x="6020072" y="905420"/>
                  <a:pt x="5706583" y="872825"/>
                </a:cubicBezTo>
                <a:cubicBezTo>
                  <a:pt x="5393094" y="840230"/>
                  <a:pt x="5202831" y="893641"/>
                  <a:pt x="5041480" y="872825"/>
                </a:cubicBezTo>
                <a:cubicBezTo>
                  <a:pt x="4880129" y="852009"/>
                  <a:pt x="4497776" y="874749"/>
                  <a:pt x="4283262" y="872825"/>
                </a:cubicBezTo>
                <a:cubicBezTo>
                  <a:pt x="4068748" y="870901"/>
                  <a:pt x="3780058" y="875037"/>
                  <a:pt x="3618160" y="872825"/>
                </a:cubicBezTo>
                <a:cubicBezTo>
                  <a:pt x="3456262" y="870613"/>
                  <a:pt x="3131165" y="842064"/>
                  <a:pt x="2953057" y="872825"/>
                </a:cubicBezTo>
                <a:cubicBezTo>
                  <a:pt x="2774949" y="903586"/>
                  <a:pt x="2514721" y="883323"/>
                  <a:pt x="2381068" y="872825"/>
                </a:cubicBezTo>
                <a:cubicBezTo>
                  <a:pt x="2247415" y="862327"/>
                  <a:pt x="2076873" y="885326"/>
                  <a:pt x="1995309" y="872825"/>
                </a:cubicBezTo>
                <a:cubicBezTo>
                  <a:pt x="1913745" y="860324"/>
                  <a:pt x="1482407" y="866861"/>
                  <a:pt x="1330206" y="872825"/>
                </a:cubicBezTo>
                <a:cubicBezTo>
                  <a:pt x="1178005" y="878789"/>
                  <a:pt x="1053558" y="887577"/>
                  <a:pt x="944446" y="872825"/>
                </a:cubicBezTo>
                <a:cubicBezTo>
                  <a:pt x="835334" y="858073"/>
                  <a:pt x="286780" y="829819"/>
                  <a:pt x="0" y="872825"/>
                </a:cubicBezTo>
                <a:cubicBezTo>
                  <a:pt x="-21877" y="669362"/>
                  <a:pt x="10458" y="617917"/>
                  <a:pt x="0" y="418956"/>
                </a:cubicBezTo>
                <a:cubicBezTo>
                  <a:pt x="-10458" y="219995"/>
                  <a:pt x="-13008" y="200350"/>
                  <a:pt x="0" y="0"/>
                </a:cubicBezTo>
                <a:close/>
              </a:path>
              <a:path w="9311440" h="872825"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20354" y="202417"/>
                  <a:pt x="9291296" y="290097"/>
                  <a:pt x="9311440" y="418956"/>
                </a:cubicBezTo>
                <a:cubicBezTo>
                  <a:pt x="9331584" y="547815"/>
                  <a:pt x="9295831" y="776799"/>
                  <a:pt x="9311440" y="872825"/>
                </a:cubicBezTo>
                <a:cubicBezTo>
                  <a:pt x="9021853" y="907034"/>
                  <a:pt x="8814982" y="894290"/>
                  <a:pt x="8553223" y="872825"/>
                </a:cubicBezTo>
                <a:cubicBezTo>
                  <a:pt x="8291464" y="851360"/>
                  <a:pt x="8156762" y="864517"/>
                  <a:pt x="7981234" y="872825"/>
                </a:cubicBezTo>
                <a:cubicBezTo>
                  <a:pt x="7805706" y="881133"/>
                  <a:pt x="7435105" y="853469"/>
                  <a:pt x="7129903" y="872825"/>
                </a:cubicBezTo>
                <a:cubicBezTo>
                  <a:pt x="6824701" y="892181"/>
                  <a:pt x="6863246" y="858899"/>
                  <a:pt x="6744143" y="872825"/>
                </a:cubicBezTo>
                <a:cubicBezTo>
                  <a:pt x="6625040" y="886751"/>
                  <a:pt x="6507444" y="879791"/>
                  <a:pt x="6358383" y="872825"/>
                </a:cubicBezTo>
                <a:cubicBezTo>
                  <a:pt x="6209322" y="865859"/>
                  <a:pt x="6165320" y="860208"/>
                  <a:pt x="5972624" y="872825"/>
                </a:cubicBezTo>
                <a:cubicBezTo>
                  <a:pt x="5779928" y="885442"/>
                  <a:pt x="5389089" y="874125"/>
                  <a:pt x="5214406" y="872825"/>
                </a:cubicBezTo>
                <a:cubicBezTo>
                  <a:pt x="5039723" y="871525"/>
                  <a:pt x="4622054" y="867153"/>
                  <a:pt x="4456189" y="872825"/>
                </a:cubicBezTo>
                <a:cubicBezTo>
                  <a:pt x="4290324" y="878497"/>
                  <a:pt x="3817121" y="831490"/>
                  <a:pt x="3604857" y="872825"/>
                </a:cubicBezTo>
                <a:cubicBezTo>
                  <a:pt x="3392593" y="914160"/>
                  <a:pt x="3269352" y="894572"/>
                  <a:pt x="2939755" y="872825"/>
                </a:cubicBezTo>
                <a:cubicBezTo>
                  <a:pt x="2610158" y="851078"/>
                  <a:pt x="2657330" y="863944"/>
                  <a:pt x="2553995" y="872825"/>
                </a:cubicBezTo>
                <a:cubicBezTo>
                  <a:pt x="2450660" y="881706"/>
                  <a:pt x="2091168" y="862633"/>
                  <a:pt x="1795778" y="872825"/>
                </a:cubicBezTo>
                <a:cubicBezTo>
                  <a:pt x="1500388" y="883017"/>
                  <a:pt x="1504110" y="860350"/>
                  <a:pt x="1316904" y="872825"/>
                </a:cubicBezTo>
                <a:cubicBezTo>
                  <a:pt x="1129698" y="885300"/>
                  <a:pt x="434233" y="873654"/>
                  <a:pt x="0" y="872825"/>
                </a:cubicBezTo>
                <a:cubicBezTo>
                  <a:pt x="21164" y="758690"/>
                  <a:pt x="-21053" y="636444"/>
                  <a:pt x="0" y="418956"/>
                </a:cubicBezTo>
                <a:cubicBezTo>
                  <a:pt x="21053" y="201468"/>
                  <a:pt x="-7172" y="130616"/>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Was bedeutet das für eure eigene berufliche Zukunft?</a:t>
            </a:r>
          </a:p>
        </p:txBody>
      </p:sp>
    </p:spTree>
    <p:extLst>
      <p:ext uri="{BB962C8B-B14F-4D97-AF65-F5344CB8AC3E}">
        <p14:creationId xmlns:p14="http://schemas.microsoft.com/office/powerpoint/2010/main" val="119797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1" grpId="0" animBg="1"/>
      <p:bldP spid="12" grpId="0" animBg="1"/>
    </p:bld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8" ma:contentTypeDescription="Ein neues Dokument erstellen." ma:contentTypeScope="" ma:versionID="f5e3b4240479c2d2fb83b7ce32ab2b2e">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096f724d03bae60f97515ed20eb8d29d"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Props1.xml><?xml version="1.0" encoding="utf-8"?>
<ds:datastoreItem xmlns:ds="http://schemas.openxmlformats.org/officeDocument/2006/customXml" ds:itemID="{F5028884-0C9C-4DE4-B80E-6805A668C037}"/>
</file>

<file path=customXml/itemProps2.xml><?xml version="1.0" encoding="utf-8"?>
<ds:datastoreItem xmlns:ds="http://schemas.openxmlformats.org/officeDocument/2006/customXml" ds:itemID="{5DB7D31D-837F-4CE2-A4E6-F45176317BC7}"/>
</file>

<file path=customXml/itemProps3.xml><?xml version="1.0" encoding="utf-8"?>
<ds:datastoreItem xmlns:ds="http://schemas.openxmlformats.org/officeDocument/2006/customXml" ds:itemID="{982FE944-89D8-4E88-8D67-883AE63B66C6}"/>
</file>

<file path=docProps/app.xml><?xml version="1.0" encoding="utf-8"?>
<Properties xmlns="http://schemas.openxmlformats.org/officeDocument/2006/extended-properties" xmlns:vt="http://schemas.openxmlformats.org/officeDocument/2006/docPropsVTypes">
  <TotalTime>0</TotalTime>
  <Words>652</Words>
  <Application>Microsoft Office PowerPoint</Application>
  <PresentationFormat>Breitbild</PresentationFormat>
  <Paragraphs>92</Paragraphs>
  <Slides>6</Slides>
  <Notes>4</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6</vt:i4>
      </vt:variant>
    </vt:vector>
  </HeadingPairs>
  <TitlesOfParts>
    <vt:vector size="10" baseType="lpstr">
      <vt:lpstr>Arial</vt:lpstr>
      <vt:lpstr>Calibri</vt:lpstr>
      <vt:lpstr>Calibri Light</vt:lpstr>
      <vt:lpstr>1_Office</vt:lpstr>
      <vt:lpstr>Lernstrecke 1: Arbeitswelt &amp; Berufsorientierung</vt:lpstr>
      <vt:lpstr>Bildung bietet Chancen für jeden!</vt:lpstr>
      <vt:lpstr>Ausbildungssystem in Österreich</vt:lpstr>
      <vt:lpstr>Flexibilität in Bildung und Beruf</vt:lpstr>
      <vt:lpstr>Aufgabe</vt:lpstr>
      <vt:lpstr>Was nehmen wir mit?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2025-01-07T12:21:05Z</dcterms:created>
  <dcterms:modified xsi:type="dcterms:W3CDTF">2025-01-07T12:21:09Z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0x010100595324AF558A4644A44B7A3BBA3F768F</vt:lpwstr>
  </property>
</Properties>
</file>