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21"/>
  </p:notesMasterIdLst>
  <p:sldIdLst>
    <p:sldId id="302" r:id="rId5"/>
    <p:sldId id="321" r:id="rId6"/>
    <p:sldId id="303" r:id="rId7"/>
    <p:sldId id="305" r:id="rId8"/>
    <p:sldId id="306" r:id="rId9"/>
    <p:sldId id="324" r:id="rId10"/>
    <p:sldId id="308" r:id="rId11"/>
    <p:sldId id="314" r:id="rId12"/>
    <p:sldId id="315" r:id="rId13"/>
    <p:sldId id="316" r:id="rId14"/>
    <p:sldId id="317" r:id="rId15"/>
    <p:sldId id="318" r:id="rId16"/>
    <p:sldId id="319" r:id="rId17"/>
    <p:sldId id="320" r:id="rId18"/>
    <p:sldId id="322" r:id="rId19"/>
    <p:sldId id="323"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A9D18E"/>
    <a:srgbClr val="385723"/>
    <a:srgbClr val="FFFFFF"/>
    <a:srgbClr val="FFF5EB"/>
    <a:srgbClr val="FFCB97"/>
    <a:srgbClr val="FFA74F"/>
    <a:srgbClr val="CC0066"/>
    <a:srgbClr val="EA0075"/>
    <a:srgbClr val="FFCD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93" autoAdjust="0"/>
    <p:restoredTop sz="81961" autoAdjust="0"/>
  </p:normalViewPr>
  <p:slideViewPr>
    <p:cSldViewPr snapToGrid="0">
      <p:cViewPr varScale="1">
        <p:scale>
          <a:sx n="59" d="100"/>
          <a:sy n="59" d="100"/>
        </p:scale>
        <p:origin x="107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C51BEA-C714-4AED-9112-4500DB899A85}" type="datetimeFigureOut">
              <a:rPr lang="en-AU" smtClean="0"/>
              <a:t>8/01/2025</a:t>
            </a:fld>
            <a:endParaRPr lang="en-AU"/>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AU"/>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039DB4-C640-4EE0-A5E6-22F889456E1C}" type="slidenum">
              <a:rPr lang="en-AU" smtClean="0"/>
              <a:t>‹Nr.›</a:t>
            </a:fld>
            <a:endParaRPr lang="en-AU"/>
          </a:p>
        </p:txBody>
      </p:sp>
    </p:spTree>
    <p:extLst>
      <p:ext uri="{BB962C8B-B14F-4D97-AF65-F5344CB8AC3E}">
        <p14:creationId xmlns:p14="http://schemas.microsoft.com/office/powerpoint/2010/main" val="1837002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chuelerpraktikum.at/"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Österreich gibt es ebenfalls verschiedene Möglichkeiten, wie Mittelschüler ein Unternehmen für ein kurzes Praktikum von 2–3 Tagen finden können. Hier sind einige speziell auf Österreich bezogene Ansätze und nützliche Webseiten:</a:t>
            </a:r>
          </a:p>
          <a:p>
            <a:r>
              <a:rPr lang="de-DE" b="1" dirty="0"/>
              <a:t>1. Direkter Kontakt mit lokalen Unternehmen</a:t>
            </a:r>
          </a:p>
          <a:p>
            <a:r>
              <a:rPr lang="de-DE" dirty="0"/>
              <a:t>Auch in Österreich sind viele kleinere Betriebe offen für kurze Schnupperpraktika. Folgende Unternehmenstypen könnten interessant sein:</a:t>
            </a:r>
          </a:p>
          <a:p>
            <a:pPr>
              <a:buFont typeface="Arial" panose="020B0604020202020204" pitchFamily="34" charset="0"/>
              <a:buChar char="•"/>
            </a:pPr>
            <a:r>
              <a:rPr lang="de-DE" b="1" dirty="0"/>
              <a:t>Handwerksbetriebe</a:t>
            </a:r>
            <a:r>
              <a:rPr lang="de-DE" dirty="0"/>
              <a:t> (z. B. Tischlereien, Bäckereien, </a:t>
            </a:r>
            <a:r>
              <a:rPr lang="de-DE" dirty="0" err="1"/>
              <a:t>Friseursalone</a:t>
            </a:r>
            <a:r>
              <a:rPr lang="de-DE" dirty="0"/>
              <a:t>, Floristikbetriebe)</a:t>
            </a:r>
          </a:p>
          <a:p>
            <a:pPr>
              <a:buFont typeface="Arial" panose="020B0604020202020204" pitchFamily="34" charset="0"/>
              <a:buChar char="•"/>
            </a:pPr>
            <a:r>
              <a:rPr lang="de-DE" b="1" dirty="0"/>
              <a:t>Einzelhandel</a:t>
            </a:r>
            <a:r>
              <a:rPr lang="de-DE" dirty="0"/>
              <a:t> (Supermärkte wie Spar, Hofer, oder Bekleidungsgeschäfte)</a:t>
            </a:r>
          </a:p>
          <a:p>
            <a:pPr>
              <a:buFont typeface="Arial" panose="020B0604020202020204" pitchFamily="34" charset="0"/>
              <a:buChar char="•"/>
            </a:pPr>
            <a:r>
              <a:rPr lang="de-DE" b="1" dirty="0"/>
              <a:t>Dienstleistungsunternehmen</a:t>
            </a:r>
            <a:r>
              <a:rPr lang="de-DE" dirty="0"/>
              <a:t> (Anwaltskanzleien, Steuerberatungen, Tourismusbetriebe)</a:t>
            </a:r>
          </a:p>
          <a:p>
            <a:pPr>
              <a:buFont typeface="Arial" panose="020B0604020202020204" pitchFamily="34" charset="0"/>
              <a:buChar char="•"/>
            </a:pPr>
            <a:r>
              <a:rPr lang="de-DE" b="1" dirty="0"/>
              <a:t>Industrieunternehmen</a:t>
            </a:r>
            <a:r>
              <a:rPr lang="de-DE" dirty="0"/>
              <a:t> in der Region (z. B. Metallverarbeitung oder Maschinenbau)</a:t>
            </a:r>
          </a:p>
          <a:p>
            <a:r>
              <a:rPr lang="de-DE" b="1" dirty="0"/>
              <a:t>2. Nützliche Websites für Praktika in Österreich</a:t>
            </a:r>
          </a:p>
          <a:p>
            <a:r>
              <a:rPr lang="de-DE" dirty="0"/>
              <a:t>Einige Webseiten bieten speziell für Schüler:innen und Jugendliche Praktikumsangebote:</a:t>
            </a:r>
          </a:p>
          <a:p>
            <a:pPr>
              <a:buFont typeface="Arial" panose="020B0604020202020204" pitchFamily="34" charset="0"/>
              <a:buChar char="•"/>
            </a:pPr>
            <a:r>
              <a:rPr lang="de-DE" b="1" dirty="0"/>
              <a:t>AMS Jugendportal</a:t>
            </a:r>
            <a:r>
              <a:rPr lang="de-DE" dirty="0"/>
              <a:t> Hier finden Schüler:innen Informationen und manchmal auch konkrete Angebote zu Praktika.</a:t>
            </a:r>
          </a:p>
          <a:p>
            <a:pPr>
              <a:buFont typeface="Arial" panose="020B0604020202020204" pitchFamily="34" charset="0"/>
              <a:buChar char="•"/>
            </a:pPr>
            <a:r>
              <a:rPr lang="de-DE" b="1" dirty="0"/>
              <a:t>Plattform „</a:t>
            </a:r>
            <a:r>
              <a:rPr lang="de-DE" b="1" dirty="0" err="1"/>
              <a:t>whatchado</a:t>
            </a:r>
            <a:r>
              <a:rPr lang="de-DE" b="1" dirty="0"/>
              <a:t>“</a:t>
            </a:r>
            <a:r>
              <a:rPr lang="de-DE" dirty="0"/>
              <a:t> Diese Plattform stellt nicht nur Berufsbilder vor, sondern hat auch Verbindungen zu Unternehmen, die Praktika anbieten.</a:t>
            </a:r>
          </a:p>
          <a:p>
            <a:pPr>
              <a:buFont typeface="Arial" panose="020B0604020202020204" pitchFamily="34" charset="0"/>
              <a:buChar char="•"/>
            </a:pPr>
            <a:r>
              <a:rPr lang="de-DE" b="1" dirty="0">
                <a:hlinkClick r:id="rId3"/>
              </a:rPr>
              <a:t>Schülerpraktikum.at</a:t>
            </a:r>
            <a:r>
              <a:rPr lang="de-DE" dirty="0"/>
              <a:t> Eine Plattform speziell für Schüler:innen in Österreich, die Praktikumsplätze in verschiedenen Branchen anbietet.</a:t>
            </a:r>
          </a:p>
          <a:p>
            <a:pPr>
              <a:buFont typeface="Arial" panose="020B0604020202020204" pitchFamily="34" charset="0"/>
              <a:buChar char="•"/>
            </a:pPr>
            <a:r>
              <a:rPr lang="de-DE" b="1" dirty="0"/>
              <a:t>Talentify.me</a:t>
            </a:r>
            <a:r>
              <a:rPr lang="de-DE" dirty="0"/>
              <a:t> Eine Plattform, die Schüler:innen bei der Vernetzung mit Unternehmen und der Suche nach Praktikumsplätzen hilft.</a:t>
            </a:r>
          </a:p>
          <a:p>
            <a:r>
              <a:rPr lang="de-DE" b="1" dirty="0"/>
              <a:t>3. Familie, Freunde und Bekannte</a:t>
            </a:r>
          </a:p>
          <a:p>
            <a:r>
              <a:rPr lang="de-DE" dirty="0"/>
              <a:t>Netzwerke spielen auch in Österreich eine große Rolle. Oft haben Bekannte oder Verwandte Kontakte zu Unternehmen, die für ein kurzes Praktikum bereit sind. Besonders in ländlicheren Regionen kann dies ein wertvoller Weg sein.</a:t>
            </a:r>
          </a:p>
          <a:p>
            <a:r>
              <a:rPr lang="de-DE" b="1" dirty="0"/>
              <a:t>4. Berufsorientierung durch Schulen</a:t>
            </a:r>
          </a:p>
          <a:p>
            <a:r>
              <a:rPr lang="de-DE" dirty="0"/>
              <a:t>Viele Schulen in Österreich bieten Berufsorientierungstage oder Projekte zur Berufsinformation an. Es lohnt sich, den Klassenvorstand oder die Berufsorientierungslehrkraft nach möglichen Kontakten zu fragen. Einige Schulen arbeiten direkt mit lokalen Unternehmen zusammen, die Schnupperpraktika ermöglichen.</a:t>
            </a:r>
          </a:p>
          <a:p>
            <a:r>
              <a:rPr lang="de-DE" b="1" dirty="0"/>
              <a:t>5. Berufsinfomessen</a:t>
            </a:r>
          </a:p>
          <a:p>
            <a:r>
              <a:rPr lang="de-DE" dirty="0"/>
              <a:t>In Österreich gibt es eine Reihe von Berufsinformationsmessen, auf denen Schüler:innen Unternehmen kennenlernen können. Viele Betriebe sind auf der Suche nach jungen Talenten und bieten Praktika an. Beispiele:</a:t>
            </a:r>
          </a:p>
          <a:p>
            <a:pPr>
              <a:buFont typeface="Arial" panose="020B0604020202020204" pitchFamily="34" charset="0"/>
              <a:buChar char="•"/>
            </a:pPr>
            <a:r>
              <a:rPr lang="de-DE" b="1" dirty="0"/>
              <a:t>AK Bildungsmesse</a:t>
            </a:r>
          </a:p>
          <a:p>
            <a:pPr>
              <a:buFont typeface="Arial" panose="020B0604020202020204" pitchFamily="34" charset="0"/>
              <a:buChar char="•"/>
            </a:pPr>
            <a:r>
              <a:rPr lang="de-DE" b="1" dirty="0"/>
              <a:t>Jugend &amp; Beruf</a:t>
            </a:r>
            <a:r>
              <a:rPr lang="de-DE" dirty="0"/>
              <a:t> (Wels)</a:t>
            </a:r>
          </a:p>
          <a:p>
            <a:pPr>
              <a:buFont typeface="Arial" panose="020B0604020202020204" pitchFamily="34" charset="0"/>
              <a:buChar char="•"/>
            </a:pPr>
            <a:r>
              <a:rPr lang="de-DE" b="1" dirty="0"/>
              <a:t>Lehre in Vorarlberg</a:t>
            </a:r>
            <a:r>
              <a:rPr lang="de-DE" dirty="0"/>
              <a:t> (Feldkirch)</a:t>
            </a:r>
          </a:p>
          <a:p>
            <a:r>
              <a:rPr lang="de-DE" b="1" dirty="0"/>
              <a:t>6. Jugendzentren und Berufsinfozentren (BIZ)</a:t>
            </a:r>
          </a:p>
          <a:p>
            <a:r>
              <a:rPr lang="de-DE" dirty="0"/>
              <a:t>In Österreich gibt es spezielle Beratungsstellen, z. B. die Berufsinfozentren des AMS, die bei der Suche nach Praktikumsplätzen helfen können. Dort erhalten Schüler:innen Informationen über passende Branchen und Betriebe.</a:t>
            </a:r>
          </a:p>
          <a:p>
            <a:r>
              <a:rPr lang="de-DE" dirty="0"/>
              <a:t>Ein kurzes, aussagekräftiges Anschreiben, in dem der/die </a:t>
            </a:r>
            <a:r>
              <a:rPr lang="de-DE" dirty="0" err="1"/>
              <a:t>Schüler:in</a:t>
            </a:r>
            <a:r>
              <a:rPr lang="de-DE" dirty="0"/>
              <a:t> erklärt, warum er/sie sich für das Unternehmen interessiert, kann den Unterschied machen. Ergänzt durch einen einfachen Lebenslauf, kann dies bereits für eine positive Rückmeldung sorgen.</a:t>
            </a:r>
          </a:p>
          <a:p>
            <a:endParaRPr lang="de-DE" dirty="0"/>
          </a:p>
          <a:p>
            <a:r>
              <a:rPr lang="de-DE" b="1" dirty="0">
                <a:solidFill>
                  <a:srgbClr val="FF0000"/>
                </a:solidFill>
                <a:highlight>
                  <a:srgbClr val="FFFF00"/>
                </a:highlight>
              </a:rPr>
              <a:t>Hinweis: Berufspraktische Tage oft von Schule organisiert. </a:t>
            </a:r>
          </a:p>
          <a:p>
            <a:r>
              <a:rPr lang="de-DE" b="1" dirty="0">
                <a:solidFill>
                  <a:srgbClr val="FF0000"/>
                </a:solidFill>
                <a:highlight>
                  <a:srgbClr val="FFFF00"/>
                </a:highlight>
              </a:rPr>
              <a:t>Hinweis: Falls Traumberufe noch an den Wänden hängen, können diese genutzt werden, um Schritt 1 nochmal zu besprechen. Außerdem können die Berufswunsch-Kompasse aus dem Einstieg „</a:t>
            </a:r>
            <a:r>
              <a:rPr lang="de-DE" b="1" dirty="0" err="1">
                <a:solidFill>
                  <a:srgbClr val="FF0000"/>
                </a:solidFill>
                <a:highlight>
                  <a:srgbClr val="FFFF00"/>
                </a:highlight>
              </a:rPr>
              <a:t>ChatGPT</a:t>
            </a:r>
            <a:r>
              <a:rPr lang="de-DE" b="1" dirty="0">
                <a:solidFill>
                  <a:srgbClr val="FF0000"/>
                </a:solidFill>
                <a:highlight>
                  <a:srgbClr val="FFFF00"/>
                </a:highlight>
              </a:rPr>
              <a:t>“ genutzt werden.</a:t>
            </a:r>
          </a:p>
        </p:txBody>
      </p:sp>
      <p:sp>
        <p:nvSpPr>
          <p:cNvPr id="4" name="Foliennummernplatzhalter 3"/>
          <p:cNvSpPr>
            <a:spLocks noGrp="1"/>
          </p:cNvSpPr>
          <p:nvPr>
            <p:ph type="sldNum" sz="quarter" idx="5"/>
          </p:nvPr>
        </p:nvSpPr>
        <p:spPr/>
        <p:txBody>
          <a:bodyPr/>
          <a:lstStyle/>
          <a:p>
            <a:fld id="{0F039DB4-C640-4EE0-A5E6-22F889456E1C}" type="slidenum">
              <a:rPr lang="en-AU" smtClean="0"/>
              <a:t>3</a:t>
            </a:fld>
            <a:endParaRPr lang="en-AU"/>
          </a:p>
        </p:txBody>
      </p:sp>
    </p:spTree>
    <p:extLst>
      <p:ext uri="{BB962C8B-B14F-4D97-AF65-F5344CB8AC3E}">
        <p14:creationId xmlns:p14="http://schemas.microsoft.com/office/powerpoint/2010/main" val="1237922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0F039DB4-C640-4EE0-A5E6-22F889456E1C}" type="slidenum">
              <a:rPr lang="en-AU" smtClean="0"/>
              <a:t>6</a:t>
            </a:fld>
            <a:endParaRPr lang="en-AU"/>
          </a:p>
        </p:txBody>
      </p:sp>
    </p:spTree>
    <p:extLst>
      <p:ext uri="{BB962C8B-B14F-4D97-AF65-F5344CB8AC3E}">
        <p14:creationId xmlns:p14="http://schemas.microsoft.com/office/powerpoint/2010/main" val="15301051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464ABD-7F6F-CB5C-BB82-49BD8AC5B989}"/>
              </a:ext>
            </a:extLst>
          </p:cNvPr>
          <p:cNvSpPr>
            <a:spLocks noGrp="1"/>
          </p:cNvSpPr>
          <p:nvPr>
            <p:ph type="ctrTitle"/>
          </p:nvPr>
        </p:nvSpPr>
        <p:spPr>
          <a:xfrm>
            <a:off x="1524000" y="2417379"/>
            <a:ext cx="9144000" cy="1092584"/>
          </a:xfrm>
        </p:spPr>
        <p:txBody>
          <a:bodyPr anchor="b">
            <a:normAutofit/>
          </a:bodyPr>
          <a:lstStyle>
            <a:lvl1pPr algn="ctr">
              <a:defRPr sz="5400">
                <a:solidFill>
                  <a:schemeClr val="bg1"/>
                </a:solidFill>
              </a:defRPr>
            </a:lvl1pPr>
          </a:lstStyle>
          <a:p>
            <a:r>
              <a:rPr lang="de-DE" dirty="0"/>
              <a:t>Mastertitelformat bearbeiten</a:t>
            </a:r>
            <a:endParaRPr lang="de-AT" dirty="0"/>
          </a:p>
        </p:txBody>
      </p:sp>
      <p:sp>
        <p:nvSpPr>
          <p:cNvPr id="3" name="Untertitel 2">
            <a:extLst>
              <a:ext uri="{FF2B5EF4-FFF2-40B4-BE49-F238E27FC236}">
                <a16:creationId xmlns:a16="http://schemas.microsoft.com/office/drawing/2014/main" id="{7189A1FF-69B3-5ED1-F08E-06B48DAD68BC}"/>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de-AT" dirty="0"/>
          </a:p>
        </p:txBody>
      </p:sp>
      <p:sp>
        <p:nvSpPr>
          <p:cNvPr id="4" name="Datumsplatzhalter 3">
            <a:extLst>
              <a:ext uri="{FF2B5EF4-FFF2-40B4-BE49-F238E27FC236}">
                <a16:creationId xmlns:a16="http://schemas.microsoft.com/office/drawing/2014/main" id="{AED2F7CC-F5E0-9E58-F49E-0CD0DC111488}"/>
              </a:ext>
            </a:extLst>
          </p:cNvPr>
          <p:cNvSpPr>
            <a:spLocks noGrp="1"/>
          </p:cNvSpPr>
          <p:nvPr>
            <p:ph type="dt" sz="half" idx="10"/>
          </p:nvPr>
        </p:nvSpPr>
        <p:spPr/>
        <p:txBody>
          <a:bodyPr/>
          <a:lstStyle/>
          <a:p>
            <a:fld id="{7B72AFC8-71AF-4FA8-81EA-9CC1D8591C18}" type="datetime1">
              <a:rPr lang="de-AT" smtClean="0"/>
              <a:t>08.01.2025</a:t>
            </a:fld>
            <a:endParaRPr lang="de-AT"/>
          </a:p>
        </p:txBody>
      </p:sp>
      <p:sp>
        <p:nvSpPr>
          <p:cNvPr id="5" name="Fußzeilenplatzhalter 4">
            <a:extLst>
              <a:ext uri="{FF2B5EF4-FFF2-40B4-BE49-F238E27FC236}">
                <a16:creationId xmlns:a16="http://schemas.microsoft.com/office/drawing/2014/main" id="{69FC7B56-405B-CEC6-5F70-96042FC7A9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3932A690-45BC-2082-EF1E-F00BF76E3848}"/>
              </a:ext>
            </a:extLst>
          </p:cNvPr>
          <p:cNvSpPr>
            <a:spLocks noGrp="1"/>
          </p:cNvSpPr>
          <p:nvPr>
            <p:ph type="sldNum" sz="quarter" idx="12"/>
          </p:nvPr>
        </p:nvSpPr>
        <p:spPr/>
        <p:txBody>
          <a:bodyPr/>
          <a:lstStyle/>
          <a:p>
            <a:fld id="{4C23FFEC-42AF-4C5F-8FEB-D69D9B6A7C04}" type="slidenum">
              <a:rPr lang="de-AT" smtClean="0"/>
              <a:t>‹Nr.›</a:t>
            </a:fld>
            <a:endParaRPr lang="de-AT"/>
          </a:p>
        </p:txBody>
      </p:sp>
      <p:pic>
        <p:nvPicPr>
          <p:cNvPr id="7" name="Grafik 6" descr="Ein Bild, das Grafiken, Schrift, Grafikdesign, Text enthält.&#10;&#10;Automatisch generierte Beschreibung">
            <a:extLst>
              <a:ext uri="{FF2B5EF4-FFF2-40B4-BE49-F238E27FC236}">
                <a16:creationId xmlns:a16="http://schemas.microsoft.com/office/drawing/2014/main" id="{A980B4CC-8D7F-A554-4EC3-2DE1719F4FAC}"/>
              </a:ext>
            </a:extLst>
          </p:cNvPr>
          <p:cNvPicPr>
            <a:picLocks noChangeAspect="1"/>
          </p:cNvPicPr>
          <p:nvPr userDrawn="1"/>
        </p:nvPicPr>
        <p:blipFill>
          <a:blip r:embed="rId3"/>
          <a:stretch>
            <a:fillRect/>
          </a:stretch>
        </p:blipFill>
        <p:spPr bwMode="auto">
          <a:xfrm>
            <a:off x="7376160" y="1825625"/>
            <a:ext cx="1234440" cy="706755"/>
          </a:xfrm>
          <a:prstGeom prst="rect">
            <a:avLst/>
          </a:prstGeom>
        </p:spPr>
      </p:pic>
      <p:pic>
        <p:nvPicPr>
          <p:cNvPr id="8" name="Grafik 7" descr="Ein Bild, das Text, Schrift, Screenshot, weiß enthält.&#10;&#10;Automatisch generierte Beschreibung">
            <a:extLst>
              <a:ext uri="{FF2B5EF4-FFF2-40B4-BE49-F238E27FC236}">
                <a16:creationId xmlns:a16="http://schemas.microsoft.com/office/drawing/2014/main" id="{82BC6F5F-CAC9-79C0-6347-07C26E381833}"/>
              </a:ext>
            </a:extLst>
          </p:cNvPr>
          <p:cNvPicPr>
            <a:picLocks noChangeAspect="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5200" y="2028825"/>
            <a:ext cx="3634740" cy="511175"/>
          </a:xfrm>
          <a:prstGeom prst="rect">
            <a:avLst/>
          </a:prstGeom>
          <a:noFill/>
          <a:ln>
            <a:noFill/>
          </a:ln>
        </p:spPr>
      </p:pic>
    </p:spTree>
    <p:extLst>
      <p:ext uri="{BB962C8B-B14F-4D97-AF65-F5344CB8AC3E}">
        <p14:creationId xmlns:p14="http://schemas.microsoft.com/office/powerpoint/2010/main" val="3531940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9223D-CB3E-BEA4-08F0-FB556A9E06E2}"/>
              </a:ext>
            </a:extLst>
          </p:cNvPr>
          <p:cNvSpPr>
            <a:spLocks noGrp="1"/>
          </p:cNvSpPr>
          <p:nvPr>
            <p:ph type="title"/>
          </p:nvPr>
        </p:nvSpPr>
        <p:spPr>
          <a:xfrm>
            <a:off x="838200" y="681037"/>
            <a:ext cx="10515600" cy="1009651"/>
          </a:xfrm>
        </p:spPr>
        <p:txBody>
          <a:bodyPr/>
          <a:lstStyle>
            <a:lvl1pPr>
              <a:defRPr>
                <a:solidFill>
                  <a:schemeClr val="accent6">
                    <a:lumMod val="75000"/>
                  </a:schemeClr>
                </a:solidFill>
              </a:defRPr>
            </a:lvl1pPr>
          </a:lstStyle>
          <a:p>
            <a:r>
              <a:rPr lang="de-DE" dirty="0"/>
              <a:t>Mastertitelformat bearbeiten</a:t>
            </a:r>
            <a:endParaRPr lang="de-AT" dirty="0"/>
          </a:p>
        </p:txBody>
      </p:sp>
      <p:sp>
        <p:nvSpPr>
          <p:cNvPr id="3" name="Inhaltsplatzhalter 2">
            <a:extLst>
              <a:ext uri="{FF2B5EF4-FFF2-40B4-BE49-F238E27FC236}">
                <a16:creationId xmlns:a16="http://schemas.microsoft.com/office/drawing/2014/main" id="{DC1F9A8B-94A7-632E-1EA3-65E85F45FE28}"/>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cxnSp>
        <p:nvCxnSpPr>
          <p:cNvPr id="10" name="Gerader Verbinder 9">
            <a:extLst>
              <a:ext uri="{FF2B5EF4-FFF2-40B4-BE49-F238E27FC236}">
                <a16:creationId xmlns:a16="http://schemas.microsoft.com/office/drawing/2014/main" id="{F1985109-0A2E-F212-F0F2-07023400DE4F}"/>
              </a:ext>
            </a:extLst>
          </p:cNvPr>
          <p:cNvCxnSpPr>
            <a:cxnSpLocks/>
          </p:cNvCxnSpPr>
          <p:nvPr userDrawn="1"/>
        </p:nvCxnSpPr>
        <p:spPr>
          <a:xfrm>
            <a:off x="79513" y="6356350"/>
            <a:ext cx="12016409" cy="0"/>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Foliennummernplatzhalter 6">
            <a:extLst>
              <a:ext uri="{FF2B5EF4-FFF2-40B4-BE49-F238E27FC236}">
                <a16:creationId xmlns:a16="http://schemas.microsoft.com/office/drawing/2014/main" id="{F75EEA99-345C-9BAC-DBEF-480535F95E7C}"/>
              </a:ext>
            </a:extLst>
          </p:cNvPr>
          <p:cNvSpPr>
            <a:spLocks noGrp="1"/>
          </p:cNvSpPr>
          <p:nvPr>
            <p:ph type="sldNum" sz="quarter" idx="12"/>
          </p:nvPr>
        </p:nvSpPr>
        <p:spPr>
          <a:xfrm>
            <a:off x="8610600" y="6356350"/>
            <a:ext cx="2743200" cy="365125"/>
          </a:xfrm>
        </p:spPr>
        <p:txBody>
          <a:bodyPr/>
          <a:lstStyle/>
          <a:p>
            <a:fld id="{4C23FFEC-42AF-4C5F-8FEB-D69D9B6A7C04}" type="slidenum">
              <a:rPr lang="de-AT" smtClean="0"/>
              <a:t>‹Nr.›</a:t>
            </a:fld>
            <a:endParaRPr lang="de-AT"/>
          </a:p>
        </p:txBody>
      </p:sp>
      <p:pic>
        <p:nvPicPr>
          <p:cNvPr id="15" name="Grafik 14">
            <a:extLst>
              <a:ext uri="{FF2B5EF4-FFF2-40B4-BE49-F238E27FC236}">
                <a16:creationId xmlns:a16="http://schemas.microsoft.com/office/drawing/2014/main" id="{60C9D91D-6318-29C5-897A-0131B70D6061}"/>
              </a:ext>
            </a:extLst>
          </p:cNvPr>
          <p:cNvPicPr>
            <a:picLocks noChangeAspect="1"/>
          </p:cNvPicPr>
          <p:nvPr userDrawn="1"/>
        </p:nvPicPr>
        <p:blipFill>
          <a:blip r:embed="rId2"/>
          <a:stretch>
            <a:fillRect/>
          </a:stretch>
        </p:blipFill>
        <p:spPr>
          <a:xfrm>
            <a:off x="0" y="0"/>
            <a:ext cx="12192000" cy="635100"/>
          </a:xfrm>
          <a:prstGeom prst="rect">
            <a:avLst/>
          </a:prstGeom>
        </p:spPr>
      </p:pic>
    </p:spTree>
    <p:extLst>
      <p:ext uri="{BB962C8B-B14F-4D97-AF65-F5344CB8AC3E}">
        <p14:creationId xmlns:p14="http://schemas.microsoft.com/office/powerpoint/2010/main" val="2602206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3773ED8-578A-EAF3-1031-2E9629BBEA79}"/>
              </a:ext>
            </a:extLst>
          </p:cNvPr>
          <p:cNvSpPr>
            <a:spLocks noGrp="1"/>
          </p:cNvSpPr>
          <p:nvPr>
            <p:ph type="dt" sz="half" idx="10"/>
          </p:nvPr>
        </p:nvSpPr>
        <p:spPr/>
        <p:txBody>
          <a:bodyPr/>
          <a:lstStyle/>
          <a:p>
            <a:fld id="{DD7CB653-35AB-42A8-820C-A4395AEC0D50}" type="datetime1">
              <a:rPr lang="de-AT" smtClean="0"/>
              <a:t>08.01.2025</a:t>
            </a:fld>
            <a:endParaRPr lang="de-AT"/>
          </a:p>
        </p:txBody>
      </p:sp>
      <p:sp>
        <p:nvSpPr>
          <p:cNvPr id="3" name="Fußzeilenplatzhalter 2">
            <a:extLst>
              <a:ext uri="{FF2B5EF4-FFF2-40B4-BE49-F238E27FC236}">
                <a16:creationId xmlns:a16="http://schemas.microsoft.com/office/drawing/2014/main" id="{21E32D6F-3340-3CE3-4C95-55B977A14772}"/>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9E2DD9E9-541E-8FB3-152C-100D02767D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36372293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81CE185-5458-C32E-F998-3C23CB000B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BC9889F1-8313-4686-9FC8-C59AEB8C1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833E04D-BF2D-0644-EDBB-869B64538C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D1594-A142-473C-8999-B68A3E6D610E}" type="datetime1">
              <a:rPr lang="de-AT" smtClean="0"/>
              <a:t>08.01.2025</a:t>
            </a:fld>
            <a:endParaRPr lang="de-AT"/>
          </a:p>
        </p:txBody>
      </p:sp>
      <p:sp>
        <p:nvSpPr>
          <p:cNvPr id="5" name="Fußzeilenplatzhalter 4">
            <a:extLst>
              <a:ext uri="{FF2B5EF4-FFF2-40B4-BE49-F238E27FC236}">
                <a16:creationId xmlns:a16="http://schemas.microsoft.com/office/drawing/2014/main" id="{BD313F64-D68B-6A33-94F2-1FA989C397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926A613-7E35-9D31-D730-23A8C3B37B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3FFEC-42AF-4C5F-8FEB-D69D9B6A7C04}" type="slidenum">
              <a:rPr lang="de-AT" smtClean="0"/>
              <a:t>‹Nr.›</a:t>
            </a:fld>
            <a:endParaRPr lang="de-AT"/>
          </a:p>
        </p:txBody>
      </p:sp>
    </p:spTree>
    <p:extLst>
      <p:ext uri="{BB962C8B-B14F-4D97-AF65-F5344CB8AC3E}">
        <p14:creationId xmlns:p14="http://schemas.microsoft.com/office/powerpoint/2010/main" val="4073374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svg"/></Relationships>
</file>

<file path=ppt/slides/_rels/slide1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svg"/></Relationships>
</file>

<file path=ppt/slides/_rels/slide13.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41.jpe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svg"/><Relationship Id="rId18" Type="http://schemas.openxmlformats.org/officeDocument/2006/relationships/image" Target="../media/image58.png"/><Relationship Id="rId3" Type="http://schemas.openxmlformats.org/officeDocument/2006/relationships/image" Target="../media/image43.svg"/><Relationship Id="rId7" Type="http://schemas.openxmlformats.org/officeDocument/2006/relationships/image" Target="../media/image47.svg"/><Relationship Id="rId12" Type="http://schemas.openxmlformats.org/officeDocument/2006/relationships/image" Target="../media/image52.png"/><Relationship Id="rId17" Type="http://schemas.openxmlformats.org/officeDocument/2006/relationships/image" Target="../media/image57.svg"/><Relationship Id="rId2" Type="http://schemas.openxmlformats.org/officeDocument/2006/relationships/image" Target="../media/image42.png"/><Relationship Id="rId16"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svg"/><Relationship Id="rId5" Type="http://schemas.openxmlformats.org/officeDocument/2006/relationships/image" Target="../media/image45.svg"/><Relationship Id="rId15" Type="http://schemas.openxmlformats.org/officeDocument/2006/relationships/image" Target="../media/image55.svg"/><Relationship Id="rId10" Type="http://schemas.openxmlformats.org/officeDocument/2006/relationships/image" Target="../media/image50.png"/><Relationship Id="rId19" Type="http://schemas.openxmlformats.org/officeDocument/2006/relationships/image" Target="../media/image59.svg"/><Relationship Id="rId4" Type="http://schemas.openxmlformats.org/officeDocument/2006/relationships/image" Target="../media/image44.png"/><Relationship Id="rId9" Type="http://schemas.openxmlformats.org/officeDocument/2006/relationships/image" Target="../media/image49.svg"/><Relationship Id="rId14" Type="http://schemas.openxmlformats.org/officeDocument/2006/relationships/image" Target="../media/image54.png"/></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697CEF-5D78-3E43-978C-073D2115F578}"/>
              </a:ext>
            </a:extLst>
          </p:cNvPr>
          <p:cNvSpPr>
            <a:spLocks noGrp="1"/>
          </p:cNvSpPr>
          <p:nvPr>
            <p:ph type="ctrTitle"/>
          </p:nvPr>
        </p:nvSpPr>
        <p:spPr>
          <a:xfrm>
            <a:off x="1524000" y="2728664"/>
            <a:ext cx="9144000" cy="1092584"/>
          </a:xfrm>
        </p:spPr>
        <p:txBody>
          <a:bodyPr>
            <a:normAutofit fontScale="90000"/>
          </a:bodyPr>
          <a:lstStyle/>
          <a:p>
            <a:r>
              <a:rPr lang="de-AT" dirty="0"/>
              <a:t>Lernstrecke: Arbeitswelt &amp; Berufsorientierung</a:t>
            </a:r>
          </a:p>
        </p:txBody>
      </p:sp>
      <p:sp>
        <p:nvSpPr>
          <p:cNvPr id="3" name="Untertitel 2">
            <a:extLst>
              <a:ext uri="{FF2B5EF4-FFF2-40B4-BE49-F238E27FC236}">
                <a16:creationId xmlns:a16="http://schemas.microsoft.com/office/drawing/2014/main" id="{37111E99-03BD-708F-D1DE-97A79C2DC805}"/>
              </a:ext>
            </a:extLst>
          </p:cNvPr>
          <p:cNvSpPr>
            <a:spLocks noGrp="1"/>
          </p:cNvSpPr>
          <p:nvPr>
            <p:ph type="subTitle" idx="1"/>
          </p:nvPr>
        </p:nvSpPr>
        <p:spPr>
          <a:xfrm>
            <a:off x="1524000" y="3966657"/>
            <a:ext cx="9144000" cy="1655762"/>
          </a:xfrm>
        </p:spPr>
        <p:txBody>
          <a:bodyPr/>
          <a:lstStyle/>
          <a:p>
            <a:r>
              <a:rPr lang="de-AT" dirty="0"/>
              <a:t>Berufspraxis</a:t>
            </a:r>
          </a:p>
        </p:txBody>
      </p:sp>
    </p:spTree>
    <p:extLst>
      <p:ext uri="{BB962C8B-B14F-4D97-AF65-F5344CB8AC3E}">
        <p14:creationId xmlns:p14="http://schemas.microsoft.com/office/powerpoint/2010/main" val="3066053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10</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Der erste Arbeitstag</a:t>
            </a:r>
          </a:p>
        </p:txBody>
      </p:sp>
      <p:sp>
        <p:nvSpPr>
          <p:cNvPr id="5" name="Textfeld 4">
            <a:extLst>
              <a:ext uri="{FF2B5EF4-FFF2-40B4-BE49-F238E27FC236}">
                <a16:creationId xmlns:a16="http://schemas.microsoft.com/office/drawing/2014/main" id="{F7E5CDF2-45EF-3C59-54A7-29CD302D1192}"/>
              </a:ext>
            </a:extLst>
          </p:cNvPr>
          <p:cNvSpPr txBox="1"/>
          <p:nvPr/>
        </p:nvSpPr>
        <p:spPr>
          <a:xfrm>
            <a:off x="1804737" y="2151727"/>
            <a:ext cx="8760995" cy="2554545"/>
          </a:xfrm>
          <a:custGeom>
            <a:avLst/>
            <a:gdLst>
              <a:gd name="connsiteX0" fmla="*/ 0 w 8760995"/>
              <a:gd name="connsiteY0" fmla="*/ 0 h 2554545"/>
              <a:gd name="connsiteX1" fmla="*/ 671676 w 8760995"/>
              <a:gd name="connsiteY1" fmla="*/ 0 h 2554545"/>
              <a:gd name="connsiteX2" fmla="*/ 1255743 w 8760995"/>
              <a:gd name="connsiteY2" fmla="*/ 0 h 2554545"/>
              <a:gd name="connsiteX3" fmla="*/ 2015029 w 8760995"/>
              <a:gd name="connsiteY3" fmla="*/ 0 h 2554545"/>
              <a:gd name="connsiteX4" fmla="*/ 2511485 w 8760995"/>
              <a:gd name="connsiteY4" fmla="*/ 0 h 2554545"/>
              <a:gd name="connsiteX5" fmla="*/ 3270771 w 8760995"/>
              <a:gd name="connsiteY5" fmla="*/ 0 h 2554545"/>
              <a:gd name="connsiteX6" fmla="*/ 3854838 w 8760995"/>
              <a:gd name="connsiteY6" fmla="*/ 0 h 2554545"/>
              <a:gd name="connsiteX7" fmla="*/ 4526514 w 8760995"/>
              <a:gd name="connsiteY7" fmla="*/ 0 h 2554545"/>
              <a:gd name="connsiteX8" fmla="*/ 5022970 w 8760995"/>
              <a:gd name="connsiteY8" fmla="*/ 0 h 2554545"/>
              <a:gd name="connsiteX9" fmla="*/ 5431817 w 8760995"/>
              <a:gd name="connsiteY9" fmla="*/ 0 h 2554545"/>
              <a:gd name="connsiteX10" fmla="*/ 6103493 w 8760995"/>
              <a:gd name="connsiteY10" fmla="*/ 0 h 2554545"/>
              <a:gd name="connsiteX11" fmla="*/ 6512340 w 8760995"/>
              <a:gd name="connsiteY11" fmla="*/ 0 h 2554545"/>
              <a:gd name="connsiteX12" fmla="*/ 7096406 w 8760995"/>
              <a:gd name="connsiteY12" fmla="*/ 0 h 2554545"/>
              <a:gd name="connsiteX13" fmla="*/ 7592862 w 8760995"/>
              <a:gd name="connsiteY13" fmla="*/ 0 h 2554545"/>
              <a:gd name="connsiteX14" fmla="*/ 8760995 w 8760995"/>
              <a:gd name="connsiteY14" fmla="*/ 0 h 2554545"/>
              <a:gd name="connsiteX15" fmla="*/ 8760995 w 8760995"/>
              <a:gd name="connsiteY15" fmla="*/ 536454 h 2554545"/>
              <a:gd name="connsiteX16" fmla="*/ 8760995 w 8760995"/>
              <a:gd name="connsiteY16" fmla="*/ 996273 h 2554545"/>
              <a:gd name="connsiteX17" fmla="*/ 8760995 w 8760995"/>
              <a:gd name="connsiteY17" fmla="*/ 1430545 h 2554545"/>
              <a:gd name="connsiteX18" fmla="*/ 8760995 w 8760995"/>
              <a:gd name="connsiteY18" fmla="*/ 1864818 h 2554545"/>
              <a:gd name="connsiteX19" fmla="*/ 8760995 w 8760995"/>
              <a:gd name="connsiteY19" fmla="*/ 2554545 h 2554545"/>
              <a:gd name="connsiteX20" fmla="*/ 8439759 w 8760995"/>
              <a:gd name="connsiteY20" fmla="*/ 2554545 h 2554545"/>
              <a:gd name="connsiteX21" fmla="*/ 8030912 w 8760995"/>
              <a:gd name="connsiteY21" fmla="*/ 2554545 h 2554545"/>
              <a:gd name="connsiteX22" fmla="*/ 7622066 w 8760995"/>
              <a:gd name="connsiteY22" fmla="*/ 2554545 h 2554545"/>
              <a:gd name="connsiteX23" fmla="*/ 7300829 w 8760995"/>
              <a:gd name="connsiteY23" fmla="*/ 2554545 h 2554545"/>
              <a:gd name="connsiteX24" fmla="*/ 6891983 w 8760995"/>
              <a:gd name="connsiteY24" fmla="*/ 2554545 h 2554545"/>
              <a:gd name="connsiteX25" fmla="*/ 6220306 w 8760995"/>
              <a:gd name="connsiteY25" fmla="*/ 2554545 h 2554545"/>
              <a:gd name="connsiteX26" fmla="*/ 5723850 w 8760995"/>
              <a:gd name="connsiteY26" fmla="*/ 2554545 h 2554545"/>
              <a:gd name="connsiteX27" fmla="*/ 5139784 w 8760995"/>
              <a:gd name="connsiteY27" fmla="*/ 2554545 h 2554545"/>
              <a:gd name="connsiteX28" fmla="*/ 4818547 w 8760995"/>
              <a:gd name="connsiteY28" fmla="*/ 2554545 h 2554545"/>
              <a:gd name="connsiteX29" fmla="*/ 4146871 w 8760995"/>
              <a:gd name="connsiteY29" fmla="*/ 2554545 h 2554545"/>
              <a:gd name="connsiteX30" fmla="*/ 3825634 w 8760995"/>
              <a:gd name="connsiteY30" fmla="*/ 2554545 h 2554545"/>
              <a:gd name="connsiteX31" fmla="*/ 3241568 w 8760995"/>
              <a:gd name="connsiteY31" fmla="*/ 2554545 h 2554545"/>
              <a:gd name="connsiteX32" fmla="*/ 2482282 w 8760995"/>
              <a:gd name="connsiteY32" fmla="*/ 2554545 h 2554545"/>
              <a:gd name="connsiteX33" fmla="*/ 2161045 w 8760995"/>
              <a:gd name="connsiteY33" fmla="*/ 2554545 h 2554545"/>
              <a:gd name="connsiteX34" fmla="*/ 1839809 w 8760995"/>
              <a:gd name="connsiteY34" fmla="*/ 2554545 h 2554545"/>
              <a:gd name="connsiteX35" fmla="*/ 1255743 w 8760995"/>
              <a:gd name="connsiteY35" fmla="*/ 2554545 h 2554545"/>
              <a:gd name="connsiteX36" fmla="*/ 759286 w 8760995"/>
              <a:gd name="connsiteY36" fmla="*/ 2554545 h 2554545"/>
              <a:gd name="connsiteX37" fmla="*/ 0 w 8760995"/>
              <a:gd name="connsiteY37" fmla="*/ 2554545 h 2554545"/>
              <a:gd name="connsiteX38" fmla="*/ 0 w 8760995"/>
              <a:gd name="connsiteY38" fmla="*/ 2018091 h 2554545"/>
              <a:gd name="connsiteX39" fmla="*/ 0 w 8760995"/>
              <a:gd name="connsiteY39" fmla="*/ 1507182 h 2554545"/>
              <a:gd name="connsiteX40" fmla="*/ 0 w 8760995"/>
              <a:gd name="connsiteY40" fmla="*/ 1047363 h 2554545"/>
              <a:gd name="connsiteX41" fmla="*/ 0 w 8760995"/>
              <a:gd name="connsiteY41" fmla="*/ 613091 h 2554545"/>
              <a:gd name="connsiteX42" fmla="*/ 0 w 8760995"/>
              <a:gd name="connsiteY42" fmla="*/ 0 h 255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60995" h="2554545" extrusionOk="0">
                <a:moveTo>
                  <a:pt x="0" y="0"/>
                </a:moveTo>
                <a:cubicBezTo>
                  <a:pt x="210106" y="-3315"/>
                  <a:pt x="368367" y="44666"/>
                  <a:pt x="671676" y="0"/>
                </a:cubicBezTo>
                <a:cubicBezTo>
                  <a:pt x="974985" y="-44666"/>
                  <a:pt x="1024278" y="55760"/>
                  <a:pt x="1255743" y="0"/>
                </a:cubicBezTo>
                <a:cubicBezTo>
                  <a:pt x="1487208" y="-55760"/>
                  <a:pt x="1816576" y="8908"/>
                  <a:pt x="2015029" y="0"/>
                </a:cubicBezTo>
                <a:cubicBezTo>
                  <a:pt x="2213482" y="-8908"/>
                  <a:pt x="2406172" y="23546"/>
                  <a:pt x="2511485" y="0"/>
                </a:cubicBezTo>
                <a:cubicBezTo>
                  <a:pt x="2616798" y="-23546"/>
                  <a:pt x="3088513" y="27022"/>
                  <a:pt x="3270771" y="0"/>
                </a:cubicBezTo>
                <a:cubicBezTo>
                  <a:pt x="3453029" y="-27022"/>
                  <a:pt x="3607363" y="50474"/>
                  <a:pt x="3854838" y="0"/>
                </a:cubicBezTo>
                <a:cubicBezTo>
                  <a:pt x="4102313" y="-50474"/>
                  <a:pt x="4328105" y="24623"/>
                  <a:pt x="4526514" y="0"/>
                </a:cubicBezTo>
                <a:cubicBezTo>
                  <a:pt x="4724923" y="-24623"/>
                  <a:pt x="4819897" y="21073"/>
                  <a:pt x="5022970" y="0"/>
                </a:cubicBezTo>
                <a:cubicBezTo>
                  <a:pt x="5226043" y="-21073"/>
                  <a:pt x="5336317" y="12983"/>
                  <a:pt x="5431817" y="0"/>
                </a:cubicBezTo>
                <a:cubicBezTo>
                  <a:pt x="5527317" y="-12983"/>
                  <a:pt x="5820733" y="14743"/>
                  <a:pt x="6103493" y="0"/>
                </a:cubicBezTo>
                <a:cubicBezTo>
                  <a:pt x="6386253" y="-14743"/>
                  <a:pt x="6403725" y="42140"/>
                  <a:pt x="6512340" y="0"/>
                </a:cubicBezTo>
                <a:cubicBezTo>
                  <a:pt x="6620955" y="-42140"/>
                  <a:pt x="6934427" y="19837"/>
                  <a:pt x="7096406" y="0"/>
                </a:cubicBezTo>
                <a:cubicBezTo>
                  <a:pt x="7258385" y="-19837"/>
                  <a:pt x="7443047" y="51977"/>
                  <a:pt x="7592862" y="0"/>
                </a:cubicBezTo>
                <a:cubicBezTo>
                  <a:pt x="7742677" y="-51977"/>
                  <a:pt x="8366293" y="107086"/>
                  <a:pt x="8760995" y="0"/>
                </a:cubicBezTo>
                <a:cubicBezTo>
                  <a:pt x="8784367" y="142706"/>
                  <a:pt x="8736164" y="350395"/>
                  <a:pt x="8760995" y="536454"/>
                </a:cubicBezTo>
                <a:cubicBezTo>
                  <a:pt x="8785826" y="722513"/>
                  <a:pt x="8724355" y="830836"/>
                  <a:pt x="8760995" y="996273"/>
                </a:cubicBezTo>
                <a:cubicBezTo>
                  <a:pt x="8797635" y="1161710"/>
                  <a:pt x="8753659" y="1280983"/>
                  <a:pt x="8760995" y="1430545"/>
                </a:cubicBezTo>
                <a:cubicBezTo>
                  <a:pt x="8768331" y="1580107"/>
                  <a:pt x="8749271" y="1758320"/>
                  <a:pt x="8760995" y="1864818"/>
                </a:cubicBezTo>
                <a:cubicBezTo>
                  <a:pt x="8772719" y="1971316"/>
                  <a:pt x="8756048" y="2364361"/>
                  <a:pt x="8760995" y="2554545"/>
                </a:cubicBezTo>
                <a:cubicBezTo>
                  <a:pt x="8674254" y="2565364"/>
                  <a:pt x="8582814" y="2539359"/>
                  <a:pt x="8439759" y="2554545"/>
                </a:cubicBezTo>
                <a:cubicBezTo>
                  <a:pt x="8296704" y="2569731"/>
                  <a:pt x="8164423" y="2526332"/>
                  <a:pt x="8030912" y="2554545"/>
                </a:cubicBezTo>
                <a:cubicBezTo>
                  <a:pt x="7897401" y="2582758"/>
                  <a:pt x="7709370" y="2540024"/>
                  <a:pt x="7622066" y="2554545"/>
                </a:cubicBezTo>
                <a:cubicBezTo>
                  <a:pt x="7534762" y="2569066"/>
                  <a:pt x="7398184" y="2531207"/>
                  <a:pt x="7300829" y="2554545"/>
                </a:cubicBezTo>
                <a:cubicBezTo>
                  <a:pt x="7203474" y="2577883"/>
                  <a:pt x="6998737" y="2520419"/>
                  <a:pt x="6891983" y="2554545"/>
                </a:cubicBezTo>
                <a:cubicBezTo>
                  <a:pt x="6785229" y="2588671"/>
                  <a:pt x="6498070" y="2474126"/>
                  <a:pt x="6220306" y="2554545"/>
                </a:cubicBezTo>
                <a:cubicBezTo>
                  <a:pt x="5942542" y="2634964"/>
                  <a:pt x="5840031" y="2534448"/>
                  <a:pt x="5723850" y="2554545"/>
                </a:cubicBezTo>
                <a:cubicBezTo>
                  <a:pt x="5607669" y="2574642"/>
                  <a:pt x="5368446" y="2501205"/>
                  <a:pt x="5139784" y="2554545"/>
                </a:cubicBezTo>
                <a:cubicBezTo>
                  <a:pt x="4911122" y="2607885"/>
                  <a:pt x="4907078" y="2528829"/>
                  <a:pt x="4818547" y="2554545"/>
                </a:cubicBezTo>
                <a:cubicBezTo>
                  <a:pt x="4730016" y="2580261"/>
                  <a:pt x="4382333" y="2529363"/>
                  <a:pt x="4146871" y="2554545"/>
                </a:cubicBezTo>
                <a:cubicBezTo>
                  <a:pt x="3911409" y="2579727"/>
                  <a:pt x="3949173" y="2541265"/>
                  <a:pt x="3825634" y="2554545"/>
                </a:cubicBezTo>
                <a:cubicBezTo>
                  <a:pt x="3702095" y="2567825"/>
                  <a:pt x="3506985" y="2499478"/>
                  <a:pt x="3241568" y="2554545"/>
                </a:cubicBezTo>
                <a:cubicBezTo>
                  <a:pt x="2976151" y="2609612"/>
                  <a:pt x="2818941" y="2467823"/>
                  <a:pt x="2482282" y="2554545"/>
                </a:cubicBezTo>
                <a:cubicBezTo>
                  <a:pt x="2145623" y="2641267"/>
                  <a:pt x="2242779" y="2531191"/>
                  <a:pt x="2161045" y="2554545"/>
                </a:cubicBezTo>
                <a:cubicBezTo>
                  <a:pt x="2079311" y="2577899"/>
                  <a:pt x="1968534" y="2520803"/>
                  <a:pt x="1839809" y="2554545"/>
                </a:cubicBezTo>
                <a:cubicBezTo>
                  <a:pt x="1711084" y="2588287"/>
                  <a:pt x="1436058" y="2488538"/>
                  <a:pt x="1255743" y="2554545"/>
                </a:cubicBezTo>
                <a:cubicBezTo>
                  <a:pt x="1075428" y="2620552"/>
                  <a:pt x="905302" y="2503055"/>
                  <a:pt x="759286" y="2554545"/>
                </a:cubicBezTo>
                <a:cubicBezTo>
                  <a:pt x="613270" y="2606035"/>
                  <a:pt x="326239" y="2500608"/>
                  <a:pt x="0" y="2554545"/>
                </a:cubicBezTo>
                <a:cubicBezTo>
                  <a:pt x="-54281" y="2312106"/>
                  <a:pt x="5715" y="2251989"/>
                  <a:pt x="0" y="2018091"/>
                </a:cubicBezTo>
                <a:cubicBezTo>
                  <a:pt x="-5715" y="1784193"/>
                  <a:pt x="11920" y="1752535"/>
                  <a:pt x="0" y="1507182"/>
                </a:cubicBezTo>
                <a:cubicBezTo>
                  <a:pt x="-11920" y="1261829"/>
                  <a:pt x="52503" y="1198077"/>
                  <a:pt x="0" y="1047363"/>
                </a:cubicBezTo>
                <a:cubicBezTo>
                  <a:pt x="-52503" y="896649"/>
                  <a:pt x="24456" y="767947"/>
                  <a:pt x="0" y="613091"/>
                </a:cubicBezTo>
                <a:cubicBezTo>
                  <a:pt x="-24456" y="458235"/>
                  <a:pt x="5959" y="294561"/>
                  <a:pt x="0" y="0"/>
                </a:cubicBezTo>
                <a:close/>
              </a:path>
            </a:pathLst>
          </a:custGeom>
          <a:noFill/>
          <a:ln>
            <a:solidFill>
              <a:srgbClr val="385723"/>
            </a:solidFill>
            <a:extLst>
              <a:ext uri="{C807C97D-BFC1-408E-A445-0C87EB9F89A2}">
                <ask:lineSketchStyleProps xmlns:ask="http://schemas.microsoft.com/office/drawing/2018/sketchyshapes" sd="391013000">
                  <a:prstGeom prst="rect">
                    <a:avLst/>
                  </a:prstGeom>
                  <ask:type>
                    <ask:lineSketchScribble/>
                  </ask:type>
                </ask:lineSketchStyleProps>
              </a:ext>
            </a:extLst>
          </a:ln>
        </p:spPr>
        <p:txBody>
          <a:bodyPr wrap="square">
            <a:spAutoFit/>
          </a:bodyPr>
          <a:lstStyle/>
          <a:p>
            <a:pPr algn="ctr"/>
            <a:endParaRPr lang="de-DE" sz="3200" i="1" dirty="0"/>
          </a:p>
          <a:p>
            <a:pPr algn="ctr"/>
            <a:r>
              <a:rPr lang="de-DE" sz="3200" i="1" dirty="0"/>
              <a:t>Ich benutze mein Handy, um nach dem Arbeitsweg für den nächsten Tag zu suchen, während ich in der Pause bin.</a:t>
            </a:r>
          </a:p>
          <a:p>
            <a:pPr algn="ctr"/>
            <a:endParaRPr lang="de-DE" sz="3200" i="1" dirty="0"/>
          </a:p>
        </p:txBody>
      </p:sp>
      <p:pic>
        <p:nvPicPr>
          <p:cNvPr id="8" name="Picture 4" descr="300+ Grafiken, lizenzfreie Vektorgrafiken und Clipart zu Dos And Donts -  iStock | Regeln">
            <a:extLst>
              <a:ext uri="{FF2B5EF4-FFF2-40B4-BE49-F238E27FC236}">
                <a16:creationId xmlns:a16="http://schemas.microsoft.com/office/drawing/2014/main" id="{355C40F9-A09F-8CD4-9C9D-55F5AF6F8CBA}"/>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673640" y="4465180"/>
            <a:ext cx="3844591" cy="1891170"/>
          </a:xfrm>
          <a:prstGeom prst="rect">
            <a:avLst/>
          </a:prstGeom>
          <a:noFill/>
          <a:extLst>
            <a:ext uri="{909E8E84-426E-40DD-AFC4-6F175D3DCCD1}">
              <a14:hiddenFill xmlns:a14="http://schemas.microsoft.com/office/drawing/2010/main">
                <a:solidFill>
                  <a:srgbClr val="FFFFFF"/>
                </a:solidFill>
              </a14:hiddenFill>
            </a:ext>
          </a:extLst>
        </p:spPr>
      </p:pic>
      <p:pic>
        <p:nvPicPr>
          <p:cNvPr id="3" name="Grafik 2" descr="Abzeichen mit einfarbiger Füllung">
            <a:extLst>
              <a:ext uri="{FF2B5EF4-FFF2-40B4-BE49-F238E27FC236}">
                <a16:creationId xmlns:a16="http://schemas.microsoft.com/office/drawing/2014/main" id="{972D7591-C15B-FE30-2E56-0F884143FB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9068" y="1706334"/>
            <a:ext cx="914400" cy="914400"/>
          </a:xfrm>
          <a:prstGeom prst="rect">
            <a:avLst/>
          </a:prstGeom>
        </p:spPr>
      </p:pic>
      <p:pic>
        <p:nvPicPr>
          <p:cNvPr id="5122" name="Picture 2" descr="Smartphone svg / Handy Clipart / Handy svg / Handy svg / Handy svg / Handy  svg - Etsy Österreich">
            <a:extLst>
              <a:ext uri="{FF2B5EF4-FFF2-40B4-BE49-F238E27FC236}">
                <a16:creationId xmlns:a16="http://schemas.microsoft.com/office/drawing/2014/main" id="{8164F01B-F33A-94E0-1386-B3018271459A}"/>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0375758">
            <a:off x="884947" y="3805312"/>
            <a:ext cx="2264536" cy="1895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1343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11</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Der erste Arbeitstag</a:t>
            </a:r>
          </a:p>
        </p:txBody>
      </p:sp>
      <p:sp>
        <p:nvSpPr>
          <p:cNvPr id="5" name="Textfeld 4">
            <a:extLst>
              <a:ext uri="{FF2B5EF4-FFF2-40B4-BE49-F238E27FC236}">
                <a16:creationId xmlns:a16="http://schemas.microsoft.com/office/drawing/2014/main" id="{F7E5CDF2-45EF-3C59-54A7-29CD302D1192}"/>
              </a:ext>
            </a:extLst>
          </p:cNvPr>
          <p:cNvSpPr txBox="1"/>
          <p:nvPr/>
        </p:nvSpPr>
        <p:spPr>
          <a:xfrm>
            <a:off x="1804737" y="2151727"/>
            <a:ext cx="8760995" cy="2062103"/>
          </a:xfrm>
          <a:custGeom>
            <a:avLst/>
            <a:gdLst>
              <a:gd name="connsiteX0" fmla="*/ 0 w 8760995"/>
              <a:gd name="connsiteY0" fmla="*/ 0 h 2062103"/>
              <a:gd name="connsiteX1" fmla="*/ 671676 w 8760995"/>
              <a:gd name="connsiteY1" fmla="*/ 0 h 2062103"/>
              <a:gd name="connsiteX2" fmla="*/ 1255743 w 8760995"/>
              <a:gd name="connsiteY2" fmla="*/ 0 h 2062103"/>
              <a:gd name="connsiteX3" fmla="*/ 2015029 w 8760995"/>
              <a:gd name="connsiteY3" fmla="*/ 0 h 2062103"/>
              <a:gd name="connsiteX4" fmla="*/ 2511485 w 8760995"/>
              <a:gd name="connsiteY4" fmla="*/ 0 h 2062103"/>
              <a:gd name="connsiteX5" fmla="*/ 3270771 w 8760995"/>
              <a:gd name="connsiteY5" fmla="*/ 0 h 2062103"/>
              <a:gd name="connsiteX6" fmla="*/ 3854838 w 8760995"/>
              <a:gd name="connsiteY6" fmla="*/ 0 h 2062103"/>
              <a:gd name="connsiteX7" fmla="*/ 4526514 w 8760995"/>
              <a:gd name="connsiteY7" fmla="*/ 0 h 2062103"/>
              <a:gd name="connsiteX8" fmla="*/ 5022970 w 8760995"/>
              <a:gd name="connsiteY8" fmla="*/ 0 h 2062103"/>
              <a:gd name="connsiteX9" fmla="*/ 5431817 w 8760995"/>
              <a:gd name="connsiteY9" fmla="*/ 0 h 2062103"/>
              <a:gd name="connsiteX10" fmla="*/ 6103493 w 8760995"/>
              <a:gd name="connsiteY10" fmla="*/ 0 h 2062103"/>
              <a:gd name="connsiteX11" fmla="*/ 6512340 w 8760995"/>
              <a:gd name="connsiteY11" fmla="*/ 0 h 2062103"/>
              <a:gd name="connsiteX12" fmla="*/ 7096406 w 8760995"/>
              <a:gd name="connsiteY12" fmla="*/ 0 h 2062103"/>
              <a:gd name="connsiteX13" fmla="*/ 7592862 w 8760995"/>
              <a:gd name="connsiteY13" fmla="*/ 0 h 2062103"/>
              <a:gd name="connsiteX14" fmla="*/ 8760995 w 8760995"/>
              <a:gd name="connsiteY14" fmla="*/ 0 h 2062103"/>
              <a:gd name="connsiteX15" fmla="*/ 8760995 w 8760995"/>
              <a:gd name="connsiteY15" fmla="*/ 536147 h 2062103"/>
              <a:gd name="connsiteX16" fmla="*/ 8760995 w 8760995"/>
              <a:gd name="connsiteY16" fmla="*/ 1010430 h 2062103"/>
              <a:gd name="connsiteX17" fmla="*/ 8760995 w 8760995"/>
              <a:gd name="connsiteY17" fmla="*/ 1464093 h 2062103"/>
              <a:gd name="connsiteX18" fmla="*/ 8760995 w 8760995"/>
              <a:gd name="connsiteY18" fmla="*/ 2062103 h 2062103"/>
              <a:gd name="connsiteX19" fmla="*/ 8352149 w 8760995"/>
              <a:gd name="connsiteY19" fmla="*/ 2062103 h 2062103"/>
              <a:gd name="connsiteX20" fmla="*/ 7855692 w 8760995"/>
              <a:gd name="connsiteY20" fmla="*/ 2062103 h 2062103"/>
              <a:gd name="connsiteX21" fmla="*/ 7446846 w 8760995"/>
              <a:gd name="connsiteY21" fmla="*/ 2062103 h 2062103"/>
              <a:gd name="connsiteX22" fmla="*/ 7037999 w 8760995"/>
              <a:gd name="connsiteY22" fmla="*/ 2062103 h 2062103"/>
              <a:gd name="connsiteX23" fmla="*/ 6716763 w 8760995"/>
              <a:gd name="connsiteY23" fmla="*/ 2062103 h 2062103"/>
              <a:gd name="connsiteX24" fmla="*/ 6307916 w 8760995"/>
              <a:gd name="connsiteY24" fmla="*/ 2062103 h 2062103"/>
              <a:gd name="connsiteX25" fmla="*/ 5636240 w 8760995"/>
              <a:gd name="connsiteY25" fmla="*/ 2062103 h 2062103"/>
              <a:gd name="connsiteX26" fmla="*/ 5139784 w 8760995"/>
              <a:gd name="connsiteY26" fmla="*/ 2062103 h 2062103"/>
              <a:gd name="connsiteX27" fmla="*/ 4555717 w 8760995"/>
              <a:gd name="connsiteY27" fmla="*/ 2062103 h 2062103"/>
              <a:gd name="connsiteX28" fmla="*/ 4234481 w 8760995"/>
              <a:gd name="connsiteY28" fmla="*/ 2062103 h 2062103"/>
              <a:gd name="connsiteX29" fmla="*/ 3562805 w 8760995"/>
              <a:gd name="connsiteY29" fmla="*/ 2062103 h 2062103"/>
              <a:gd name="connsiteX30" fmla="*/ 3241568 w 8760995"/>
              <a:gd name="connsiteY30" fmla="*/ 2062103 h 2062103"/>
              <a:gd name="connsiteX31" fmla="*/ 2657502 w 8760995"/>
              <a:gd name="connsiteY31" fmla="*/ 2062103 h 2062103"/>
              <a:gd name="connsiteX32" fmla="*/ 1898216 w 8760995"/>
              <a:gd name="connsiteY32" fmla="*/ 2062103 h 2062103"/>
              <a:gd name="connsiteX33" fmla="*/ 1576979 w 8760995"/>
              <a:gd name="connsiteY33" fmla="*/ 2062103 h 2062103"/>
              <a:gd name="connsiteX34" fmla="*/ 1255743 w 8760995"/>
              <a:gd name="connsiteY34" fmla="*/ 2062103 h 2062103"/>
              <a:gd name="connsiteX35" fmla="*/ 671676 w 8760995"/>
              <a:gd name="connsiteY35" fmla="*/ 2062103 h 2062103"/>
              <a:gd name="connsiteX36" fmla="*/ 0 w 8760995"/>
              <a:gd name="connsiteY36" fmla="*/ 2062103 h 2062103"/>
              <a:gd name="connsiteX37" fmla="*/ 0 w 8760995"/>
              <a:gd name="connsiteY37" fmla="*/ 1525956 h 2062103"/>
              <a:gd name="connsiteX38" fmla="*/ 0 w 8760995"/>
              <a:gd name="connsiteY38" fmla="*/ 1010430 h 2062103"/>
              <a:gd name="connsiteX39" fmla="*/ 0 w 8760995"/>
              <a:gd name="connsiteY39" fmla="*/ 494905 h 2062103"/>
              <a:gd name="connsiteX40" fmla="*/ 0 w 8760995"/>
              <a:gd name="connsiteY40" fmla="*/ 0 h 20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760995" h="2062103" extrusionOk="0">
                <a:moveTo>
                  <a:pt x="0" y="0"/>
                </a:moveTo>
                <a:cubicBezTo>
                  <a:pt x="210106" y="-3315"/>
                  <a:pt x="368367" y="44666"/>
                  <a:pt x="671676" y="0"/>
                </a:cubicBezTo>
                <a:cubicBezTo>
                  <a:pt x="974985" y="-44666"/>
                  <a:pt x="1024278" y="55760"/>
                  <a:pt x="1255743" y="0"/>
                </a:cubicBezTo>
                <a:cubicBezTo>
                  <a:pt x="1487208" y="-55760"/>
                  <a:pt x="1816576" y="8908"/>
                  <a:pt x="2015029" y="0"/>
                </a:cubicBezTo>
                <a:cubicBezTo>
                  <a:pt x="2213482" y="-8908"/>
                  <a:pt x="2406172" y="23546"/>
                  <a:pt x="2511485" y="0"/>
                </a:cubicBezTo>
                <a:cubicBezTo>
                  <a:pt x="2616798" y="-23546"/>
                  <a:pt x="3088513" y="27022"/>
                  <a:pt x="3270771" y="0"/>
                </a:cubicBezTo>
                <a:cubicBezTo>
                  <a:pt x="3453029" y="-27022"/>
                  <a:pt x="3607363" y="50474"/>
                  <a:pt x="3854838" y="0"/>
                </a:cubicBezTo>
                <a:cubicBezTo>
                  <a:pt x="4102313" y="-50474"/>
                  <a:pt x="4328105" y="24623"/>
                  <a:pt x="4526514" y="0"/>
                </a:cubicBezTo>
                <a:cubicBezTo>
                  <a:pt x="4724923" y="-24623"/>
                  <a:pt x="4819897" y="21073"/>
                  <a:pt x="5022970" y="0"/>
                </a:cubicBezTo>
                <a:cubicBezTo>
                  <a:pt x="5226043" y="-21073"/>
                  <a:pt x="5336317" y="12983"/>
                  <a:pt x="5431817" y="0"/>
                </a:cubicBezTo>
                <a:cubicBezTo>
                  <a:pt x="5527317" y="-12983"/>
                  <a:pt x="5820733" y="14743"/>
                  <a:pt x="6103493" y="0"/>
                </a:cubicBezTo>
                <a:cubicBezTo>
                  <a:pt x="6386253" y="-14743"/>
                  <a:pt x="6403725" y="42140"/>
                  <a:pt x="6512340" y="0"/>
                </a:cubicBezTo>
                <a:cubicBezTo>
                  <a:pt x="6620955" y="-42140"/>
                  <a:pt x="6934427" y="19837"/>
                  <a:pt x="7096406" y="0"/>
                </a:cubicBezTo>
                <a:cubicBezTo>
                  <a:pt x="7258385" y="-19837"/>
                  <a:pt x="7443047" y="51977"/>
                  <a:pt x="7592862" y="0"/>
                </a:cubicBezTo>
                <a:cubicBezTo>
                  <a:pt x="7742677" y="-51977"/>
                  <a:pt x="8366293" y="107086"/>
                  <a:pt x="8760995" y="0"/>
                </a:cubicBezTo>
                <a:cubicBezTo>
                  <a:pt x="8817253" y="141792"/>
                  <a:pt x="8715792" y="344738"/>
                  <a:pt x="8760995" y="536147"/>
                </a:cubicBezTo>
                <a:cubicBezTo>
                  <a:pt x="8806198" y="727556"/>
                  <a:pt x="8754774" y="862660"/>
                  <a:pt x="8760995" y="1010430"/>
                </a:cubicBezTo>
                <a:cubicBezTo>
                  <a:pt x="8767216" y="1158200"/>
                  <a:pt x="8715304" y="1280918"/>
                  <a:pt x="8760995" y="1464093"/>
                </a:cubicBezTo>
                <a:cubicBezTo>
                  <a:pt x="8806686" y="1647268"/>
                  <a:pt x="8729785" y="1782182"/>
                  <a:pt x="8760995" y="2062103"/>
                </a:cubicBezTo>
                <a:cubicBezTo>
                  <a:pt x="8670258" y="2073931"/>
                  <a:pt x="8501930" y="2057767"/>
                  <a:pt x="8352149" y="2062103"/>
                </a:cubicBezTo>
                <a:cubicBezTo>
                  <a:pt x="8202368" y="2066439"/>
                  <a:pt x="8050272" y="2010637"/>
                  <a:pt x="7855692" y="2062103"/>
                </a:cubicBezTo>
                <a:cubicBezTo>
                  <a:pt x="7661112" y="2113569"/>
                  <a:pt x="7573302" y="2024254"/>
                  <a:pt x="7446846" y="2062103"/>
                </a:cubicBezTo>
                <a:cubicBezTo>
                  <a:pt x="7320390" y="2099952"/>
                  <a:pt x="7131965" y="2052511"/>
                  <a:pt x="7037999" y="2062103"/>
                </a:cubicBezTo>
                <a:cubicBezTo>
                  <a:pt x="6944033" y="2071695"/>
                  <a:pt x="6803251" y="2027711"/>
                  <a:pt x="6716763" y="2062103"/>
                </a:cubicBezTo>
                <a:cubicBezTo>
                  <a:pt x="6630275" y="2096495"/>
                  <a:pt x="6423716" y="2031119"/>
                  <a:pt x="6307916" y="2062103"/>
                </a:cubicBezTo>
                <a:cubicBezTo>
                  <a:pt x="6192116" y="2093087"/>
                  <a:pt x="5908005" y="2056911"/>
                  <a:pt x="5636240" y="2062103"/>
                </a:cubicBezTo>
                <a:cubicBezTo>
                  <a:pt x="5364475" y="2067295"/>
                  <a:pt x="5255965" y="2042006"/>
                  <a:pt x="5139784" y="2062103"/>
                </a:cubicBezTo>
                <a:cubicBezTo>
                  <a:pt x="5023603" y="2082200"/>
                  <a:pt x="4789739" y="2013085"/>
                  <a:pt x="4555717" y="2062103"/>
                </a:cubicBezTo>
                <a:cubicBezTo>
                  <a:pt x="4321695" y="2111121"/>
                  <a:pt x="4313872" y="2024925"/>
                  <a:pt x="4234481" y="2062103"/>
                </a:cubicBezTo>
                <a:cubicBezTo>
                  <a:pt x="4155090" y="2099281"/>
                  <a:pt x="3798267" y="2036921"/>
                  <a:pt x="3562805" y="2062103"/>
                </a:cubicBezTo>
                <a:cubicBezTo>
                  <a:pt x="3327343" y="2087285"/>
                  <a:pt x="3365107" y="2048823"/>
                  <a:pt x="3241568" y="2062103"/>
                </a:cubicBezTo>
                <a:cubicBezTo>
                  <a:pt x="3118029" y="2075383"/>
                  <a:pt x="2922919" y="2007036"/>
                  <a:pt x="2657502" y="2062103"/>
                </a:cubicBezTo>
                <a:cubicBezTo>
                  <a:pt x="2392085" y="2117170"/>
                  <a:pt x="2234875" y="1975381"/>
                  <a:pt x="1898216" y="2062103"/>
                </a:cubicBezTo>
                <a:cubicBezTo>
                  <a:pt x="1561557" y="2148825"/>
                  <a:pt x="1658713" y="2038749"/>
                  <a:pt x="1576979" y="2062103"/>
                </a:cubicBezTo>
                <a:cubicBezTo>
                  <a:pt x="1495245" y="2085457"/>
                  <a:pt x="1384468" y="2028361"/>
                  <a:pt x="1255743" y="2062103"/>
                </a:cubicBezTo>
                <a:cubicBezTo>
                  <a:pt x="1127018" y="2095845"/>
                  <a:pt x="858080" y="1999814"/>
                  <a:pt x="671676" y="2062103"/>
                </a:cubicBezTo>
                <a:cubicBezTo>
                  <a:pt x="485272" y="2124392"/>
                  <a:pt x="226558" y="2041073"/>
                  <a:pt x="0" y="2062103"/>
                </a:cubicBezTo>
                <a:cubicBezTo>
                  <a:pt x="-30336" y="1883914"/>
                  <a:pt x="16526" y="1779834"/>
                  <a:pt x="0" y="1525956"/>
                </a:cubicBezTo>
                <a:cubicBezTo>
                  <a:pt x="-16526" y="1272078"/>
                  <a:pt x="7431" y="1185400"/>
                  <a:pt x="0" y="1010430"/>
                </a:cubicBezTo>
                <a:cubicBezTo>
                  <a:pt x="-7431" y="835460"/>
                  <a:pt x="26563" y="729766"/>
                  <a:pt x="0" y="494905"/>
                </a:cubicBezTo>
                <a:cubicBezTo>
                  <a:pt x="-26563" y="260044"/>
                  <a:pt x="8462" y="163753"/>
                  <a:pt x="0" y="0"/>
                </a:cubicBezTo>
                <a:close/>
              </a:path>
            </a:pathLst>
          </a:custGeom>
          <a:noFill/>
          <a:ln>
            <a:solidFill>
              <a:srgbClr val="385723"/>
            </a:solidFill>
            <a:extLst>
              <a:ext uri="{C807C97D-BFC1-408E-A445-0C87EB9F89A2}">
                <ask:lineSketchStyleProps xmlns:ask="http://schemas.microsoft.com/office/drawing/2018/sketchyshapes" sd="391013000">
                  <a:prstGeom prst="rect">
                    <a:avLst/>
                  </a:prstGeom>
                  <ask:type>
                    <ask:lineSketchScribble/>
                  </ask:type>
                </ask:lineSketchStyleProps>
              </a:ext>
            </a:extLst>
          </a:ln>
        </p:spPr>
        <p:txBody>
          <a:bodyPr wrap="square">
            <a:spAutoFit/>
          </a:bodyPr>
          <a:lstStyle/>
          <a:p>
            <a:pPr algn="ctr"/>
            <a:endParaRPr lang="de-DE" sz="3200" i="1" dirty="0"/>
          </a:p>
          <a:p>
            <a:pPr algn="ctr"/>
            <a:r>
              <a:rPr lang="de-DE" sz="3200" i="1" dirty="0"/>
              <a:t>Ich frage, ob ich bei einer wichtigen Besprechung zuhören kann, um mehr über die Abläufe zu lernen.</a:t>
            </a:r>
          </a:p>
          <a:p>
            <a:pPr algn="ctr"/>
            <a:endParaRPr lang="de-DE" sz="3200" i="1" dirty="0"/>
          </a:p>
        </p:txBody>
      </p:sp>
      <p:pic>
        <p:nvPicPr>
          <p:cNvPr id="7" name="Grafik 6" descr="Marke 3 mit einfarbiger Füllung">
            <a:extLst>
              <a:ext uri="{FF2B5EF4-FFF2-40B4-BE49-F238E27FC236}">
                <a16:creationId xmlns:a16="http://schemas.microsoft.com/office/drawing/2014/main" id="{4D9BC2D6-8064-BEA9-414E-23A3563768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35241" y="1694527"/>
            <a:ext cx="914400" cy="914400"/>
          </a:xfrm>
          <a:prstGeom prst="rect">
            <a:avLst/>
          </a:prstGeom>
        </p:spPr>
      </p:pic>
      <p:pic>
        <p:nvPicPr>
          <p:cNvPr id="6146" name="Picture 2" descr="60.900+ Grafiken, lizenzfreie Vektorgrafiken und Clipart zu Meeting -  iStock | Business, Konferenz, Büro">
            <a:extLst>
              <a:ext uri="{FF2B5EF4-FFF2-40B4-BE49-F238E27FC236}">
                <a16:creationId xmlns:a16="http://schemas.microsoft.com/office/drawing/2014/main" id="{65640A32-05EB-CE22-C07D-ED6910171053}"/>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8200" y="3303921"/>
            <a:ext cx="3436018" cy="273421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300+ Grafiken, lizenzfreie Vektorgrafiken und Clipart zu Dos And Donts -  iStock | Regeln">
            <a:extLst>
              <a:ext uri="{FF2B5EF4-FFF2-40B4-BE49-F238E27FC236}">
                <a16:creationId xmlns:a16="http://schemas.microsoft.com/office/drawing/2014/main" id="{793E5301-6322-060E-76FC-AED072FC6ECB}"/>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917784" y="3528071"/>
            <a:ext cx="3844591" cy="1929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9115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12</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Der erste Arbeitstag</a:t>
            </a:r>
          </a:p>
        </p:txBody>
      </p:sp>
      <p:sp>
        <p:nvSpPr>
          <p:cNvPr id="5" name="Textfeld 4">
            <a:extLst>
              <a:ext uri="{FF2B5EF4-FFF2-40B4-BE49-F238E27FC236}">
                <a16:creationId xmlns:a16="http://schemas.microsoft.com/office/drawing/2014/main" id="{F7E5CDF2-45EF-3C59-54A7-29CD302D1192}"/>
              </a:ext>
            </a:extLst>
          </p:cNvPr>
          <p:cNvSpPr txBox="1"/>
          <p:nvPr/>
        </p:nvSpPr>
        <p:spPr>
          <a:xfrm>
            <a:off x="1804737" y="2151727"/>
            <a:ext cx="8760995" cy="2554545"/>
          </a:xfrm>
          <a:custGeom>
            <a:avLst/>
            <a:gdLst>
              <a:gd name="connsiteX0" fmla="*/ 0 w 8760995"/>
              <a:gd name="connsiteY0" fmla="*/ 0 h 2554545"/>
              <a:gd name="connsiteX1" fmla="*/ 671676 w 8760995"/>
              <a:gd name="connsiteY1" fmla="*/ 0 h 2554545"/>
              <a:gd name="connsiteX2" fmla="*/ 1255743 w 8760995"/>
              <a:gd name="connsiteY2" fmla="*/ 0 h 2554545"/>
              <a:gd name="connsiteX3" fmla="*/ 2015029 w 8760995"/>
              <a:gd name="connsiteY3" fmla="*/ 0 h 2554545"/>
              <a:gd name="connsiteX4" fmla="*/ 2511485 w 8760995"/>
              <a:gd name="connsiteY4" fmla="*/ 0 h 2554545"/>
              <a:gd name="connsiteX5" fmla="*/ 3270771 w 8760995"/>
              <a:gd name="connsiteY5" fmla="*/ 0 h 2554545"/>
              <a:gd name="connsiteX6" fmla="*/ 3854838 w 8760995"/>
              <a:gd name="connsiteY6" fmla="*/ 0 h 2554545"/>
              <a:gd name="connsiteX7" fmla="*/ 4526514 w 8760995"/>
              <a:gd name="connsiteY7" fmla="*/ 0 h 2554545"/>
              <a:gd name="connsiteX8" fmla="*/ 5022970 w 8760995"/>
              <a:gd name="connsiteY8" fmla="*/ 0 h 2554545"/>
              <a:gd name="connsiteX9" fmla="*/ 5431817 w 8760995"/>
              <a:gd name="connsiteY9" fmla="*/ 0 h 2554545"/>
              <a:gd name="connsiteX10" fmla="*/ 6103493 w 8760995"/>
              <a:gd name="connsiteY10" fmla="*/ 0 h 2554545"/>
              <a:gd name="connsiteX11" fmla="*/ 6512340 w 8760995"/>
              <a:gd name="connsiteY11" fmla="*/ 0 h 2554545"/>
              <a:gd name="connsiteX12" fmla="*/ 7096406 w 8760995"/>
              <a:gd name="connsiteY12" fmla="*/ 0 h 2554545"/>
              <a:gd name="connsiteX13" fmla="*/ 7592862 w 8760995"/>
              <a:gd name="connsiteY13" fmla="*/ 0 h 2554545"/>
              <a:gd name="connsiteX14" fmla="*/ 8760995 w 8760995"/>
              <a:gd name="connsiteY14" fmla="*/ 0 h 2554545"/>
              <a:gd name="connsiteX15" fmla="*/ 8760995 w 8760995"/>
              <a:gd name="connsiteY15" fmla="*/ 536454 h 2554545"/>
              <a:gd name="connsiteX16" fmla="*/ 8760995 w 8760995"/>
              <a:gd name="connsiteY16" fmla="*/ 996273 h 2554545"/>
              <a:gd name="connsiteX17" fmla="*/ 8760995 w 8760995"/>
              <a:gd name="connsiteY17" fmla="*/ 1430545 h 2554545"/>
              <a:gd name="connsiteX18" fmla="*/ 8760995 w 8760995"/>
              <a:gd name="connsiteY18" fmla="*/ 1864818 h 2554545"/>
              <a:gd name="connsiteX19" fmla="*/ 8760995 w 8760995"/>
              <a:gd name="connsiteY19" fmla="*/ 2554545 h 2554545"/>
              <a:gd name="connsiteX20" fmla="*/ 8439759 w 8760995"/>
              <a:gd name="connsiteY20" fmla="*/ 2554545 h 2554545"/>
              <a:gd name="connsiteX21" fmla="*/ 8030912 w 8760995"/>
              <a:gd name="connsiteY21" fmla="*/ 2554545 h 2554545"/>
              <a:gd name="connsiteX22" fmla="*/ 7622066 w 8760995"/>
              <a:gd name="connsiteY22" fmla="*/ 2554545 h 2554545"/>
              <a:gd name="connsiteX23" fmla="*/ 7300829 w 8760995"/>
              <a:gd name="connsiteY23" fmla="*/ 2554545 h 2554545"/>
              <a:gd name="connsiteX24" fmla="*/ 6891983 w 8760995"/>
              <a:gd name="connsiteY24" fmla="*/ 2554545 h 2554545"/>
              <a:gd name="connsiteX25" fmla="*/ 6220306 w 8760995"/>
              <a:gd name="connsiteY25" fmla="*/ 2554545 h 2554545"/>
              <a:gd name="connsiteX26" fmla="*/ 5723850 w 8760995"/>
              <a:gd name="connsiteY26" fmla="*/ 2554545 h 2554545"/>
              <a:gd name="connsiteX27" fmla="*/ 5139784 w 8760995"/>
              <a:gd name="connsiteY27" fmla="*/ 2554545 h 2554545"/>
              <a:gd name="connsiteX28" fmla="*/ 4818547 w 8760995"/>
              <a:gd name="connsiteY28" fmla="*/ 2554545 h 2554545"/>
              <a:gd name="connsiteX29" fmla="*/ 4146871 w 8760995"/>
              <a:gd name="connsiteY29" fmla="*/ 2554545 h 2554545"/>
              <a:gd name="connsiteX30" fmla="*/ 3825634 w 8760995"/>
              <a:gd name="connsiteY30" fmla="*/ 2554545 h 2554545"/>
              <a:gd name="connsiteX31" fmla="*/ 3241568 w 8760995"/>
              <a:gd name="connsiteY31" fmla="*/ 2554545 h 2554545"/>
              <a:gd name="connsiteX32" fmla="*/ 2482282 w 8760995"/>
              <a:gd name="connsiteY32" fmla="*/ 2554545 h 2554545"/>
              <a:gd name="connsiteX33" fmla="*/ 2161045 w 8760995"/>
              <a:gd name="connsiteY33" fmla="*/ 2554545 h 2554545"/>
              <a:gd name="connsiteX34" fmla="*/ 1839809 w 8760995"/>
              <a:gd name="connsiteY34" fmla="*/ 2554545 h 2554545"/>
              <a:gd name="connsiteX35" fmla="*/ 1255743 w 8760995"/>
              <a:gd name="connsiteY35" fmla="*/ 2554545 h 2554545"/>
              <a:gd name="connsiteX36" fmla="*/ 759286 w 8760995"/>
              <a:gd name="connsiteY36" fmla="*/ 2554545 h 2554545"/>
              <a:gd name="connsiteX37" fmla="*/ 0 w 8760995"/>
              <a:gd name="connsiteY37" fmla="*/ 2554545 h 2554545"/>
              <a:gd name="connsiteX38" fmla="*/ 0 w 8760995"/>
              <a:gd name="connsiteY38" fmla="*/ 2018091 h 2554545"/>
              <a:gd name="connsiteX39" fmla="*/ 0 w 8760995"/>
              <a:gd name="connsiteY39" fmla="*/ 1507182 h 2554545"/>
              <a:gd name="connsiteX40" fmla="*/ 0 w 8760995"/>
              <a:gd name="connsiteY40" fmla="*/ 1047363 h 2554545"/>
              <a:gd name="connsiteX41" fmla="*/ 0 w 8760995"/>
              <a:gd name="connsiteY41" fmla="*/ 613091 h 2554545"/>
              <a:gd name="connsiteX42" fmla="*/ 0 w 8760995"/>
              <a:gd name="connsiteY42" fmla="*/ 0 h 255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60995" h="2554545" extrusionOk="0">
                <a:moveTo>
                  <a:pt x="0" y="0"/>
                </a:moveTo>
                <a:cubicBezTo>
                  <a:pt x="210106" y="-3315"/>
                  <a:pt x="368367" y="44666"/>
                  <a:pt x="671676" y="0"/>
                </a:cubicBezTo>
                <a:cubicBezTo>
                  <a:pt x="974985" y="-44666"/>
                  <a:pt x="1024278" y="55760"/>
                  <a:pt x="1255743" y="0"/>
                </a:cubicBezTo>
                <a:cubicBezTo>
                  <a:pt x="1487208" y="-55760"/>
                  <a:pt x="1816576" y="8908"/>
                  <a:pt x="2015029" y="0"/>
                </a:cubicBezTo>
                <a:cubicBezTo>
                  <a:pt x="2213482" y="-8908"/>
                  <a:pt x="2406172" y="23546"/>
                  <a:pt x="2511485" y="0"/>
                </a:cubicBezTo>
                <a:cubicBezTo>
                  <a:pt x="2616798" y="-23546"/>
                  <a:pt x="3088513" y="27022"/>
                  <a:pt x="3270771" y="0"/>
                </a:cubicBezTo>
                <a:cubicBezTo>
                  <a:pt x="3453029" y="-27022"/>
                  <a:pt x="3607363" y="50474"/>
                  <a:pt x="3854838" y="0"/>
                </a:cubicBezTo>
                <a:cubicBezTo>
                  <a:pt x="4102313" y="-50474"/>
                  <a:pt x="4328105" y="24623"/>
                  <a:pt x="4526514" y="0"/>
                </a:cubicBezTo>
                <a:cubicBezTo>
                  <a:pt x="4724923" y="-24623"/>
                  <a:pt x="4819897" y="21073"/>
                  <a:pt x="5022970" y="0"/>
                </a:cubicBezTo>
                <a:cubicBezTo>
                  <a:pt x="5226043" y="-21073"/>
                  <a:pt x="5336317" y="12983"/>
                  <a:pt x="5431817" y="0"/>
                </a:cubicBezTo>
                <a:cubicBezTo>
                  <a:pt x="5527317" y="-12983"/>
                  <a:pt x="5820733" y="14743"/>
                  <a:pt x="6103493" y="0"/>
                </a:cubicBezTo>
                <a:cubicBezTo>
                  <a:pt x="6386253" y="-14743"/>
                  <a:pt x="6403725" y="42140"/>
                  <a:pt x="6512340" y="0"/>
                </a:cubicBezTo>
                <a:cubicBezTo>
                  <a:pt x="6620955" y="-42140"/>
                  <a:pt x="6934427" y="19837"/>
                  <a:pt x="7096406" y="0"/>
                </a:cubicBezTo>
                <a:cubicBezTo>
                  <a:pt x="7258385" y="-19837"/>
                  <a:pt x="7443047" y="51977"/>
                  <a:pt x="7592862" y="0"/>
                </a:cubicBezTo>
                <a:cubicBezTo>
                  <a:pt x="7742677" y="-51977"/>
                  <a:pt x="8366293" y="107086"/>
                  <a:pt x="8760995" y="0"/>
                </a:cubicBezTo>
                <a:cubicBezTo>
                  <a:pt x="8784367" y="142706"/>
                  <a:pt x="8736164" y="350395"/>
                  <a:pt x="8760995" y="536454"/>
                </a:cubicBezTo>
                <a:cubicBezTo>
                  <a:pt x="8785826" y="722513"/>
                  <a:pt x="8724355" y="830836"/>
                  <a:pt x="8760995" y="996273"/>
                </a:cubicBezTo>
                <a:cubicBezTo>
                  <a:pt x="8797635" y="1161710"/>
                  <a:pt x="8753659" y="1280983"/>
                  <a:pt x="8760995" y="1430545"/>
                </a:cubicBezTo>
                <a:cubicBezTo>
                  <a:pt x="8768331" y="1580107"/>
                  <a:pt x="8749271" y="1758320"/>
                  <a:pt x="8760995" y="1864818"/>
                </a:cubicBezTo>
                <a:cubicBezTo>
                  <a:pt x="8772719" y="1971316"/>
                  <a:pt x="8756048" y="2364361"/>
                  <a:pt x="8760995" y="2554545"/>
                </a:cubicBezTo>
                <a:cubicBezTo>
                  <a:pt x="8674254" y="2565364"/>
                  <a:pt x="8582814" y="2539359"/>
                  <a:pt x="8439759" y="2554545"/>
                </a:cubicBezTo>
                <a:cubicBezTo>
                  <a:pt x="8296704" y="2569731"/>
                  <a:pt x="8164423" y="2526332"/>
                  <a:pt x="8030912" y="2554545"/>
                </a:cubicBezTo>
                <a:cubicBezTo>
                  <a:pt x="7897401" y="2582758"/>
                  <a:pt x="7709370" y="2540024"/>
                  <a:pt x="7622066" y="2554545"/>
                </a:cubicBezTo>
                <a:cubicBezTo>
                  <a:pt x="7534762" y="2569066"/>
                  <a:pt x="7398184" y="2531207"/>
                  <a:pt x="7300829" y="2554545"/>
                </a:cubicBezTo>
                <a:cubicBezTo>
                  <a:pt x="7203474" y="2577883"/>
                  <a:pt x="6998737" y="2520419"/>
                  <a:pt x="6891983" y="2554545"/>
                </a:cubicBezTo>
                <a:cubicBezTo>
                  <a:pt x="6785229" y="2588671"/>
                  <a:pt x="6498070" y="2474126"/>
                  <a:pt x="6220306" y="2554545"/>
                </a:cubicBezTo>
                <a:cubicBezTo>
                  <a:pt x="5942542" y="2634964"/>
                  <a:pt x="5840031" y="2534448"/>
                  <a:pt x="5723850" y="2554545"/>
                </a:cubicBezTo>
                <a:cubicBezTo>
                  <a:pt x="5607669" y="2574642"/>
                  <a:pt x="5368446" y="2501205"/>
                  <a:pt x="5139784" y="2554545"/>
                </a:cubicBezTo>
                <a:cubicBezTo>
                  <a:pt x="4911122" y="2607885"/>
                  <a:pt x="4907078" y="2528829"/>
                  <a:pt x="4818547" y="2554545"/>
                </a:cubicBezTo>
                <a:cubicBezTo>
                  <a:pt x="4730016" y="2580261"/>
                  <a:pt x="4382333" y="2529363"/>
                  <a:pt x="4146871" y="2554545"/>
                </a:cubicBezTo>
                <a:cubicBezTo>
                  <a:pt x="3911409" y="2579727"/>
                  <a:pt x="3949173" y="2541265"/>
                  <a:pt x="3825634" y="2554545"/>
                </a:cubicBezTo>
                <a:cubicBezTo>
                  <a:pt x="3702095" y="2567825"/>
                  <a:pt x="3506985" y="2499478"/>
                  <a:pt x="3241568" y="2554545"/>
                </a:cubicBezTo>
                <a:cubicBezTo>
                  <a:pt x="2976151" y="2609612"/>
                  <a:pt x="2818941" y="2467823"/>
                  <a:pt x="2482282" y="2554545"/>
                </a:cubicBezTo>
                <a:cubicBezTo>
                  <a:pt x="2145623" y="2641267"/>
                  <a:pt x="2242779" y="2531191"/>
                  <a:pt x="2161045" y="2554545"/>
                </a:cubicBezTo>
                <a:cubicBezTo>
                  <a:pt x="2079311" y="2577899"/>
                  <a:pt x="1968534" y="2520803"/>
                  <a:pt x="1839809" y="2554545"/>
                </a:cubicBezTo>
                <a:cubicBezTo>
                  <a:pt x="1711084" y="2588287"/>
                  <a:pt x="1436058" y="2488538"/>
                  <a:pt x="1255743" y="2554545"/>
                </a:cubicBezTo>
                <a:cubicBezTo>
                  <a:pt x="1075428" y="2620552"/>
                  <a:pt x="905302" y="2503055"/>
                  <a:pt x="759286" y="2554545"/>
                </a:cubicBezTo>
                <a:cubicBezTo>
                  <a:pt x="613270" y="2606035"/>
                  <a:pt x="326239" y="2500608"/>
                  <a:pt x="0" y="2554545"/>
                </a:cubicBezTo>
                <a:cubicBezTo>
                  <a:pt x="-54281" y="2312106"/>
                  <a:pt x="5715" y="2251989"/>
                  <a:pt x="0" y="2018091"/>
                </a:cubicBezTo>
                <a:cubicBezTo>
                  <a:pt x="-5715" y="1784193"/>
                  <a:pt x="11920" y="1752535"/>
                  <a:pt x="0" y="1507182"/>
                </a:cubicBezTo>
                <a:cubicBezTo>
                  <a:pt x="-11920" y="1261829"/>
                  <a:pt x="52503" y="1198077"/>
                  <a:pt x="0" y="1047363"/>
                </a:cubicBezTo>
                <a:cubicBezTo>
                  <a:pt x="-52503" y="896649"/>
                  <a:pt x="24456" y="767947"/>
                  <a:pt x="0" y="613091"/>
                </a:cubicBezTo>
                <a:cubicBezTo>
                  <a:pt x="-24456" y="458235"/>
                  <a:pt x="5959" y="294561"/>
                  <a:pt x="0" y="0"/>
                </a:cubicBezTo>
                <a:close/>
              </a:path>
            </a:pathLst>
          </a:custGeom>
          <a:noFill/>
          <a:ln>
            <a:solidFill>
              <a:srgbClr val="385723"/>
            </a:solidFill>
            <a:extLst>
              <a:ext uri="{C807C97D-BFC1-408E-A445-0C87EB9F89A2}">
                <ask:lineSketchStyleProps xmlns:ask="http://schemas.microsoft.com/office/drawing/2018/sketchyshapes" sd="391013000">
                  <a:prstGeom prst="rect">
                    <a:avLst/>
                  </a:prstGeom>
                  <ask:type>
                    <ask:lineSketchScribble/>
                  </ask:type>
                </ask:lineSketchStyleProps>
              </a:ext>
            </a:extLst>
          </a:ln>
        </p:spPr>
        <p:txBody>
          <a:bodyPr wrap="square">
            <a:spAutoFit/>
          </a:bodyPr>
          <a:lstStyle/>
          <a:p>
            <a:pPr algn="ctr"/>
            <a:endParaRPr lang="de-DE" sz="3200" i="1" dirty="0"/>
          </a:p>
          <a:p>
            <a:pPr algn="ctr"/>
            <a:r>
              <a:rPr lang="de-DE" sz="3200" i="1" dirty="0"/>
              <a:t>Ich trage meine Lieblingskleidung, weil ich mich damit am wohlsten fühle, auch wenn sie nicht ganz passend für das Unternehmen ist.</a:t>
            </a:r>
          </a:p>
          <a:p>
            <a:pPr algn="ctr"/>
            <a:endParaRPr lang="de-DE" sz="3200" i="1" dirty="0"/>
          </a:p>
        </p:txBody>
      </p:sp>
      <p:pic>
        <p:nvPicPr>
          <p:cNvPr id="8" name="Picture 4" descr="300+ Grafiken, lizenzfreie Vektorgrafiken und Clipart zu Dos And Donts -  iStock | Regeln">
            <a:extLst>
              <a:ext uri="{FF2B5EF4-FFF2-40B4-BE49-F238E27FC236}">
                <a16:creationId xmlns:a16="http://schemas.microsoft.com/office/drawing/2014/main" id="{43A2DFDC-CED2-81CA-153F-D84A76A22E2E}"/>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673640" y="4465180"/>
            <a:ext cx="3844591" cy="1891170"/>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descr="Marke 4 mit einfarbiger Füllung">
            <a:extLst>
              <a:ext uri="{FF2B5EF4-FFF2-40B4-BE49-F238E27FC236}">
                <a16:creationId xmlns:a16="http://schemas.microsoft.com/office/drawing/2014/main" id="{EA80AA20-FBDD-5848-9001-63007E9F0AB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11178" y="1706334"/>
            <a:ext cx="914400" cy="914400"/>
          </a:xfrm>
          <a:prstGeom prst="rect">
            <a:avLst/>
          </a:prstGeom>
        </p:spPr>
      </p:pic>
      <p:pic>
        <p:nvPicPr>
          <p:cNvPr id="7170" name="Picture 2" descr="Grüne Jacke SVG-Schnittdatei Von Creative Fabrica Crafts · Creative Fabrica">
            <a:extLst>
              <a:ext uri="{FF2B5EF4-FFF2-40B4-BE49-F238E27FC236}">
                <a16:creationId xmlns:a16="http://schemas.microsoft.com/office/drawing/2014/main" id="{611E22A1-ED71-2FF7-7A1D-A465A0A16DB2}"/>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0904913">
            <a:off x="397627" y="3891125"/>
            <a:ext cx="3247358" cy="2161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40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13</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Der erste Arbeitstag</a:t>
            </a:r>
          </a:p>
        </p:txBody>
      </p:sp>
      <p:sp>
        <p:nvSpPr>
          <p:cNvPr id="5" name="Textfeld 4">
            <a:extLst>
              <a:ext uri="{FF2B5EF4-FFF2-40B4-BE49-F238E27FC236}">
                <a16:creationId xmlns:a16="http://schemas.microsoft.com/office/drawing/2014/main" id="{F7E5CDF2-45EF-3C59-54A7-29CD302D1192}"/>
              </a:ext>
            </a:extLst>
          </p:cNvPr>
          <p:cNvSpPr txBox="1"/>
          <p:nvPr/>
        </p:nvSpPr>
        <p:spPr>
          <a:xfrm>
            <a:off x="1804737" y="2151727"/>
            <a:ext cx="8760995" cy="2554545"/>
          </a:xfrm>
          <a:custGeom>
            <a:avLst/>
            <a:gdLst>
              <a:gd name="connsiteX0" fmla="*/ 0 w 8760995"/>
              <a:gd name="connsiteY0" fmla="*/ 0 h 2554545"/>
              <a:gd name="connsiteX1" fmla="*/ 671676 w 8760995"/>
              <a:gd name="connsiteY1" fmla="*/ 0 h 2554545"/>
              <a:gd name="connsiteX2" fmla="*/ 1255743 w 8760995"/>
              <a:gd name="connsiteY2" fmla="*/ 0 h 2554545"/>
              <a:gd name="connsiteX3" fmla="*/ 2015029 w 8760995"/>
              <a:gd name="connsiteY3" fmla="*/ 0 h 2554545"/>
              <a:gd name="connsiteX4" fmla="*/ 2511485 w 8760995"/>
              <a:gd name="connsiteY4" fmla="*/ 0 h 2554545"/>
              <a:gd name="connsiteX5" fmla="*/ 3270771 w 8760995"/>
              <a:gd name="connsiteY5" fmla="*/ 0 h 2554545"/>
              <a:gd name="connsiteX6" fmla="*/ 3854838 w 8760995"/>
              <a:gd name="connsiteY6" fmla="*/ 0 h 2554545"/>
              <a:gd name="connsiteX7" fmla="*/ 4526514 w 8760995"/>
              <a:gd name="connsiteY7" fmla="*/ 0 h 2554545"/>
              <a:gd name="connsiteX8" fmla="*/ 5022970 w 8760995"/>
              <a:gd name="connsiteY8" fmla="*/ 0 h 2554545"/>
              <a:gd name="connsiteX9" fmla="*/ 5431817 w 8760995"/>
              <a:gd name="connsiteY9" fmla="*/ 0 h 2554545"/>
              <a:gd name="connsiteX10" fmla="*/ 6103493 w 8760995"/>
              <a:gd name="connsiteY10" fmla="*/ 0 h 2554545"/>
              <a:gd name="connsiteX11" fmla="*/ 6512340 w 8760995"/>
              <a:gd name="connsiteY11" fmla="*/ 0 h 2554545"/>
              <a:gd name="connsiteX12" fmla="*/ 7096406 w 8760995"/>
              <a:gd name="connsiteY12" fmla="*/ 0 h 2554545"/>
              <a:gd name="connsiteX13" fmla="*/ 7592862 w 8760995"/>
              <a:gd name="connsiteY13" fmla="*/ 0 h 2554545"/>
              <a:gd name="connsiteX14" fmla="*/ 8760995 w 8760995"/>
              <a:gd name="connsiteY14" fmla="*/ 0 h 2554545"/>
              <a:gd name="connsiteX15" fmla="*/ 8760995 w 8760995"/>
              <a:gd name="connsiteY15" fmla="*/ 536454 h 2554545"/>
              <a:gd name="connsiteX16" fmla="*/ 8760995 w 8760995"/>
              <a:gd name="connsiteY16" fmla="*/ 996273 h 2554545"/>
              <a:gd name="connsiteX17" fmla="*/ 8760995 w 8760995"/>
              <a:gd name="connsiteY17" fmla="*/ 1430545 h 2554545"/>
              <a:gd name="connsiteX18" fmla="*/ 8760995 w 8760995"/>
              <a:gd name="connsiteY18" fmla="*/ 1864818 h 2554545"/>
              <a:gd name="connsiteX19" fmla="*/ 8760995 w 8760995"/>
              <a:gd name="connsiteY19" fmla="*/ 2554545 h 2554545"/>
              <a:gd name="connsiteX20" fmla="*/ 8439759 w 8760995"/>
              <a:gd name="connsiteY20" fmla="*/ 2554545 h 2554545"/>
              <a:gd name="connsiteX21" fmla="*/ 8030912 w 8760995"/>
              <a:gd name="connsiteY21" fmla="*/ 2554545 h 2554545"/>
              <a:gd name="connsiteX22" fmla="*/ 7622066 w 8760995"/>
              <a:gd name="connsiteY22" fmla="*/ 2554545 h 2554545"/>
              <a:gd name="connsiteX23" fmla="*/ 7300829 w 8760995"/>
              <a:gd name="connsiteY23" fmla="*/ 2554545 h 2554545"/>
              <a:gd name="connsiteX24" fmla="*/ 6891983 w 8760995"/>
              <a:gd name="connsiteY24" fmla="*/ 2554545 h 2554545"/>
              <a:gd name="connsiteX25" fmla="*/ 6220306 w 8760995"/>
              <a:gd name="connsiteY25" fmla="*/ 2554545 h 2554545"/>
              <a:gd name="connsiteX26" fmla="*/ 5723850 w 8760995"/>
              <a:gd name="connsiteY26" fmla="*/ 2554545 h 2554545"/>
              <a:gd name="connsiteX27" fmla="*/ 5139784 w 8760995"/>
              <a:gd name="connsiteY27" fmla="*/ 2554545 h 2554545"/>
              <a:gd name="connsiteX28" fmla="*/ 4818547 w 8760995"/>
              <a:gd name="connsiteY28" fmla="*/ 2554545 h 2554545"/>
              <a:gd name="connsiteX29" fmla="*/ 4146871 w 8760995"/>
              <a:gd name="connsiteY29" fmla="*/ 2554545 h 2554545"/>
              <a:gd name="connsiteX30" fmla="*/ 3825634 w 8760995"/>
              <a:gd name="connsiteY30" fmla="*/ 2554545 h 2554545"/>
              <a:gd name="connsiteX31" fmla="*/ 3241568 w 8760995"/>
              <a:gd name="connsiteY31" fmla="*/ 2554545 h 2554545"/>
              <a:gd name="connsiteX32" fmla="*/ 2482282 w 8760995"/>
              <a:gd name="connsiteY32" fmla="*/ 2554545 h 2554545"/>
              <a:gd name="connsiteX33" fmla="*/ 2161045 w 8760995"/>
              <a:gd name="connsiteY33" fmla="*/ 2554545 h 2554545"/>
              <a:gd name="connsiteX34" fmla="*/ 1839809 w 8760995"/>
              <a:gd name="connsiteY34" fmla="*/ 2554545 h 2554545"/>
              <a:gd name="connsiteX35" fmla="*/ 1255743 w 8760995"/>
              <a:gd name="connsiteY35" fmla="*/ 2554545 h 2554545"/>
              <a:gd name="connsiteX36" fmla="*/ 759286 w 8760995"/>
              <a:gd name="connsiteY36" fmla="*/ 2554545 h 2554545"/>
              <a:gd name="connsiteX37" fmla="*/ 0 w 8760995"/>
              <a:gd name="connsiteY37" fmla="*/ 2554545 h 2554545"/>
              <a:gd name="connsiteX38" fmla="*/ 0 w 8760995"/>
              <a:gd name="connsiteY38" fmla="*/ 2018091 h 2554545"/>
              <a:gd name="connsiteX39" fmla="*/ 0 w 8760995"/>
              <a:gd name="connsiteY39" fmla="*/ 1507182 h 2554545"/>
              <a:gd name="connsiteX40" fmla="*/ 0 w 8760995"/>
              <a:gd name="connsiteY40" fmla="*/ 1047363 h 2554545"/>
              <a:gd name="connsiteX41" fmla="*/ 0 w 8760995"/>
              <a:gd name="connsiteY41" fmla="*/ 613091 h 2554545"/>
              <a:gd name="connsiteX42" fmla="*/ 0 w 8760995"/>
              <a:gd name="connsiteY42" fmla="*/ 0 h 255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60995" h="2554545" extrusionOk="0">
                <a:moveTo>
                  <a:pt x="0" y="0"/>
                </a:moveTo>
                <a:cubicBezTo>
                  <a:pt x="210106" y="-3315"/>
                  <a:pt x="368367" y="44666"/>
                  <a:pt x="671676" y="0"/>
                </a:cubicBezTo>
                <a:cubicBezTo>
                  <a:pt x="974985" y="-44666"/>
                  <a:pt x="1024278" y="55760"/>
                  <a:pt x="1255743" y="0"/>
                </a:cubicBezTo>
                <a:cubicBezTo>
                  <a:pt x="1487208" y="-55760"/>
                  <a:pt x="1816576" y="8908"/>
                  <a:pt x="2015029" y="0"/>
                </a:cubicBezTo>
                <a:cubicBezTo>
                  <a:pt x="2213482" y="-8908"/>
                  <a:pt x="2406172" y="23546"/>
                  <a:pt x="2511485" y="0"/>
                </a:cubicBezTo>
                <a:cubicBezTo>
                  <a:pt x="2616798" y="-23546"/>
                  <a:pt x="3088513" y="27022"/>
                  <a:pt x="3270771" y="0"/>
                </a:cubicBezTo>
                <a:cubicBezTo>
                  <a:pt x="3453029" y="-27022"/>
                  <a:pt x="3607363" y="50474"/>
                  <a:pt x="3854838" y="0"/>
                </a:cubicBezTo>
                <a:cubicBezTo>
                  <a:pt x="4102313" y="-50474"/>
                  <a:pt x="4328105" y="24623"/>
                  <a:pt x="4526514" y="0"/>
                </a:cubicBezTo>
                <a:cubicBezTo>
                  <a:pt x="4724923" y="-24623"/>
                  <a:pt x="4819897" y="21073"/>
                  <a:pt x="5022970" y="0"/>
                </a:cubicBezTo>
                <a:cubicBezTo>
                  <a:pt x="5226043" y="-21073"/>
                  <a:pt x="5336317" y="12983"/>
                  <a:pt x="5431817" y="0"/>
                </a:cubicBezTo>
                <a:cubicBezTo>
                  <a:pt x="5527317" y="-12983"/>
                  <a:pt x="5820733" y="14743"/>
                  <a:pt x="6103493" y="0"/>
                </a:cubicBezTo>
                <a:cubicBezTo>
                  <a:pt x="6386253" y="-14743"/>
                  <a:pt x="6403725" y="42140"/>
                  <a:pt x="6512340" y="0"/>
                </a:cubicBezTo>
                <a:cubicBezTo>
                  <a:pt x="6620955" y="-42140"/>
                  <a:pt x="6934427" y="19837"/>
                  <a:pt x="7096406" y="0"/>
                </a:cubicBezTo>
                <a:cubicBezTo>
                  <a:pt x="7258385" y="-19837"/>
                  <a:pt x="7443047" y="51977"/>
                  <a:pt x="7592862" y="0"/>
                </a:cubicBezTo>
                <a:cubicBezTo>
                  <a:pt x="7742677" y="-51977"/>
                  <a:pt x="8366293" y="107086"/>
                  <a:pt x="8760995" y="0"/>
                </a:cubicBezTo>
                <a:cubicBezTo>
                  <a:pt x="8784367" y="142706"/>
                  <a:pt x="8736164" y="350395"/>
                  <a:pt x="8760995" y="536454"/>
                </a:cubicBezTo>
                <a:cubicBezTo>
                  <a:pt x="8785826" y="722513"/>
                  <a:pt x="8724355" y="830836"/>
                  <a:pt x="8760995" y="996273"/>
                </a:cubicBezTo>
                <a:cubicBezTo>
                  <a:pt x="8797635" y="1161710"/>
                  <a:pt x="8753659" y="1280983"/>
                  <a:pt x="8760995" y="1430545"/>
                </a:cubicBezTo>
                <a:cubicBezTo>
                  <a:pt x="8768331" y="1580107"/>
                  <a:pt x="8749271" y="1758320"/>
                  <a:pt x="8760995" y="1864818"/>
                </a:cubicBezTo>
                <a:cubicBezTo>
                  <a:pt x="8772719" y="1971316"/>
                  <a:pt x="8756048" y="2364361"/>
                  <a:pt x="8760995" y="2554545"/>
                </a:cubicBezTo>
                <a:cubicBezTo>
                  <a:pt x="8674254" y="2565364"/>
                  <a:pt x="8582814" y="2539359"/>
                  <a:pt x="8439759" y="2554545"/>
                </a:cubicBezTo>
                <a:cubicBezTo>
                  <a:pt x="8296704" y="2569731"/>
                  <a:pt x="8164423" y="2526332"/>
                  <a:pt x="8030912" y="2554545"/>
                </a:cubicBezTo>
                <a:cubicBezTo>
                  <a:pt x="7897401" y="2582758"/>
                  <a:pt x="7709370" y="2540024"/>
                  <a:pt x="7622066" y="2554545"/>
                </a:cubicBezTo>
                <a:cubicBezTo>
                  <a:pt x="7534762" y="2569066"/>
                  <a:pt x="7398184" y="2531207"/>
                  <a:pt x="7300829" y="2554545"/>
                </a:cubicBezTo>
                <a:cubicBezTo>
                  <a:pt x="7203474" y="2577883"/>
                  <a:pt x="6998737" y="2520419"/>
                  <a:pt x="6891983" y="2554545"/>
                </a:cubicBezTo>
                <a:cubicBezTo>
                  <a:pt x="6785229" y="2588671"/>
                  <a:pt x="6498070" y="2474126"/>
                  <a:pt x="6220306" y="2554545"/>
                </a:cubicBezTo>
                <a:cubicBezTo>
                  <a:pt x="5942542" y="2634964"/>
                  <a:pt x="5840031" y="2534448"/>
                  <a:pt x="5723850" y="2554545"/>
                </a:cubicBezTo>
                <a:cubicBezTo>
                  <a:pt x="5607669" y="2574642"/>
                  <a:pt x="5368446" y="2501205"/>
                  <a:pt x="5139784" y="2554545"/>
                </a:cubicBezTo>
                <a:cubicBezTo>
                  <a:pt x="4911122" y="2607885"/>
                  <a:pt x="4907078" y="2528829"/>
                  <a:pt x="4818547" y="2554545"/>
                </a:cubicBezTo>
                <a:cubicBezTo>
                  <a:pt x="4730016" y="2580261"/>
                  <a:pt x="4382333" y="2529363"/>
                  <a:pt x="4146871" y="2554545"/>
                </a:cubicBezTo>
                <a:cubicBezTo>
                  <a:pt x="3911409" y="2579727"/>
                  <a:pt x="3949173" y="2541265"/>
                  <a:pt x="3825634" y="2554545"/>
                </a:cubicBezTo>
                <a:cubicBezTo>
                  <a:pt x="3702095" y="2567825"/>
                  <a:pt x="3506985" y="2499478"/>
                  <a:pt x="3241568" y="2554545"/>
                </a:cubicBezTo>
                <a:cubicBezTo>
                  <a:pt x="2976151" y="2609612"/>
                  <a:pt x="2818941" y="2467823"/>
                  <a:pt x="2482282" y="2554545"/>
                </a:cubicBezTo>
                <a:cubicBezTo>
                  <a:pt x="2145623" y="2641267"/>
                  <a:pt x="2242779" y="2531191"/>
                  <a:pt x="2161045" y="2554545"/>
                </a:cubicBezTo>
                <a:cubicBezTo>
                  <a:pt x="2079311" y="2577899"/>
                  <a:pt x="1968534" y="2520803"/>
                  <a:pt x="1839809" y="2554545"/>
                </a:cubicBezTo>
                <a:cubicBezTo>
                  <a:pt x="1711084" y="2588287"/>
                  <a:pt x="1436058" y="2488538"/>
                  <a:pt x="1255743" y="2554545"/>
                </a:cubicBezTo>
                <a:cubicBezTo>
                  <a:pt x="1075428" y="2620552"/>
                  <a:pt x="905302" y="2503055"/>
                  <a:pt x="759286" y="2554545"/>
                </a:cubicBezTo>
                <a:cubicBezTo>
                  <a:pt x="613270" y="2606035"/>
                  <a:pt x="326239" y="2500608"/>
                  <a:pt x="0" y="2554545"/>
                </a:cubicBezTo>
                <a:cubicBezTo>
                  <a:pt x="-54281" y="2312106"/>
                  <a:pt x="5715" y="2251989"/>
                  <a:pt x="0" y="2018091"/>
                </a:cubicBezTo>
                <a:cubicBezTo>
                  <a:pt x="-5715" y="1784193"/>
                  <a:pt x="11920" y="1752535"/>
                  <a:pt x="0" y="1507182"/>
                </a:cubicBezTo>
                <a:cubicBezTo>
                  <a:pt x="-11920" y="1261829"/>
                  <a:pt x="52503" y="1198077"/>
                  <a:pt x="0" y="1047363"/>
                </a:cubicBezTo>
                <a:cubicBezTo>
                  <a:pt x="-52503" y="896649"/>
                  <a:pt x="24456" y="767947"/>
                  <a:pt x="0" y="613091"/>
                </a:cubicBezTo>
                <a:cubicBezTo>
                  <a:pt x="-24456" y="458235"/>
                  <a:pt x="5959" y="294561"/>
                  <a:pt x="0" y="0"/>
                </a:cubicBezTo>
                <a:close/>
              </a:path>
            </a:pathLst>
          </a:custGeom>
          <a:noFill/>
          <a:ln>
            <a:solidFill>
              <a:srgbClr val="385723"/>
            </a:solidFill>
            <a:extLst>
              <a:ext uri="{C807C97D-BFC1-408E-A445-0C87EB9F89A2}">
                <ask:lineSketchStyleProps xmlns:ask="http://schemas.microsoft.com/office/drawing/2018/sketchyshapes" sd="391013000">
                  <a:prstGeom prst="rect">
                    <a:avLst/>
                  </a:prstGeom>
                  <ask:type>
                    <ask:lineSketchScribble/>
                  </ask:type>
                </ask:lineSketchStyleProps>
              </a:ext>
            </a:extLst>
          </a:ln>
        </p:spPr>
        <p:txBody>
          <a:bodyPr wrap="square">
            <a:spAutoFit/>
          </a:bodyPr>
          <a:lstStyle/>
          <a:p>
            <a:pPr algn="ctr"/>
            <a:endParaRPr lang="de-DE" sz="3200" i="1" dirty="0"/>
          </a:p>
          <a:p>
            <a:pPr algn="ctr"/>
            <a:r>
              <a:rPr lang="de-DE" sz="3200" i="1" dirty="0"/>
              <a:t>Ich schreibe während einer Besprechung alles auf, auch wenn es nicht ausdrücklich gesagt wurde, dass ich das tun soll.</a:t>
            </a:r>
          </a:p>
          <a:p>
            <a:pPr algn="ctr"/>
            <a:endParaRPr lang="de-DE" sz="3200" i="1" dirty="0"/>
          </a:p>
        </p:txBody>
      </p:sp>
      <p:pic>
        <p:nvPicPr>
          <p:cNvPr id="3" name="Grafik 2" descr="Marke 5 mit einfarbiger Füllung">
            <a:extLst>
              <a:ext uri="{FF2B5EF4-FFF2-40B4-BE49-F238E27FC236}">
                <a16:creationId xmlns:a16="http://schemas.microsoft.com/office/drawing/2014/main" id="{A246E66A-A1C4-A9B2-65FE-14381CF0F5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69068" y="1840832"/>
            <a:ext cx="914400" cy="914400"/>
          </a:xfrm>
          <a:prstGeom prst="rect">
            <a:avLst/>
          </a:prstGeom>
        </p:spPr>
      </p:pic>
      <p:pic>
        <p:nvPicPr>
          <p:cNvPr id="7" name="Picture 4" descr="300+ Grafiken, lizenzfreie Vektorgrafiken und Clipart zu Dos And Donts -  iStock | Regeln">
            <a:extLst>
              <a:ext uri="{FF2B5EF4-FFF2-40B4-BE49-F238E27FC236}">
                <a16:creationId xmlns:a16="http://schemas.microsoft.com/office/drawing/2014/main" id="{3990FE21-7A1E-7D58-7D47-17D944128B6D}"/>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845595" y="4052488"/>
            <a:ext cx="3844591" cy="1929357"/>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notizen, symbol, symbol, cliparts, mit, büroklammer, vektor, freigestellt,  weiß, hintergrund 14457019 Vektor Kunst bei Vecteezy">
            <a:extLst>
              <a:ext uri="{FF2B5EF4-FFF2-40B4-BE49-F238E27FC236}">
                <a16:creationId xmlns:a16="http://schemas.microsoft.com/office/drawing/2014/main" id="{CE180BD6-0CBC-B9B5-56D6-E6F319E018C1}"/>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2788" y="3216271"/>
            <a:ext cx="3513221" cy="3513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615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14</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Der erste Arbeitstag</a:t>
            </a:r>
          </a:p>
        </p:txBody>
      </p:sp>
      <p:sp>
        <p:nvSpPr>
          <p:cNvPr id="5" name="Textfeld 4">
            <a:extLst>
              <a:ext uri="{FF2B5EF4-FFF2-40B4-BE49-F238E27FC236}">
                <a16:creationId xmlns:a16="http://schemas.microsoft.com/office/drawing/2014/main" id="{F7E5CDF2-45EF-3C59-54A7-29CD302D1192}"/>
              </a:ext>
            </a:extLst>
          </p:cNvPr>
          <p:cNvSpPr txBox="1"/>
          <p:nvPr/>
        </p:nvSpPr>
        <p:spPr>
          <a:xfrm>
            <a:off x="1804737" y="2151727"/>
            <a:ext cx="8760995" cy="2554545"/>
          </a:xfrm>
          <a:custGeom>
            <a:avLst/>
            <a:gdLst>
              <a:gd name="connsiteX0" fmla="*/ 0 w 8760995"/>
              <a:gd name="connsiteY0" fmla="*/ 0 h 2554545"/>
              <a:gd name="connsiteX1" fmla="*/ 671676 w 8760995"/>
              <a:gd name="connsiteY1" fmla="*/ 0 h 2554545"/>
              <a:gd name="connsiteX2" fmla="*/ 1255743 w 8760995"/>
              <a:gd name="connsiteY2" fmla="*/ 0 h 2554545"/>
              <a:gd name="connsiteX3" fmla="*/ 2015029 w 8760995"/>
              <a:gd name="connsiteY3" fmla="*/ 0 h 2554545"/>
              <a:gd name="connsiteX4" fmla="*/ 2511485 w 8760995"/>
              <a:gd name="connsiteY4" fmla="*/ 0 h 2554545"/>
              <a:gd name="connsiteX5" fmla="*/ 3270771 w 8760995"/>
              <a:gd name="connsiteY5" fmla="*/ 0 h 2554545"/>
              <a:gd name="connsiteX6" fmla="*/ 3854838 w 8760995"/>
              <a:gd name="connsiteY6" fmla="*/ 0 h 2554545"/>
              <a:gd name="connsiteX7" fmla="*/ 4526514 w 8760995"/>
              <a:gd name="connsiteY7" fmla="*/ 0 h 2554545"/>
              <a:gd name="connsiteX8" fmla="*/ 5022970 w 8760995"/>
              <a:gd name="connsiteY8" fmla="*/ 0 h 2554545"/>
              <a:gd name="connsiteX9" fmla="*/ 5431817 w 8760995"/>
              <a:gd name="connsiteY9" fmla="*/ 0 h 2554545"/>
              <a:gd name="connsiteX10" fmla="*/ 6103493 w 8760995"/>
              <a:gd name="connsiteY10" fmla="*/ 0 h 2554545"/>
              <a:gd name="connsiteX11" fmla="*/ 6512340 w 8760995"/>
              <a:gd name="connsiteY11" fmla="*/ 0 h 2554545"/>
              <a:gd name="connsiteX12" fmla="*/ 7096406 w 8760995"/>
              <a:gd name="connsiteY12" fmla="*/ 0 h 2554545"/>
              <a:gd name="connsiteX13" fmla="*/ 7592862 w 8760995"/>
              <a:gd name="connsiteY13" fmla="*/ 0 h 2554545"/>
              <a:gd name="connsiteX14" fmla="*/ 8760995 w 8760995"/>
              <a:gd name="connsiteY14" fmla="*/ 0 h 2554545"/>
              <a:gd name="connsiteX15" fmla="*/ 8760995 w 8760995"/>
              <a:gd name="connsiteY15" fmla="*/ 536454 h 2554545"/>
              <a:gd name="connsiteX16" fmla="*/ 8760995 w 8760995"/>
              <a:gd name="connsiteY16" fmla="*/ 996273 h 2554545"/>
              <a:gd name="connsiteX17" fmla="*/ 8760995 w 8760995"/>
              <a:gd name="connsiteY17" fmla="*/ 1430545 h 2554545"/>
              <a:gd name="connsiteX18" fmla="*/ 8760995 w 8760995"/>
              <a:gd name="connsiteY18" fmla="*/ 1864818 h 2554545"/>
              <a:gd name="connsiteX19" fmla="*/ 8760995 w 8760995"/>
              <a:gd name="connsiteY19" fmla="*/ 2554545 h 2554545"/>
              <a:gd name="connsiteX20" fmla="*/ 8439759 w 8760995"/>
              <a:gd name="connsiteY20" fmla="*/ 2554545 h 2554545"/>
              <a:gd name="connsiteX21" fmla="*/ 8030912 w 8760995"/>
              <a:gd name="connsiteY21" fmla="*/ 2554545 h 2554545"/>
              <a:gd name="connsiteX22" fmla="*/ 7622066 w 8760995"/>
              <a:gd name="connsiteY22" fmla="*/ 2554545 h 2554545"/>
              <a:gd name="connsiteX23" fmla="*/ 7300829 w 8760995"/>
              <a:gd name="connsiteY23" fmla="*/ 2554545 h 2554545"/>
              <a:gd name="connsiteX24" fmla="*/ 6891983 w 8760995"/>
              <a:gd name="connsiteY24" fmla="*/ 2554545 h 2554545"/>
              <a:gd name="connsiteX25" fmla="*/ 6220306 w 8760995"/>
              <a:gd name="connsiteY25" fmla="*/ 2554545 h 2554545"/>
              <a:gd name="connsiteX26" fmla="*/ 5723850 w 8760995"/>
              <a:gd name="connsiteY26" fmla="*/ 2554545 h 2554545"/>
              <a:gd name="connsiteX27" fmla="*/ 5139784 w 8760995"/>
              <a:gd name="connsiteY27" fmla="*/ 2554545 h 2554545"/>
              <a:gd name="connsiteX28" fmla="*/ 4818547 w 8760995"/>
              <a:gd name="connsiteY28" fmla="*/ 2554545 h 2554545"/>
              <a:gd name="connsiteX29" fmla="*/ 4146871 w 8760995"/>
              <a:gd name="connsiteY29" fmla="*/ 2554545 h 2554545"/>
              <a:gd name="connsiteX30" fmla="*/ 3825634 w 8760995"/>
              <a:gd name="connsiteY30" fmla="*/ 2554545 h 2554545"/>
              <a:gd name="connsiteX31" fmla="*/ 3241568 w 8760995"/>
              <a:gd name="connsiteY31" fmla="*/ 2554545 h 2554545"/>
              <a:gd name="connsiteX32" fmla="*/ 2482282 w 8760995"/>
              <a:gd name="connsiteY32" fmla="*/ 2554545 h 2554545"/>
              <a:gd name="connsiteX33" fmla="*/ 2161045 w 8760995"/>
              <a:gd name="connsiteY33" fmla="*/ 2554545 h 2554545"/>
              <a:gd name="connsiteX34" fmla="*/ 1839809 w 8760995"/>
              <a:gd name="connsiteY34" fmla="*/ 2554545 h 2554545"/>
              <a:gd name="connsiteX35" fmla="*/ 1255743 w 8760995"/>
              <a:gd name="connsiteY35" fmla="*/ 2554545 h 2554545"/>
              <a:gd name="connsiteX36" fmla="*/ 759286 w 8760995"/>
              <a:gd name="connsiteY36" fmla="*/ 2554545 h 2554545"/>
              <a:gd name="connsiteX37" fmla="*/ 0 w 8760995"/>
              <a:gd name="connsiteY37" fmla="*/ 2554545 h 2554545"/>
              <a:gd name="connsiteX38" fmla="*/ 0 w 8760995"/>
              <a:gd name="connsiteY38" fmla="*/ 2018091 h 2554545"/>
              <a:gd name="connsiteX39" fmla="*/ 0 w 8760995"/>
              <a:gd name="connsiteY39" fmla="*/ 1507182 h 2554545"/>
              <a:gd name="connsiteX40" fmla="*/ 0 w 8760995"/>
              <a:gd name="connsiteY40" fmla="*/ 1047363 h 2554545"/>
              <a:gd name="connsiteX41" fmla="*/ 0 w 8760995"/>
              <a:gd name="connsiteY41" fmla="*/ 613091 h 2554545"/>
              <a:gd name="connsiteX42" fmla="*/ 0 w 8760995"/>
              <a:gd name="connsiteY42" fmla="*/ 0 h 255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60995" h="2554545" extrusionOk="0">
                <a:moveTo>
                  <a:pt x="0" y="0"/>
                </a:moveTo>
                <a:cubicBezTo>
                  <a:pt x="210106" y="-3315"/>
                  <a:pt x="368367" y="44666"/>
                  <a:pt x="671676" y="0"/>
                </a:cubicBezTo>
                <a:cubicBezTo>
                  <a:pt x="974985" y="-44666"/>
                  <a:pt x="1024278" y="55760"/>
                  <a:pt x="1255743" y="0"/>
                </a:cubicBezTo>
                <a:cubicBezTo>
                  <a:pt x="1487208" y="-55760"/>
                  <a:pt x="1816576" y="8908"/>
                  <a:pt x="2015029" y="0"/>
                </a:cubicBezTo>
                <a:cubicBezTo>
                  <a:pt x="2213482" y="-8908"/>
                  <a:pt x="2406172" y="23546"/>
                  <a:pt x="2511485" y="0"/>
                </a:cubicBezTo>
                <a:cubicBezTo>
                  <a:pt x="2616798" y="-23546"/>
                  <a:pt x="3088513" y="27022"/>
                  <a:pt x="3270771" y="0"/>
                </a:cubicBezTo>
                <a:cubicBezTo>
                  <a:pt x="3453029" y="-27022"/>
                  <a:pt x="3607363" y="50474"/>
                  <a:pt x="3854838" y="0"/>
                </a:cubicBezTo>
                <a:cubicBezTo>
                  <a:pt x="4102313" y="-50474"/>
                  <a:pt x="4328105" y="24623"/>
                  <a:pt x="4526514" y="0"/>
                </a:cubicBezTo>
                <a:cubicBezTo>
                  <a:pt x="4724923" y="-24623"/>
                  <a:pt x="4819897" y="21073"/>
                  <a:pt x="5022970" y="0"/>
                </a:cubicBezTo>
                <a:cubicBezTo>
                  <a:pt x="5226043" y="-21073"/>
                  <a:pt x="5336317" y="12983"/>
                  <a:pt x="5431817" y="0"/>
                </a:cubicBezTo>
                <a:cubicBezTo>
                  <a:pt x="5527317" y="-12983"/>
                  <a:pt x="5820733" y="14743"/>
                  <a:pt x="6103493" y="0"/>
                </a:cubicBezTo>
                <a:cubicBezTo>
                  <a:pt x="6386253" y="-14743"/>
                  <a:pt x="6403725" y="42140"/>
                  <a:pt x="6512340" y="0"/>
                </a:cubicBezTo>
                <a:cubicBezTo>
                  <a:pt x="6620955" y="-42140"/>
                  <a:pt x="6934427" y="19837"/>
                  <a:pt x="7096406" y="0"/>
                </a:cubicBezTo>
                <a:cubicBezTo>
                  <a:pt x="7258385" y="-19837"/>
                  <a:pt x="7443047" y="51977"/>
                  <a:pt x="7592862" y="0"/>
                </a:cubicBezTo>
                <a:cubicBezTo>
                  <a:pt x="7742677" y="-51977"/>
                  <a:pt x="8366293" y="107086"/>
                  <a:pt x="8760995" y="0"/>
                </a:cubicBezTo>
                <a:cubicBezTo>
                  <a:pt x="8784367" y="142706"/>
                  <a:pt x="8736164" y="350395"/>
                  <a:pt x="8760995" y="536454"/>
                </a:cubicBezTo>
                <a:cubicBezTo>
                  <a:pt x="8785826" y="722513"/>
                  <a:pt x="8724355" y="830836"/>
                  <a:pt x="8760995" y="996273"/>
                </a:cubicBezTo>
                <a:cubicBezTo>
                  <a:pt x="8797635" y="1161710"/>
                  <a:pt x="8753659" y="1280983"/>
                  <a:pt x="8760995" y="1430545"/>
                </a:cubicBezTo>
                <a:cubicBezTo>
                  <a:pt x="8768331" y="1580107"/>
                  <a:pt x="8749271" y="1758320"/>
                  <a:pt x="8760995" y="1864818"/>
                </a:cubicBezTo>
                <a:cubicBezTo>
                  <a:pt x="8772719" y="1971316"/>
                  <a:pt x="8756048" y="2364361"/>
                  <a:pt x="8760995" y="2554545"/>
                </a:cubicBezTo>
                <a:cubicBezTo>
                  <a:pt x="8674254" y="2565364"/>
                  <a:pt x="8582814" y="2539359"/>
                  <a:pt x="8439759" y="2554545"/>
                </a:cubicBezTo>
                <a:cubicBezTo>
                  <a:pt x="8296704" y="2569731"/>
                  <a:pt x="8164423" y="2526332"/>
                  <a:pt x="8030912" y="2554545"/>
                </a:cubicBezTo>
                <a:cubicBezTo>
                  <a:pt x="7897401" y="2582758"/>
                  <a:pt x="7709370" y="2540024"/>
                  <a:pt x="7622066" y="2554545"/>
                </a:cubicBezTo>
                <a:cubicBezTo>
                  <a:pt x="7534762" y="2569066"/>
                  <a:pt x="7398184" y="2531207"/>
                  <a:pt x="7300829" y="2554545"/>
                </a:cubicBezTo>
                <a:cubicBezTo>
                  <a:pt x="7203474" y="2577883"/>
                  <a:pt x="6998737" y="2520419"/>
                  <a:pt x="6891983" y="2554545"/>
                </a:cubicBezTo>
                <a:cubicBezTo>
                  <a:pt x="6785229" y="2588671"/>
                  <a:pt x="6498070" y="2474126"/>
                  <a:pt x="6220306" y="2554545"/>
                </a:cubicBezTo>
                <a:cubicBezTo>
                  <a:pt x="5942542" y="2634964"/>
                  <a:pt x="5840031" y="2534448"/>
                  <a:pt x="5723850" y="2554545"/>
                </a:cubicBezTo>
                <a:cubicBezTo>
                  <a:pt x="5607669" y="2574642"/>
                  <a:pt x="5368446" y="2501205"/>
                  <a:pt x="5139784" y="2554545"/>
                </a:cubicBezTo>
                <a:cubicBezTo>
                  <a:pt x="4911122" y="2607885"/>
                  <a:pt x="4907078" y="2528829"/>
                  <a:pt x="4818547" y="2554545"/>
                </a:cubicBezTo>
                <a:cubicBezTo>
                  <a:pt x="4730016" y="2580261"/>
                  <a:pt x="4382333" y="2529363"/>
                  <a:pt x="4146871" y="2554545"/>
                </a:cubicBezTo>
                <a:cubicBezTo>
                  <a:pt x="3911409" y="2579727"/>
                  <a:pt x="3949173" y="2541265"/>
                  <a:pt x="3825634" y="2554545"/>
                </a:cubicBezTo>
                <a:cubicBezTo>
                  <a:pt x="3702095" y="2567825"/>
                  <a:pt x="3506985" y="2499478"/>
                  <a:pt x="3241568" y="2554545"/>
                </a:cubicBezTo>
                <a:cubicBezTo>
                  <a:pt x="2976151" y="2609612"/>
                  <a:pt x="2818941" y="2467823"/>
                  <a:pt x="2482282" y="2554545"/>
                </a:cubicBezTo>
                <a:cubicBezTo>
                  <a:pt x="2145623" y="2641267"/>
                  <a:pt x="2242779" y="2531191"/>
                  <a:pt x="2161045" y="2554545"/>
                </a:cubicBezTo>
                <a:cubicBezTo>
                  <a:pt x="2079311" y="2577899"/>
                  <a:pt x="1968534" y="2520803"/>
                  <a:pt x="1839809" y="2554545"/>
                </a:cubicBezTo>
                <a:cubicBezTo>
                  <a:pt x="1711084" y="2588287"/>
                  <a:pt x="1436058" y="2488538"/>
                  <a:pt x="1255743" y="2554545"/>
                </a:cubicBezTo>
                <a:cubicBezTo>
                  <a:pt x="1075428" y="2620552"/>
                  <a:pt x="905302" y="2503055"/>
                  <a:pt x="759286" y="2554545"/>
                </a:cubicBezTo>
                <a:cubicBezTo>
                  <a:pt x="613270" y="2606035"/>
                  <a:pt x="326239" y="2500608"/>
                  <a:pt x="0" y="2554545"/>
                </a:cubicBezTo>
                <a:cubicBezTo>
                  <a:pt x="-54281" y="2312106"/>
                  <a:pt x="5715" y="2251989"/>
                  <a:pt x="0" y="2018091"/>
                </a:cubicBezTo>
                <a:cubicBezTo>
                  <a:pt x="-5715" y="1784193"/>
                  <a:pt x="11920" y="1752535"/>
                  <a:pt x="0" y="1507182"/>
                </a:cubicBezTo>
                <a:cubicBezTo>
                  <a:pt x="-11920" y="1261829"/>
                  <a:pt x="52503" y="1198077"/>
                  <a:pt x="0" y="1047363"/>
                </a:cubicBezTo>
                <a:cubicBezTo>
                  <a:pt x="-52503" y="896649"/>
                  <a:pt x="24456" y="767947"/>
                  <a:pt x="0" y="613091"/>
                </a:cubicBezTo>
                <a:cubicBezTo>
                  <a:pt x="-24456" y="458235"/>
                  <a:pt x="5959" y="294561"/>
                  <a:pt x="0" y="0"/>
                </a:cubicBezTo>
                <a:close/>
              </a:path>
            </a:pathLst>
          </a:custGeom>
          <a:noFill/>
          <a:ln>
            <a:solidFill>
              <a:srgbClr val="385723"/>
            </a:solidFill>
            <a:extLst>
              <a:ext uri="{C807C97D-BFC1-408E-A445-0C87EB9F89A2}">
                <ask:lineSketchStyleProps xmlns:ask="http://schemas.microsoft.com/office/drawing/2018/sketchyshapes" sd="391013000">
                  <a:prstGeom prst="rect">
                    <a:avLst/>
                  </a:prstGeom>
                  <ask:type>
                    <ask:lineSketchScribble/>
                  </ask:type>
                </ask:lineSketchStyleProps>
              </a:ext>
            </a:extLst>
          </a:ln>
        </p:spPr>
        <p:txBody>
          <a:bodyPr wrap="square">
            <a:spAutoFit/>
          </a:bodyPr>
          <a:lstStyle/>
          <a:p>
            <a:pPr algn="ctr"/>
            <a:endParaRPr lang="de-DE" sz="3200" i="1" dirty="0"/>
          </a:p>
          <a:p>
            <a:pPr algn="ctr"/>
            <a:r>
              <a:rPr lang="de-DE" sz="3200" i="1" dirty="0"/>
              <a:t>Ich frage meine </a:t>
            </a:r>
            <a:r>
              <a:rPr lang="de-DE" sz="3200" i="1" dirty="0" err="1"/>
              <a:t>Kolleg:innen</a:t>
            </a:r>
            <a:r>
              <a:rPr lang="de-DE" sz="3200" i="1" dirty="0"/>
              <a:t>, ob ich sie mit 'Du' ansprechen kann, um eine lockere Atmosphäre zu schaffen.</a:t>
            </a:r>
          </a:p>
          <a:p>
            <a:pPr algn="ctr"/>
            <a:endParaRPr lang="de-DE" sz="3200" i="1" dirty="0"/>
          </a:p>
        </p:txBody>
      </p:sp>
      <p:pic>
        <p:nvPicPr>
          <p:cNvPr id="8" name="Grafik 7" descr="Marke 6 mit einfarbiger Füllung">
            <a:extLst>
              <a:ext uri="{FF2B5EF4-FFF2-40B4-BE49-F238E27FC236}">
                <a16:creationId xmlns:a16="http://schemas.microsoft.com/office/drawing/2014/main" id="{BDE37BFF-8B48-DD39-1E30-A80644FFD3F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69068" y="1804737"/>
            <a:ext cx="914400" cy="914400"/>
          </a:xfrm>
          <a:prstGeom prst="rect">
            <a:avLst/>
          </a:prstGeom>
        </p:spPr>
      </p:pic>
      <p:pic>
        <p:nvPicPr>
          <p:cNvPr id="9218" name="Picture 2" descr="105.900+ Grafiken, lizenzfreie Vektorgrafiken und Clipart zu Hände Schütteln  - iStock | Hand geben, Hände reichen, Business">
            <a:extLst>
              <a:ext uri="{FF2B5EF4-FFF2-40B4-BE49-F238E27FC236}">
                <a16:creationId xmlns:a16="http://schemas.microsoft.com/office/drawing/2014/main" id="{ADE9E62B-AC27-E9AD-A808-9A0A538151CB}"/>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794099"/>
            <a:ext cx="3183355" cy="274642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300+ Grafiken, lizenzfreie Vektorgrafiken und Clipart zu Dos And Donts -  iStock | Regeln">
            <a:extLst>
              <a:ext uri="{FF2B5EF4-FFF2-40B4-BE49-F238E27FC236}">
                <a16:creationId xmlns:a16="http://schemas.microsoft.com/office/drawing/2014/main" id="{72D93633-8653-E548-2221-0DB0516D8202}"/>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673640" y="4465180"/>
            <a:ext cx="3844591" cy="1891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584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Reflexion Berufspraxis</a:t>
            </a:r>
          </a:p>
        </p:txBody>
      </p:sp>
      <p:pic>
        <p:nvPicPr>
          <p:cNvPr id="2" name="Grafik 1" descr="Weibliches Profil mit einfarbiger Füllung">
            <a:extLst>
              <a:ext uri="{FF2B5EF4-FFF2-40B4-BE49-F238E27FC236}">
                <a16:creationId xmlns:a16="http://schemas.microsoft.com/office/drawing/2014/main" id="{D55B97EC-0737-ACFD-C195-433E7B71E30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6051" y="2195208"/>
            <a:ext cx="914400" cy="914400"/>
          </a:xfrm>
          <a:prstGeom prst="rect">
            <a:avLst/>
          </a:prstGeom>
        </p:spPr>
      </p:pic>
      <p:pic>
        <p:nvPicPr>
          <p:cNvPr id="3" name="Grafik 2" descr="Benutzer mit einfarbiger Füllung">
            <a:extLst>
              <a:ext uri="{FF2B5EF4-FFF2-40B4-BE49-F238E27FC236}">
                <a16:creationId xmlns:a16="http://schemas.microsoft.com/office/drawing/2014/main" id="{5EA68CDE-55E8-0A0E-0841-C1308A9D04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8829" y="4238016"/>
            <a:ext cx="914400" cy="914400"/>
          </a:xfrm>
          <a:prstGeom prst="rect">
            <a:avLst/>
          </a:prstGeom>
        </p:spPr>
      </p:pic>
      <p:sp>
        <p:nvSpPr>
          <p:cNvPr id="7" name="Ellipse 6">
            <a:extLst>
              <a:ext uri="{FF2B5EF4-FFF2-40B4-BE49-F238E27FC236}">
                <a16:creationId xmlns:a16="http://schemas.microsoft.com/office/drawing/2014/main" id="{8D3DEA4A-1B60-0E21-372A-30A49C0BE15B}"/>
              </a:ext>
            </a:extLst>
          </p:cNvPr>
          <p:cNvSpPr/>
          <p:nvPr/>
        </p:nvSpPr>
        <p:spPr>
          <a:xfrm>
            <a:off x="1038829" y="3260386"/>
            <a:ext cx="914400" cy="826851"/>
          </a:xfrm>
          <a:prstGeom prst="ellipse">
            <a:avLst/>
          </a:prstGeom>
          <a:solidFill>
            <a:srgbClr val="A7D7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 name="Grafik 9" descr="Weibliches Profil mit einfarbiger Füllung">
            <a:extLst>
              <a:ext uri="{FF2B5EF4-FFF2-40B4-BE49-F238E27FC236}">
                <a16:creationId xmlns:a16="http://schemas.microsoft.com/office/drawing/2014/main" id="{9E707B16-BB5A-0818-570D-22157DDA5A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56357" y="2195208"/>
            <a:ext cx="914400" cy="914400"/>
          </a:xfrm>
          <a:prstGeom prst="rect">
            <a:avLst/>
          </a:prstGeom>
        </p:spPr>
      </p:pic>
      <p:pic>
        <p:nvPicPr>
          <p:cNvPr id="11" name="Grafik 10" descr="Benutzer mit einfarbiger Füllung">
            <a:extLst>
              <a:ext uri="{FF2B5EF4-FFF2-40B4-BE49-F238E27FC236}">
                <a16:creationId xmlns:a16="http://schemas.microsoft.com/office/drawing/2014/main" id="{D0968CD4-06EE-1D79-DD14-E9A133C4C03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56357" y="4267200"/>
            <a:ext cx="914400" cy="914400"/>
          </a:xfrm>
          <a:prstGeom prst="rect">
            <a:avLst/>
          </a:prstGeom>
        </p:spPr>
      </p:pic>
      <p:sp>
        <p:nvSpPr>
          <p:cNvPr id="12" name="Ellipse 11">
            <a:extLst>
              <a:ext uri="{FF2B5EF4-FFF2-40B4-BE49-F238E27FC236}">
                <a16:creationId xmlns:a16="http://schemas.microsoft.com/office/drawing/2014/main" id="{D401275F-994D-CB79-F28A-B9F86418311F}"/>
              </a:ext>
            </a:extLst>
          </p:cNvPr>
          <p:cNvSpPr/>
          <p:nvPr/>
        </p:nvSpPr>
        <p:spPr>
          <a:xfrm>
            <a:off x="3456357" y="3289570"/>
            <a:ext cx="914400" cy="826851"/>
          </a:xfrm>
          <a:prstGeom prst="ellipse">
            <a:avLst/>
          </a:prstGeom>
          <a:solidFill>
            <a:srgbClr val="70AD47"/>
          </a:solidFill>
          <a:ln>
            <a:solidFill>
              <a:srgbClr val="82A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3" name="Grafik 12" descr="Benutzer mit einfarbiger Füllung">
            <a:extLst>
              <a:ext uri="{FF2B5EF4-FFF2-40B4-BE49-F238E27FC236}">
                <a16:creationId xmlns:a16="http://schemas.microsoft.com/office/drawing/2014/main" id="{FD75105E-C481-299C-F3EE-31064EF3900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16416" y="4289897"/>
            <a:ext cx="914400" cy="914400"/>
          </a:xfrm>
          <a:prstGeom prst="rect">
            <a:avLst/>
          </a:prstGeom>
        </p:spPr>
      </p:pic>
      <p:sp>
        <p:nvSpPr>
          <p:cNvPr id="14" name="Ellipse 13">
            <a:extLst>
              <a:ext uri="{FF2B5EF4-FFF2-40B4-BE49-F238E27FC236}">
                <a16:creationId xmlns:a16="http://schemas.microsoft.com/office/drawing/2014/main" id="{B0A1FEB4-1C28-CEAF-8550-30DA98B5582B}"/>
              </a:ext>
            </a:extLst>
          </p:cNvPr>
          <p:cNvSpPr/>
          <p:nvPr/>
        </p:nvSpPr>
        <p:spPr>
          <a:xfrm>
            <a:off x="5716416" y="3260386"/>
            <a:ext cx="914400" cy="826851"/>
          </a:xfrm>
          <a:prstGeom prst="ellipse">
            <a:avLst/>
          </a:prstGeom>
          <a:solidFill>
            <a:srgbClr val="A6A7C6"/>
          </a:solidFill>
          <a:ln>
            <a:solidFill>
              <a:srgbClr val="A6A7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5" name="Grafik 14" descr="Benutzer mit einfarbiger Füllung">
            <a:extLst>
              <a:ext uri="{FF2B5EF4-FFF2-40B4-BE49-F238E27FC236}">
                <a16:creationId xmlns:a16="http://schemas.microsoft.com/office/drawing/2014/main" id="{732A810A-77C0-027D-00B3-A36D164867D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16416" y="2161422"/>
            <a:ext cx="914400" cy="914400"/>
          </a:xfrm>
          <a:prstGeom prst="rect">
            <a:avLst/>
          </a:prstGeom>
        </p:spPr>
      </p:pic>
      <p:pic>
        <p:nvPicPr>
          <p:cNvPr id="16" name="Grafik 15" descr="Weibliches Profil mit einfarbiger Füllung">
            <a:extLst>
              <a:ext uri="{FF2B5EF4-FFF2-40B4-BE49-F238E27FC236}">
                <a16:creationId xmlns:a16="http://schemas.microsoft.com/office/drawing/2014/main" id="{74D44B76-78D3-940C-BF88-5B448352557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976476" y="2183859"/>
            <a:ext cx="914400" cy="914400"/>
          </a:xfrm>
          <a:prstGeom prst="rect">
            <a:avLst/>
          </a:prstGeom>
        </p:spPr>
      </p:pic>
      <p:sp>
        <p:nvSpPr>
          <p:cNvPr id="17" name="Ellipse 16">
            <a:extLst>
              <a:ext uri="{FF2B5EF4-FFF2-40B4-BE49-F238E27FC236}">
                <a16:creationId xmlns:a16="http://schemas.microsoft.com/office/drawing/2014/main" id="{47FAB4A5-1605-F3A4-60EB-4002FC00A9CF}"/>
              </a:ext>
            </a:extLst>
          </p:cNvPr>
          <p:cNvSpPr/>
          <p:nvPr/>
        </p:nvSpPr>
        <p:spPr>
          <a:xfrm>
            <a:off x="7976476" y="3278221"/>
            <a:ext cx="914400" cy="826851"/>
          </a:xfrm>
          <a:prstGeom prst="ellipse">
            <a:avLst/>
          </a:prstGeom>
          <a:solidFill>
            <a:schemeClr val="accent6">
              <a:lumMod val="75000"/>
            </a:schemeClr>
          </a:solidFill>
          <a:ln>
            <a:solidFill>
              <a:srgbClr val="F7E2E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8" name="Grafik 17" descr="Weibliches Profil mit einfarbiger Füllung">
            <a:extLst>
              <a:ext uri="{FF2B5EF4-FFF2-40B4-BE49-F238E27FC236}">
                <a16:creationId xmlns:a16="http://schemas.microsoft.com/office/drawing/2014/main" id="{4D580DC4-03C9-570F-D46B-ED2E584B3F7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976476" y="4267200"/>
            <a:ext cx="914400" cy="914400"/>
          </a:xfrm>
          <a:prstGeom prst="rect">
            <a:avLst/>
          </a:prstGeom>
        </p:spPr>
      </p:pic>
      <p:pic>
        <p:nvPicPr>
          <p:cNvPr id="19" name="Grafik 18" descr="Weibliches Profil mit einfarbiger Füllung">
            <a:extLst>
              <a:ext uri="{FF2B5EF4-FFF2-40B4-BE49-F238E27FC236}">
                <a16:creationId xmlns:a16="http://schemas.microsoft.com/office/drawing/2014/main" id="{8EFDA15B-99E4-6E63-C53A-4869B7465EA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0226200" y="4278549"/>
            <a:ext cx="914400" cy="914400"/>
          </a:xfrm>
          <a:prstGeom prst="rect">
            <a:avLst/>
          </a:prstGeom>
        </p:spPr>
      </p:pic>
      <p:pic>
        <p:nvPicPr>
          <p:cNvPr id="20" name="Grafik 19" descr="Benutzer mit einfarbiger Füllung">
            <a:extLst>
              <a:ext uri="{FF2B5EF4-FFF2-40B4-BE49-F238E27FC236}">
                <a16:creationId xmlns:a16="http://schemas.microsoft.com/office/drawing/2014/main" id="{CA765691-2A84-0D4D-ACD3-7AC9EBCCA4E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0110075" y="2183859"/>
            <a:ext cx="914400" cy="914400"/>
          </a:xfrm>
          <a:prstGeom prst="rect">
            <a:avLst/>
          </a:prstGeom>
        </p:spPr>
      </p:pic>
      <p:sp>
        <p:nvSpPr>
          <p:cNvPr id="21" name="Ellipse 20">
            <a:extLst>
              <a:ext uri="{FF2B5EF4-FFF2-40B4-BE49-F238E27FC236}">
                <a16:creationId xmlns:a16="http://schemas.microsoft.com/office/drawing/2014/main" id="{E68828C7-1E95-DECD-BFC2-EEA69B67ACC3}"/>
              </a:ext>
            </a:extLst>
          </p:cNvPr>
          <p:cNvSpPr/>
          <p:nvPr/>
        </p:nvSpPr>
        <p:spPr>
          <a:xfrm>
            <a:off x="10138651" y="3300919"/>
            <a:ext cx="914400" cy="826851"/>
          </a:xfrm>
          <a:prstGeom prst="ellipse">
            <a:avLst/>
          </a:prstGeom>
          <a:solidFill>
            <a:srgbClr val="82A6CC"/>
          </a:solidFill>
          <a:ln>
            <a:solidFill>
              <a:srgbClr val="82A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Titel 2">
            <a:extLst>
              <a:ext uri="{FF2B5EF4-FFF2-40B4-BE49-F238E27FC236}">
                <a16:creationId xmlns:a16="http://schemas.microsoft.com/office/drawing/2014/main" id="{70AEFE9B-8FE4-F3CE-938A-CF2D7804B54F}"/>
              </a:ext>
            </a:extLst>
          </p:cNvPr>
          <p:cNvSpPr txBox="1">
            <a:spLocks/>
          </p:cNvSpPr>
          <p:nvPr/>
        </p:nvSpPr>
        <p:spPr>
          <a:xfrm>
            <a:off x="3405188" y="3028864"/>
            <a:ext cx="5059105" cy="1325563"/>
          </a:xfrm>
          <a:prstGeom prst="rect">
            <a:avLst/>
          </a:prstGeom>
        </p:spPr>
        <p:txBody>
          <a:bodyPr vert="horz" lIns="91440" tIns="45720" rIns="91440" bIns="45720" rtlCol="0" anchor="ctr">
            <a:normAutofit/>
          </a:bodyPr>
          <a:lstStyle>
            <a:lvl1pPr algn="l" defTabSz="894670" rtl="0" eaLnBrk="1" latinLnBrk="0" hangingPunct="1">
              <a:lnSpc>
                <a:spcPct val="90000"/>
              </a:lnSpc>
              <a:spcBef>
                <a:spcPct val="0"/>
              </a:spcBef>
              <a:buNone/>
              <a:defRPr sz="3645" b="1" kern="1200">
                <a:solidFill>
                  <a:schemeClr val="tx1"/>
                </a:solidFill>
                <a:latin typeface="+mj-lt"/>
                <a:ea typeface="+mj-ea"/>
                <a:cs typeface="+mj-cs"/>
              </a:defRPr>
            </a:lvl1pPr>
          </a:lstStyle>
          <a:p>
            <a:pPr algn="ctr"/>
            <a:r>
              <a:rPr lang="de-AT" sz="4000" dirty="0">
                <a:latin typeface="+mn-lt"/>
              </a:rPr>
              <a:t>Erfahrungsaustausch</a:t>
            </a:r>
          </a:p>
        </p:txBody>
      </p:sp>
      <p:grpSp>
        <p:nvGrpSpPr>
          <p:cNvPr id="23" name="Gruppieren 22">
            <a:extLst>
              <a:ext uri="{FF2B5EF4-FFF2-40B4-BE49-F238E27FC236}">
                <a16:creationId xmlns:a16="http://schemas.microsoft.com/office/drawing/2014/main" id="{55231E25-D122-8CD5-811D-31B27DB76E90}"/>
              </a:ext>
            </a:extLst>
          </p:cNvPr>
          <p:cNvGrpSpPr/>
          <p:nvPr/>
        </p:nvGrpSpPr>
        <p:grpSpPr>
          <a:xfrm>
            <a:off x="1038829" y="5303195"/>
            <a:ext cx="807396" cy="477750"/>
            <a:chOff x="1092331" y="5476672"/>
            <a:chExt cx="807396" cy="477750"/>
          </a:xfrm>
        </p:grpSpPr>
        <p:sp>
          <p:nvSpPr>
            <p:cNvPr id="24" name="Rechteck 23">
              <a:extLst>
                <a:ext uri="{FF2B5EF4-FFF2-40B4-BE49-F238E27FC236}">
                  <a16:creationId xmlns:a16="http://schemas.microsoft.com/office/drawing/2014/main" id="{B746F131-6673-05BB-CFD0-DC2F69BFC373}"/>
                </a:ext>
              </a:extLst>
            </p:cNvPr>
            <p:cNvSpPr/>
            <p:nvPr/>
          </p:nvSpPr>
          <p:spPr>
            <a:xfrm>
              <a:off x="1092331" y="5476672"/>
              <a:ext cx="807396" cy="477750"/>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5" name="Grafik 24" descr="Marke Fragezeichen mit einfarbiger Füllung">
              <a:extLst>
                <a:ext uri="{FF2B5EF4-FFF2-40B4-BE49-F238E27FC236}">
                  <a16:creationId xmlns:a16="http://schemas.microsoft.com/office/drawing/2014/main" id="{E4655598-5C56-6E73-971D-A0E97AAF11D8}"/>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257154" y="5476672"/>
              <a:ext cx="477750" cy="477750"/>
            </a:xfrm>
            <a:prstGeom prst="rect">
              <a:avLst/>
            </a:prstGeom>
          </p:spPr>
        </p:pic>
      </p:grpSp>
      <p:grpSp>
        <p:nvGrpSpPr>
          <p:cNvPr id="26" name="Gruppieren 25">
            <a:extLst>
              <a:ext uri="{FF2B5EF4-FFF2-40B4-BE49-F238E27FC236}">
                <a16:creationId xmlns:a16="http://schemas.microsoft.com/office/drawing/2014/main" id="{B84A8868-145A-96F5-C776-18A8471C41E1}"/>
              </a:ext>
            </a:extLst>
          </p:cNvPr>
          <p:cNvGrpSpPr/>
          <p:nvPr/>
        </p:nvGrpSpPr>
        <p:grpSpPr>
          <a:xfrm>
            <a:off x="3446764" y="5303195"/>
            <a:ext cx="807396" cy="477750"/>
            <a:chOff x="1092331" y="5476672"/>
            <a:chExt cx="807396" cy="477750"/>
          </a:xfrm>
        </p:grpSpPr>
        <p:sp>
          <p:nvSpPr>
            <p:cNvPr id="27" name="Rechteck 26">
              <a:extLst>
                <a:ext uri="{FF2B5EF4-FFF2-40B4-BE49-F238E27FC236}">
                  <a16:creationId xmlns:a16="http://schemas.microsoft.com/office/drawing/2014/main" id="{85E0240F-1032-A64E-4680-9C2373AD202C}"/>
                </a:ext>
              </a:extLst>
            </p:cNvPr>
            <p:cNvSpPr/>
            <p:nvPr/>
          </p:nvSpPr>
          <p:spPr>
            <a:xfrm>
              <a:off x="1092331" y="5476672"/>
              <a:ext cx="807396" cy="477750"/>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8" name="Grafik 27" descr="Marke Fragezeichen mit einfarbiger Füllung">
              <a:extLst>
                <a:ext uri="{FF2B5EF4-FFF2-40B4-BE49-F238E27FC236}">
                  <a16:creationId xmlns:a16="http://schemas.microsoft.com/office/drawing/2014/main" id="{143113B9-89E5-5B71-C9EC-4551FF51B5A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257154" y="5476672"/>
              <a:ext cx="477750" cy="477750"/>
            </a:xfrm>
            <a:prstGeom prst="rect">
              <a:avLst/>
            </a:prstGeom>
          </p:spPr>
        </p:pic>
      </p:grpSp>
      <p:grpSp>
        <p:nvGrpSpPr>
          <p:cNvPr id="29" name="Gruppieren 28">
            <a:extLst>
              <a:ext uri="{FF2B5EF4-FFF2-40B4-BE49-F238E27FC236}">
                <a16:creationId xmlns:a16="http://schemas.microsoft.com/office/drawing/2014/main" id="{8CAA1199-1E85-700A-09D1-0E745DFAEBA4}"/>
              </a:ext>
            </a:extLst>
          </p:cNvPr>
          <p:cNvGrpSpPr/>
          <p:nvPr/>
        </p:nvGrpSpPr>
        <p:grpSpPr>
          <a:xfrm>
            <a:off x="5769918" y="5304817"/>
            <a:ext cx="807396" cy="477750"/>
            <a:chOff x="1092331" y="5476672"/>
            <a:chExt cx="807396" cy="477750"/>
          </a:xfrm>
        </p:grpSpPr>
        <p:sp>
          <p:nvSpPr>
            <p:cNvPr id="30" name="Rechteck 29">
              <a:extLst>
                <a:ext uri="{FF2B5EF4-FFF2-40B4-BE49-F238E27FC236}">
                  <a16:creationId xmlns:a16="http://schemas.microsoft.com/office/drawing/2014/main" id="{2B86F32A-19E9-9020-1AD1-DFCE954C004D}"/>
                </a:ext>
              </a:extLst>
            </p:cNvPr>
            <p:cNvSpPr/>
            <p:nvPr/>
          </p:nvSpPr>
          <p:spPr>
            <a:xfrm>
              <a:off x="1092331" y="5476672"/>
              <a:ext cx="807396" cy="477750"/>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1" name="Grafik 30" descr="Marke Fragezeichen mit einfarbiger Füllung">
              <a:extLst>
                <a:ext uri="{FF2B5EF4-FFF2-40B4-BE49-F238E27FC236}">
                  <a16:creationId xmlns:a16="http://schemas.microsoft.com/office/drawing/2014/main" id="{6BC81D48-E516-DD35-3917-2A13AA36EEB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257154" y="5476672"/>
              <a:ext cx="477750" cy="477750"/>
            </a:xfrm>
            <a:prstGeom prst="rect">
              <a:avLst/>
            </a:prstGeom>
          </p:spPr>
        </p:pic>
      </p:grpSp>
      <p:grpSp>
        <p:nvGrpSpPr>
          <p:cNvPr id="32" name="Gruppieren 31">
            <a:extLst>
              <a:ext uri="{FF2B5EF4-FFF2-40B4-BE49-F238E27FC236}">
                <a16:creationId xmlns:a16="http://schemas.microsoft.com/office/drawing/2014/main" id="{F7AC813E-89A8-D3D8-216A-7479585582B4}"/>
              </a:ext>
            </a:extLst>
          </p:cNvPr>
          <p:cNvGrpSpPr/>
          <p:nvPr/>
        </p:nvGrpSpPr>
        <p:grpSpPr>
          <a:xfrm>
            <a:off x="8093072" y="5332379"/>
            <a:ext cx="807396" cy="477750"/>
            <a:chOff x="1092331" y="5476672"/>
            <a:chExt cx="807396" cy="477750"/>
          </a:xfrm>
        </p:grpSpPr>
        <p:sp>
          <p:nvSpPr>
            <p:cNvPr id="33" name="Rechteck 32">
              <a:extLst>
                <a:ext uri="{FF2B5EF4-FFF2-40B4-BE49-F238E27FC236}">
                  <a16:creationId xmlns:a16="http://schemas.microsoft.com/office/drawing/2014/main" id="{EAE4F9FD-E048-5B05-8217-0F0D81004F9B}"/>
                </a:ext>
              </a:extLst>
            </p:cNvPr>
            <p:cNvSpPr/>
            <p:nvPr/>
          </p:nvSpPr>
          <p:spPr>
            <a:xfrm>
              <a:off x="1092331" y="5476672"/>
              <a:ext cx="807396" cy="477750"/>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4" name="Grafik 33" descr="Marke Fragezeichen mit einfarbiger Füllung">
              <a:extLst>
                <a:ext uri="{FF2B5EF4-FFF2-40B4-BE49-F238E27FC236}">
                  <a16:creationId xmlns:a16="http://schemas.microsoft.com/office/drawing/2014/main" id="{14FD83C1-254F-8417-1302-A0F0CF698CA2}"/>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257154" y="5476672"/>
              <a:ext cx="477750" cy="477750"/>
            </a:xfrm>
            <a:prstGeom prst="rect">
              <a:avLst/>
            </a:prstGeom>
          </p:spPr>
        </p:pic>
      </p:grpSp>
      <p:grpSp>
        <p:nvGrpSpPr>
          <p:cNvPr id="35" name="Gruppieren 34">
            <a:extLst>
              <a:ext uri="{FF2B5EF4-FFF2-40B4-BE49-F238E27FC236}">
                <a16:creationId xmlns:a16="http://schemas.microsoft.com/office/drawing/2014/main" id="{C50B4A6C-FF5D-AC08-5A2A-502912E88E09}"/>
              </a:ext>
            </a:extLst>
          </p:cNvPr>
          <p:cNvGrpSpPr/>
          <p:nvPr/>
        </p:nvGrpSpPr>
        <p:grpSpPr>
          <a:xfrm>
            <a:off x="10217079" y="5303195"/>
            <a:ext cx="807396" cy="477750"/>
            <a:chOff x="1092331" y="5476672"/>
            <a:chExt cx="807396" cy="477750"/>
          </a:xfrm>
        </p:grpSpPr>
        <p:sp>
          <p:nvSpPr>
            <p:cNvPr id="36" name="Rechteck 35">
              <a:extLst>
                <a:ext uri="{FF2B5EF4-FFF2-40B4-BE49-F238E27FC236}">
                  <a16:creationId xmlns:a16="http://schemas.microsoft.com/office/drawing/2014/main" id="{D1D8F066-55D0-1212-D0CA-7E10ED2BA829}"/>
                </a:ext>
              </a:extLst>
            </p:cNvPr>
            <p:cNvSpPr/>
            <p:nvPr/>
          </p:nvSpPr>
          <p:spPr>
            <a:xfrm>
              <a:off x="1092331" y="5476672"/>
              <a:ext cx="807396" cy="477750"/>
            </a:xfrm>
            <a:prstGeom prst="rect">
              <a:avLst/>
            </a:prstGeom>
            <a:solidFill>
              <a:srgbClr val="A9D1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37" name="Grafik 36" descr="Marke Fragezeichen mit einfarbiger Füllung">
              <a:extLst>
                <a:ext uri="{FF2B5EF4-FFF2-40B4-BE49-F238E27FC236}">
                  <a16:creationId xmlns:a16="http://schemas.microsoft.com/office/drawing/2014/main" id="{CBB6802D-930A-B143-EE01-AAD4820076F4}"/>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257154" y="5476672"/>
              <a:ext cx="477750" cy="477750"/>
            </a:xfrm>
            <a:prstGeom prst="rect">
              <a:avLst/>
            </a:prstGeom>
          </p:spPr>
        </p:pic>
      </p:grpSp>
    </p:spTree>
    <p:extLst>
      <p:ext uri="{BB962C8B-B14F-4D97-AF65-F5344CB8AC3E}">
        <p14:creationId xmlns:p14="http://schemas.microsoft.com/office/powerpoint/2010/main" val="307346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childTnLst>
                          </p:cTn>
                        </p:par>
                        <p:par>
                          <p:cTn id="46" fill="hold">
                            <p:stCondLst>
                              <p:cond delay="4500"/>
                            </p:stCondLst>
                            <p:childTnLst>
                              <p:par>
                                <p:cTn id="47" presetID="10" presetClass="entr" presetSubtype="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childTnLst>
                          </p:cTn>
                        </p:par>
                        <p:par>
                          <p:cTn id="50" fill="hold">
                            <p:stCondLst>
                              <p:cond delay="5000"/>
                            </p:stCondLst>
                            <p:childTnLst>
                              <p:par>
                                <p:cTn id="51" presetID="10" presetClass="entr" presetSubtype="0"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childTnLst>
                          </p:cTn>
                        </p:par>
                        <p:par>
                          <p:cTn id="58" fill="hold">
                            <p:stCondLst>
                              <p:cond delay="6000"/>
                            </p:stCondLst>
                            <p:childTnLst>
                              <p:par>
                                <p:cTn id="59" presetID="1"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par>
                                <p:cTn id="69" presetID="10" presetClass="entr" presetSubtype="0" fill="hold" nodeType="with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10" presetClass="entr" presetSubtype="0" fill="hold"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par>
                                <p:cTn id="75" presetID="10" presetClass="entr" presetSubtype="0" fill="hold"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par>
                                <p:cTn id="78" presetID="0" presetClass="path" presetSubtype="0" accel="50000" decel="50000" fill="hold" nodeType="withEffect">
                                  <p:stCondLst>
                                    <p:cond delay="0"/>
                                  </p:stCondLst>
                                  <p:childTnLst>
                                    <p:animMotion origin="layout" path="M 0.00156 -0.00788 L -0.18438 -0.00788 " pathEditMode="relative" ptsTypes="AA">
                                      <p:cBhvr>
                                        <p:cTn id="79" dur="2000" fill="hold"/>
                                        <p:tgtEl>
                                          <p:spTgt spid="16"/>
                                        </p:tgtEl>
                                        <p:attrNameLst>
                                          <p:attrName>ppt_x</p:attrName>
                                          <p:attrName>ppt_y</p:attrName>
                                        </p:attrNameLst>
                                      </p:cBhvr>
                                    </p:animMotion>
                                  </p:childTnLst>
                                </p:cTn>
                              </p:par>
                              <p:par>
                                <p:cTn id="80" presetID="0" presetClass="path" presetSubtype="0" accel="50000" decel="50000" fill="hold" nodeType="withEffect">
                                  <p:stCondLst>
                                    <p:cond delay="0"/>
                                  </p:stCondLst>
                                  <p:childTnLst>
                                    <p:animMotion origin="layout" path="M 0.00352 -0.00463 L -0.18242 -0.0074 " pathEditMode="relative" ptsTypes="AA">
                                      <p:cBhvr>
                                        <p:cTn id="81" dur="2000" fill="hold"/>
                                        <p:tgtEl>
                                          <p:spTgt spid="15"/>
                                        </p:tgtEl>
                                        <p:attrNameLst>
                                          <p:attrName>ppt_x</p:attrName>
                                          <p:attrName>ppt_y</p:attrName>
                                        </p:attrNameLst>
                                      </p:cBhvr>
                                    </p:animMotion>
                                  </p:childTnLst>
                                </p:cTn>
                              </p:par>
                              <p:par>
                                <p:cTn id="82" presetID="0" presetClass="path" presetSubtype="0" accel="50000" decel="50000" fill="hold" nodeType="withEffect">
                                  <p:stCondLst>
                                    <p:cond delay="0"/>
                                  </p:stCondLst>
                                  <p:childTnLst>
                                    <p:animMotion origin="layout" path="M 0.00456 -0.01088 L -0.19726 -0.00394 " pathEditMode="relative" ptsTypes="AA">
                                      <p:cBhvr>
                                        <p:cTn id="83" dur="2000" fill="hold"/>
                                        <p:tgtEl>
                                          <p:spTgt spid="10"/>
                                        </p:tgtEl>
                                        <p:attrNameLst>
                                          <p:attrName>ppt_x</p:attrName>
                                          <p:attrName>ppt_y</p:attrName>
                                        </p:attrNameLst>
                                      </p:cBhvr>
                                    </p:animMotion>
                                  </p:childTnLst>
                                </p:cTn>
                              </p:par>
                              <p:par>
                                <p:cTn id="84" presetID="0" presetClass="path" presetSubtype="0" accel="50000" decel="50000" fill="hold" nodeType="withEffect">
                                  <p:stCondLst>
                                    <p:cond delay="0"/>
                                  </p:stCondLst>
                                  <p:childTnLst>
                                    <p:animMotion origin="layout" path="M -0.00052 -0.0095 L 0.7336 -0.00394 " pathEditMode="relative" ptsTypes="AA">
                                      <p:cBhvr>
                                        <p:cTn id="85" dur="2000" fill="hold"/>
                                        <p:tgtEl>
                                          <p:spTgt spid="2"/>
                                        </p:tgtEl>
                                        <p:attrNameLst>
                                          <p:attrName>ppt_x</p:attrName>
                                          <p:attrName>ppt_y</p:attrName>
                                        </p:attrNameLst>
                                      </p:cBhvr>
                                    </p:animMotion>
                                  </p:childTnLst>
                                </p:cTn>
                              </p:par>
                              <p:par>
                                <p:cTn id="86" presetID="0" presetClass="path" presetSubtype="0" accel="50000" decel="50000" fill="hold" nodeType="withEffect">
                                  <p:stCondLst>
                                    <p:cond delay="0"/>
                                  </p:stCondLst>
                                  <p:childTnLst>
                                    <p:animMotion origin="layout" path="M -0.00612 0.00047 L 0.19726 0.00324 " pathEditMode="relative" rAng="0" ptsTypes="AA">
                                      <p:cBhvr>
                                        <p:cTn id="87" dur="2000" fill="hold"/>
                                        <p:tgtEl>
                                          <p:spTgt spid="3"/>
                                        </p:tgtEl>
                                        <p:attrNameLst>
                                          <p:attrName>ppt_x</p:attrName>
                                          <p:attrName>ppt_y</p:attrName>
                                        </p:attrNameLst>
                                      </p:cBhvr>
                                      <p:rCtr x="10169" y="139"/>
                                    </p:animMotion>
                                  </p:childTnLst>
                                </p:cTn>
                              </p:par>
                              <p:par>
                                <p:cTn id="88" presetID="0" presetClass="path" presetSubtype="0" accel="50000" decel="50000" fill="hold" nodeType="withEffect">
                                  <p:stCondLst>
                                    <p:cond delay="0"/>
                                  </p:stCondLst>
                                  <p:childTnLst>
                                    <p:animMotion origin="layout" path="M -0.00416 0.00185 L 0.18646 0.00046 " pathEditMode="relative" ptsTypes="AA">
                                      <p:cBhvr>
                                        <p:cTn id="89" dur="2000" fill="hold"/>
                                        <p:tgtEl>
                                          <p:spTgt spid="11"/>
                                        </p:tgtEl>
                                        <p:attrNameLst>
                                          <p:attrName>ppt_x</p:attrName>
                                          <p:attrName>ppt_y</p:attrName>
                                        </p:attrNameLst>
                                      </p:cBhvr>
                                    </p:animMotion>
                                  </p:childTnLst>
                                </p:cTn>
                              </p:par>
                              <p:par>
                                <p:cTn id="90" presetID="0" presetClass="path" presetSubtype="0" accel="50000" decel="50000" fill="hold" nodeType="withEffect">
                                  <p:stCondLst>
                                    <p:cond delay="0"/>
                                  </p:stCondLst>
                                  <p:childTnLst>
                                    <p:animMotion origin="layout" path="M -0.00208 3.7037E-7 L 0.1862 -0.00417 " pathEditMode="relative" ptsTypes="AA">
                                      <p:cBhvr>
                                        <p:cTn id="91" dur="2000" fill="hold"/>
                                        <p:tgtEl>
                                          <p:spTgt spid="13"/>
                                        </p:tgtEl>
                                        <p:attrNameLst>
                                          <p:attrName>ppt_x</p:attrName>
                                          <p:attrName>ppt_y</p:attrName>
                                        </p:attrNameLst>
                                      </p:cBhvr>
                                    </p:animMotion>
                                  </p:childTnLst>
                                </p:cTn>
                              </p:par>
                              <p:par>
                                <p:cTn id="92" presetID="0" presetClass="path" presetSubtype="0" accel="50000" decel="50000" fill="hold" nodeType="withEffect">
                                  <p:stCondLst>
                                    <p:cond delay="0"/>
                                  </p:stCondLst>
                                  <p:childTnLst>
                                    <p:animMotion origin="layout" path="M 0.00078 -0.0037 L 0.18034 0.00046 " pathEditMode="relative" ptsTypes="AA">
                                      <p:cBhvr>
                                        <p:cTn id="93" dur="2000" fill="hold"/>
                                        <p:tgtEl>
                                          <p:spTgt spid="18"/>
                                        </p:tgtEl>
                                        <p:attrNameLst>
                                          <p:attrName>ppt_x</p:attrName>
                                          <p:attrName>ppt_y</p:attrName>
                                        </p:attrNameLst>
                                      </p:cBhvr>
                                    </p:animMotion>
                                  </p:childTnLst>
                                </p:cTn>
                              </p:par>
                              <p:par>
                                <p:cTn id="94" presetID="0" presetClass="path" presetSubtype="0" accel="50000" decel="50000" fill="hold" nodeType="withEffect">
                                  <p:stCondLst>
                                    <p:cond delay="0"/>
                                  </p:stCondLst>
                                  <p:childTnLst>
                                    <p:animMotion origin="layout" path="M -0.00026 -0.00833 L -0.75898 -0.00532 " pathEditMode="relative" ptsTypes="AA">
                                      <p:cBhvr>
                                        <p:cTn id="95" dur="2000" fill="hold"/>
                                        <p:tgtEl>
                                          <p:spTgt spid="1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4" grpId="0" animBg="1"/>
      <p:bldP spid="17" grpId="0" animBg="1"/>
      <p:bldP spid="21" grpId="0" animBg="1"/>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Reflexion Berufspraxis</a:t>
            </a:r>
          </a:p>
        </p:txBody>
      </p:sp>
      <p:sp>
        <p:nvSpPr>
          <p:cNvPr id="4" name="Titel 5">
            <a:extLst>
              <a:ext uri="{FF2B5EF4-FFF2-40B4-BE49-F238E27FC236}">
                <a16:creationId xmlns:a16="http://schemas.microsoft.com/office/drawing/2014/main" id="{58BD53D3-34F4-BCD3-3AD8-BA654A8EBF05}"/>
              </a:ext>
            </a:extLst>
          </p:cNvPr>
          <p:cNvSpPr txBox="1">
            <a:spLocks/>
          </p:cNvSpPr>
          <p:nvPr/>
        </p:nvSpPr>
        <p:spPr>
          <a:xfrm>
            <a:off x="838200" y="2386012"/>
            <a:ext cx="10515600" cy="1695450"/>
          </a:xfrm>
          <a:custGeom>
            <a:avLst/>
            <a:gdLst>
              <a:gd name="connsiteX0" fmla="*/ 0 w 10515600"/>
              <a:gd name="connsiteY0" fmla="*/ 0 h 1695450"/>
              <a:gd name="connsiteX1" fmla="*/ 341757 w 10515600"/>
              <a:gd name="connsiteY1" fmla="*/ 0 h 1695450"/>
              <a:gd name="connsiteX2" fmla="*/ 893826 w 10515600"/>
              <a:gd name="connsiteY2" fmla="*/ 0 h 1695450"/>
              <a:gd name="connsiteX3" fmla="*/ 1340739 w 10515600"/>
              <a:gd name="connsiteY3" fmla="*/ 0 h 1695450"/>
              <a:gd name="connsiteX4" fmla="*/ 1892808 w 10515600"/>
              <a:gd name="connsiteY4" fmla="*/ 0 h 1695450"/>
              <a:gd name="connsiteX5" fmla="*/ 2234565 w 10515600"/>
              <a:gd name="connsiteY5" fmla="*/ 0 h 1695450"/>
              <a:gd name="connsiteX6" fmla="*/ 2786634 w 10515600"/>
              <a:gd name="connsiteY6" fmla="*/ 0 h 1695450"/>
              <a:gd name="connsiteX7" fmla="*/ 3338703 w 10515600"/>
              <a:gd name="connsiteY7" fmla="*/ 0 h 1695450"/>
              <a:gd name="connsiteX8" fmla="*/ 3785616 w 10515600"/>
              <a:gd name="connsiteY8" fmla="*/ 0 h 1695450"/>
              <a:gd name="connsiteX9" fmla="*/ 4653153 w 10515600"/>
              <a:gd name="connsiteY9" fmla="*/ 0 h 1695450"/>
              <a:gd name="connsiteX10" fmla="*/ 5310378 w 10515600"/>
              <a:gd name="connsiteY10" fmla="*/ 0 h 1695450"/>
              <a:gd name="connsiteX11" fmla="*/ 5967603 w 10515600"/>
              <a:gd name="connsiteY11" fmla="*/ 0 h 1695450"/>
              <a:gd name="connsiteX12" fmla="*/ 6624828 w 10515600"/>
              <a:gd name="connsiteY12" fmla="*/ 0 h 1695450"/>
              <a:gd name="connsiteX13" fmla="*/ 6966585 w 10515600"/>
              <a:gd name="connsiteY13" fmla="*/ 0 h 1695450"/>
              <a:gd name="connsiteX14" fmla="*/ 7728966 w 10515600"/>
              <a:gd name="connsiteY14" fmla="*/ 0 h 1695450"/>
              <a:gd name="connsiteX15" fmla="*/ 8386191 w 10515600"/>
              <a:gd name="connsiteY15" fmla="*/ 0 h 1695450"/>
              <a:gd name="connsiteX16" fmla="*/ 9253728 w 10515600"/>
              <a:gd name="connsiteY16" fmla="*/ 0 h 1695450"/>
              <a:gd name="connsiteX17" fmla="*/ 9805797 w 10515600"/>
              <a:gd name="connsiteY17" fmla="*/ 0 h 1695450"/>
              <a:gd name="connsiteX18" fmla="*/ 10515600 w 10515600"/>
              <a:gd name="connsiteY18" fmla="*/ 0 h 1695450"/>
              <a:gd name="connsiteX19" fmla="*/ 10515600 w 10515600"/>
              <a:gd name="connsiteY19" fmla="*/ 565150 h 1695450"/>
              <a:gd name="connsiteX20" fmla="*/ 10515600 w 10515600"/>
              <a:gd name="connsiteY20" fmla="*/ 1147255 h 1695450"/>
              <a:gd name="connsiteX21" fmla="*/ 10515600 w 10515600"/>
              <a:gd name="connsiteY21" fmla="*/ 1695450 h 1695450"/>
              <a:gd name="connsiteX22" fmla="*/ 9753219 w 10515600"/>
              <a:gd name="connsiteY22" fmla="*/ 1695450 h 1695450"/>
              <a:gd name="connsiteX23" fmla="*/ 9095994 w 10515600"/>
              <a:gd name="connsiteY23" fmla="*/ 1695450 h 1695450"/>
              <a:gd name="connsiteX24" fmla="*/ 8438769 w 10515600"/>
              <a:gd name="connsiteY24" fmla="*/ 1695450 h 1695450"/>
              <a:gd name="connsiteX25" fmla="*/ 7991856 w 10515600"/>
              <a:gd name="connsiteY25" fmla="*/ 1695450 h 1695450"/>
              <a:gd name="connsiteX26" fmla="*/ 7334631 w 10515600"/>
              <a:gd name="connsiteY26" fmla="*/ 1695450 h 1695450"/>
              <a:gd name="connsiteX27" fmla="*/ 6572250 w 10515600"/>
              <a:gd name="connsiteY27" fmla="*/ 1695450 h 1695450"/>
              <a:gd name="connsiteX28" fmla="*/ 5915025 w 10515600"/>
              <a:gd name="connsiteY28" fmla="*/ 1695450 h 1695450"/>
              <a:gd name="connsiteX29" fmla="*/ 5047488 w 10515600"/>
              <a:gd name="connsiteY29" fmla="*/ 1695450 h 1695450"/>
              <a:gd name="connsiteX30" fmla="*/ 4390263 w 10515600"/>
              <a:gd name="connsiteY30" fmla="*/ 1695450 h 1695450"/>
              <a:gd name="connsiteX31" fmla="*/ 3838194 w 10515600"/>
              <a:gd name="connsiteY31" fmla="*/ 1695450 h 1695450"/>
              <a:gd name="connsiteX32" fmla="*/ 3391281 w 10515600"/>
              <a:gd name="connsiteY32" fmla="*/ 1695450 h 1695450"/>
              <a:gd name="connsiteX33" fmla="*/ 3049524 w 10515600"/>
              <a:gd name="connsiteY33" fmla="*/ 1695450 h 1695450"/>
              <a:gd name="connsiteX34" fmla="*/ 2392299 w 10515600"/>
              <a:gd name="connsiteY34" fmla="*/ 1695450 h 1695450"/>
              <a:gd name="connsiteX35" fmla="*/ 1945386 w 10515600"/>
              <a:gd name="connsiteY35" fmla="*/ 1695450 h 1695450"/>
              <a:gd name="connsiteX36" fmla="*/ 1393317 w 10515600"/>
              <a:gd name="connsiteY36" fmla="*/ 1695450 h 1695450"/>
              <a:gd name="connsiteX37" fmla="*/ 0 w 10515600"/>
              <a:gd name="connsiteY37" fmla="*/ 1695450 h 1695450"/>
              <a:gd name="connsiteX38" fmla="*/ 0 w 10515600"/>
              <a:gd name="connsiteY38" fmla="*/ 1130300 h 1695450"/>
              <a:gd name="connsiteX39" fmla="*/ 0 w 10515600"/>
              <a:gd name="connsiteY39" fmla="*/ 616013 h 1695450"/>
              <a:gd name="connsiteX40" fmla="*/ 0 w 10515600"/>
              <a:gd name="connsiteY40"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0515600" h="1695450" fill="none" extrusionOk="0">
                <a:moveTo>
                  <a:pt x="0" y="0"/>
                </a:moveTo>
                <a:cubicBezTo>
                  <a:pt x="84630" y="13175"/>
                  <a:pt x="236630" y="-1778"/>
                  <a:pt x="341757" y="0"/>
                </a:cubicBezTo>
                <a:cubicBezTo>
                  <a:pt x="446884" y="1778"/>
                  <a:pt x="699468" y="-19796"/>
                  <a:pt x="893826" y="0"/>
                </a:cubicBezTo>
                <a:cubicBezTo>
                  <a:pt x="1088184" y="19796"/>
                  <a:pt x="1250696" y="-20888"/>
                  <a:pt x="1340739" y="0"/>
                </a:cubicBezTo>
                <a:cubicBezTo>
                  <a:pt x="1430782" y="20888"/>
                  <a:pt x="1692837" y="-15452"/>
                  <a:pt x="1892808" y="0"/>
                </a:cubicBezTo>
                <a:cubicBezTo>
                  <a:pt x="2092779" y="15452"/>
                  <a:pt x="2101430" y="7949"/>
                  <a:pt x="2234565" y="0"/>
                </a:cubicBezTo>
                <a:cubicBezTo>
                  <a:pt x="2367700" y="-7949"/>
                  <a:pt x="2631182" y="-10791"/>
                  <a:pt x="2786634" y="0"/>
                </a:cubicBezTo>
                <a:cubicBezTo>
                  <a:pt x="2942086" y="10791"/>
                  <a:pt x="3152908" y="-8810"/>
                  <a:pt x="3338703" y="0"/>
                </a:cubicBezTo>
                <a:cubicBezTo>
                  <a:pt x="3524498" y="8810"/>
                  <a:pt x="3611366" y="19045"/>
                  <a:pt x="3785616" y="0"/>
                </a:cubicBezTo>
                <a:cubicBezTo>
                  <a:pt x="3959866" y="-19045"/>
                  <a:pt x="4423472" y="-16016"/>
                  <a:pt x="4653153" y="0"/>
                </a:cubicBezTo>
                <a:cubicBezTo>
                  <a:pt x="4882834" y="16016"/>
                  <a:pt x="5009354" y="-9474"/>
                  <a:pt x="5310378" y="0"/>
                </a:cubicBezTo>
                <a:cubicBezTo>
                  <a:pt x="5611403" y="9474"/>
                  <a:pt x="5754731" y="-15622"/>
                  <a:pt x="5967603" y="0"/>
                </a:cubicBezTo>
                <a:cubicBezTo>
                  <a:pt x="6180476" y="15622"/>
                  <a:pt x="6472134" y="-5671"/>
                  <a:pt x="6624828" y="0"/>
                </a:cubicBezTo>
                <a:cubicBezTo>
                  <a:pt x="6777523" y="5671"/>
                  <a:pt x="6873443" y="16570"/>
                  <a:pt x="6966585" y="0"/>
                </a:cubicBezTo>
                <a:cubicBezTo>
                  <a:pt x="7059727" y="-16570"/>
                  <a:pt x="7420571" y="-15349"/>
                  <a:pt x="7728966" y="0"/>
                </a:cubicBezTo>
                <a:cubicBezTo>
                  <a:pt x="8037361" y="15349"/>
                  <a:pt x="8227954" y="-12937"/>
                  <a:pt x="8386191" y="0"/>
                </a:cubicBezTo>
                <a:cubicBezTo>
                  <a:pt x="8544429" y="12937"/>
                  <a:pt x="8831305" y="-37070"/>
                  <a:pt x="9253728" y="0"/>
                </a:cubicBezTo>
                <a:cubicBezTo>
                  <a:pt x="9676151" y="37070"/>
                  <a:pt x="9582104" y="15894"/>
                  <a:pt x="9805797" y="0"/>
                </a:cubicBezTo>
                <a:cubicBezTo>
                  <a:pt x="10029490" y="-15894"/>
                  <a:pt x="10314356" y="-14384"/>
                  <a:pt x="10515600" y="0"/>
                </a:cubicBezTo>
                <a:cubicBezTo>
                  <a:pt x="10517122" y="215712"/>
                  <a:pt x="10520631" y="413868"/>
                  <a:pt x="10515600" y="565150"/>
                </a:cubicBezTo>
                <a:cubicBezTo>
                  <a:pt x="10510570" y="716432"/>
                  <a:pt x="10508971" y="862494"/>
                  <a:pt x="10515600" y="1147255"/>
                </a:cubicBezTo>
                <a:cubicBezTo>
                  <a:pt x="10522229" y="1432017"/>
                  <a:pt x="10500954" y="1526594"/>
                  <a:pt x="10515600" y="1695450"/>
                </a:cubicBezTo>
                <a:cubicBezTo>
                  <a:pt x="10230264" y="1658487"/>
                  <a:pt x="9992437" y="1680252"/>
                  <a:pt x="9753219" y="1695450"/>
                </a:cubicBezTo>
                <a:cubicBezTo>
                  <a:pt x="9514001" y="1710648"/>
                  <a:pt x="9414259" y="1694491"/>
                  <a:pt x="9095994" y="1695450"/>
                </a:cubicBezTo>
                <a:cubicBezTo>
                  <a:pt x="8777730" y="1696409"/>
                  <a:pt x="8571260" y="1713630"/>
                  <a:pt x="8438769" y="1695450"/>
                </a:cubicBezTo>
                <a:cubicBezTo>
                  <a:pt x="8306278" y="1677270"/>
                  <a:pt x="8181131" y="1702444"/>
                  <a:pt x="7991856" y="1695450"/>
                </a:cubicBezTo>
                <a:cubicBezTo>
                  <a:pt x="7802581" y="1688456"/>
                  <a:pt x="7578889" y="1664198"/>
                  <a:pt x="7334631" y="1695450"/>
                </a:cubicBezTo>
                <a:cubicBezTo>
                  <a:pt x="7090373" y="1726702"/>
                  <a:pt x="6830707" y="1674285"/>
                  <a:pt x="6572250" y="1695450"/>
                </a:cubicBezTo>
                <a:cubicBezTo>
                  <a:pt x="6313793" y="1716615"/>
                  <a:pt x="6238953" y="1711519"/>
                  <a:pt x="5915025" y="1695450"/>
                </a:cubicBezTo>
                <a:cubicBezTo>
                  <a:pt x="5591098" y="1679381"/>
                  <a:pt x="5372731" y="1705678"/>
                  <a:pt x="5047488" y="1695450"/>
                </a:cubicBezTo>
                <a:cubicBezTo>
                  <a:pt x="4722245" y="1685222"/>
                  <a:pt x="4525863" y="1697592"/>
                  <a:pt x="4390263" y="1695450"/>
                </a:cubicBezTo>
                <a:cubicBezTo>
                  <a:pt x="4254664" y="1693308"/>
                  <a:pt x="4020377" y="1669402"/>
                  <a:pt x="3838194" y="1695450"/>
                </a:cubicBezTo>
                <a:cubicBezTo>
                  <a:pt x="3656011" y="1721498"/>
                  <a:pt x="3490359" y="1707211"/>
                  <a:pt x="3391281" y="1695450"/>
                </a:cubicBezTo>
                <a:cubicBezTo>
                  <a:pt x="3292203" y="1683689"/>
                  <a:pt x="3219939" y="1701278"/>
                  <a:pt x="3049524" y="1695450"/>
                </a:cubicBezTo>
                <a:cubicBezTo>
                  <a:pt x="2879109" y="1689622"/>
                  <a:pt x="2623028" y="1693216"/>
                  <a:pt x="2392299" y="1695450"/>
                </a:cubicBezTo>
                <a:cubicBezTo>
                  <a:pt x="2161570" y="1697684"/>
                  <a:pt x="2086839" y="1690474"/>
                  <a:pt x="1945386" y="1695450"/>
                </a:cubicBezTo>
                <a:cubicBezTo>
                  <a:pt x="1803933" y="1700426"/>
                  <a:pt x="1547415" y="1709887"/>
                  <a:pt x="1393317" y="1695450"/>
                </a:cubicBezTo>
                <a:cubicBezTo>
                  <a:pt x="1239219" y="1681013"/>
                  <a:pt x="283700" y="1749843"/>
                  <a:pt x="0" y="1695450"/>
                </a:cubicBezTo>
                <a:cubicBezTo>
                  <a:pt x="22315" y="1579225"/>
                  <a:pt x="-22455" y="1322375"/>
                  <a:pt x="0" y="1130300"/>
                </a:cubicBezTo>
                <a:cubicBezTo>
                  <a:pt x="22455" y="938225"/>
                  <a:pt x="14157" y="856088"/>
                  <a:pt x="0" y="616013"/>
                </a:cubicBezTo>
                <a:cubicBezTo>
                  <a:pt x="-14157" y="375938"/>
                  <a:pt x="30089" y="217300"/>
                  <a:pt x="0" y="0"/>
                </a:cubicBezTo>
                <a:close/>
              </a:path>
              <a:path w="10515600" h="1695450" stroke="0" extrusionOk="0">
                <a:moveTo>
                  <a:pt x="0" y="0"/>
                </a:moveTo>
                <a:cubicBezTo>
                  <a:pt x="166509" y="-1557"/>
                  <a:pt x="197061" y="6992"/>
                  <a:pt x="341757" y="0"/>
                </a:cubicBezTo>
                <a:cubicBezTo>
                  <a:pt x="486453" y="-6992"/>
                  <a:pt x="735664" y="-34382"/>
                  <a:pt x="1104138" y="0"/>
                </a:cubicBezTo>
                <a:cubicBezTo>
                  <a:pt x="1472612" y="34382"/>
                  <a:pt x="1490051" y="-1737"/>
                  <a:pt x="1761363" y="0"/>
                </a:cubicBezTo>
                <a:cubicBezTo>
                  <a:pt x="2032675" y="1737"/>
                  <a:pt x="1998805" y="12867"/>
                  <a:pt x="2208276" y="0"/>
                </a:cubicBezTo>
                <a:cubicBezTo>
                  <a:pt x="2417747" y="-12867"/>
                  <a:pt x="2487748" y="-2063"/>
                  <a:pt x="2760345" y="0"/>
                </a:cubicBezTo>
                <a:cubicBezTo>
                  <a:pt x="3032942" y="2063"/>
                  <a:pt x="3134108" y="6854"/>
                  <a:pt x="3312414" y="0"/>
                </a:cubicBezTo>
                <a:cubicBezTo>
                  <a:pt x="3490720" y="-6854"/>
                  <a:pt x="3548587" y="10430"/>
                  <a:pt x="3654171" y="0"/>
                </a:cubicBezTo>
                <a:cubicBezTo>
                  <a:pt x="3759755" y="-10430"/>
                  <a:pt x="3952209" y="-15750"/>
                  <a:pt x="4101084" y="0"/>
                </a:cubicBezTo>
                <a:cubicBezTo>
                  <a:pt x="4249959" y="15750"/>
                  <a:pt x="4401698" y="-6883"/>
                  <a:pt x="4653153" y="0"/>
                </a:cubicBezTo>
                <a:cubicBezTo>
                  <a:pt x="4904608" y="6883"/>
                  <a:pt x="5047924" y="5807"/>
                  <a:pt x="5205222" y="0"/>
                </a:cubicBezTo>
                <a:cubicBezTo>
                  <a:pt x="5362520" y="-5807"/>
                  <a:pt x="5450956" y="-1889"/>
                  <a:pt x="5546979" y="0"/>
                </a:cubicBezTo>
                <a:cubicBezTo>
                  <a:pt x="5643002" y="1889"/>
                  <a:pt x="5780392" y="1184"/>
                  <a:pt x="5993892" y="0"/>
                </a:cubicBezTo>
                <a:cubicBezTo>
                  <a:pt x="6207392" y="-1184"/>
                  <a:pt x="6450727" y="34564"/>
                  <a:pt x="6756273" y="0"/>
                </a:cubicBezTo>
                <a:cubicBezTo>
                  <a:pt x="7061819" y="-34564"/>
                  <a:pt x="7224842" y="20692"/>
                  <a:pt x="7623810" y="0"/>
                </a:cubicBezTo>
                <a:cubicBezTo>
                  <a:pt x="8022778" y="-20692"/>
                  <a:pt x="7888964" y="-21798"/>
                  <a:pt x="8070723" y="0"/>
                </a:cubicBezTo>
                <a:cubicBezTo>
                  <a:pt x="8252482" y="21798"/>
                  <a:pt x="8505645" y="-25313"/>
                  <a:pt x="8833104" y="0"/>
                </a:cubicBezTo>
                <a:cubicBezTo>
                  <a:pt x="9160563" y="25313"/>
                  <a:pt x="9157229" y="-26344"/>
                  <a:pt x="9385173" y="0"/>
                </a:cubicBezTo>
                <a:cubicBezTo>
                  <a:pt x="9613117" y="26344"/>
                  <a:pt x="9969292" y="-27027"/>
                  <a:pt x="10515600" y="0"/>
                </a:cubicBezTo>
                <a:cubicBezTo>
                  <a:pt x="10536696" y="114358"/>
                  <a:pt x="10522362" y="310510"/>
                  <a:pt x="10515600" y="514287"/>
                </a:cubicBezTo>
                <a:cubicBezTo>
                  <a:pt x="10508838" y="718064"/>
                  <a:pt x="10509128" y="964089"/>
                  <a:pt x="10515600" y="1113346"/>
                </a:cubicBezTo>
                <a:cubicBezTo>
                  <a:pt x="10522072" y="1262603"/>
                  <a:pt x="10490933" y="1513728"/>
                  <a:pt x="10515600" y="1695450"/>
                </a:cubicBezTo>
                <a:cubicBezTo>
                  <a:pt x="10087735" y="1688830"/>
                  <a:pt x="9832431" y="1713851"/>
                  <a:pt x="9648063" y="1695450"/>
                </a:cubicBezTo>
                <a:cubicBezTo>
                  <a:pt x="9463695" y="1677049"/>
                  <a:pt x="9370038" y="1701382"/>
                  <a:pt x="9095994" y="1695450"/>
                </a:cubicBezTo>
                <a:cubicBezTo>
                  <a:pt x="8821950" y="1689518"/>
                  <a:pt x="8583234" y="1731671"/>
                  <a:pt x="8228457" y="1695450"/>
                </a:cubicBezTo>
                <a:cubicBezTo>
                  <a:pt x="7873680" y="1659229"/>
                  <a:pt x="7795784" y="1711456"/>
                  <a:pt x="7676388" y="1695450"/>
                </a:cubicBezTo>
                <a:cubicBezTo>
                  <a:pt x="7556992" y="1679444"/>
                  <a:pt x="7395393" y="1671459"/>
                  <a:pt x="7124319" y="1695450"/>
                </a:cubicBezTo>
                <a:cubicBezTo>
                  <a:pt x="6853245" y="1719441"/>
                  <a:pt x="6876648" y="1692909"/>
                  <a:pt x="6782562" y="1695450"/>
                </a:cubicBezTo>
                <a:cubicBezTo>
                  <a:pt x="6688476" y="1697991"/>
                  <a:pt x="6118749" y="1694150"/>
                  <a:pt x="5915025" y="1695450"/>
                </a:cubicBezTo>
                <a:cubicBezTo>
                  <a:pt x="5711301" y="1696750"/>
                  <a:pt x="5531892" y="1724010"/>
                  <a:pt x="5257800" y="1695450"/>
                </a:cubicBezTo>
                <a:cubicBezTo>
                  <a:pt x="4983709" y="1666890"/>
                  <a:pt x="4827055" y="1680090"/>
                  <a:pt x="4600575" y="1695450"/>
                </a:cubicBezTo>
                <a:cubicBezTo>
                  <a:pt x="4374095" y="1710810"/>
                  <a:pt x="4002279" y="1660871"/>
                  <a:pt x="3838194" y="1695450"/>
                </a:cubicBezTo>
                <a:cubicBezTo>
                  <a:pt x="3674109" y="1730029"/>
                  <a:pt x="3339102" y="1705083"/>
                  <a:pt x="3180969" y="1695450"/>
                </a:cubicBezTo>
                <a:cubicBezTo>
                  <a:pt x="3022837" y="1685817"/>
                  <a:pt x="2899748" y="1677885"/>
                  <a:pt x="2734056" y="1695450"/>
                </a:cubicBezTo>
                <a:cubicBezTo>
                  <a:pt x="2568364" y="1713015"/>
                  <a:pt x="2502829" y="1687362"/>
                  <a:pt x="2392299" y="1695450"/>
                </a:cubicBezTo>
                <a:cubicBezTo>
                  <a:pt x="2281769" y="1703538"/>
                  <a:pt x="2091172" y="1691686"/>
                  <a:pt x="1840230" y="1695450"/>
                </a:cubicBezTo>
                <a:cubicBezTo>
                  <a:pt x="1589288" y="1699214"/>
                  <a:pt x="1483632" y="1676194"/>
                  <a:pt x="1183005" y="1695450"/>
                </a:cubicBezTo>
                <a:cubicBezTo>
                  <a:pt x="882378" y="1714706"/>
                  <a:pt x="857938" y="1679601"/>
                  <a:pt x="630936" y="1695450"/>
                </a:cubicBezTo>
                <a:cubicBezTo>
                  <a:pt x="403934" y="1711299"/>
                  <a:pt x="215991" y="1686599"/>
                  <a:pt x="0" y="1695450"/>
                </a:cubicBezTo>
                <a:cubicBezTo>
                  <a:pt x="2015" y="1440338"/>
                  <a:pt x="-8231" y="1382711"/>
                  <a:pt x="0" y="1164209"/>
                </a:cubicBezTo>
                <a:cubicBezTo>
                  <a:pt x="8231" y="945707"/>
                  <a:pt x="19437" y="855123"/>
                  <a:pt x="0" y="649923"/>
                </a:cubicBezTo>
                <a:cubicBezTo>
                  <a:pt x="-19437" y="444723"/>
                  <a:pt x="32292" y="155014"/>
                  <a:pt x="0" y="0"/>
                </a:cubicBezTo>
                <a:close/>
              </a:path>
            </a:pathLst>
          </a:custGeom>
          <a:ln>
            <a:solidFill>
              <a:schemeClr val="tx1"/>
            </a:solidFill>
            <a:extLst>
              <a:ext uri="{C807C97D-BFC1-408E-A445-0C87EB9F89A2}">
                <ask:lineSketchStyleProps xmlns:ask="http://schemas.microsoft.com/office/drawing/2018/sketchyshapes" sd="1274131333">
                  <a:prstGeom prst="rect">
                    <a:avLst/>
                  </a:prstGeom>
                  <ask:type>
                    <ask:lineSketchFreehand/>
                  </ask:type>
                </ask:lineSketchStyleProps>
              </a:ext>
            </a:extLst>
          </a:ln>
        </p:spPr>
        <p:txBody>
          <a:bodyPr vert="horz" lIns="91440" tIns="45720" rIns="91440" bIns="45720" rtlCol="0" anchor="ctr">
            <a:normAutofit fontScale="82500" lnSpcReduction="20000"/>
          </a:bodyPr>
          <a:lstStyle>
            <a:lvl1pPr algn="l" defTabSz="914400" rtl="0" eaLnBrk="1" latinLnBrk="0" hangingPunct="1">
              <a:lnSpc>
                <a:spcPct val="90000"/>
              </a:lnSpc>
              <a:spcBef>
                <a:spcPct val="0"/>
              </a:spcBef>
              <a:buNone/>
              <a:defRPr sz="4400" kern="1200">
                <a:solidFill>
                  <a:schemeClr val="accent6">
                    <a:lumMod val="75000"/>
                  </a:schemeClr>
                </a:solidFill>
                <a:latin typeface="+mj-lt"/>
                <a:ea typeface="+mj-ea"/>
                <a:cs typeface="+mj-cs"/>
              </a:defRPr>
            </a:lvl1pPr>
          </a:lstStyle>
          <a:p>
            <a:pPr algn="ctr"/>
            <a:br>
              <a:rPr lang="de-DE" dirty="0">
                <a:solidFill>
                  <a:schemeClr val="tx1"/>
                </a:solidFill>
              </a:rPr>
            </a:br>
            <a:r>
              <a:rPr lang="de-DE" dirty="0">
                <a:solidFill>
                  <a:schemeClr val="tx1"/>
                </a:solidFill>
              </a:rPr>
              <a:t>Welche Erkenntnis nimmst du für deinen </a:t>
            </a:r>
            <a:r>
              <a:rPr lang="de-DE" b="1" dirty="0">
                <a:solidFill>
                  <a:schemeClr val="tx1"/>
                </a:solidFill>
              </a:rPr>
              <a:t>beruflichen Werdegang</a:t>
            </a:r>
            <a:r>
              <a:rPr lang="de-DE" dirty="0">
                <a:solidFill>
                  <a:schemeClr val="tx1"/>
                </a:solidFill>
              </a:rPr>
              <a:t> oder deine </a:t>
            </a:r>
            <a:r>
              <a:rPr lang="de-DE" b="1" dirty="0">
                <a:solidFill>
                  <a:schemeClr val="tx1"/>
                </a:solidFill>
              </a:rPr>
              <a:t>zukünftige Ausbildung </a:t>
            </a:r>
            <a:r>
              <a:rPr lang="de-DE" dirty="0">
                <a:solidFill>
                  <a:schemeClr val="tx1"/>
                </a:solidFill>
              </a:rPr>
              <a:t>mit?</a:t>
            </a:r>
            <a:br>
              <a:rPr lang="de-DE" dirty="0">
                <a:solidFill>
                  <a:schemeClr val="tx1"/>
                </a:solidFill>
              </a:rPr>
            </a:br>
            <a:endParaRPr lang="de-DE" dirty="0">
              <a:solidFill>
                <a:schemeClr val="tx1"/>
              </a:solidFill>
            </a:endParaRPr>
          </a:p>
        </p:txBody>
      </p:sp>
      <p:pic>
        <p:nvPicPr>
          <p:cNvPr id="5" name="Picture 2" descr="3.200+ Grafiken, lizenzfreie Vektorgrafiken und Clipart zu ...">
            <a:extLst>
              <a:ext uri="{FF2B5EF4-FFF2-40B4-BE49-F238E27FC236}">
                <a16:creationId xmlns:a16="http://schemas.microsoft.com/office/drawing/2014/main" id="{D9E1070F-6CD5-2571-C733-0948288F5E28}"/>
              </a:ext>
            </a:extLst>
          </p:cNvPr>
          <p:cNvPicPr>
            <a:picLocks noChangeAspect="1" noChangeArrowheads="1"/>
          </p:cNvPicPr>
          <p:nvPr/>
        </p:nvPicPr>
        <p:blipFill>
          <a:blip r:embed="rId2">
            <a:clrChange>
              <a:clrFrom>
                <a:srgbClr val="FFFFFF"/>
              </a:clrFrom>
              <a:clrTo>
                <a:srgbClr val="FFFFFF">
                  <a:alpha val="0"/>
                </a:srgbClr>
              </a:clrTo>
            </a:clrChange>
            <a:alphaModFix amt="50000"/>
            <a:extLst>
              <a:ext uri="{28A0092B-C50C-407E-A947-70E740481C1C}">
                <a14:useLocalDpi xmlns:a14="http://schemas.microsoft.com/office/drawing/2010/main" val="0"/>
              </a:ext>
            </a:extLst>
          </a:blip>
          <a:srcRect/>
          <a:stretch>
            <a:fillRect/>
          </a:stretch>
        </p:blipFill>
        <p:spPr bwMode="auto">
          <a:xfrm>
            <a:off x="8058150" y="3467100"/>
            <a:ext cx="4333875" cy="3469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27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3.200+ Grafiken, lizenzfreie Vektorgrafiken und Clipart zu ...">
            <a:extLst>
              <a:ext uri="{FF2B5EF4-FFF2-40B4-BE49-F238E27FC236}">
                <a16:creationId xmlns:a16="http://schemas.microsoft.com/office/drawing/2014/main" id="{43300A69-312E-4BD6-84E8-AE7B666C961C}"/>
              </a:ext>
            </a:extLst>
          </p:cNvPr>
          <p:cNvPicPr>
            <a:picLocks noChangeAspect="1" noChangeArrowheads="1"/>
          </p:cNvPicPr>
          <p:nvPr/>
        </p:nvPicPr>
        <p:blipFill>
          <a:blip r:embed="rId2">
            <a:clrChange>
              <a:clrFrom>
                <a:srgbClr val="FFFFFF"/>
              </a:clrFrom>
              <a:clrTo>
                <a:srgbClr val="FFFFFF">
                  <a:alpha val="0"/>
                </a:srgbClr>
              </a:clrTo>
            </a:clrChange>
            <a:alphaModFix amt="50000"/>
            <a:extLst>
              <a:ext uri="{28A0092B-C50C-407E-A947-70E740481C1C}">
                <a14:useLocalDpi xmlns:a14="http://schemas.microsoft.com/office/drawing/2010/main" val="0"/>
              </a:ext>
            </a:extLst>
          </a:blip>
          <a:srcRect/>
          <a:stretch>
            <a:fillRect/>
          </a:stretch>
        </p:blipFill>
        <p:spPr bwMode="auto">
          <a:xfrm>
            <a:off x="8605111" y="3905026"/>
            <a:ext cx="3786914" cy="3032007"/>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2</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a:xfrm>
            <a:off x="838200" y="1452562"/>
            <a:ext cx="10515600" cy="1695450"/>
          </a:xfrm>
          <a:custGeom>
            <a:avLst/>
            <a:gdLst>
              <a:gd name="connsiteX0" fmla="*/ 0 w 10515600"/>
              <a:gd name="connsiteY0" fmla="*/ 0 h 1695450"/>
              <a:gd name="connsiteX1" fmla="*/ 341757 w 10515600"/>
              <a:gd name="connsiteY1" fmla="*/ 0 h 1695450"/>
              <a:gd name="connsiteX2" fmla="*/ 893826 w 10515600"/>
              <a:gd name="connsiteY2" fmla="*/ 0 h 1695450"/>
              <a:gd name="connsiteX3" fmla="*/ 1340739 w 10515600"/>
              <a:gd name="connsiteY3" fmla="*/ 0 h 1695450"/>
              <a:gd name="connsiteX4" fmla="*/ 1892808 w 10515600"/>
              <a:gd name="connsiteY4" fmla="*/ 0 h 1695450"/>
              <a:gd name="connsiteX5" fmla="*/ 2234565 w 10515600"/>
              <a:gd name="connsiteY5" fmla="*/ 0 h 1695450"/>
              <a:gd name="connsiteX6" fmla="*/ 2786634 w 10515600"/>
              <a:gd name="connsiteY6" fmla="*/ 0 h 1695450"/>
              <a:gd name="connsiteX7" fmla="*/ 3338703 w 10515600"/>
              <a:gd name="connsiteY7" fmla="*/ 0 h 1695450"/>
              <a:gd name="connsiteX8" fmla="*/ 3785616 w 10515600"/>
              <a:gd name="connsiteY8" fmla="*/ 0 h 1695450"/>
              <a:gd name="connsiteX9" fmla="*/ 4653153 w 10515600"/>
              <a:gd name="connsiteY9" fmla="*/ 0 h 1695450"/>
              <a:gd name="connsiteX10" fmla="*/ 5310378 w 10515600"/>
              <a:gd name="connsiteY10" fmla="*/ 0 h 1695450"/>
              <a:gd name="connsiteX11" fmla="*/ 5967603 w 10515600"/>
              <a:gd name="connsiteY11" fmla="*/ 0 h 1695450"/>
              <a:gd name="connsiteX12" fmla="*/ 6624828 w 10515600"/>
              <a:gd name="connsiteY12" fmla="*/ 0 h 1695450"/>
              <a:gd name="connsiteX13" fmla="*/ 6966585 w 10515600"/>
              <a:gd name="connsiteY13" fmla="*/ 0 h 1695450"/>
              <a:gd name="connsiteX14" fmla="*/ 7728966 w 10515600"/>
              <a:gd name="connsiteY14" fmla="*/ 0 h 1695450"/>
              <a:gd name="connsiteX15" fmla="*/ 8386191 w 10515600"/>
              <a:gd name="connsiteY15" fmla="*/ 0 h 1695450"/>
              <a:gd name="connsiteX16" fmla="*/ 9253728 w 10515600"/>
              <a:gd name="connsiteY16" fmla="*/ 0 h 1695450"/>
              <a:gd name="connsiteX17" fmla="*/ 9805797 w 10515600"/>
              <a:gd name="connsiteY17" fmla="*/ 0 h 1695450"/>
              <a:gd name="connsiteX18" fmla="*/ 10515600 w 10515600"/>
              <a:gd name="connsiteY18" fmla="*/ 0 h 1695450"/>
              <a:gd name="connsiteX19" fmla="*/ 10515600 w 10515600"/>
              <a:gd name="connsiteY19" fmla="*/ 565150 h 1695450"/>
              <a:gd name="connsiteX20" fmla="*/ 10515600 w 10515600"/>
              <a:gd name="connsiteY20" fmla="*/ 1147255 h 1695450"/>
              <a:gd name="connsiteX21" fmla="*/ 10515600 w 10515600"/>
              <a:gd name="connsiteY21" fmla="*/ 1695450 h 1695450"/>
              <a:gd name="connsiteX22" fmla="*/ 9753219 w 10515600"/>
              <a:gd name="connsiteY22" fmla="*/ 1695450 h 1695450"/>
              <a:gd name="connsiteX23" fmla="*/ 9095994 w 10515600"/>
              <a:gd name="connsiteY23" fmla="*/ 1695450 h 1695450"/>
              <a:gd name="connsiteX24" fmla="*/ 8438769 w 10515600"/>
              <a:gd name="connsiteY24" fmla="*/ 1695450 h 1695450"/>
              <a:gd name="connsiteX25" fmla="*/ 7991856 w 10515600"/>
              <a:gd name="connsiteY25" fmla="*/ 1695450 h 1695450"/>
              <a:gd name="connsiteX26" fmla="*/ 7334631 w 10515600"/>
              <a:gd name="connsiteY26" fmla="*/ 1695450 h 1695450"/>
              <a:gd name="connsiteX27" fmla="*/ 6572250 w 10515600"/>
              <a:gd name="connsiteY27" fmla="*/ 1695450 h 1695450"/>
              <a:gd name="connsiteX28" fmla="*/ 5915025 w 10515600"/>
              <a:gd name="connsiteY28" fmla="*/ 1695450 h 1695450"/>
              <a:gd name="connsiteX29" fmla="*/ 5047488 w 10515600"/>
              <a:gd name="connsiteY29" fmla="*/ 1695450 h 1695450"/>
              <a:gd name="connsiteX30" fmla="*/ 4390263 w 10515600"/>
              <a:gd name="connsiteY30" fmla="*/ 1695450 h 1695450"/>
              <a:gd name="connsiteX31" fmla="*/ 3838194 w 10515600"/>
              <a:gd name="connsiteY31" fmla="*/ 1695450 h 1695450"/>
              <a:gd name="connsiteX32" fmla="*/ 3391281 w 10515600"/>
              <a:gd name="connsiteY32" fmla="*/ 1695450 h 1695450"/>
              <a:gd name="connsiteX33" fmla="*/ 3049524 w 10515600"/>
              <a:gd name="connsiteY33" fmla="*/ 1695450 h 1695450"/>
              <a:gd name="connsiteX34" fmla="*/ 2392299 w 10515600"/>
              <a:gd name="connsiteY34" fmla="*/ 1695450 h 1695450"/>
              <a:gd name="connsiteX35" fmla="*/ 1945386 w 10515600"/>
              <a:gd name="connsiteY35" fmla="*/ 1695450 h 1695450"/>
              <a:gd name="connsiteX36" fmla="*/ 1393317 w 10515600"/>
              <a:gd name="connsiteY36" fmla="*/ 1695450 h 1695450"/>
              <a:gd name="connsiteX37" fmla="*/ 0 w 10515600"/>
              <a:gd name="connsiteY37" fmla="*/ 1695450 h 1695450"/>
              <a:gd name="connsiteX38" fmla="*/ 0 w 10515600"/>
              <a:gd name="connsiteY38" fmla="*/ 1130300 h 1695450"/>
              <a:gd name="connsiteX39" fmla="*/ 0 w 10515600"/>
              <a:gd name="connsiteY39" fmla="*/ 616013 h 1695450"/>
              <a:gd name="connsiteX40" fmla="*/ 0 w 10515600"/>
              <a:gd name="connsiteY40" fmla="*/ 0 h 1695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0515600" h="1695450" fill="none" extrusionOk="0">
                <a:moveTo>
                  <a:pt x="0" y="0"/>
                </a:moveTo>
                <a:cubicBezTo>
                  <a:pt x="84630" y="13175"/>
                  <a:pt x="236630" y="-1778"/>
                  <a:pt x="341757" y="0"/>
                </a:cubicBezTo>
                <a:cubicBezTo>
                  <a:pt x="446884" y="1778"/>
                  <a:pt x="699468" y="-19796"/>
                  <a:pt x="893826" y="0"/>
                </a:cubicBezTo>
                <a:cubicBezTo>
                  <a:pt x="1088184" y="19796"/>
                  <a:pt x="1250696" y="-20888"/>
                  <a:pt x="1340739" y="0"/>
                </a:cubicBezTo>
                <a:cubicBezTo>
                  <a:pt x="1430782" y="20888"/>
                  <a:pt x="1692837" y="-15452"/>
                  <a:pt x="1892808" y="0"/>
                </a:cubicBezTo>
                <a:cubicBezTo>
                  <a:pt x="2092779" y="15452"/>
                  <a:pt x="2101430" y="7949"/>
                  <a:pt x="2234565" y="0"/>
                </a:cubicBezTo>
                <a:cubicBezTo>
                  <a:pt x="2367700" y="-7949"/>
                  <a:pt x="2631182" y="-10791"/>
                  <a:pt x="2786634" y="0"/>
                </a:cubicBezTo>
                <a:cubicBezTo>
                  <a:pt x="2942086" y="10791"/>
                  <a:pt x="3152908" y="-8810"/>
                  <a:pt x="3338703" y="0"/>
                </a:cubicBezTo>
                <a:cubicBezTo>
                  <a:pt x="3524498" y="8810"/>
                  <a:pt x="3611366" y="19045"/>
                  <a:pt x="3785616" y="0"/>
                </a:cubicBezTo>
                <a:cubicBezTo>
                  <a:pt x="3959866" y="-19045"/>
                  <a:pt x="4423472" y="-16016"/>
                  <a:pt x="4653153" y="0"/>
                </a:cubicBezTo>
                <a:cubicBezTo>
                  <a:pt x="4882834" y="16016"/>
                  <a:pt x="5009354" y="-9474"/>
                  <a:pt x="5310378" y="0"/>
                </a:cubicBezTo>
                <a:cubicBezTo>
                  <a:pt x="5611403" y="9474"/>
                  <a:pt x="5754731" y="-15622"/>
                  <a:pt x="5967603" y="0"/>
                </a:cubicBezTo>
                <a:cubicBezTo>
                  <a:pt x="6180476" y="15622"/>
                  <a:pt x="6472134" y="-5671"/>
                  <a:pt x="6624828" y="0"/>
                </a:cubicBezTo>
                <a:cubicBezTo>
                  <a:pt x="6777523" y="5671"/>
                  <a:pt x="6873443" y="16570"/>
                  <a:pt x="6966585" y="0"/>
                </a:cubicBezTo>
                <a:cubicBezTo>
                  <a:pt x="7059727" y="-16570"/>
                  <a:pt x="7420571" y="-15349"/>
                  <a:pt x="7728966" y="0"/>
                </a:cubicBezTo>
                <a:cubicBezTo>
                  <a:pt x="8037361" y="15349"/>
                  <a:pt x="8227954" y="-12937"/>
                  <a:pt x="8386191" y="0"/>
                </a:cubicBezTo>
                <a:cubicBezTo>
                  <a:pt x="8544429" y="12937"/>
                  <a:pt x="8831305" y="-37070"/>
                  <a:pt x="9253728" y="0"/>
                </a:cubicBezTo>
                <a:cubicBezTo>
                  <a:pt x="9676151" y="37070"/>
                  <a:pt x="9582104" y="15894"/>
                  <a:pt x="9805797" y="0"/>
                </a:cubicBezTo>
                <a:cubicBezTo>
                  <a:pt x="10029490" y="-15894"/>
                  <a:pt x="10314356" y="-14384"/>
                  <a:pt x="10515600" y="0"/>
                </a:cubicBezTo>
                <a:cubicBezTo>
                  <a:pt x="10517122" y="215712"/>
                  <a:pt x="10520631" y="413868"/>
                  <a:pt x="10515600" y="565150"/>
                </a:cubicBezTo>
                <a:cubicBezTo>
                  <a:pt x="10510570" y="716432"/>
                  <a:pt x="10508971" y="862494"/>
                  <a:pt x="10515600" y="1147255"/>
                </a:cubicBezTo>
                <a:cubicBezTo>
                  <a:pt x="10522229" y="1432017"/>
                  <a:pt x="10500954" y="1526594"/>
                  <a:pt x="10515600" y="1695450"/>
                </a:cubicBezTo>
                <a:cubicBezTo>
                  <a:pt x="10230264" y="1658487"/>
                  <a:pt x="9992437" y="1680252"/>
                  <a:pt x="9753219" y="1695450"/>
                </a:cubicBezTo>
                <a:cubicBezTo>
                  <a:pt x="9514001" y="1710648"/>
                  <a:pt x="9414259" y="1694491"/>
                  <a:pt x="9095994" y="1695450"/>
                </a:cubicBezTo>
                <a:cubicBezTo>
                  <a:pt x="8777730" y="1696409"/>
                  <a:pt x="8571260" y="1713630"/>
                  <a:pt x="8438769" y="1695450"/>
                </a:cubicBezTo>
                <a:cubicBezTo>
                  <a:pt x="8306278" y="1677270"/>
                  <a:pt x="8181131" y="1702444"/>
                  <a:pt x="7991856" y="1695450"/>
                </a:cubicBezTo>
                <a:cubicBezTo>
                  <a:pt x="7802581" y="1688456"/>
                  <a:pt x="7578889" y="1664198"/>
                  <a:pt x="7334631" y="1695450"/>
                </a:cubicBezTo>
                <a:cubicBezTo>
                  <a:pt x="7090373" y="1726702"/>
                  <a:pt x="6830707" y="1674285"/>
                  <a:pt x="6572250" y="1695450"/>
                </a:cubicBezTo>
                <a:cubicBezTo>
                  <a:pt x="6313793" y="1716615"/>
                  <a:pt x="6238953" y="1711519"/>
                  <a:pt x="5915025" y="1695450"/>
                </a:cubicBezTo>
                <a:cubicBezTo>
                  <a:pt x="5591098" y="1679381"/>
                  <a:pt x="5372731" y="1705678"/>
                  <a:pt x="5047488" y="1695450"/>
                </a:cubicBezTo>
                <a:cubicBezTo>
                  <a:pt x="4722245" y="1685222"/>
                  <a:pt x="4525863" y="1697592"/>
                  <a:pt x="4390263" y="1695450"/>
                </a:cubicBezTo>
                <a:cubicBezTo>
                  <a:pt x="4254664" y="1693308"/>
                  <a:pt x="4020377" y="1669402"/>
                  <a:pt x="3838194" y="1695450"/>
                </a:cubicBezTo>
                <a:cubicBezTo>
                  <a:pt x="3656011" y="1721498"/>
                  <a:pt x="3490359" y="1707211"/>
                  <a:pt x="3391281" y="1695450"/>
                </a:cubicBezTo>
                <a:cubicBezTo>
                  <a:pt x="3292203" y="1683689"/>
                  <a:pt x="3219939" y="1701278"/>
                  <a:pt x="3049524" y="1695450"/>
                </a:cubicBezTo>
                <a:cubicBezTo>
                  <a:pt x="2879109" y="1689622"/>
                  <a:pt x="2623028" y="1693216"/>
                  <a:pt x="2392299" y="1695450"/>
                </a:cubicBezTo>
                <a:cubicBezTo>
                  <a:pt x="2161570" y="1697684"/>
                  <a:pt x="2086839" y="1690474"/>
                  <a:pt x="1945386" y="1695450"/>
                </a:cubicBezTo>
                <a:cubicBezTo>
                  <a:pt x="1803933" y="1700426"/>
                  <a:pt x="1547415" y="1709887"/>
                  <a:pt x="1393317" y="1695450"/>
                </a:cubicBezTo>
                <a:cubicBezTo>
                  <a:pt x="1239219" y="1681013"/>
                  <a:pt x="283700" y="1749843"/>
                  <a:pt x="0" y="1695450"/>
                </a:cubicBezTo>
                <a:cubicBezTo>
                  <a:pt x="22315" y="1579225"/>
                  <a:pt x="-22455" y="1322375"/>
                  <a:pt x="0" y="1130300"/>
                </a:cubicBezTo>
                <a:cubicBezTo>
                  <a:pt x="22455" y="938225"/>
                  <a:pt x="14157" y="856088"/>
                  <a:pt x="0" y="616013"/>
                </a:cubicBezTo>
                <a:cubicBezTo>
                  <a:pt x="-14157" y="375938"/>
                  <a:pt x="30089" y="217300"/>
                  <a:pt x="0" y="0"/>
                </a:cubicBezTo>
                <a:close/>
              </a:path>
              <a:path w="10515600" h="1695450" stroke="0" extrusionOk="0">
                <a:moveTo>
                  <a:pt x="0" y="0"/>
                </a:moveTo>
                <a:cubicBezTo>
                  <a:pt x="166509" y="-1557"/>
                  <a:pt x="197061" y="6992"/>
                  <a:pt x="341757" y="0"/>
                </a:cubicBezTo>
                <a:cubicBezTo>
                  <a:pt x="486453" y="-6992"/>
                  <a:pt x="735664" y="-34382"/>
                  <a:pt x="1104138" y="0"/>
                </a:cubicBezTo>
                <a:cubicBezTo>
                  <a:pt x="1472612" y="34382"/>
                  <a:pt x="1490051" y="-1737"/>
                  <a:pt x="1761363" y="0"/>
                </a:cubicBezTo>
                <a:cubicBezTo>
                  <a:pt x="2032675" y="1737"/>
                  <a:pt x="1998805" y="12867"/>
                  <a:pt x="2208276" y="0"/>
                </a:cubicBezTo>
                <a:cubicBezTo>
                  <a:pt x="2417747" y="-12867"/>
                  <a:pt x="2487748" y="-2063"/>
                  <a:pt x="2760345" y="0"/>
                </a:cubicBezTo>
                <a:cubicBezTo>
                  <a:pt x="3032942" y="2063"/>
                  <a:pt x="3134108" y="6854"/>
                  <a:pt x="3312414" y="0"/>
                </a:cubicBezTo>
                <a:cubicBezTo>
                  <a:pt x="3490720" y="-6854"/>
                  <a:pt x="3548587" y="10430"/>
                  <a:pt x="3654171" y="0"/>
                </a:cubicBezTo>
                <a:cubicBezTo>
                  <a:pt x="3759755" y="-10430"/>
                  <a:pt x="3952209" y="-15750"/>
                  <a:pt x="4101084" y="0"/>
                </a:cubicBezTo>
                <a:cubicBezTo>
                  <a:pt x="4249959" y="15750"/>
                  <a:pt x="4401698" y="-6883"/>
                  <a:pt x="4653153" y="0"/>
                </a:cubicBezTo>
                <a:cubicBezTo>
                  <a:pt x="4904608" y="6883"/>
                  <a:pt x="5047924" y="5807"/>
                  <a:pt x="5205222" y="0"/>
                </a:cubicBezTo>
                <a:cubicBezTo>
                  <a:pt x="5362520" y="-5807"/>
                  <a:pt x="5450956" y="-1889"/>
                  <a:pt x="5546979" y="0"/>
                </a:cubicBezTo>
                <a:cubicBezTo>
                  <a:pt x="5643002" y="1889"/>
                  <a:pt x="5780392" y="1184"/>
                  <a:pt x="5993892" y="0"/>
                </a:cubicBezTo>
                <a:cubicBezTo>
                  <a:pt x="6207392" y="-1184"/>
                  <a:pt x="6450727" y="34564"/>
                  <a:pt x="6756273" y="0"/>
                </a:cubicBezTo>
                <a:cubicBezTo>
                  <a:pt x="7061819" y="-34564"/>
                  <a:pt x="7224842" y="20692"/>
                  <a:pt x="7623810" y="0"/>
                </a:cubicBezTo>
                <a:cubicBezTo>
                  <a:pt x="8022778" y="-20692"/>
                  <a:pt x="7888964" y="-21798"/>
                  <a:pt x="8070723" y="0"/>
                </a:cubicBezTo>
                <a:cubicBezTo>
                  <a:pt x="8252482" y="21798"/>
                  <a:pt x="8505645" y="-25313"/>
                  <a:pt x="8833104" y="0"/>
                </a:cubicBezTo>
                <a:cubicBezTo>
                  <a:pt x="9160563" y="25313"/>
                  <a:pt x="9157229" y="-26344"/>
                  <a:pt x="9385173" y="0"/>
                </a:cubicBezTo>
                <a:cubicBezTo>
                  <a:pt x="9613117" y="26344"/>
                  <a:pt x="9969292" y="-27027"/>
                  <a:pt x="10515600" y="0"/>
                </a:cubicBezTo>
                <a:cubicBezTo>
                  <a:pt x="10536696" y="114358"/>
                  <a:pt x="10522362" y="310510"/>
                  <a:pt x="10515600" y="514287"/>
                </a:cubicBezTo>
                <a:cubicBezTo>
                  <a:pt x="10508838" y="718064"/>
                  <a:pt x="10509128" y="964089"/>
                  <a:pt x="10515600" y="1113346"/>
                </a:cubicBezTo>
                <a:cubicBezTo>
                  <a:pt x="10522072" y="1262603"/>
                  <a:pt x="10490933" y="1513728"/>
                  <a:pt x="10515600" y="1695450"/>
                </a:cubicBezTo>
                <a:cubicBezTo>
                  <a:pt x="10087735" y="1688830"/>
                  <a:pt x="9832431" y="1713851"/>
                  <a:pt x="9648063" y="1695450"/>
                </a:cubicBezTo>
                <a:cubicBezTo>
                  <a:pt x="9463695" y="1677049"/>
                  <a:pt x="9370038" y="1701382"/>
                  <a:pt x="9095994" y="1695450"/>
                </a:cubicBezTo>
                <a:cubicBezTo>
                  <a:pt x="8821950" y="1689518"/>
                  <a:pt x="8583234" y="1731671"/>
                  <a:pt x="8228457" y="1695450"/>
                </a:cubicBezTo>
                <a:cubicBezTo>
                  <a:pt x="7873680" y="1659229"/>
                  <a:pt x="7795784" y="1711456"/>
                  <a:pt x="7676388" y="1695450"/>
                </a:cubicBezTo>
                <a:cubicBezTo>
                  <a:pt x="7556992" y="1679444"/>
                  <a:pt x="7395393" y="1671459"/>
                  <a:pt x="7124319" y="1695450"/>
                </a:cubicBezTo>
                <a:cubicBezTo>
                  <a:pt x="6853245" y="1719441"/>
                  <a:pt x="6876648" y="1692909"/>
                  <a:pt x="6782562" y="1695450"/>
                </a:cubicBezTo>
                <a:cubicBezTo>
                  <a:pt x="6688476" y="1697991"/>
                  <a:pt x="6118749" y="1694150"/>
                  <a:pt x="5915025" y="1695450"/>
                </a:cubicBezTo>
                <a:cubicBezTo>
                  <a:pt x="5711301" y="1696750"/>
                  <a:pt x="5531892" y="1724010"/>
                  <a:pt x="5257800" y="1695450"/>
                </a:cubicBezTo>
                <a:cubicBezTo>
                  <a:pt x="4983709" y="1666890"/>
                  <a:pt x="4827055" y="1680090"/>
                  <a:pt x="4600575" y="1695450"/>
                </a:cubicBezTo>
                <a:cubicBezTo>
                  <a:pt x="4374095" y="1710810"/>
                  <a:pt x="4002279" y="1660871"/>
                  <a:pt x="3838194" y="1695450"/>
                </a:cubicBezTo>
                <a:cubicBezTo>
                  <a:pt x="3674109" y="1730029"/>
                  <a:pt x="3339102" y="1705083"/>
                  <a:pt x="3180969" y="1695450"/>
                </a:cubicBezTo>
                <a:cubicBezTo>
                  <a:pt x="3022837" y="1685817"/>
                  <a:pt x="2899748" y="1677885"/>
                  <a:pt x="2734056" y="1695450"/>
                </a:cubicBezTo>
                <a:cubicBezTo>
                  <a:pt x="2568364" y="1713015"/>
                  <a:pt x="2502829" y="1687362"/>
                  <a:pt x="2392299" y="1695450"/>
                </a:cubicBezTo>
                <a:cubicBezTo>
                  <a:pt x="2281769" y="1703538"/>
                  <a:pt x="2091172" y="1691686"/>
                  <a:pt x="1840230" y="1695450"/>
                </a:cubicBezTo>
                <a:cubicBezTo>
                  <a:pt x="1589288" y="1699214"/>
                  <a:pt x="1483632" y="1676194"/>
                  <a:pt x="1183005" y="1695450"/>
                </a:cubicBezTo>
                <a:cubicBezTo>
                  <a:pt x="882378" y="1714706"/>
                  <a:pt x="857938" y="1679601"/>
                  <a:pt x="630936" y="1695450"/>
                </a:cubicBezTo>
                <a:cubicBezTo>
                  <a:pt x="403934" y="1711299"/>
                  <a:pt x="215991" y="1686599"/>
                  <a:pt x="0" y="1695450"/>
                </a:cubicBezTo>
                <a:cubicBezTo>
                  <a:pt x="2015" y="1440338"/>
                  <a:pt x="-8231" y="1382711"/>
                  <a:pt x="0" y="1164209"/>
                </a:cubicBezTo>
                <a:cubicBezTo>
                  <a:pt x="8231" y="945707"/>
                  <a:pt x="19437" y="855123"/>
                  <a:pt x="0" y="649923"/>
                </a:cubicBezTo>
                <a:cubicBezTo>
                  <a:pt x="-19437" y="444723"/>
                  <a:pt x="32292" y="155014"/>
                  <a:pt x="0" y="0"/>
                </a:cubicBezTo>
                <a:close/>
              </a:path>
            </a:pathLst>
          </a:custGeom>
          <a:ln>
            <a:solidFill>
              <a:schemeClr val="tx1"/>
            </a:solidFill>
            <a:extLst>
              <a:ext uri="{C807C97D-BFC1-408E-A445-0C87EB9F89A2}">
                <ask:lineSketchStyleProps xmlns:ask="http://schemas.microsoft.com/office/drawing/2018/sketchyshapes" sd="1274131333">
                  <ask:type>
                    <ask:lineSketchFreehand/>
                  </ask:type>
                </ask:lineSketchStyleProps>
              </a:ext>
            </a:extLst>
          </a:ln>
        </p:spPr>
        <p:txBody>
          <a:bodyPr>
            <a:normAutofit fontScale="90000"/>
          </a:bodyPr>
          <a:lstStyle/>
          <a:p>
            <a:pPr algn="ctr"/>
            <a:br>
              <a:rPr lang="de-DE" dirty="0"/>
            </a:br>
            <a:r>
              <a:rPr lang="de-DE" dirty="0"/>
              <a:t>Welche </a:t>
            </a:r>
            <a:r>
              <a:rPr lang="de-DE" b="1" dirty="0"/>
              <a:t>Berufe/Berufsgruppen </a:t>
            </a:r>
            <a:r>
              <a:rPr lang="de-DE" dirty="0"/>
              <a:t>würdest du gerne in der Praxis sehen?</a:t>
            </a:r>
            <a:br>
              <a:rPr lang="de-DE" dirty="0"/>
            </a:br>
            <a:endParaRPr lang="de-DE" dirty="0"/>
          </a:p>
        </p:txBody>
      </p:sp>
      <p:sp>
        <p:nvSpPr>
          <p:cNvPr id="3" name="Titel 5">
            <a:extLst>
              <a:ext uri="{FF2B5EF4-FFF2-40B4-BE49-F238E27FC236}">
                <a16:creationId xmlns:a16="http://schemas.microsoft.com/office/drawing/2014/main" id="{83817B88-F28C-5289-CFC7-2D7DA93BA732}"/>
              </a:ext>
            </a:extLst>
          </p:cNvPr>
          <p:cNvSpPr txBox="1">
            <a:spLocks/>
          </p:cNvSpPr>
          <p:nvPr/>
        </p:nvSpPr>
        <p:spPr>
          <a:xfrm>
            <a:off x="838200" y="3538537"/>
            <a:ext cx="10515600" cy="1009651"/>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accent6">
                    <a:lumMod val="75000"/>
                  </a:schemeClr>
                </a:solidFill>
                <a:latin typeface="+mj-lt"/>
                <a:ea typeface="+mj-ea"/>
                <a:cs typeface="+mj-cs"/>
              </a:defRPr>
            </a:lvl1pPr>
          </a:lstStyle>
          <a:p>
            <a:pPr algn="ctr"/>
            <a:r>
              <a:rPr lang="de-DE" dirty="0">
                <a:solidFill>
                  <a:schemeClr val="tx1"/>
                </a:solidFill>
              </a:rPr>
              <a:t>Überlege dir mögliche Berufe/Berufsgruppe und notiere sie auf deinem Arbeitsblatt. </a:t>
            </a:r>
          </a:p>
        </p:txBody>
      </p:sp>
    </p:spTree>
    <p:extLst>
      <p:ext uri="{BB962C8B-B14F-4D97-AF65-F5344CB8AC3E}">
        <p14:creationId xmlns:p14="http://schemas.microsoft.com/office/powerpoint/2010/main" val="1723076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hteck 25">
            <a:extLst>
              <a:ext uri="{FF2B5EF4-FFF2-40B4-BE49-F238E27FC236}">
                <a16:creationId xmlns:a16="http://schemas.microsoft.com/office/drawing/2014/main" id="{63A01012-9872-AB58-8A64-23FD06FD00DF}"/>
              </a:ext>
            </a:extLst>
          </p:cNvPr>
          <p:cNvSpPr/>
          <p:nvPr/>
        </p:nvSpPr>
        <p:spPr>
          <a:xfrm>
            <a:off x="10262647" y="2942466"/>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solidFill>
                  <a:sysClr val="windowText" lastClr="000000"/>
                </a:solidFill>
              </a:rPr>
              <a:t>Bereite dich auf deinen ersten Arbeitstag vor. </a:t>
            </a:r>
          </a:p>
        </p:txBody>
      </p:sp>
      <p:sp>
        <p:nvSpPr>
          <p:cNvPr id="25" name="Rechteck 24">
            <a:extLst>
              <a:ext uri="{FF2B5EF4-FFF2-40B4-BE49-F238E27FC236}">
                <a16:creationId xmlns:a16="http://schemas.microsoft.com/office/drawing/2014/main" id="{D54EAE81-2A96-6425-0B29-0CBF3BA6F99B}"/>
              </a:ext>
            </a:extLst>
          </p:cNvPr>
          <p:cNvSpPr/>
          <p:nvPr/>
        </p:nvSpPr>
        <p:spPr>
          <a:xfrm>
            <a:off x="5353661" y="3451327"/>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solidFill>
                  <a:sysClr val="windowText" lastClr="000000"/>
                </a:solidFill>
              </a:rPr>
              <a:t>Schreibe eine E-Mail oder bewerbe dich online/vor Ort mit deinen Bewerbungs-unterlagen.</a:t>
            </a:r>
          </a:p>
        </p:txBody>
      </p:sp>
      <p:sp>
        <p:nvSpPr>
          <p:cNvPr id="23" name="Rechteck 22">
            <a:extLst>
              <a:ext uri="{FF2B5EF4-FFF2-40B4-BE49-F238E27FC236}">
                <a16:creationId xmlns:a16="http://schemas.microsoft.com/office/drawing/2014/main" id="{74F09142-4A58-D05E-7FEA-C65B6364EB4B}"/>
              </a:ext>
            </a:extLst>
          </p:cNvPr>
          <p:cNvSpPr/>
          <p:nvPr/>
        </p:nvSpPr>
        <p:spPr>
          <a:xfrm>
            <a:off x="593385" y="3429000"/>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A9D18E"/>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solidFill>
                  <a:sysClr val="windowText" lastClr="000000"/>
                </a:solidFill>
              </a:rPr>
              <a:t>Finde einige Berufe, die dich interessieren würden. </a:t>
            </a:r>
          </a:p>
        </p:txBody>
      </p:sp>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3</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Dein Weg zum Berufspraktikum</a:t>
            </a:r>
          </a:p>
        </p:txBody>
      </p:sp>
      <p:sp>
        <p:nvSpPr>
          <p:cNvPr id="24" name="Rechteck 23">
            <a:extLst>
              <a:ext uri="{FF2B5EF4-FFF2-40B4-BE49-F238E27FC236}">
                <a16:creationId xmlns:a16="http://schemas.microsoft.com/office/drawing/2014/main" id="{528FD189-6625-BD27-6B62-31840EE17BC5}"/>
              </a:ext>
            </a:extLst>
          </p:cNvPr>
          <p:cNvSpPr/>
          <p:nvPr/>
        </p:nvSpPr>
        <p:spPr>
          <a:xfrm>
            <a:off x="2887936" y="2958172"/>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solidFill>
                  <a:sysClr val="windowText" lastClr="000000"/>
                </a:solidFill>
              </a:rPr>
              <a:t>Suche Betriebe, in denen </a:t>
            </a:r>
            <a:r>
              <a:rPr lang="de-DE" sz="1600">
                <a:solidFill>
                  <a:sysClr val="windowText" lastClr="000000"/>
                </a:solidFill>
              </a:rPr>
              <a:t>dein Wunschberuf ausgeübt </a:t>
            </a:r>
            <a:r>
              <a:rPr lang="de-DE" sz="1600" dirty="0">
                <a:solidFill>
                  <a:sysClr val="windowText" lastClr="000000"/>
                </a:solidFill>
              </a:rPr>
              <a:t>wird. Nutze dafür das Internet oder Kontakte im Bekanntenkreis.</a:t>
            </a:r>
          </a:p>
        </p:txBody>
      </p:sp>
      <p:sp>
        <p:nvSpPr>
          <p:cNvPr id="11" name="Ellipse 10">
            <a:extLst>
              <a:ext uri="{FF2B5EF4-FFF2-40B4-BE49-F238E27FC236}">
                <a16:creationId xmlns:a16="http://schemas.microsoft.com/office/drawing/2014/main" id="{42D4533E-D699-5FBB-BE21-124D03F964EC}"/>
              </a:ext>
            </a:extLst>
          </p:cNvPr>
          <p:cNvSpPr/>
          <p:nvPr/>
        </p:nvSpPr>
        <p:spPr>
          <a:xfrm>
            <a:off x="593386" y="2052536"/>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chemeClr val="accent6">
              <a:lumMod val="60000"/>
              <a:lumOff val="40000"/>
            </a:schemeClr>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dirty="0"/>
              <a:t>Auswahl des Berufs</a:t>
            </a:r>
          </a:p>
        </p:txBody>
      </p:sp>
      <p:pic>
        <p:nvPicPr>
          <p:cNvPr id="13" name="Grafik 12" descr="Marke 1 mit einfarbiger Füllung">
            <a:extLst>
              <a:ext uri="{FF2B5EF4-FFF2-40B4-BE49-F238E27FC236}">
                <a16:creationId xmlns:a16="http://schemas.microsoft.com/office/drawing/2014/main" id="{9167D0A0-1B52-3E4F-917F-E017439D2C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8200" y="1823936"/>
            <a:ext cx="457200" cy="457200"/>
          </a:xfrm>
          <a:prstGeom prst="rect">
            <a:avLst/>
          </a:prstGeom>
        </p:spPr>
      </p:pic>
      <p:sp>
        <p:nvSpPr>
          <p:cNvPr id="14" name="Ellipse 13">
            <a:extLst>
              <a:ext uri="{FF2B5EF4-FFF2-40B4-BE49-F238E27FC236}">
                <a16:creationId xmlns:a16="http://schemas.microsoft.com/office/drawing/2014/main" id="{FBF8FDF0-BC19-D965-A91C-22A19D16E20D}"/>
              </a:ext>
            </a:extLst>
          </p:cNvPr>
          <p:cNvSpPr/>
          <p:nvPr/>
        </p:nvSpPr>
        <p:spPr>
          <a:xfrm>
            <a:off x="2865172" y="1603139"/>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chemeClr val="accent6"/>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dirty="0"/>
              <a:t>Suche und Auswahl des Betriebs</a:t>
            </a:r>
          </a:p>
        </p:txBody>
      </p:sp>
      <p:sp>
        <p:nvSpPr>
          <p:cNvPr id="15" name="Ellipse 14">
            <a:extLst>
              <a:ext uri="{FF2B5EF4-FFF2-40B4-BE49-F238E27FC236}">
                <a16:creationId xmlns:a16="http://schemas.microsoft.com/office/drawing/2014/main" id="{1566971B-6CC9-D95C-360A-8BF42F25AFE5}"/>
              </a:ext>
            </a:extLst>
          </p:cNvPr>
          <p:cNvSpPr/>
          <p:nvPr/>
        </p:nvSpPr>
        <p:spPr>
          <a:xfrm>
            <a:off x="5353662" y="2117184"/>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chemeClr val="accent6">
              <a:lumMod val="60000"/>
              <a:lumOff val="40000"/>
            </a:schemeClr>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dirty="0"/>
              <a:t>Kontakt-aufnahme </a:t>
            </a:r>
          </a:p>
        </p:txBody>
      </p:sp>
      <p:sp>
        <p:nvSpPr>
          <p:cNvPr id="16" name="Ellipse 15">
            <a:extLst>
              <a:ext uri="{FF2B5EF4-FFF2-40B4-BE49-F238E27FC236}">
                <a16:creationId xmlns:a16="http://schemas.microsoft.com/office/drawing/2014/main" id="{1A937EF5-DACD-DD89-4E63-51EAED9123B1}"/>
              </a:ext>
            </a:extLst>
          </p:cNvPr>
          <p:cNvSpPr/>
          <p:nvPr/>
        </p:nvSpPr>
        <p:spPr>
          <a:xfrm>
            <a:off x="10239883" y="1566677"/>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rgbClr val="A9D18E"/>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dirty="0"/>
              <a:t>Erster Arbeitstag</a:t>
            </a:r>
          </a:p>
        </p:txBody>
      </p:sp>
      <p:pic>
        <p:nvPicPr>
          <p:cNvPr id="20" name="Grafik 19" descr="Marke 3 mit einfarbiger Füllung">
            <a:extLst>
              <a:ext uri="{FF2B5EF4-FFF2-40B4-BE49-F238E27FC236}">
                <a16:creationId xmlns:a16="http://schemas.microsoft.com/office/drawing/2014/main" id="{4860D2EA-65AF-A5E9-4561-66AEE460078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53662" y="2076348"/>
            <a:ext cx="434436" cy="434436"/>
          </a:xfrm>
          <a:prstGeom prst="rect">
            <a:avLst/>
          </a:prstGeom>
        </p:spPr>
      </p:pic>
      <p:pic>
        <p:nvPicPr>
          <p:cNvPr id="22" name="Grafik 21" descr="Abzeichen mit einfarbiger Füllung">
            <a:extLst>
              <a:ext uri="{FF2B5EF4-FFF2-40B4-BE49-F238E27FC236}">
                <a16:creationId xmlns:a16="http://schemas.microsoft.com/office/drawing/2014/main" id="{6A084DFD-112C-67EE-C676-3A08150D44E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87936" y="1519169"/>
            <a:ext cx="434436" cy="434436"/>
          </a:xfrm>
          <a:prstGeom prst="rect">
            <a:avLst/>
          </a:prstGeom>
        </p:spPr>
      </p:pic>
      <p:sp>
        <p:nvSpPr>
          <p:cNvPr id="27" name="Rechteck 26">
            <a:extLst>
              <a:ext uri="{FF2B5EF4-FFF2-40B4-BE49-F238E27FC236}">
                <a16:creationId xmlns:a16="http://schemas.microsoft.com/office/drawing/2014/main" id="{C298E00B-C411-A6A4-B623-D83E63E32FE8}"/>
              </a:ext>
            </a:extLst>
          </p:cNvPr>
          <p:cNvSpPr/>
          <p:nvPr/>
        </p:nvSpPr>
        <p:spPr>
          <a:xfrm>
            <a:off x="7897687" y="3104257"/>
            <a:ext cx="1692613" cy="2519363"/>
          </a:xfrm>
          <a:custGeom>
            <a:avLst/>
            <a:gdLst>
              <a:gd name="connsiteX0" fmla="*/ 0 w 1692613"/>
              <a:gd name="connsiteY0" fmla="*/ 0 h 2519363"/>
              <a:gd name="connsiteX1" fmla="*/ 530352 w 1692613"/>
              <a:gd name="connsiteY1" fmla="*/ 0 h 2519363"/>
              <a:gd name="connsiteX2" fmla="*/ 1043778 w 1692613"/>
              <a:gd name="connsiteY2" fmla="*/ 0 h 2519363"/>
              <a:gd name="connsiteX3" fmla="*/ 1692613 w 1692613"/>
              <a:gd name="connsiteY3" fmla="*/ 0 h 2519363"/>
              <a:gd name="connsiteX4" fmla="*/ 1692613 w 1692613"/>
              <a:gd name="connsiteY4" fmla="*/ 629841 h 2519363"/>
              <a:gd name="connsiteX5" fmla="*/ 1692613 w 1692613"/>
              <a:gd name="connsiteY5" fmla="*/ 1184101 h 2519363"/>
              <a:gd name="connsiteX6" fmla="*/ 1692613 w 1692613"/>
              <a:gd name="connsiteY6" fmla="*/ 1738360 h 2519363"/>
              <a:gd name="connsiteX7" fmla="*/ 1692613 w 1692613"/>
              <a:gd name="connsiteY7" fmla="*/ 2519363 h 2519363"/>
              <a:gd name="connsiteX8" fmla="*/ 1111483 w 1692613"/>
              <a:gd name="connsiteY8" fmla="*/ 2519363 h 2519363"/>
              <a:gd name="connsiteX9" fmla="*/ 547278 w 1692613"/>
              <a:gd name="connsiteY9" fmla="*/ 2519363 h 2519363"/>
              <a:gd name="connsiteX10" fmla="*/ 0 w 1692613"/>
              <a:gd name="connsiteY10" fmla="*/ 2519363 h 2519363"/>
              <a:gd name="connsiteX11" fmla="*/ 0 w 1692613"/>
              <a:gd name="connsiteY11" fmla="*/ 1839135 h 2519363"/>
              <a:gd name="connsiteX12" fmla="*/ 0 w 1692613"/>
              <a:gd name="connsiteY12" fmla="*/ 1184101 h 2519363"/>
              <a:gd name="connsiteX13" fmla="*/ 0 w 1692613"/>
              <a:gd name="connsiteY13" fmla="*/ 604647 h 2519363"/>
              <a:gd name="connsiteX14" fmla="*/ 0 w 1692613"/>
              <a:gd name="connsiteY14" fmla="*/ 0 h 251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92613" h="2519363" fill="none" extrusionOk="0">
                <a:moveTo>
                  <a:pt x="0" y="0"/>
                </a:moveTo>
                <a:cubicBezTo>
                  <a:pt x="164930" y="-16213"/>
                  <a:pt x="331606" y="-14087"/>
                  <a:pt x="530352" y="0"/>
                </a:cubicBezTo>
                <a:cubicBezTo>
                  <a:pt x="729098" y="14087"/>
                  <a:pt x="904421" y="-18138"/>
                  <a:pt x="1043778" y="0"/>
                </a:cubicBezTo>
                <a:cubicBezTo>
                  <a:pt x="1183135" y="18138"/>
                  <a:pt x="1520038" y="11640"/>
                  <a:pt x="1692613" y="0"/>
                </a:cubicBezTo>
                <a:cubicBezTo>
                  <a:pt x="1697639" y="294640"/>
                  <a:pt x="1680707" y="333771"/>
                  <a:pt x="1692613" y="629841"/>
                </a:cubicBezTo>
                <a:cubicBezTo>
                  <a:pt x="1704519" y="925911"/>
                  <a:pt x="1681070" y="943599"/>
                  <a:pt x="1692613" y="1184101"/>
                </a:cubicBezTo>
                <a:cubicBezTo>
                  <a:pt x="1704156" y="1424603"/>
                  <a:pt x="1715665" y="1622304"/>
                  <a:pt x="1692613" y="1738360"/>
                </a:cubicBezTo>
                <a:cubicBezTo>
                  <a:pt x="1669561" y="1854416"/>
                  <a:pt x="1717344" y="2181954"/>
                  <a:pt x="1692613" y="2519363"/>
                </a:cubicBezTo>
                <a:cubicBezTo>
                  <a:pt x="1437783" y="2497622"/>
                  <a:pt x="1322151" y="2524372"/>
                  <a:pt x="1111483" y="2519363"/>
                </a:cubicBezTo>
                <a:cubicBezTo>
                  <a:pt x="900815" y="2514355"/>
                  <a:pt x="696131" y="2536126"/>
                  <a:pt x="547278" y="2519363"/>
                </a:cubicBezTo>
                <a:cubicBezTo>
                  <a:pt x="398426" y="2502600"/>
                  <a:pt x="178611" y="2505032"/>
                  <a:pt x="0" y="2519363"/>
                </a:cubicBezTo>
                <a:cubicBezTo>
                  <a:pt x="4200" y="2199317"/>
                  <a:pt x="-8532" y="2111674"/>
                  <a:pt x="0" y="1839135"/>
                </a:cubicBezTo>
                <a:cubicBezTo>
                  <a:pt x="8532" y="1566596"/>
                  <a:pt x="5047" y="1489301"/>
                  <a:pt x="0" y="1184101"/>
                </a:cubicBezTo>
                <a:cubicBezTo>
                  <a:pt x="-5047" y="878901"/>
                  <a:pt x="24100" y="871238"/>
                  <a:pt x="0" y="604647"/>
                </a:cubicBezTo>
                <a:cubicBezTo>
                  <a:pt x="-24100" y="338056"/>
                  <a:pt x="3756" y="150699"/>
                  <a:pt x="0" y="0"/>
                </a:cubicBezTo>
                <a:close/>
              </a:path>
              <a:path w="1692613" h="2519363" stroke="0" extrusionOk="0">
                <a:moveTo>
                  <a:pt x="0" y="0"/>
                </a:moveTo>
                <a:cubicBezTo>
                  <a:pt x="231672" y="-15924"/>
                  <a:pt x="412160" y="-28498"/>
                  <a:pt x="581130" y="0"/>
                </a:cubicBezTo>
                <a:cubicBezTo>
                  <a:pt x="750100" y="28498"/>
                  <a:pt x="972438" y="-14522"/>
                  <a:pt x="1179187" y="0"/>
                </a:cubicBezTo>
                <a:cubicBezTo>
                  <a:pt x="1385936" y="14522"/>
                  <a:pt x="1473713" y="23720"/>
                  <a:pt x="1692613" y="0"/>
                </a:cubicBezTo>
                <a:cubicBezTo>
                  <a:pt x="1723614" y="288365"/>
                  <a:pt x="1666914" y="350081"/>
                  <a:pt x="1692613" y="629841"/>
                </a:cubicBezTo>
                <a:cubicBezTo>
                  <a:pt x="1718312" y="909601"/>
                  <a:pt x="1676857" y="942858"/>
                  <a:pt x="1692613" y="1209294"/>
                </a:cubicBezTo>
                <a:cubicBezTo>
                  <a:pt x="1708369" y="1475730"/>
                  <a:pt x="1710568" y="1606148"/>
                  <a:pt x="1692613" y="1763554"/>
                </a:cubicBezTo>
                <a:cubicBezTo>
                  <a:pt x="1674658" y="1920960"/>
                  <a:pt x="1672942" y="2276766"/>
                  <a:pt x="1692613" y="2519363"/>
                </a:cubicBezTo>
                <a:cubicBezTo>
                  <a:pt x="1471160" y="2500607"/>
                  <a:pt x="1389570" y="2516862"/>
                  <a:pt x="1179187" y="2519363"/>
                </a:cubicBezTo>
                <a:cubicBezTo>
                  <a:pt x="968804" y="2521864"/>
                  <a:pt x="730202" y="2499319"/>
                  <a:pt x="581130" y="2519363"/>
                </a:cubicBezTo>
                <a:cubicBezTo>
                  <a:pt x="432058" y="2539407"/>
                  <a:pt x="154708" y="2538515"/>
                  <a:pt x="0" y="2519363"/>
                </a:cubicBezTo>
                <a:cubicBezTo>
                  <a:pt x="-5284" y="2327860"/>
                  <a:pt x="30699" y="1985424"/>
                  <a:pt x="0" y="1839135"/>
                </a:cubicBezTo>
                <a:cubicBezTo>
                  <a:pt x="-30699" y="1692846"/>
                  <a:pt x="-29871" y="1398327"/>
                  <a:pt x="0" y="1158907"/>
                </a:cubicBezTo>
                <a:cubicBezTo>
                  <a:pt x="29871" y="919487"/>
                  <a:pt x="-5811" y="779005"/>
                  <a:pt x="0" y="579453"/>
                </a:cubicBezTo>
                <a:cubicBezTo>
                  <a:pt x="5811" y="379901"/>
                  <a:pt x="-1818" y="187691"/>
                  <a:pt x="0" y="0"/>
                </a:cubicBezTo>
                <a:close/>
              </a:path>
            </a:pathLst>
          </a:custGeom>
          <a:solidFill>
            <a:schemeClr val="bg1"/>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solidFill>
                  <a:sysClr val="windowText" lastClr="000000"/>
                </a:solidFill>
              </a:rPr>
              <a:t>Führe den Bewerbungs-prozess (Bewerbungs-gespräch) durch und bereite dich darauf vor.</a:t>
            </a:r>
          </a:p>
        </p:txBody>
      </p:sp>
      <p:sp>
        <p:nvSpPr>
          <p:cNvPr id="28" name="Ellipse 27">
            <a:extLst>
              <a:ext uri="{FF2B5EF4-FFF2-40B4-BE49-F238E27FC236}">
                <a16:creationId xmlns:a16="http://schemas.microsoft.com/office/drawing/2014/main" id="{94DE6B10-CE0C-E4BE-FECE-56BEB264A5F6}"/>
              </a:ext>
            </a:extLst>
          </p:cNvPr>
          <p:cNvSpPr/>
          <p:nvPr/>
        </p:nvSpPr>
        <p:spPr>
          <a:xfrm>
            <a:off x="7874923" y="1728468"/>
            <a:ext cx="1692613" cy="1605064"/>
          </a:xfrm>
          <a:custGeom>
            <a:avLst/>
            <a:gdLst>
              <a:gd name="connsiteX0" fmla="*/ 0 w 1692613"/>
              <a:gd name="connsiteY0" fmla="*/ 802532 h 1605064"/>
              <a:gd name="connsiteX1" fmla="*/ 846307 w 1692613"/>
              <a:gd name="connsiteY1" fmla="*/ 0 h 1605064"/>
              <a:gd name="connsiteX2" fmla="*/ 1692614 w 1692613"/>
              <a:gd name="connsiteY2" fmla="*/ 802532 h 1605064"/>
              <a:gd name="connsiteX3" fmla="*/ 846307 w 1692613"/>
              <a:gd name="connsiteY3" fmla="*/ 1605064 h 1605064"/>
              <a:gd name="connsiteX4" fmla="*/ 0 w 1692613"/>
              <a:gd name="connsiteY4" fmla="*/ 802532 h 1605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2613" h="1605064" fill="none" extrusionOk="0">
                <a:moveTo>
                  <a:pt x="0" y="802532"/>
                </a:moveTo>
                <a:cubicBezTo>
                  <a:pt x="88848" y="433556"/>
                  <a:pt x="369003" y="-12418"/>
                  <a:pt x="846307" y="0"/>
                </a:cubicBezTo>
                <a:cubicBezTo>
                  <a:pt x="1302884" y="680"/>
                  <a:pt x="1670667" y="447994"/>
                  <a:pt x="1692614" y="802532"/>
                </a:cubicBezTo>
                <a:cubicBezTo>
                  <a:pt x="1692733" y="1210271"/>
                  <a:pt x="1277212" y="1617554"/>
                  <a:pt x="846307" y="1605064"/>
                </a:cubicBezTo>
                <a:cubicBezTo>
                  <a:pt x="345993" y="1562480"/>
                  <a:pt x="28106" y="1229994"/>
                  <a:pt x="0" y="802532"/>
                </a:cubicBezTo>
                <a:close/>
              </a:path>
              <a:path w="1692613" h="1605064" stroke="0" extrusionOk="0">
                <a:moveTo>
                  <a:pt x="0" y="802532"/>
                </a:moveTo>
                <a:cubicBezTo>
                  <a:pt x="-25919" y="311511"/>
                  <a:pt x="408593" y="-13239"/>
                  <a:pt x="846307" y="0"/>
                </a:cubicBezTo>
                <a:cubicBezTo>
                  <a:pt x="1335430" y="46047"/>
                  <a:pt x="1625510" y="390592"/>
                  <a:pt x="1692614" y="802532"/>
                </a:cubicBezTo>
                <a:cubicBezTo>
                  <a:pt x="1632112" y="1193256"/>
                  <a:pt x="1421845" y="1564874"/>
                  <a:pt x="846307" y="1605064"/>
                </a:cubicBezTo>
                <a:cubicBezTo>
                  <a:pt x="307339" y="1530474"/>
                  <a:pt x="28980" y="1267718"/>
                  <a:pt x="0" y="802532"/>
                </a:cubicBezTo>
                <a:close/>
              </a:path>
            </a:pathLst>
          </a:custGeom>
          <a:solidFill>
            <a:schemeClr val="accent6"/>
          </a:solidFill>
          <a:ln>
            <a:solidFill>
              <a:schemeClr val="tx1"/>
            </a:solidFill>
            <a:extLst>
              <a:ext uri="{C807C97D-BFC1-408E-A445-0C87EB9F89A2}">
                <ask:lineSketchStyleProps xmlns:ask="http://schemas.microsoft.com/office/drawing/2018/sketchyshapes" sd="3978248048">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dirty="0"/>
              <a:t>Bewerbungsprozess</a:t>
            </a:r>
          </a:p>
        </p:txBody>
      </p:sp>
      <p:pic>
        <p:nvPicPr>
          <p:cNvPr id="29" name="Grafik 28" descr="Marke 4 mit einfarbiger Füllung">
            <a:extLst>
              <a:ext uri="{FF2B5EF4-FFF2-40B4-BE49-F238E27FC236}">
                <a16:creationId xmlns:a16="http://schemas.microsoft.com/office/drawing/2014/main" id="{26864DBA-E59F-A3BD-31A8-4DE0816E3B9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865195" y="1690688"/>
            <a:ext cx="434436" cy="434436"/>
          </a:xfrm>
          <a:prstGeom prst="rect">
            <a:avLst/>
          </a:prstGeom>
        </p:spPr>
      </p:pic>
      <p:pic>
        <p:nvPicPr>
          <p:cNvPr id="31" name="Grafik 30" descr="Marke 5 mit einfarbiger Füllung">
            <a:extLst>
              <a:ext uri="{FF2B5EF4-FFF2-40B4-BE49-F238E27FC236}">
                <a16:creationId xmlns:a16="http://schemas.microsoft.com/office/drawing/2014/main" id="{BF805593-EA4D-36E1-EF35-089C1DABD45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308775" y="1493449"/>
            <a:ext cx="434436" cy="434436"/>
          </a:xfrm>
          <a:prstGeom prst="rect">
            <a:avLst/>
          </a:prstGeom>
        </p:spPr>
      </p:pic>
    </p:spTree>
    <p:extLst>
      <p:ext uri="{BB962C8B-B14F-4D97-AF65-F5344CB8AC3E}">
        <p14:creationId xmlns:p14="http://schemas.microsoft.com/office/powerpoint/2010/main" val="3710117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4</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Bewerbungsunterlagen</a:t>
            </a:r>
          </a:p>
        </p:txBody>
      </p:sp>
      <p:sp>
        <p:nvSpPr>
          <p:cNvPr id="2" name="Rechteck 1">
            <a:extLst>
              <a:ext uri="{FF2B5EF4-FFF2-40B4-BE49-F238E27FC236}">
                <a16:creationId xmlns:a16="http://schemas.microsoft.com/office/drawing/2014/main" id="{E61B9969-A6D5-2EF5-A7E0-FC6E64223778}"/>
              </a:ext>
            </a:extLst>
          </p:cNvPr>
          <p:cNvSpPr/>
          <p:nvPr/>
        </p:nvSpPr>
        <p:spPr>
          <a:xfrm rot="21410660">
            <a:off x="439891" y="1872246"/>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rgbClr val="A9D18E"/>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Bewerbungsschreiben</a:t>
            </a:r>
          </a:p>
          <a:p>
            <a:pPr algn="ctr"/>
            <a:endParaRPr lang="de-DE" sz="2000" b="1" dirty="0">
              <a:solidFill>
                <a:sysClr val="windowText" lastClr="000000"/>
              </a:solidFill>
            </a:endParaRPr>
          </a:p>
          <a:p>
            <a:pPr algn="ctr"/>
            <a:r>
              <a:rPr lang="de-DE" dirty="0">
                <a:solidFill>
                  <a:sysClr val="windowText" lastClr="000000"/>
                </a:solidFill>
              </a:rPr>
              <a:t>Ein Bewerbungsschreiben ist ein Anschreiben, in dem der oder die </a:t>
            </a:r>
            <a:r>
              <a:rPr lang="de-DE" dirty="0" err="1">
                <a:solidFill>
                  <a:sysClr val="windowText" lastClr="000000"/>
                </a:solidFill>
              </a:rPr>
              <a:t>Bewerber:in</a:t>
            </a:r>
            <a:r>
              <a:rPr lang="de-DE" dirty="0">
                <a:solidFill>
                  <a:sysClr val="windowText" lastClr="000000"/>
                </a:solidFill>
              </a:rPr>
              <a:t> die Motivation, Qualifikationen und das Interesse an einer Stelle zeigt, um eine Anstellung oder ein Praktikum zu erhalten.</a:t>
            </a:r>
          </a:p>
        </p:txBody>
      </p:sp>
      <p:pic>
        <p:nvPicPr>
          <p:cNvPr id="5" name="Grafik 4" descr="Anheften mit einfarbiger Füllung">
            <a:extLst>
              <a:ext uri="{FF2B5EF4-FFF2-40B4-BE49-F238E27FC236}">
                <a16:creationId xmlns:a16="http://schemas.microsoft.com/office/drawing/2014/main" id="{AF2263E9-3419-E684-8AB2-C571A40BFC4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65122" y="1569842"/>
            <a:ext cx="457200" cy="457200"/>
          </a:xfrm>
          <a:prstGeom prst="rect">
            <a:avLst/>
          </a:prstGeom>
        </p:spPr>
      </p:pic>
      <p:sp>
        <p:nvSpPr>
          <p:cNvPr id="7" name="Rechteck 6">
            <a:extLst>
              <a:ext uri="{FF2B5EF4-FFF2-40B4-BE49-F238E27FC236}">
                <a16:creationId xmlns:a16="http://schemas.microsoft.com/office/drawing/2014/main" id="{71F93B26-4030-D937-59A9-084852205DA5}"/>
              </a:ext>
            </a:extLst>
          </p:cNvPr>
          <p:cNvSpPr/>
          <p:nvPr/>
        </p:nvSpPr>
        <p:spPr>
          <a:xfrm rot="283530">
            <a:off x="4706352" y="1799127"/>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chemeClr val="accent6">
              <a:lumMod val="20000"/>
              <a:lumOff val="80000"/>
            </a:schemeClr>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Lebenslauf </a:t>
            </a:r>
          </a:p>
          <a:p>
            <a:pPr algn="ctr"/>
            <a:endParaRPr lang="de-DE" sz="2000" b="1" dirty="0">
              <a:solidFill>
                <a:sysClr val="windowText" lastClr="000000"/>
              </a:solidFill>
            </a:endParaRPr>
          </a:p>
          <a:p>
            <a:pPr algn="ctr"/>
            <a:r>
              <a:rPr lang="de-DE" dirty="0">
                <a:solidFill>
                  <a:sysClr val="windowText" lastClr="000000"/>
                </a:solidFill>
              </a:rPr>
              <a:t>Ein Lebenslauf ist eine Übersicht, in der </a:t>
            </a:r>
            <a:r>
              <a:rPr lang="de-DE" dirty="0" err="1">
                <a:solidFill>
                  <a:sysClr val="windowText" lastClr="000000"/>
                </a:solidFill>
              </a:rPr>
              <a:t>Bewerber:innen</a:t>
            </a:r>
            <a:r>
              <a:rPr lang="de-DE" dirty="0">
                <a:solidFill>
                  <a:sysClr val="windowText" lastClr="000000"/>
                </a:solidFill>
              </a:rPr>
              <a:t> die persönlichen Daten, Ausbildung, Hobbys und Erfahrungen auflisten, um einem Unternehmen zu zeigen, wer man ist und was man schon gelernt hat.</a:t>
            </a:r>
          </a:p>
        </p:txBody>
      </p:sp>
      <p:pic>
        <p:nvPicPr>
          <p:cNvPr id="8" name="Grafik 7" descr="Anheften mit einfarbiger Füllung">
            <a:extLst>
              <a:ext uri="{FF2B5EF4-FFF2-40B4-BE49-F238E27FC236}">
                <a16:creationId xmlns:a16="http://schemas.microsoft.com/office/drawing/2014/main" id="{35C9E942-33E0-A830-CE25-AED96EA573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6204595" y="1569842"/>
            <a:ext cx="457200" cy="457200"/>
          </a:xfrm>
          <a:prstGeom prst="rect">
            <a:avLst/>
          </a:prstGeom>
        </p:spPr>
      </p:pic>
      <p:sp>
        <p:nvSpPr>
          <p:cNvPr id="9" name="Rechteck 8">
            <a:extLst>
              <a:ext uri="{FF2B5EF4-FFF2-40B4-BE49-F238E27FC236}">
                <a16:creationId xmlns:a16="http://schemas.microsoft.com/office/drawing/2014/main" id="{C5BFCB0F-50EF-14A2-70D3-1FAD4D16199E}"/>
              </a:ext>
            </a:extLst>
          </p:cNvPr>
          <p:cNvSpPr/>
          <p:nvPr/>
        </p:nvSpPr>
        <p:spPr>
          <a:xfrm>
            <a:off x="8574505" y="1798442"/>
            <a:ext cx="2779295" cy="3555332"/>
          </a:xfrm>
          <a:custGeom>
            <a:avLst/>
            <a:gdLst>
              <a:gd name="connsiteX0" fmla="*/ 0 w 2779295"/>
              <a:gd name="connsiteY0" fmla="*/ 0 h 3555332"/>
              <a:gd name="connsiteX1" fmla="*/ 2779295 w 2779295"/>
              <a:gd name="connsiteY1" fmla="*/ 0 h 3555332"/>
              <a:gd name="connsiteX2" fmla="*/ 2779295 w 2779295"/>
              <a:gd name="connsiteY2" fmla="*/ 3555332 h 3555332"/>
              <a:gd name="connsiteX3" fmla="*/ 0 w 2779295"/>
              <a:gd name="connsiteY3" fmla="*/ 3555332 h 3555332"/>
              <a:gd name="connsiteX4" fmla="*/ 0 w 2779295"/>
              <a:gd name="connsiteY4" fmla="*/ 0 h 355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3555332" fill="none" extrusionOk="0">
                <a:moveTo>
                  <a:pt x="0" y="0"/>
                </a:moveTo>
                <a:cubicBezTo>
                  <a:pt x="785924" y="125694"/>
                  <a:pt x="2422169" y="-73687"/>
                  <a:pt x="2779295" y="0"/>
                </a:cubicBezTo>
                <a:cubicBezTo>
                  <a:pt x="2796856" y="884978"/>
                  <a:pt x="2688526" y="1929533"/>
                  <a:pt x="2779295" y="3555332"/>
                </a:cubicBezTo>
                <a:cubicBezTo>
                  <a:pt x="1881364" y="3545052"/>
                  <a:pt x="839543" y="3447681"/>
                  <a:pt x="0" y="3555332"/>
                </a:cubicBezTo>
                <a:cubicBezTo>
                  <a:pt x="24404" y="2701272"/>
                  <a:pt x="-92632" y="1066749"/>
                  <a:pt x="0" y="0"/>
                </a:cubicBezTo>
                <a:close/>
              </a:path>
              <a:path w="2779295" h="3555332" stroke="0" extrusionOk="0">
                <a:moveTo>
                  <a:pt x="0" y="0"/>
                </a:moveTo>
                <a:cubicBezTo>
                  <a:pt x="836879" y="-81094"/>
                  <a:pt x="2442566" y="161"/>
                  <a:pt x="2779295" y="0"/>
                </a:cubicBezTo>
                <a:cubicBezTo>
                  <a:pt x="2905427" y="465865"/>
                  <a:pt x="2838080" y="1849562"/>
                  <a:pt x="2779295" y="3555332"/>
                </a:cubicBezTo>
                <a:cubicBezTo>
                  <a:pt x="1441004" y="3664506"/>
                  <a:pt x="568456" y="3511767"/>
                  <a:pt x="0" y="3555332"/>
                </a:cubicBezTo>
                <a:cubicBezTo>
                  <a:pt x="158201" y="2750164"/>
                  <a:pt x="18769" y="1630828"/>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Anhang </a:t>
            </a:r>
          </a:p>
          <a:p>
            <a:pPr algn="ctr"/>
            <a:endParaRPr lang="de-DE" sz="2000" b="1" dirty="0">
              <a:solidFill>
                <a:sysClr val="windowText" lastClr="000000"/>
              </a:solidFill>
            </a:endParaRPr>
          </a:p>
          <a:p>
            <a:pPr algn="ctr"/>
            <a:r>
              <a:rPr lang="de-DE" dirty="0">
                <a:solidFill>
                  <a:sysClr val="windowText" lastClr="000000"/>
                </a:solidFill>
              </a:rPr>
              <a:t>Ein Anhang ist der Teil einer Bewerbung, in dem man zusätzliche Dokumente wie Zeugnisse, Zertifikate oder  Empfehlungsschreiben beilegt, um einen Nachweis für die Qualifikationen zu bieten.</a:t>
            </a:r>
          </a:p>
          <a:p>
            <a:pPr algn="ctr"/>
            <a:endParaRPr lang="de-DE" dirty="0">
              <a:solidFill>
                <a:sysClr val="windowText" lastClr="000000"/>
              </a:solidFill>
            </a:endParaRPr>
          </a:p>
          <a:p>
            <a:pPr algn="ctr"/>
            <a:endParaRPr lang="de-DE" dirty="0">
              <a:solidFill>
                <a:sysClr val="windowText" lastClr="000000"/>
              </a:solidFill>
            </a:endParaRPr>
          </a:p>
        </p:txBody>
      </p:sp>
      <p:pic>
        <p:nvPicPr>
          <p:cNvPr id="10" name="Grafik 9" descr="Anheften mit einfarbiger Füllung">
            <a:extLst>
              <a:ext uri="{FF2B5EF4-FFF2-40B4-BE49-F238E27FC236}">
                <a16:creationId xmlns:a16="http://schemas.microsoft.com/office/drawing/2014/main" id="{9E3E80BE-57E0-614F-61F0-F652E210D35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9695005" flipH="1">
            <a:off x="9898282" y="1491527"/>
            <a:ext cx="457200" cy="457200"/>
          </a:xfrm>
          <a:prstGeom prst="rect">
            <a:avLst/>
          </a:prstGeom>
        </p:spPr>
      </p:pic>
      <p:pic>
        <p:nvPicPr>
          <p:cNvPr id="1026" name="Picture 2" descr="806.700+ Grafiken, lizenzfreie Vektorgrafiken und Clipart zu Portrait -  iStock">
            <a:extLst>
              <a:ext uri="{FF2B5EF4-FFF2-40B4-BE49-F238E27FC236}">
                <a16:creationId xmlns:a16="http://schemas.microsoft.com/office/drawing/2014/main" id="{5930E884-CF7A-E11D-DA03-C20F48F8EC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6249" y="5210704"/>
            <a:ext cx="706163" cy="706163"/>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12" name="Picture 2" descr="806.700+ Grafiken, lizenzfreie Vektorgrafiken und Clipart zu Portrait -  iStock">
            <a:extLst>
              <a:ext uri="{FF2B5EF4-FFF2-40B4-BE49-F238E27FC236}">
                <a16:creationId xmlns:a16="http://schemas.microsoft.com/office/drawing/2014/main" id="{43989055-C348-FB3E-E26A-3ECCF7F045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1209" y="5210704"/>
            <a:ext cx="706163" cy="706163"/>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583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5</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Bewerbungsschreiben</a:t>
            </a:r>
          </a:p>
        </p:txBody>
      </p:sp>
      <p:sp>
        <p:nvSpPr>
          <p:cNvPr id="3" name="Textfeld 2">
            <a:extLst>
              <a:ext uri="{FF2B5EF4-FFF2-40B4-BE49-F238E27FC236}">
                <a16:creationId xmlns:a16="http://schemas.microsoft.com/office/drawing/2014/main" id="{0BA7C286-CB74-9DD2-6041-A8F17EB58370}"/>
              </a:ext>
            </a:extLst>
          </p:cNvPr>
          <p:cNvSpPr txBox="1"/>
          <p:nvPr/>
        </p:nvSpPr>
        <p:spPr>
          <a:xfrm>
            <a:off x="1066033" y="1695898"/>
            <a:ext cx="9858641" cy="1477328"/>
          </a:xfrm>
          <a:custGeom>
            <a:avLst/>
            <a:gdLst>
              <a:gd name="connsiteX0" fmla="*/ 0 w 9858641"/>
              <a:gd name="connsiteY0" fmla="*/ 0 h 1477328"/>
              <a:gd name="connsiteX1" fmla="*/ 361484 w 9858641"/>
              <a:gd name="connsiteY1" fmla="*/ 0 h 1477328"/>
              <a:gd name="connsiteX2" fmla="*/ 1215899 w 9858641"/>
              <a:gd name="connsiteY2" fmla="*/ 0 h 1477328"/>
              <a:gd name="connsiteX3" fmla="*/ 1577383 w 9858641"/>
              <a:gd name="connsiteY3" fmla="*/ 0 h 1477328"/>
              <a:gd name="connsiteX4" fmla="*/ 2431798 w 9858641"/>
              <a:gd name="connsiteY4" fmla="*/ 0 h 1477328"/>
              <a:gd name="connsiteX5" fmla="*/ 3187627 w 9858641"/>
              <a:gd name="connsiteY5" fmla="*/ 0 h 1477328"/>
              <a:gd name="connsiteX6" fmla="*/ 3647697 w 9858641"/>
              <a:gd name="connsiteY6" fmla="*/ 0 h 1477328"/>
              <a:gd name="connsiteX7" fmla="*/ 4107767 w 9858641"/>
              <a:gd name="connsiteY7" fmla="*/ 0 h 1477328"/>
              <a:gd name="connsiteX8" fmla="*/ 4962183 w 9858641"/>
              <a:gd name="connsiteY8" fmla="*/ 0 h 1477328"/>
              <a:gd name="connsiteX9" fmla="*/ 5619425 w 9858641"/>
              <a:gd name="connsiteY9" fmla="*/ 0 h 1477328"/>
              <a:gd name="connsiteX10" fmla="*/ 6276668 w 9858641"/>
              <a:gd name="connsiteY10" fmla="*/ 0 h 1477328"/>
              <a:gd name="connsiteX11" fmla="*/ 7032497 w 9858641"/>
              <a:gd name="connsiteY11" fmla="*/ 0 h 1477328"/>
              <a:gd name="connsiteX12" fmla="*/ 7788326 w 9858641"/>
              <a:gd name="connsiteY12" fmla="*/ 0 h 1477328"/>
              <a:gd name="connsiteX13" fmla="*/ 8149810 w 9858641"/>
              <a:gd name="connsiteY13" fmla="*/ 0 h 1477328"/>
              <a:gd name="connsiteX14" fmla="*/ 8807053 w 9858641"/>
              <a:gd name="connsiteY14" fmla="*/ 0 h 1477328"/>
              <a:gd name="connsiteX15" fmla="*/ 9858641 w 9858641"/>
              <a:gd name="connsiteY15" fmla="*/ 0 h 1477328"/>
              <a:gd name="connsiteX16" fmla="*/ 9858641 w 9858641"/>
              <a:gd name="connsiteY16" fmla="*/ 477669 h 1477328"/>
              <a:gd name="connsiteX17" fmla="*/ 9858641 w 9858641"/>
              <a:gd name="connsiteY17" fmla="*/ 970112 h 1477328"/>
              <a:gd name="connsiteX18" fmla="*/ 9858641 w 9858641"/>
              <a:gd name="connsiteY18" fmla="*/ 1477328 h 1477328"/>
              <a:gd name="connsiteX19" fmla="*/ 9004225 w 9858641"/>
              <a:gd name="connsiteY19" fmla="*/ 1477328 h 1477328"/>
              <a:gd name="connsiteX20" fmla="*/ 8149810 w 9858641"/>
              <a:gd name="connsiteY20" fmla="*/ 1477328 h 1477328"/>
              <a:gd name="connsiteX21" fmla="*/ 7788326 w 9858641"/>
              <a:gd name="connsiteY21" fmla="*/ 1477328 h 1477328"/>
              <a:gd name="connsiteX22" fmla="*/ 7328256 w 9858641"/>
              <a:gd name="connsiteY22" fmla="*/ 1477328 h 1477328"/>
              <a:gd name="connsiteX23" fmla="*/ 6966773 w 9858641"/>
              <a:gd name="connsiteY23" fmla="*/ 1477328 h 1477328"/>
              <a:gd name="connsiteX24" fmla="*/ 6408117 w 9858641"/>
              <a:gd name="connsiteY24" fmla="*/ 1477328 h 1477328"/>
              <a:gd name="connsiteX25" fmla="*/ 6046633 w 9858641"/>
              <a:gd name="connsiteY25" fmla="*/ 1477328 h 1477328"/>
              <a:gd name="connsiteX26" fmla="*/ 5586563 w 9858641"/>
              <a:gd name="connsiteY26" fmla="*/ 1477328 h 1477328"/>
              <a:gd name="connsiteX27" fmla="*/ 4929321 w 9858641"/>
              <a:gd name="connsiteY27" fmla="*/ 1477328 h 1477328"/>
              <a:gd name="connsiteX28" fmla="*/ 4567837 w 9858641"/>
              <a:gd name="connsiteY28" fmla="*/ 1477328 h 1477328"/>
              <a:gd name="connsiteX29" fmla="*/ 3910594 w 9858641"/>
              <a:gd name="connsiteY29" fmla="*/ 1477328 h 1477328"/>
              <a:gd name="connsiteX30" fmla="*/ 3253352 w 9858641"/>
              <a:gd name="connsiteY30" fmla="*/ 1477328 h 1477328"/>
              <a:gd name="connsiteX31" fmla="*/ 2793282 w 9858641"/>
              <a:gd name="connsiteY31" fmla="*/ 1477328 h 1477328"/>
              <a:gd name="connsiteX32" fmla="*/ 1938866 w 9858641"/>
              <a:gd name="connsiteY32" fmla="*/ 1477328 h 1477328"/>
              <a:gd name="connsiteX33" fmla="*/ 1281623 w 9858641"/>
              <a:gd name="connsiteY33" fmla="*/ 1477328 h 1477328"/>
              <a:gd name="connsiteX34" fmla="*/ 920140 w 9858641"/>
              <a:gd name="connsiteY34" fmla="*/ 1477328 h 1477328"/>
              <a:gd name="connsiteX35" fmla="*/ 0 w 9858641"/>
              <a:gd name="connsiteY35" fmla="*/ 1477328 h 1477328"/>
              <a:gd name="connsiteX36" fmla="*/ 0 w 9858641"/>
              <a:gd name="connsiteY36" fmla="*/ 999659 h 1477328"/>
              <a:gd name="connsiteX37" fmla="*/ 0 w 9858641"/>
              <a:gd name="connsiteY37" fmla="*/ 507216 h 1477328"/>
              <a:gd name="connsiteX38" fmla="*/ 0 w 9858641"/>
              <a:gd name="connsiteY38" fmla="*/ 0 h 1477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9858641" h="1477328" extrusionOk="0">
                <a:moveTo>
                  <a:pt x="0" y="0"/>
                </a:moveTo>
                <a:cubicBezTo>
                  <a:pt x="76713" y="7159"/>
                  <a:pt x="235102" y="-16841"/>
                  <a:pt x="361484" y="0"/>
                </a:cubicBezTo>
                <a:cubicBezTo>
                  <a:pt x="487866" y="16841"/>
                  <a:pt x="867911" y="-37050"/>
                  <a:pt x="1215899" y="0"/>
                </a:cubicBezTo>
                <a:cubicBezTo>
                  <a:pt x="1563888" y="37050"/>
                  <a:pt x="1399947" y="2487"/>
                  <a:pt x="1577383" y="0"/>
                </a:cubicBezTo>
                <a:cubicBezTo>
                  <a:pt x="1754819" y="-2487"/>
                  <a:pt x="2093017" y="35825"/>
                  <a:pt x="2431798" y="0"/>
                </a:cubicBezTo>
                <a:cubicBezTo>
                  <a:pt x="2770580" y="-35825"/>
                  <a:pt x="2911039" y="-27414"/>
                  <a:pt x="3187627" y="0"/>
                </a:cubicBezTo>
                <a:cubicBezTo>
                  <a:pt x="3464215" y="27414"/>
                  <a:pt x="3469231" y="19078"/>
                  <a:pt x="3647697" y="0"/>
                </a:cubicBezTo>
                <a:cubicBezTo>
                  <a:pt x="3826163" y="-19078"/>
                  <a:pt x="3967683" y="-20355"/>
                  <a:pt x="4107767" y="0"/>
                </a:cubicBezTo>
                <a:cubicBezTo>
                  <a:pt x="4247851" y="20355"/>
                  <a:pt x="4623899" y="11320"/>
                  <a:pt x="4962183" y="0"/>
                </a:cubicBezTo>
                <a:cubicBezTo>
                  <a:pt x="5300467" y="-11320"/>
                  <a:pt x="5402186" y="25254"/>
                  <a:pt x="5619425" y="0"/>
                </a:cubicBezTo>
                <a:cubicBezTo>
                  <a:pt x="5836664" y="-25254"/>
                  <a:pt x="5961165" y="8682"/>
                  <a:pt x="6276668" y="0"/>
                </a:cubicBezTo>
                <a:cubicBezTo>
                  <a:pt x="6592171" y="-8682"/>
                  <a:pt x="6712385" y="-20389"/>
                  <a:pt x="7032497" y="0"/>
                </a:cubicBezTo>
                <a:cubicBezTo>
                  <a:pt x="7352609" y="20389"/>
                  <a:pt x="7437616" y="-7772"/>
                  <a:pt x="7788326" y="0"/>
                </a:cubicBezTo>
                <a:cubicBezTo>
                  <a:pt x="8139036" y="7772"/>
                  <a:pt x="8064370" y="-6892"/>
                  <a:pt x="8149810" y="0"/>
                </a:cubicBezTo>
                <a:cubicBezTo>
                  <a:pt x="8235250" y="6892"/>
                  <a:pt x="8673685" y="17245"/>
                  <a:pt x="8807053" y="0"/>
                </a:cubicBezTo>
                <a:cubicBezTo>
                  <a:pt x="8940421" y="-17245"/>
                  <a:pt x="9500730" y="-39692"/>
                  <a:pt x="9858641" y="0"/>
                </a:cubicBezTo>
                <a:cubicBezTo>
                  <a:pt x="9880771" y="232754"/>
                  <a:pt x="9860539" y="296733"/>
                  <a:pt x="9858641" y="477669"/>
                </a:cubicBezTo>
                <a:cubicBezTo>
                  <a:pt x="9856743" y="658605"/>
                  <a:pt x="9879656" y="785805"/>
                  <a:pt x="9858641" y="970112"/>
                </a:cubicBezTo>
                <a:cubicBezTo>
                  <a:pt x="9837626" y="1154419"/>
                  <a:pt x="9876108" y="1315743"/>
                  <a:pt x="9858641" y="1477328"/>
                </a:cubicBezTo>
                <a:cubicBezTo>
                  <a:pt x="9474824" y="1478255"/>
                  <a:pt x="9405912" y="1515794"/>
                  <a:pt x="9004225" y="1477328"/>
                </a:cubicBezTo>
                <a:cubicBezTo>
                  <a:pt x="8602538" y="1438862"/>
                  <a:pt x="8517843" y="1482550"/>
                  <a:pt x="8149810" y="1477328"/>
                </a:cubicBezTo>
                <a:cubicBezTo>
                  <a:pt x="7781777" y="1472106"/>
                  <a:pt x="7959674" y="1461780"/>
                  <a:pt x="7788326" y="1477328"/>
                </a:cubicBezTo>
                <a:cubicBezTo>
                  <a:pt x="7616978" y="1492876"/>
                  <a:pt x="7459429" y="1464713"/>
                  <a:pt x="7328256" y="1477328"/>
                </a:cubicBezTo>
                <a:cubicBezTo>
                  <a:pt x="7197083" y="1489944"/>
                  <a:pt x="7107637" y="1469382"/>
                  <a:pt x="6966773" y="1477328"/>
                </a:cubicBezTo>
                <a:cubicBezTo>
                  <a:pt x="6825909" y="1485274"/>
                  <a:pt x="6624275" y="1456726"/>
                  <a:pt x="6408117" y="1477328"/>
                </a:cubicBezTo>
                <a:cubicBezTo>
                  <a:pt x="6191959" y="1497930"/>
                  <a:pt x="6121373" y="1476548"/>
                  <a:pt x="6046633" y="1477328"/>
                </a:cubicBezTo>
                <a:cubicBezTo>
                  <a:pt x="5971893" y="1478108"/>
                  <a:pt x="5809815" y="1463959"/>
                  <a:pt x="5586563" y="1477328"/>
                </a:cubicBezTo>
                <a:cubicBezTo>
                  <a:pt x="5363311" y="1490698"/>
                  <a:pt x="5099337" y="1500824"/>
                  <a:pt x="4929321" y="1477328"/>
                </a:cubicBezTo>
                <a:cubicBezTo>
                  <a:pt x="4759305" y="1453832"/>
                  <a:pt x="4692704" y="1492871"/>
                  <a:pt x="4567837" y="1477328"/>
                </a:cubicBezTo>
                <a:cubicBezTo>
                  <a:pt x="4442970" y="1461785"/>
                  <a:pt x="4063966" y="1477725"/>
                  <a:pt x="3910594" y="1477328"/>
                </a:cubicBezTo>
                <a:cubicBezTo>
                  <a:pt x="3757222" y="1476931"/>
                  <a:pt x="3520658" y="1500350"/>
                  <a:pt x="3253352" y="1477328"/>
                </a:cubicBezTo>
                <a:cubicBezTo>
                  <a:pt x="2986046" y="1454306"/>
                  <a:pt x="2952554" y="1491920"/>
                  <a:pt x="2793282" y="1477328"/>
                </a:cubicBezTo>
                <a:cubicBezTo>
                  <a:pt x="2634010" y="1462737"/>
                  <a:pt x="2299756" y="1458115"/>
                  <a:pt x="1938866" y="1477328"/>
                </a:cubicBezTo>
                <a:cubicBezTo>
                  <a:pt x="1577976" y="1496541"/>
                  <a:pt x="1462083" y="1448155"/>
                  <a:pt x="1281623" y="1477328"/>
                </a:cubicBezTo>
                <a:cubicBezTo>
                  <a:pt x="1101163" y="1506501"/>
                  <a:pt x="1063016" y="1474473"/>
                  <a:pt x="920140" y="1477328"/>
                </a:cubicBezTo>
                <a:cubicBezTo>
                  <a:pt x="777264" y="1480183"/>
                  <a:pt x="263814" y="1431456"/>
                  <a:pt x="0" y="1477328"/>
                </a:cubicBezTo>
                <a:cubicBezTo>
                  <a:pt x="-12494" y="1368418"/>
                  <a:pt x="359" y="1098579"/>
                  <a:pt x="0" y="999659"/>
                </a:cubicBezTo>
                <a:cubicBezTo>
                  <a:pt x="-359" y="900739"/>
                  <a:pt x="23571" y="607434"/>
                  <a:pt x="0" y="507216"/>
                </a:cubicBezTo>
                <a:cubicBezTo>
                  <a:pt x="-23571" y="406998"/>
                  <a:pt x="-9202" y="200618"/>
                  <a:pt x="0" y="0"/>
                </a:cubicBezTo>
                <a:close/>
              </a:path>
            </a:pathLst>
          </a:custGeom>
          <a:noFill/>
          <a:ln>
            <a:solidFill>
              <a:srgbClr val="A9D18E"/>
            </a:solidFill>
            <a:extLst>
              <a:ext uri="{C807C97D-BFC1-408E-A445-0C87EB9F89A2}">
                <ask:lineSketchStyleProps xmlns:ask="http://schemas.microsoft.com/office/drawing/2018/sketchyshapes" sd="2997235996">
                  <a:prstGeom prst="rect">
                    <a:avLst/>
                  </a:prstGeom>
                  <ask:type>
                    <ask:lineSketchFreehand/>
                  </ask:type>
                </ask:lineSketchStyleProps>
              </a:ext>
            </a:extLst>
          </a:ln>
        </p:spPr>
        <p:txBody>
          <a:bodyPr wrap="square">
            <a:spAutoFit/>
          </a:bodyPr>
          <a:lstStyle/>
          <a:p>
            <a:pPr algn="ctr"/>
            <a:endParaRPr lang="de-DE" sz="1000" dirty="0">
              <a:solidFill>
                <a:sysClr val="windowText" lastClr="000000"/>
              </a:solidFill>
            </a:endParaRPr>
          </a:p>
          <a:p>
            <a:pPr algn="ctr"/>
            <a:r>
              <a:rPr lang="de-DE" sz="2000" dirty="0">
                <a:solidFill>
                  <a:sysClr val="windowText" lastClr="000000"/>
                </a:solidFill>
              </a:rPr>
              <a:t>Ein Bewerbungsschreiben ist ein Anschreiben, in dem der oder die </a:t>
            </a:r>
            <a:r>
              <a:rPr lang="de-DE" sz="2000" dirty="0" err="1">
                <a:solidFill>
                  <a:sysClr val="windowText" lastClr="000000"/>
                </a:solidFill>
              </a:rPr>
              <a:t>Bewerber:in</a:t>
            </a:r>
            <a:r>
              <a:rPr lang="de-DE" sz="2000" dirty="0">
                <a:solidFill>
                  <a:sysClr val="windowText" lastClr="000000"/>
                </a:solidFill>
              </a:rPr>
              <a:t> die </a:t>
            </a:r>
            <a:r>
              <a:rPr lang="de-DE" sz="2000" b="1" dirty="0">
                <a:solidFill>
                  <a:sysClr val="windowText" lastClr="000000"/>
                </a:solidFill>
              </a:rPr>
              <a:t>Motivation</a:t>
            </a:r>
            <a:r>
              <a:rPr lang="de-DE" sz="2000" dirty="0">
                <a:solidFill>
                  <a:sysClr val="windowText" lastClr="000000"/>
                </a:solidFill>
              </a:rPr>
              <a:t>, </a:t>
            </a:r>
            <a:r>
              <a:rPr lang="de-DE" sz="2000" b="1" dirty="0">
                <a:solidFill>
                  <a:sysClr val="windowText" lastClr="000000"/>
                </a:solidFill>
              </a:rPr>
              <a:t>Qualifikationen</a:t>
            </a:r>
            <a:r>
              <a:rPr lang="de-DE" sz="2000" dirty="0">
                <a:solidFill>
                  <a:sysClr val="windowText" lastClr="000000"/>
                </a:solidFill>
              </a:rPr>
              <a:t> und das </a:t>
            </a:r>
            <a:r>
              <a:rPr lang="de-DE" sz="2000" b="1" dirty="0">
                <a:solidFill>
                  <a:sysClr val="windowText" lastClr="000000"/>
                </a:solidFill>
              </a:rPr>
              <a:t>Interesse</a:t>
            </a:r>
            <a:r>
              <a:rPr lang="de-DE" sz="2000" dirty="0">
                <a:solidFill>
                  <a:sysClr val="windowText" lastClr="000000"/>
                </a:solidFill>
              </a:rPr>
              <a:t> an einer Stelle zeigt, um eine Anstellung oder ein Praktikum zu erhalten. Dieses wird oft als Motivationsschreiben genutzt. </a:t>
            </a:r>
          </a:p>
          <a:p>
            <a:pPr algn="ctr"/>
            <a:endParaRPr lang="de-DE" sz="2000" dirty="0">
              <a:solidFill>
                <a:sysClr val="windowText" lastClr="000000"/>
              </a:solidFill>
            </a:endParaRPr>
          </a:p>
        </p:txBody>
      </p:sp>
      <p:sp>
        <p:nvSpPr>
          <p:cNvPr id="7" name="Rechteck 6">
            <a:extLst>
              <a:ext uri="{FF2B5EF4-FFF2-40B4-BE49-F238E27FC236}">
                <a16:creationId xmlns:a16="http://schemas.microsoft.com/office/drawing/2014/main" id="{E8B53BE6-FF1D-FFE8-FB56-2DD7FDEAAF64}"/>
              </a:ext>
            </a:extLst>
          </p:cNvPr>
          <p:cNvSpPr/>
          <p:nvPr/>
        </p:nvSpPr>
        <p:spPr>
          <a:xfrm rot="21410660">
            <a:off x="855018" y="3085228"/>
            <a:ext cx="2779295" cy="687544"/>
          </a:xfrm>
          <a:custGeom>
            <a:avLst/>
            <a:gdLst>
              <a:gd name="connsiteX0" fmla="*/ 0 w 2779295"/>
              <a:gd name="connsiteY0" fmla="*/ 0 h 687544"/>
              <a:gd name="connsiteX1" fmla="*/ 2779295 w 2779295"/>
              <a:gd name="connsiteY1" fmla="*/ 0 h 687544"/>
              <a:gd name="connsiteX2" fmla="*/ 2779295 w 2779295"/>
              <a:gd name="connsiteY2" fmla="*/ 687544 h 687544"/>
              <a:gd name="connsiteX3" fmla="*/ 0 w 2779295"/>
              <a:gd name="connsiteY3" fmla="*/ 687544 h 687544"/>
              <a:gd name="connsiteX4" fmla="*/ 0 w 2779295"/>
              <a:gd name="connsiteY4" fmla="*/ 0 h 687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687544" fill="none" extrusionOk="0">
                <a:moveTo>
                  <a:pt x="0" y="0"/>
                </a:moveTo>
                <a:cubicBezTo>
                  <a:pt x="785924" y="125694"/>
                  <a:pt x="2422169" y="-73687"/>
                  <a:pt x="2779295" y="0"/>
                </a:cubicBezTo>
                <a:cubicBezTo>
                  <a:pt x="2807813" y="100472"/>
                  <a:pt x="2788475" y="421421"/>
                  <a:pt x="2779295" y="687544"/>
                </a:cubicBezTo>
                <a:cubicBezTo>
                  <a:pt x="1881364" y="677264"/>
                  <a:pt x="839543" y="579893"/>
                  <a:pt x="0" y="687544"/>
                </a:cubicBezTo>
                <a:cubicBezTo>
                  <a:pt x="-42861" y="520383"/>
                  <a:pt x="-42452" y="139817"/>
                  <a:pt x="0" y="0"/>
                </a:cubicBezTo>
                <a:close/>
              </a:path>
              <a:path w="2779295" h="687544" stroke="0" extrusionOk="0">
                <a:moveTo>
                  <a:pt x="0" y="0"/>
                </a:moveTo>
                <a:cubicBezTo>
                  <a:pt x="836879" y="-81094"/>
                  <a:pt x="2442566" y="161"/>
                  <a:pt x="2779295" y="0"/>
                </a:cubicBezTo>
                <a:cubicBezTo>
                  <a:pt x="2813573" y="108534"/>
                  <a:pt x="2795849" y="501413"/>
                  <a:pt x="2779295" y="687544"/>
                </a:cubicBezTo>
                <a:cubicBezTo>
                  <a:pt x="1441004" y="796718"/>
                  <a:pt x="568456" y="643979"/>
                  <a:pt x="0" y="687544"/>
                </a:cubicBezTo>
                <a:cubicBezTo>
                  <a:pt x="-59043" y="402368"/>
                  <a:pt x="60332" y="114027"/>
                  <a:pt x="0" y="0"/>
                </a:cubicBezTo>
                <a:close/>
              </a:path>
            </a:pathLst>
          </a:custGeom>
          <a:solidFill>
            <a:srgbClr val="A9D18E"/>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Bestandteile: </a:t>
            </a:r>
            <a:endParaRPr lang="de-DE" dirty="0">
              <a:solidFill>
                <a:sysClr val="windowText" lastClr="000000"/>
              </a:solidFill>
            </a:endParaRPr>
          </a:p>
        </p:txBody>
      </p:sp>
      <p:sp>
        <p:nvSpPr>
          <p:cNvPr id="8" name="Textfeld 7">
            <a:extLst>
              <a:ext uri="{FF2B5EF4-FFF2-40B4-BE49-F238E27FC236}">
                <a16:creationId xmlns:a16="http://schemas.microsoft.com/office/drawing/2014/main" id="{E4E4AAE7-09DE-92BB-4D8D-436D76AF41B9}"/>
              </a:ext>
            </a:extLst>
          </p:cNvPr>
          <p:cNvSpPr txBox="1"/>
          <p:nvPr/>
        </p:nvSpPr>
        <p:spPr>
          <a:xfrm>
            <a:off x="1691676" y="3975029"/>
            <a:ext cx="3276601" cy="1578637"/>
          </a:xfrm>
          <a:prstGeom prst="rect">
            <a:avLst/>
          </a:prstGeom>
          <a:noFill/>
        </p:spPr>
        <p:txBody>
          <a:bodyPr wrap="square">
            <a:spAutoFit/>
          </a:bodyPr>
          <a:lstStyle/>
          <a:p>
            <a:pPr marL="342900" lvl="0" indent="-342900">
              <a:lnSpc>
                <a:spcPct val="115000"/>
              </a:lnSpc>
              <a:spcAft>
                <a:spcPts val="600"/>
              </a:spcAft>
              <a:buClr>
                <a:srgbClr val="548235"/>
              </a:buClr>
              <a:buAutoNum type="arabicPeriod"/>
            </a:pPr>
            <a:r>
              <a:rPr lang="en-GB" sz="1800" b="1" dirty="0" err="1">
                <a:effectLst/>
                <a:latin typeface="Calibri" panose="020F0502020204030204" pitchFamily="34" charset="0"/>
                <a:ea typeface="Tw Cen MT" panose="020B0602020104020603" pitchFamily="34" charset="0"/>
                <a:cs typeface="Arial" panose="020B0604020202020204" pitchFamily="34" charset="0"/>
              </a:rPr>
              <a:t>Persönliche</a:t>
            </a:r>
            <a:r>
              <a:rPr lang="en-GB" sz="1800" b="1" dirty="0">
                <a:effectLst/>
                <a:latin typeface="Calibri" panose="020F0502020204030204" pitchFamily="34" charset="0"/>
                <a:ea typeface="Tw Cen MT" panose="020B0602020104020603" pitchFamily="34" charset="0"/>
                <a:cs typeface="Arial" panose="020B0604020202020204" pitchFamily="34" charset="0"/>
              </a:rPr>
              <a:t> </a:t>
            </a:r>
            <a:r>
              <a:rPr lang="en-GB" sz="1800" b="1" dirty="0" err="1">
                <a:effectLst/>
                <a:latin typeface="Calibri" panose="020F0502020204030204" pitchFamily="34" charset="0"/>
                <a:ea typeface="Tw Cen MT" panose="020B0602020104020603" pitchFamily="34" charset="0"/>
                <a:cs typeface="Arial" panose="020B0604020202020204" pitchFamily="34" charset="0"/>
              </a:rPr>
              <a:t>Daten</a:t>
            </a:r>
            <a:endParaRPr lang="en-GB" sz="1800" b="1" dirty="0">
              <a:effectLst/>
              <a:latin typeface="Calibri" panose="020F0502020204030204" pitchFamily="34" charset="0"/>
              <a:ea typeface="Tw Cen MT" panose="020B0602020104020603" pitchFamily="34" charset="0"/>
              <a:cs typeface="Arial" panose="020B0604020202020204" pitchFamily="34" charset="0"/>
            </a:endParaRPr>
          </a:p>
          <a:p>
            <a:pPr marL="342900" lvl="0" indent="-342900">
              <a:lnSpc>
                <a:spcPct val="115000"/>
              </a:lnSpc>
              <a:spcAft>
                <a:spcPts val="600"/>
              </a:spcAft>
              <a:buClr>
                <a:srgbClr val="548235"/>
              </a:buClr>
              <a:buAutoNum type="arabicPeriod"/>
            </a:pPr>
            <a:r>
              <a:rPr lang="en-GB" b="1" dirty="0" err="1">
                <a:latin typeface="Calibri" panose="020F0502020204030204" pitchFamily="34" charset="0"/>
                <a:ea typeface="Tw Cen MT" panose="020B0602020104020603" pitchFamily="34" charset="0"/>
                <a:cs typeface="Arial" panose="020B0604020202020204" pitchFamily="34" charset="0"/>
              </a:rPr>
              <a:t>Unternehmensdaten</a:t>
            </a:r>
            <a:endParaRPr lang="en-GB" sz="1800" b="1" dirty="0">
              <a:effectLst/>
              <a:latin typeface="Calibri" panose="020F0502020204030204" pitchFamily="34" charset="0"/>
              <a:ea typeface="Tw Cen MT" panose="020B0602020104020603" pitchFamily="34" charset="0"/>
              <a:cs typeface="Arial" panose="020B0604020202020204" pitchFamily="34" charset="0"/>
            </a:endParaRPr>
          </a:p>
          <a:p>
            <a:pPr marL="342900" lvl="0" indent="-342900">
              <a:lnSpc>
                <a:spcPct val="115000"/>
              </a:lnSpc>
              <a:spcAft>
                <a:spcPts val="600"/>
              </a:spcAft>
              <a:buClr>
                <a:srgbClr val="548235"/>
              </a:buClr>
              <a:buAutoNum type="arabicPeriod"/>
            </a:pPr>
            <a:r>
              <a:rPr lang="en-GB" b="1" dirty="0" err="1">
                <a:latin typeface="Calibri" panose="020F0502020204030204" pitchFamily="34" charset="0"/>
                <a:ea typeface="Tw Cen MT" panose="020B0602020104020603" pitchFamily="34" charset="0"/>
                <a:cs typeface="Arial" panose="020B0604020202020204" pitchFamily="34" charset="0"/>
              </a:rPr>
              <a:t>Betreff</a:t>
            </a:r>
            <a:r>
              <a:rPr lang="en-GB" b="1" dirty="0">
                <a:latin typeface="Calibri" panose="020F0502020204030204" pitchFamily="34" charset="0"/>
                <a:ea typeface="Tw Cen MT" panose="020B0602020104020603" pitchFamily="34" charset="0"/>
                <a:cs typeface="Arial" panose="020B0604020202020204" pitchFamily="34" charset="0"/>
              </a:rPr>
              <a:t> </a:t>
            </a:r>
          </a:p>
          <a:p>
            <a:pPr marL="342900" lvl="0" indent="-342900">
              <a:lnSpc>
                <a:spcPct val="115000"/>
              </a:lnSpc>
              <a:spcAft>
                <a:spcPts val="600"/>
              </a:spcAft>
              <a:buClr>
                <a:srgbClr val="548235"/>
              </a:buClr>
              <a:buAutoNum type="arabicPeriod"/>
            </a:pPr>
            <a:r>
              <a:rPr lang="en-GB" sz="1800" b="1" dirty="0" err="1">
                <a:effectLst/>
                <a:latin typeface="Calibri" panose="020F0502020204030204" pitchFamily="34" charset="0"/>
                <a:ea typeface="Tw Cen MT" panose="020B0602020104020603" pitchFamily="34" charset="0"/>
                <a:cs typeface="Arial" panose="020B0604020202020204" pitchFamily="34" charset="0"/>
              </a:rPr>
              <a:t>Grußformel</a:t>
            </a:r>
            <a:r>
              <a:rPr lang="en-GB" sz="1800" b="1" dirty="0">
                <a:effectLst/>
                <a:latin typeface="Calibri" panose="020F0502020204030204" pitchFamily="34" charset="0"/>
                <a:ea typeface="Tw Cen MT" panose="020B0602020104020603" pitchFamily="34" charset="0"/>
                <a:cs typeface="Arial" panose="020B0604020202020204" pitchFamily="34" charset="0"/>
              </a:rPr>
              <a:t> </a:t>
            </a:r>
          </a:p>
        </p:txBody>
      </p:sp>
      <p:sp>
        <p:nvSpPr>
          <p:cNvPr id="10" name="Textfeld 9">
            <a:extLst>
              <a:ext uri="{FF2B5EF4-FFF2-40B4-BE49-F238E27FC236}">
                <a16:creationId xmlns:a16="http://schemas.microsoft.com/office/drawing/2014/main" id="{CF0E66DB-05FE-0D9D-EDA4-2E1248FCCD4E}"/>
              </a:ext>
            </a:extLst>
          </p:cNvPr>
          <p:cNvSpPr txBox="1"/>
          <p:nvPr/>
        </p:nvSpPr>
        <p:spPr>
          <a:xfrm>
            <a:off x="5188855" y="3975029"/>
            <a:ext cx="3276601" cy="1578637"/>
          </a:xfrm>
          <a:prstGeom prst="rect">
            <a:avLst/>
          </a:prstGeom>
          <a:noFill/>
        </p:spPr>
        <p:txBody>
          <a:bodyPr wrap="square">
            <a:spAutoFit/>
          </a:bodyPr>
          <a:lstStyle/>
          <a:p>
            <a:pPr marL="342900" indent="-342900">
              <a:lnSpc>
                <a:spcPct val="115000"/>
              </a:lnSpc>
              <a:spcAft>
                <a:spcPts val="600"/>
              </a:spcAft>
              <a:buClr>
                <a:srgbClr val="548235"/>
              </a:buClr>
              <a:buFont typeface="+mj-lt"/>
              <a:buAutoNum type="arabicPeriod" startAt="5"/>
            </a:pPr>
            <a:r>
              <a:rPr lang="en-GB" b="1" dirty="0">
                <a:latin typeface="Calibri" panose="020F0502020204030204" pitchFamily="34" charset="0"/>
                <a:ea typeface="Tw Cen MT" panose="020B0602020104020603" pitchFamily="34" charset="0"/>
                <a:cs typeface="Arial" panose="020B0604020202020204" pitchFamily="34" charset="0"/>
              </a:rPr>
              <a:t>Begründung der </a:t>
            </a:r>
            <a:r>
              <a:rPr lang="en-GB" b="1" dirty="0" err="1">
                <a:latin typeface="Calibri" panose="020F0502020204030204" pitchFamily="34" charset="0"/>
                <a:ea typeface="Tw Cen MT" panose="020B0602020104020603" pitchFamily="34" charset="0"/>
                <a:cs typeface="Arial" panose="020B0604020202020204" pitchFamily="34" charset="0"/>
              </a:rPr>
              <a:t>Bewerbung</a:t>
            </a:r>
            <a:r>
              <a:rPr lang="en-GB" b="1" dirty="0">
                <a:latin typeface="Calibri" panose="020F0502020204030204" pitchFamily="34" charset="0"/>
                <a:ea typeface="Tw Cen MT" panose="020B0602020104020603" pitchFamily="34" charset="0"/>
                <a:cs typeface="Arial" panose="020B0604020202020204" pitchFamily="34" charset="0"/>
              </a:rPr>
              <a:t> </a:t>
            </a:r>
            <a:r>
              <a:rPr lang="en-GB" sz="1800" b="1" dirty="0">
                <a:effectLst/>
                <a:latin typeface="Calibri" panose="020F0502020204030204" pitchFamily="34" charset="0"/>
                <a:ea typeface="Tw Cen MT" panose="020B0602020104020603" pitchFamily="34" charset="0"/>
                <a:cs typeface="Arial" panose="020B0604020202020204" pitchFamily="34" charset="0"/>
              </a:rPr>
              <a:t> </a:t>
            </a:r>
            <a:endParaRPr lang="en-AU" sz="1800" b="1" dirty="0">
              <a:effectLst/>
              <a:latin typeface="Calibri" panose="020F0502020204030204" pitchFamily="34" charset="0"/>
              <a:ea typeface="Tw Cen MT" panose="020B0602020104020603" pitchFamily="34" charset="0"/>
              <a:cs typeface="Arial" panose="020B0604020202020204" pitchFamily="34" charset="0"/>
            </a:endParaRPr>
          </a:p>
          <a:p>
            <a:pPr marL="342900" lvl="0" indent="-342900">
              <a:lnSpc>
                <a:spcPct val="115000"/>
              </a:lnSpc>
              <a:spcAft>
                <a:spcPts val="600"/>
              </a:spcAft>
              <a:buClr>
                <a:srgbClr val="548235"/>
              </a:buClr>
              <a:buFont typeface="+mj-lt"/>
              <a:buAutoNum type="arabicPeriod" startAt="5"/>
            </a:pPr>
            <a:r>
              <a:rPr lang="en-GB" sz="1800" b="1" dirty="0" err="1">
                <a:effectLst/>
                <a:latin typeface="Calibri" panose="020F0502020204030204" pitchFamily="34" charset="0"/>
                <a:ea typeface="Tw Cen MT" panose="020B0602020104020603" pitchFamily="34" charset="0"/>
                <a:cs typeface="Arial" panose="020B0604020202020204" pitchFamily="34" charset="0"/>
              </a:rPr>
              <a:t>Persönliche</a:t>
            </a:r>
            <a:r>
              <a:rPr lang="en-GB" sz="1800" b="1" dirty="0">
                <a:effectLst/>
                <a:latin typeface="Calibri" panose="020F0502020204030204" pitchFamily="34" charset="0"/>
                <a:ea typeface="Tw Cen MT" panose="020B0602020104020603" pitchFamily="34" charset="0"/>
                <a:cs typeface="Arial" panose="020B0604020202020204" pitchFamily="34" charset="0"/>
              </a:rPr>
              <a:t> </a:t>
            </a:r>
            <a:r>
              <a:rPr lang="en-GB" sz="1800" b="1" dirty="0" err="1">
                <a:effectLst/>
                <a:latin typeface="Calibri" panose="020F0502020204030204" pitchFamily="34" charset="0"/>
                <a:ea typeface="Tw Cen MT" panose="020B0602020104020603" pitchFamily="34" charset="0"/>
                <a:cs typeface="Arial" panose="020B0604020202020204" pitchFamily="34" charset="0"/>
              </a:rPr>
              <a:t>Stärken</a:t>
            </a:r>
            <a:r>
              <a:rPr lang="en-GB" sz="1800" b="1" dirty="0">
                <a:effectLst/>
                <a:latin typeface="Calibri" panose="020F0502020204030204" pitchFamily="34" charset="0"/>
                <a:ea typeface="Tw Cen MT" panose="020B0602020104020603" pitchFamily="34" charset="0"/>
                <a:cs typeface="Arial" panose="020B0604020202020204" pitchFamily="34" charset="0"/>
              </a:rPr>
              <a:t> </a:t>
            </a:r>
          </a:p>
          <a:p>
            <a:pPr marL="342900" lvl="0" indent="-342900">
              <a:lnSpc>
                <a:spcPct val="115000"/>
              </a:lnSpc>
              <a:spcAft>
                <a:spcPts val="600"/>
              </a:spcAft>
              <a:buClr>
                <a:srgbClr val="548235"/>
              </a:buClr>
              <a:buAutoNum type="arabicPeriod" startAt="5"/>
            </a:pPr>
            <a:r>
              <a:rPr lang="en-GB" b="1" dirty="0" err="1">
                <a:latin typeface="Calibri" panose="020F0502020204030204" pitchFamily="34" charset="0"/>
                <a:ea typeface="Tw Cen MT" panose="020B0602020104020603" pitchFamily="34" charset="0"/>
                <a:cs typeface="Arial" panose="020B0604020202020204" pitchFamily="34" charset="0"/>
              </a:rPr>
              <a:t>Bisherige</a:t>
            </a:r>
            <a:r>
              <a:rPr lang="en-GB" b="1" dirty="0">
                <a:latin typeface="Calibri" panose="020F0502020204030204" pitchFamily="34" charset="0"/>
                <a:ea typeface="Tw Cen MT" panose="020B0602020104020603" pitchFamily="34" charset="0"/>
                <a:cs typeface="Arial" panose="020B0604020202020204" pitchFamily="34" charset="0"/>
              </a:rPr>
              <a:t> </a:t>
            </a:r>
            <a:r>
              <a:rPr lang="en-GB" b="1" dirty="0" err="1">
                <a:latin typeface="Calibri" panose="020F0502020204030204" pitchFamily="34" charset="0"/>
                <a:ea typeface="Tw Cen MT" panose="020B0602020104020603" pitchFamily="34" charset="0"/>
                <a:cs typeface="Arial" panose="020B0604020202020204" pitchFamily="34" charset="0"/>
              </a:rPr>
              <a:t>Laufbahn</a:t>
            </a:r>
            <a:r>
              <a:rPr lang="en-GB" b="1" dirty="0">
                <a:latin typeface="Calibri" panose="020F0502020204030204" pitchFamily="34" charset="0"/>
                <a:ea typeface="Tw Cen MT" panose="020B0602020104020603" pitchFamily="34" charset="0"/>
                <a:cs typeface="Arial" panose="020B0604020202020204" pitchFamily="34" charset="0"/>
              </a:rPr>
              <a:t> </a:t>
            </a:r>
          </a:p>
          <a:p>
            <a:pPr marL="342900" lvl="0" indent="-342900">
              <a:lnSpc>
                <a:spcPct val="115000"/>
              </a:lnSpc>
              <a:spcAft>
                <a:spcPts val="600"/>
              </a:spcAft>
              <a:buClr>
                <a:srgbClr val="548235"/>
              </a:buClr>
              <a:buAutoNum type="arabicPeriod" startAt="5"/>
            </a:pPr>
            <a:r>
              <a:rPr lang="en-GB" sz="1800" b="1" dirty="0" err="1">
                <a:effectLst/>
                <a:latin typeface="Calibri" panose="020F0502020204030204" pitchFamily="34" charset="0"/>
                <a:ea typeface="Tw Cen MT" panose="020B0602020104020603" pitchFamily="34" charset="0"/>
                <a:cs typeface="Arial" panose="020B0604020202020204" pitchFamily="34" charset="0"/>
              </a:rPr>
              <a:t>Schlusssatz</a:t>
            </a:r>
            <a:r>
              <a:rPr lang="en-GB" sz="1800" b="1" dirty="0">
                <a:effectLst/>
                <a:latin typeface="Calibri" panose="020F0502020204030204" pitchFamily="34" charset="0"/>
                <a:ea typeface="Tw Cen MT" panose="020B0602020104020603" pitchFamily="34" charset="0"/>
                <a:cs typeface="Arial" panose="020B0604020202020204" pitchFamily="34" charset="0"/>
              </a:rPr>
              <a:t> </a:t>
            </a:r>
          </a:p>
        </p:txBody>
      </p:sp>
    </p:spTree>
    <p:extLst>
      <p:ext uri="{BB962C8B-B14F-4D97-AF65-F5344CB8AC3E}">
        <p14:creationId xmlns:p14="http://schemas.microsoft.com/office/powerpoint/2010/main" val="1197973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6</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Lebenslauf</a:t>
            </a:r>
          </a:p>
        </p:txBody>
      </p:sp>
      <p:sp>
        <p:nvSpPr>
          <p:cNvPr id="3" name="Textfeld 2">
            <a:extLst>
              <a:ext uri="{FF2B5EF4-FFF2-40B4-BE49-F238E27FC236}">
                <a16:creationId xmlns:a16="http://schemas.microsoft.com/office/drawing/2014/main" id="{0BA7C286-CB74-9DD2-6041-A8F17EB58370}"/>
              </a:ext>
            </a:extLst>
          </p:cNvPr>
          <p:cNvSpPr txBox="1"/>
          <p:nvPr/>
        </p:nvSpPr>
        <p:spPr>
          <a:xfrm>
            <a:off x="1066033" y="1695898"/>
            <a:ext cx="9858641" cy="1477328"/>
          </a:xfrm>
          <a:custGeom>
            <a:avLst/>
            <a:gdLst>
              <a:gd name="connsiteX0" fmla="*/ 0 w 9858641"/>
              <a:gd name="connsiteY0" fmla="*/ 0 h 1477328"/>
              <a:gd name="connsiteX1" fmla="*/ 361484 w 9858641"/>
              <a:gd name="connsiteY1" fmla="*/ 0 h 1477328"/>
              <a:gd name="connsiteX2" fmla="*/ 1215899 w 9858641"/>
              <a:gd name="connsiteY2" fmla="*/ 0 h 1477328"/>
              <a:gd name="connsiteX3" fmla="*/ 1577383 w 9858641"/>
              <a:gd name="connsiteY3" fmla="*/ 0 h 1477328"/>
              <a:gd name="connsiteX4" fmla="*/ 2431798 w 9858641"/>
              <a:gd name="connsiteY4" fmla="*/ 0 h 1477328"/>
              <a:gd name="connsiteX5" fmla="*/ 3187627 w 9858641"/>
              <a:gd name="connsiteY5" fmla="*/ 0 h 1477328"/>
              <a:gd name="connsiteX6" fmla="*/ 3647697 w 9858641"/>
              <a:gd name="connsiteY6" fmla="*/ 0 h 1477328"/>
              <a:gd name="connsiteX7" fmla="*/ 4107767 w 9858641"/>
              <a:gd name="connsiteY7" fmla="*/ 0 h 1477328"/>
              <a:gd name="connsiteX8" fmla="*/ 4962183 w 9858641"/>
              <a:gd name="connsiteY8" fmla="*/ 0 h 1477328"/>
              <a:gd name="connsiteX9" fmla="*/ 5619425 w 9858641"/>
              <a:gd name="connsiteY9" fmla="*/ 0 h 1477328"/>
              <a:gd name="connsiteX10" fmla="*/ 6276668 w 9858641"/>
              <a:gd name="connsiteY10" fmla="*/ 0 h 1477328"/>
              <a:gd name="connsiteX11" fmla="*/ 7032497 w 9858641"/>
              <a:gd name="connsiteY11" fmla="*/ 0 h 1477328"/>
              <a:gd name="connsiteX12" fmla="*/ 7788326 w 9858641"/>
              <a:gd name="connsiteY12" fmla="*/ 0 h 1477328"/>
              <a:gd name="connsiteX13" fmla="*/ 8149810 w 9858641"/>
              <a:gd name="connsiteY13" fmla="*/ 0 h 1477328"/>
              <a:gd name="connsiteX14" fmla="*/ 8807053 w 9858641"/>
              <a:gd name="connsiteY14" fmla="*/ 0 h 1477328"/>
              <a:gd name="connsiteX15" fmla="*/ 9858641 w 9858641"/>
              <a:gd name="connsiteY15" fmla="*/ 0 h 1477328"/>
              <a:gd name="connsiteX16" fmla="*/ 9858641 w 9858641"/>
              <a:gd name="connsiteY16" fmla="*/ 477669 h 1477328"/>
              <a:gd name="connsiteX17" fmla="*/ 9858641 w 9858641"/>
              <a:gd name="connsiteY17" fmla="*/ 970112 h 1477328"/>
              <a:gd name="connsiteX18" fmla="*/ 9858641 w 9858641"/>
              <a:gd name="connsiteY18" fmla="*/ 1477328 h 1477328"/>
              <a:gd name="connsiteX19" fmla="*/ 9004225 w 9858641"/>
              <a:gd name="connsiteY19" fmla="*/ 1477328 h 1477328"/>
              <a:gd name="connsiteX20" fmla="*/ 8149810 w 9858641"/>
              <a:gd name="connsiteY20" fmla="*/ 1477328 h 1477328"/>
              <a:gd name="connsiteX21" fmla="*/ 7788326 w 9858641"/>
              <a:gd name="connsiteY21" fmla="*/ 1477328 h 1477328"/>
              <a:gd name="connsiteX22" fmla="*/ 7328256 w 9858641"/>
              <a:gd name="connsiteY22" fmla="*/ 1477328 h 1477328"/>
              <a:gd name="connsiteX23" fmla="*/ 6966773 w 9858641"/>
              <a:gd name="connsiteY23" fmla="*/ 1477328 h 1477328"/>
              <a:gd name="connsiteX24" fmla="*/ 6408117 w 9858641"/>
              <a:gd name="connsiteY24" fmla="*/ 1477328 h 1477328"/>
              <a:gd name="connsiteX25" fmla="*/ 6046633 w 9858641"/>
              <a:gd name="connsiteY25" fmla="*/ 1477328 h 1477328"/>
              <a:gd name="connsiteX26" fmla="*/ 5586563 w 9858641"/>
              <a:gd name="connsiteY26" fmla="*/ 1477328 h 1477328"/>
              <a:gd name="connsiteX27" fmla="*/ 4929321 w 9858641"/>
              <a:gd name="connsiteY27" fmla="*/ 1477328 h 1477328"/>
              <a:gd name="connsiteX28" fmla="*/ 4567837 w 9858641"/>
              <a:gd name="connsiteY28" fmla="*/ 1477328 h 1477328"/>
              <a:gd name="connsiteX29" fmla="*/ 3910594 w 9858641"/>
              <a:gd name="connsiteY29" fmla="*/ 1477328 h 1477328"/>
              <a:gd name="connsiteX30" fmla="*/ 3253352 w 9858641"/>
              <a:gd name="connsiteY30" fmla="*/ 1477328 h 1477328"/>
              <a:gd name="connsiteX31" fmla="*/ 2793282 w 9858641"/>
              <a:gd name="connsiteY31" fmla="*/ 1477328 h 1477328"/>
              <a:gd name="connsiteX32" fmla="*/ 1938866 w 9858641"/>
              <a:gd name="connsiteY32" fmla="*/ 1477328 h 1477328"/>
              <a:gd name="connsiteX33" fmla="*/ 1281623 w 9858641"/>
              <a:gd name="connsiteY33" fmla="*/ 1477328 h 1477328"/>
              <a:gd name="connsiteX34" fmla="*/ 920140 w 9858641"/>
              <a:gd name="connsiteY34" fmla="*/ 1477328 h 1477328"/>
              <a:gd name="connsiteX35" fmla="*/ 0 w 9858641"/>
              <a:gd name="connsiteY35" fmla="*/ 1477328 h 1477328"/>
              <a:gd name="connsiteX36" fmla="*/ 0 w 9858641"/>
              <a:gd name="connsiteY36" fmla="*/ 999659 h 1477328"/>
              <a:gd name="connsiteX37" fmla="*/ 0 w 9858641"/>
              <a:gd name="connsiteY37" fmla="*/ 507216 h 1477328"/>
              <a:gd name="connsiteX38" fmla="*/ 0 w 9858641"/>
              <a:gd name="connsiteY38" fmla="*/ 0 h 1477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9858641" h="1477328" extrusionOk="0">
                <a:moveTo>
                  <a:pt x="0" y="0"/>
                </a:moveTo>
                <a:cubicBezTo>
                  <a:pt x="76713" y="7159"/>
                  <a:pt x="235102" y="-16841"/>
                  <a:pt x="361484" y="0"/>
                </a:cubicBezTo>
                <a:cubicBezTo>
                  <a:pt x="487866" y="16841"/>
                  <a:pt x="867911" y="-37050"/>
                  <a:pt x="1215899" y="0"/>
                </a:cubicBezTo>
                <a:cubicBezTo>
                  <a:pt x="1563888" y="37050"/>
                  <a:pt x="1399947" y="2487"/>
                  <a:pt x="1577383" y="0"/>
                </a:cubicBezTo>
                <a:cubicBezTo>
                  <a:pt x="1754819" y="-2487"/>
                  <a:pt x="2093017" y="35825"/>
                  <a:pt x="2431798" y="0"/>
                </a:cubicBezTo>
                <a:cubicBezTo>
                  <a:pt x="2770580" y="-35825"/>
                  <a:pt x="2911039" y="-27414"/>
                  <a:pt x="3187627" y="0"/>
                </a:cubicBezTo>
                <a:cubicBezTo>
                  <a:pt x="3464215" y="27414"/>
                  <a:pt x="3469231" y="19078"/>
                  <a:pt x="3647697" y="0"/>
                </a:cubicBezTo>
                <a:cubicBezTo>
                  <a:pt x="3826163" y="-19078"/>
                  <a:pt x="3967683" y="-20355"/>
                  <a:pt x="4107767" y="0"/>
                </a:cubicBezTo>
                <a:cubicBezTo>
                  <a:pt x="4247851" y="20355"/>
                  <a:pt x="4623899" y="11320"/>
                  <a:pt x="4962183" y="0"/>
                </a:cubicBezTo>
                <a:cubicBezTo>
                  <a:pt x="5300467" y="-11320"/>
                  <a:pt x="5402186" y="25254"/>
                  <a:pt x="5619425" y="0"/>
                </a:cubicBezTo>
                <a:cubicBezTo>
                  <a:pt x="5836664" y="-25254"/>
                  <a:pt x="5961165" y="8682"/>
                  <a:pt x="6276668" y="0"/>
                </a:cubicBezTo>
                <a:cubicBezTo>
                  <a:pt x="6592171" y="-8682"/>
                  <a:pt x="6712385" y="-20389"/>
                  <a:pt x="7032497" y="0"/>
                </a:cubicBezTo>
                <a:cubicBezTo>
                  <a:pt x="7352609" y="20389"/>
                  <a:pt x="7437616" y="-7772"/>
                  <a:pt x="7788326" y="0"/>
                </a:cubicBezTo>
                <a:cubicBezTo>
                  <a:pt x="8139036" y="7772"/>
                  <a:pt x="8064370" y="-6892"/>
                  <a:pt x="8149810" y="0"/>
                </a:cubicBezTo>
                <a:cubicBezTo>
                  <a:pt x="8235250" y="6892"/>
                  <a:pt x="8673685" y="17245"/>
                  <a:pt x="8807053" y="0"/>
                </a:cubicBezTo>
                <a:cubicBezTo>
                  <a:pt x="8940421" y="-17245"/>
                  <a:pt x="9500730" y="-39692"/>
                  <a:pt x="9858641" y="0"/>
                </a:cubicBezTo>
                <a:cubicBezTo>
                  <a:pt x="9880771" y="232754"/>
                  <a:pt x="9860539" y="296733"/>
                  <a:pt x="9858641" y="477669"/>
                </a:cubicBezTo>
                <a:cubicBezTo>
                  <a:pt x="9856743" y="658605"/>
                  <a:pt x="9879656" y="785805"/>
                  <a:pt x="9858641" y="970112"/>
                </a:cubicBezTo>
                <a:cubicBezTo>
                  <a:pt x="9837626" y="1154419"/>
                  <a:pt x="9876108" y="1315743"/>
                  <a:pt x="9858641" y="1477328"/>
                </a:cubicBezTo>
                <a:cubicBezTo>
                  <a:pt x="9474824" y="1478255"/>
                  <a:pt x="9405912" y="1515794"/>
                  <a:pt x="9004225" y="1477328"/>
                </a:cubicBezTo>
                <a:cubicBezTo>
                  <a:pt x="8602538" y="1438862"/>
                  <a:pt x="8517843" y="1482550"/>
                  <a:pt x="8149810" y="1477328"/>
                </a:cubicBezTo>
                <a:cubicBezTo>
                  <a:pt x="7781777" y="1472106"/>
                  <a:pt x="7959674" y="1461780"/>
                  <a:pt x="7788326" y="1477328"/>
                </a:cubicBezTo>
                <a:cubicBezTo>
                  <a:pt x="7616978" y="1492876"/>
                  <a:pt x="7459429" y="1464713"/>
                  <a:pt x="7328256" y="1477328"/>
                </a:cubicBezTo>
                <a:cubicBezTo>
                  <a:pt x="7197083" y="1489944"/>
                  <a:pt x="7107637" y="1469382"/>
                  <a:pt x="6966773" y="1477328"/>
                </a:cubicBezTo>
                <a:cubicBezTo>
                  <a:pt x="6825909" y="1485274"/>
                  <a:pt x="6624275" y="1456726"/>
                  <a:pt x="6408117" y="1477328"/>
                </a:cubicBezTo>
                <a:cubicBezTo>
                  <a:pt x="6191959" y="1497930"/>
                  <a:pt x="6121373" y="1476548"/>
                  <a:pt x="6046633" y="1477328"/>
                </a:cubicBezTo>
                <a:cubicBezTo>
                  <a:pt x="5971893" y="1478108"/>
                  <a:pt x="5809815" y="1463959"/>
                  <a:pt x="5586563" y="1477328"/>
                </a:cubicBezTo>
                <a:cubicBezTo>
                  <a:pt x="5363311" y="1490698"/>
                  <a:pt x="5099337" y="1500824"/>
                  <a:pt x="4929321" y="1477328"/>
                </a:cubicBezTo>
                <a:cubicBezTo>
                  <a:pt x="4759305" y="1453832"/>
                  <a:pt x="4692704" y="1492871"/>
                  <a:pt x="4567837" y="1477328"/>
                </a:cubicBezTo>
                <a:cubicBezTo>
                  <a:pt x="4442970" y="1461785"/>
                  <a:pt x="4063966" y="1477725"/>
                  <a:pt x="3910594" y="1477328"/>
                </a:cubicBezTo>
                <a:cubicBezTo>
                  <a:pt x="3757222" y="1476931"/>
                  <a:pt x="3520658" y="1500350"/>
                  <a:pt x="3253352" y="1477328"/>
                </a:cubicBezTo>
                <a:cubicBezTo>
                  <a:pt x="2986046" y="1454306"/>
                  <a:pt x="2952554" y="1491920"/>
                  <a:pt x="2793282" y="1477328"/>
                </a:cubicBezTo>
                <a:cubicBezTo>
                  <a:pt x="2634010" y="1462737"/>
                  <a:pt x="2299756" y="1458115"/>
                  <a:pt x="1938866" y="1477328"/>
                </a:cubicBezTo>
                <a:cubicBezTo>
                  <a:pt x="1577976" y="1496541"/>
                  <a:pt x="1462083" y="1448155"/>
                  <a:pt x="1281623" y="1477328"/>
                </a:cubicBezTo>
                <a:cubicBezTo>
                  <a:pt x="1101163" y="1506501"/>
                  <a:pt x="1063016" y="1474473"/>
                  <a:pt x="920140" y="1477328"/>
                </a:cubicBezTo>
                <a:cubicBezTo>
                  <a:pt x="777264" y="1480183"/>
                  <a:pt x="263814" y="1431456"/>
                  <a:pt x="0" y="1477328"/>
                </a:cubicBezTo>
                <a:cubicBezTo>
                  <a:pt x="-12494" y="1368418"/>
                  <a:pt x="359" y="1098579"/>
                  <a:pt x="0" y="999659"/>
                </a:cubicBezTo>
                <a:cubicBezTo>
                  <a:pt x="-359" y="900739"/>
                  <a:pt x="23571" y="607434"/>
                  <a:pt x="0" y="507216"/>
                </a:cubicBezTo>
                <a:cubicBezTo>
                  <a:pt x="-23571" y="406998"/>
                  <a:pt x="-9202" y="200618"/>
                  <a:pt x="0" y="0"/>
                </a:cubicBezTo>
                <a:close/>
              </a:path>
            </a:pathLst>
          </a:custGeom>
          <a:noFill/>
          <a:ln>
            <a:solidFill>
              <a:srgbClr val="A9D18E"/>
            </a:solidFill>
            <a:extLst>
              <a:ext uri="{C807C97D-BFC1-408E-A445-0C87EB9F89A2}">
                <ask:lineSketchStyleProps xmlns:ask="http://schemas.microsoft.com/office/drawing/2018/sketchyshapes" sd="2997235996">
                  <a:prstGeom prst="rect">
                    <a:avLst/>
                  </a:prstGeom>
                  <ask:type>
                    <ask:lineSketchFreehand/>
                  </ask:type>
                </ask:lineSketchStyleProps>
              </a:ext>
            </a:extLst>
          </a:ln>
        </p:spPr>
        <p:txBody>
          <a:bodyPr wrap="square">
            <a:spAutoFit/>
          </a:bodyPr>
          <a:lstStyle/>
          <a:p>
            <a:pPr algn="ctr"/>
            <a:endParaRPr lang="de-DE" sz="1000" dirty="0">
              <a:solidFill>
                <a:sysClr val="windowText" lastClr="000000"/>
              </a:solidFill>
            </a:endParaRPr>
          </a:p>
          <a:p>
            <a:pPr algn="ctr"/>
            <a:r>
              <a:rPr lang="de-DE" sz="2000" dirty="0">
                <a:solidFill>
                  <a:sysClr val="windowText" lastClr="000000"/>
                </a:solidFill>
              </a:rPr>
              <a:t>Ein Lebenslauf ist eine Übersicht, in der </a:t>
            </a:r>
            <a:r>
              <a:rPr lang="de-DE" sz="2000" dirty="0" err="1">
                <a:solidFill>
                  <a:sysClr val="windowText" lastClr="000000"/>
                </a:solidFill>
              </a:rPr>
              <a:t>Bewerber:innen</a:t>
            </a:r>
            <a:r>
              <a:rPr lang="de-DE" sz="2000" dirty="0">
                <a:solidFill>
                  <a:sysClr val="windowText" lastClr="000000"/>
                </a:solidFill>
              </a:rPr>
              <a:t> die </a:t>
            </a:r>
            <a:r>
              <a:rPr lang="de-DE" sz="2000" b="1" dirty="0">
                <a:solidFill>
                  <a:sysClr val="windowText" lastClr="000000"/>
                </a:solidFill>
              </a:rPr>
              <a:t>persönlichen Daten, Ausbildung, Hobbys und Erfahrungen </a:t>
            </a:r>
            <a:r>
              <a:rPr lang="de-DE" sz="2000" dirty="0">
                <a:solidFill>
                  <a:sysClr val="windowText" lastClr="000000"/>
                </a:solidFill>
              </a:rPr>
              <a:t>auflisten, um einem Unternehmen zu zeigen, wer man ist und was man schon gelernt hat.</a:t>
            </a:r>
          </a:p>
          <a:p>
            <a:pPr algn="ctr"/>
            <a:endParaRPr lang="de-DE" sz="2000" dirty="0">
              <a:solidFill>
                <a:sysClr val="windowText" lastClr="000000"/>
              </a:solidFill>
            </a:endParaRPr>
          </a:p>
        </p:txBody>
      </p:sp>
      <p:sp>
        <p:nvSpPr>
          <p:cNvPr id="7" name="Rechteck 6">
            <a:extLst>
              <a:ext uri="{FF2B5EF4-FFF2-40B4-BE49-F238E27FC236}">
                <a16:creationId xmlns:a16="http://schemas.microsoft.com/office/drawing/2014/main" id="{E8B53BE6-FF1D-FFE8-FB56-2DD7FDEAAF64}"/>
              </a:ext>
            </a:extLst>
          </p:cNvPr>
          <p:cNvSpPr/>
          <p:nvPr/>
        </p:nvSpPr>
        <p:spPr>
          <a:xfrm rot="21410660">
            <a:off x="855018" y="3085228"/>
            <a:ext cx="2779295" cy="687544"/>
          </a:xfrm>
          <a:custGeom>
            <a:avLst/>
            <a:gdLst>
              <a:gd name="connsiteX0" fmla="*/ 0 w 2779295"/>
              <a:gd name="connsiteY0" fmla="*/ 0 h 687544"/>
              <a:gd name="connsiteX1" fmla="*/ 2779295 w 2779295"/>
              <a:gd name="connsiteY1" fmla="*/ 0 h 687544"/>
              <a:gd name="connsiteX2" fmla="*/ 2779295 w 2779295"/>
              <a:gd name="connsiteY2" fmla="*/ 687544 h 687544"/>
              <a:gd name="connsiteX3" fmla="*/ 0 w 2779295"/>
              <a:gd name="connsiteY3" fmla="*/ 687544 h 687544"/>
              <a:gd name="connsiteX4" fmla="*/ 0 w 2779295"/>
              <a:gd name="connsiteY4" fmla="*/ 0 h 687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9295" h="687544" fill="none" extrusionOk="0">
                <a:moveTo>
                  <a:pt x="0" y="0"/>
                </a:moveTo>
                <a:cubicBezTo>
                  <a:pt x="785924" y="125694"/>
                  <a:pt x="2422169" y="-73687"/>
                  <a:pt x="2779295" y="0"/>
                </a:cubicBezTo>
                <a:cubicBezTo>
                  <a:pt x="2807813" y="100472"/>
                  <a:pt x="2788475" y="421421"/>
                  <a:pt x="2779295" y="687544"/>
                </a:cubicBezTo>
                <a:cubicBezTo>
                  <a:pt x="1881364" y="677264"/>
                  <a:pt x="839543" y="579893"/>
                  <a:pt x="0" y="687544"/>
                </a:cubicBezTo>
                <a:cubicBezTo>
                  <a:pt x="-42861" y="520383"/>
                  <a:pt x="-42452" y="139817"/>
                  <a:pt x="0" y="0"/>
                </a:cubicBezTo>
                <a:close/>
              </a:path>
              <a:path w="2779295" h="687544" stroke="0" extrusionOk="0">
                <a:moveTo>
                  <a:pt x="0" y="0"/>
                </a:moveTo>
                <a:cubicBezTo>
                  <a:pt x="836879" y="-81094"/>
                  <a:pt x="2442566" y="161"/>
                  <a:pt x="2779295" y="0"/>
                </a:cubicBezTo>
                <a:cubicBezTo>
                  <a:pt x="2813573" y="108534"/>
                  <a:pt x="2795849" y="501413"/>
                  <a:pt x="2779295" y="687544"/>
                </a:cubicBezTo>
                <a:cubicBezTo>
                  <a:pt x="1441004" y="796718"/>
                  <a:pt x="568456" y="643979"/>
                  <a:pt x="0" y="687544"/>
                </a:cubicBezTo>
                <a:cubicBezTo>
                  <a:pt x="-59043" y="402368"/>
                  <a:pt x="60332" y="114027"/>
                  <a:pt x="0" y="0"/>
                </a:cubicBezTo>
                <a:close/>
              </a:path>
            </a:pathLst>
          </a:custGeom>
          <a:solidFill>
            <a:srgbClr val="A9D18E"/>
          </a:solidFill>
          <a:ln>
            <a:solidFill>
              <a:srgbClr val="70AD47"/>
            </a:solidFill>
            <a:extLst>
              <a:ext uri="{C807C97D-BFC1-408E-A445-0C87EB9F89A2}">
                <ask:lineSketchStyleProps xmlns:ask="http://schemas.microsoft.com/office/drawing/2018/sketchyshapes" sd="750981053">
                  <a:prstGeom prst="rect">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000" b="1" dirty="0">
                <a:solidFill>
                  <a:sysClr val="windowText" lastClr="000000"/>
                </a:solidFill>
              </a:rPr>
              <a:t>Bestandteile: </a:t>
            </a:r>
            <a:endParaRPr lang="de-DE" dirty="0">
              <a:solidFill>
                <a:sysClr val="windowText" lastClr="000000"/>
              </a:solidFill>
            </a:endParaRPr>
          </a:p>
        </p:txBody>
      </p:sp>
      <p:sp>
        <p:nvSpPr>
          <p:cNvPr id="8" name="Textfeld 7">
            <a:extLst>
              <a:ext uri="{FF2B5EF4-FFF2-40B4-BE49-F238E27FC236}">
                <a16:creationId xmlns:a16="http://schemas.microsoft.com/office/drawing/2014/main" id="{E4E4AAE7-09DE-92BB-4D8D-436D76AF41B9}"/>
              </a:ext>
            </a:extLst>
          </p:cNvPr>
          <p:cNvSpPr txBox="1"/>
          <p:nvPr/>
        </p:nvSpPr>
        <p:spPr>
          <a:xfrm>
            <a:off x="1691676" y="3975029"/>
            <a:ext cx="3276601" cy="1578637"/>
          </a:xfrm>
          <a:prstGeom prst="rect">
            <a:avLst/>
          </a:prstGeom>
          <a:noFill/>
        </p:spPr>
        <p:txBody>
          <a:bodyPr wrap="square">
            <a:spAutoFit/>
          </a:bodyPr>
          <a:lstStyle/>
          <a:p>
            <a:pPr marL="342900" lvl="0" indent="-342900">
              <a:lnSpc>
                <a:spcPct val="115000"/>
              </a:lnSpc>
              <a:spcAft>
                <a:spcPts val="600"/>
              </a:spcAft>
              <a:buClr>
                <a:srgbClr val="548235"/>
              </a:buClr>
              <a:buAutoNum type="arabicPeriod"/>
            </a:pPr>
            <a:r>
              <a:rPr lang="en-GB" sz="1800" b="1" dirty="0" err="1">
                <a:effectLst/>
                <a:latin typeface="Calibri" panose="020F0502020204030204" pitchFamily="34" charset="0"/>
                <a:ea typeface="Tw Cen MT" panose="020B0602020104020603" pitchFamily="34" charset="0"/>
                <a:cs typeface="Arial" panose="020B0604020202020204" pitchFamily="34" charset="0"/>
              </a:rPr>
              <a:t>Persönliche</a:t>
            </a:r>
            <a:r>
              <a:rPr lang="en-GB" sz="1800" b="1" dirty="0">
                <a:effectLst/>
                <a:latin typeface="Calibri" panose="020F0502020204030204" pitchFamily="34" charset="0"/>
                <a:ea typeface="Tw Cen MT" panose="020B0602020104020603" pitchFamily="34" charset="0"/>
                <a:cs typeface="Arial" panose="020B0604020202020204" pitchFamily="34" charset="0"/>
              </a:rPr>
              <a:t> </a:t>
            </a:r>
            <a:r>
              <a:rPr lang="en-GB" sz="1800" b="1" dirty="0" err="1">
                <a:effectLst/>
                <a:latin typeface="Calibri" panose="020F0502020204030204" pitchFamily="34" charset="0"/>
                <a:ea typeface="Tw Cen MT" panose="020B0602020104020603" pitchFamily="34" charset="0"/>
                <a:cs typeface="Arial" panose="020B0604020202020204" pitchFamily="34" charset="0"/>
              </a:rPr>
              <a:t>Daten</a:t>
            </a:r>
            <a:endParaRPr lang="en-GB" sz="1800" b="1" dirty="0">
              <a:effectLst/>
              <a:latin typeface="Calibri" panose="020F0502020204030204" pitchFamily="34" charset="0"/>
              <a:ea typeface="Tw Cen MT" panose="020B0602020104020603" pitchFamily="34" charset="0"/>
              <a:cs typeface="Arial" panose="020B0604020202020204" pitchFamily="34" charset="0"/>
            </a:endParaRPr>
          </a:p>
          <a:p>
            <a:pPr marL="342900" lvl="0" indent="-342900">
              <a:lnSpc>
                <a:spcPct val="115000"/>
              </a:lnSpc>
              <a:spcAft>
                <a:spcPts val="600"/>
              </a:spcAft>
              <a:buClr>
                <a:srgbClr val="548235"/>
              </a:buClr>
              <a:buAutoNum type="arabicPeriod"/>
            </a:pPr>
            <a:r>
              <a:rPr lang="en-GB" sz="1800" b="1" dirty="0" err="1">
                <a:effectLst/>
                <a:latin typeface="Calibri" panose="020F0502020204030204" pitchFamily="34" charset="0"/>
                <a:ea typeface="Tw Cen MT" panose="020B0602020104020603" pitchFamily="34" charset="0"/>
                <a:cs typeface="Arial" panose="020B0604020202020204" pitchFamily="34" charset="0"/>
              </a:rPr>
              <a:t>Arbeitserfahrung</a:t>
            </a:r>
            <a:endParaRPr lang="en-GB" sz="1800" b="1" dirty="0">
              <a:effectLst/>
              <a:latin typeface="Calibri" panose="020F0502020204030204" pitchFamily="34" charset="0"/>
              <a:ea typeface="Tw Cen MT" panose="020B0602020104020603" pitchFamily="34" charset="0"/>
              <a:cs typeface="Arial" panose="020B0604020202020204" pitchFamily="34" charset="0"/>
            </a:endParaRPr>
          </a:p>
          <a:p>
            <a:pPr marL="342900" lvl="0" indent="-342900">
              <a:lnSpc>
                <a:spcPct val="115000"/>
              </a:lnSpc>
              <a:spcAft>
                <a:spcPts val="600"/>
              </a:spcAft>
              <a:buClr>
                <a:srgbClr val="548235"/>
              </a:buClr>
              <a:buAutoNum type="arabicPeriod"/>
            </a:pPr>
            <a:r>
              <a:rPr lang="en-GB" b="1" dirty="0" err="1">
                <a:latin typeface="Calibri" panose="020F0502020204030204" pitchFamily="34" charset="0"/>
                <a:ea typeface="Tw Cen MT" panose="020B0602020104020603" pitchFamily="34" charset="0"/>
                <a:cs typeface="Arial" panose="020B0604020202020204" pitchFamily="34" charset="0"/>
              </a:rPr>
              <a:t>Bildungsweg</a:t>
            </a:r>
            <a:r>
              <a:rPr lang="en-GB" b="1" dirty="0">
                <a:latin typeface="Calibri" panose="020F0502020204030204" pitchFamily="34" charset="0"/>
                <a:ea typeface="Tw Cen MT" panose="020B0602020104020603" pitchFamily="34" charset="0"/>
                <a:cs typeface="Arial" panose="020B0604020202020204" pitchFamily="34" charset="0"/>
              </a:rPr>
              <a:t> </a:t>
            </a:r>
          </a:p>
          <a:p>
            <a:pPr marL="342900" lvl="0" indent="-342900">
              <a:lnSpc>
                <a:spcPct val="115000"/>
              </a:lnSpc>
              <a:spcAft>
                <a:spcPts val="600"/>
              </a:spcAft>
              <a:buClr>
                <a:srgbClr val="548235"/>
              </a:buClr>
              <a:buAutoNum type="arabicPeriod"/>
            </a:pPr>
            <a:r>
              <a:rPr lang="en-GB" sz="1800" b="1" dirty="0" err="1">
                <a:effectLst/>
                <a:latin typeface="Calibri" panose="020F0502020204030204" pitchFamily="34" charset="0"/>
                <a:ea typeface="Tw Cen MT" panose="020B0602020104020603" pitchFamily="34" charset="0"/>
                <a:cs typeface="Arial" panose="020B0604020202020204" pitchFamily="34" charset="0"/>
              </a:rPr>
              <a:t>Kenntnisse</a:t>
            </a:r>
            <a:endParaRPr lang="en-GB" sz="1800" b="1" dirty="0">
              <a:effectLst/>
              <a:latin typeface="Calibri" panose="020F0502020204030204" pitchFamily="34" charset="0"/>
              <a:ea typeface="Tw Cen MT" panose="020B0602020104020603" pitchFamily="34" charset="0"/>
              <a:cs typeface="Arial" panose="020B0604020202020204" pitchFamily="34" charset="0"/>
            </a:endParaRPr>
          </a:p>
        </p:txBody>
      </p:sp>
      <p:sp>
        <p:nvSpPr>
          <p:cNvPr id="10" name="Textfeld 9">
            <a:extLst>
              <a:ext uri="{FF2B5EF4-FFF2-40B4-BE49-F238E27FC236}">
                <a16:creationId xmlns:a16="http://schemas.microsoft.com/office/drawing/2014/main" id="{CF0E66DB-05FE-0D9D-EDA4-2E1248FCCD4E}"/>
              </a:ext>
            </a:extLst>
          </p:cNvPr>
          <p:cNvSpPr txBox="1"/>
          <p:nvPr/>
        </p:nvSpPr>
        <p:spPr>
          <a:xfrm>
            <a:off x="5188855" y="3975029"/>
            <a:ext cx="3276601" cy="1183144"/>
          </a:xfrm>
          <a:prstGeom prst="rect">
            <a:avLst/>
          </a:prstGeom>
          <a:noFill/>
        </p:spPr>
        <p:txBody>
          <a:bodyPr wrap="square">
            <a:spAutoFit/>
          </a:bodyPr>
          <a:lstStyle/>
          <a:p>
            <a:pPr marL="342900" lvl="0" indent="-342900">
              <a:lnSpc>
                <a:spcPct val="115000"/>
              </a:lnSpc>
              <a:spcAft>
                <a:spcPts val="600"/>
              </a:spcAft>
              <a:buClr>
                <a:srgbClr val="548235"/>
              </a:buClr>
              <a:buFont typeface="+mj-lt"/>
              <a:buAutoNum type="arabicPeriod" startAt="5"/>
            </a:pPr>
            <a:r>
              <a:rPr lang="en-GB" sz="1800" b="1" dirty="0" err="1">
                <a:effectLst/>
                <a:latin typeface="Calibri" panose="020F0502020204030204" pitchFamily="34" charset="0"/>
                <a:ea typeface="Tw Cen MT" panose="020B0602020104020603" pitchFamily="34" charset="0"/>
                <a:cs typeface="Arial" panose="020B0604020202020204" pitchFamily="34" charset="0"/>
              </a:rPr>
              <a:t>Hobbys</a:t>
            </a:r>
            <a:r>
              <a:rPr lang="en-GB" sz="1800" b="1" dirty="0">
                <a:effectLst/>
                <a:latin typeface="Calibri" panose="020F0502020204030204" pitchFamily="34" charset="0"/>
                <a:ea typeface="Tw Cen MT" panose="020B0602020104020603" pitchFamily="34" charset="0"/>
                <a:cs typeface="Arial" panose="020B0604020202020204" pitchFamily="34" charset="0"/>
              </a:rPr>
              <a:t> &amp; </a:t>
            </a:r>
            <a:r>
              <a:rPr lang="en-GB" sz="1800" b="1" dirty="0" err="1">
                <a:effectLst/>
                <a:latin typeface="Calibri" panose="020F0502020204030204" pitchFamily="34" charset="0"/>
                <a:ea typeface="Tw Cen MT" panose="020B0602020104020603" pitchFamily="34" charset="0"/>
                <a:cs typeface="Arial" panose="020B0604020202020204" pitchFamily="34" charset="0"/>
              </a:rPr>
              <a:t>Interessen</a:t>
            </a:r>
            <a:endParaRPr lang="en-GB" sz="1800" b="1" dirty="0">
              <a:effectLst/>
              <a:latin typeface="Calibri" panose="020F0502020204030204" pitchFamily="34" charset="0"/>
              <a:ea typeface="Tw Cen MT" panose="020B0602020104020603" pitchFamily="34" charset="0"/>
              <a:cs typeface="Arial" panose="020B0604020202020204" pitchFamily="34" charset="0"/>
            </a:endParaRPr>
          </a:p>
          <a:p>
            <a:pPr marL="342900" lvl="0" indent="-342900">
              <a:lnSpc>
                <a:spcPct val="115000"/>
              </a:lnSpc>
              <a:spcAft>
                <a:spcPts val="600"/>
              </a:spcAft>
              <a:buClr>
                <a:srgbClr val="548235"/>
              </a:buClr>
              <a:buAutoNum type="arabicPeriod" startAt="5"/>
            </a:pPr>
            <a:r>
              <a:rPr lang="en-GB" b="1" dirty="0" err="1">
                <a:latin typeface="Calibri" panose="020F0502020204030204" pitchFamily="34" charset="0"/>
                <a:ea typeface="Tw Cen MT" panose="020B0602020104020603" pitchFamily="34" charset="0"/>
                <a:cs typeface="Arial" panose="020B0604020202020204" pitchFamily="34" charset="0"/>
              </a:rPr>
              <a:t>Auslandserfahrung</a:t>
            </a:r>
            <a:endParaRPr lang="en-GB" b="1" dirty="0">
              <a:latin typeface="Calibri" panose="020F0502020204030204" pitchFamily="34" charset="0"/>
              <a:ea typeface="Tw Cen MT" panose="020B0602020104020603" pitchFamily="34" charset="0"/>
              <a:cs typeface="Arial" panose="020B0604020202020204" pitchFamily="34" charset="0"/>
            </a:endParaRPr>
          </a:p>
          <a:p>
            <a:pPr marL="342900" lvl="0" indent="-342900">
              <a:lnSpc>
                <a:spcPct val="115000"/>
              </a:lnSpc>
              <a:spcAft>
                <a:spcPts val="600"/>
              </a:spcAft>
              <a:buClr>
                <a:srgbClr val="548235"/>
              </a:buClr>
              <a:buAutoNum type="arabicPeriod" startAt="5"/>
            </a:pPr>
            <a:r>
              <a:rPr lang="en-GB" sz="1800" b="1" dirty="0" err="1">
                <a:effectLst/>
                <a:latin typeface="Calibri" panose="020F0502020204030204" pitchFamily="34" charset="0"/>
                <a:ea typeface="Tw Cen MT" panose="020B0602020104020603" pitchFamily="34" charset="0"/>
                <a:cs typeface="Arial" panose="020B0604020202020204" pitchFamily="34" charset="0"/>
              </a:rPr>
              <a:t>Auszeichnungen</a:t>
            </a:r>
            <a:r>
              <a:rPr lang="en-GB" sz="1800" b="1" dirty="0">
                <a:effectLst/>
                <a:latin typeface="Calibri" panose="020F0502020204030204" pitchFamily="34" charset="0"/>
                <a:ea typeface="Tw Cen MT" panose="020B0602020104020603" pitchFamily="34" charset="0"/>
                <a:cs typeface="Arial" panose="020B0604020202020204" pitchFamily="34" charset="0"/>
              </a:rPr>
              <a:t>  </a:t>
            </a:r>
          </a:p>
        </p:txBody>
      </p:sp>
    </p:spTree>
    <p:extLst>
      <p:ext uri="{BB962C8B-B14F-4D97-AF65-F5344CB8AC3E}">
        <p14:creationId xmlns:p14="http://schemas.microsoft.com/office/powerpoint/2010/main" val="2343636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7</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Checkliste für den ersten Tag</a:t>
            </a:r>
          </a:p>
        </p:txBody>
      </p:sp>
      <p:sp>
        <p:nvSpPr>
          <p:cNvPr id="2" name="Rechteck 1">
            <a:extLst>
              <a:ext uri="{FF2B5EF4-FFF2-40B4-BE49-F238E27FC236}">
                <a16:creationId xmlns:a16="http://schemas.microsoft.com/office/drawing/2014/main" id="{DCA46796-1D5D-EBC7-E977-513077ECBCF8}"/>
              </a:ext>
            </a:extLst>
          </p:cNvPr>
          <p:cNvSpPr/>
          <p:nvPr/>
        </p:nvSpPr>
        <p:spPr>
          <a:xfrm>
            <a:off x="1553075" y="2031740"/>
            <a:ext cx="9311440" cy="1890553"/>
          </a:xfrm>
          <a:custGeom>
            <a:avLst/>
            <a:gdLst>
              <a:gd name="connsiteX0" fmla="*/ 0 w 9311440"/>
              <a:gd name="connsiteY0" fmla="*/ 0 h 1890553"/>
              <a:gd name="connsiteX1" fmla="*/ 385760 w 9311440"/>
              <a:gd name="connsiteY1" fmla="*/ 0 h 1890553"/>
              <a:gd name="connsiteX2" fmla="*/ 1237091 w 9311440"/>
              <a:gd name="connsiteY2" fmla="*/ 0 h 1890553"/>
              <a:gd name="connsiteX3" fmla="*/ 1715965 w 9311440"/>
              <a:gd name="connsiteY3" fmla="*/ 0 h 1890553"/>
              <a:gd name="connsiteX4" fmla="*/ 2474183 w 9311440"/>
              <a:gd name="connsiteY4" fmla="*/ 0 h 1890553"/>
              <a:gd name="connsiteX5" fmla="*/ 3232400 w 9311440"/>
              <a:gd name="connsiteY5" fmla="*/ 0 h 1890553"/>
              <a:gd name="connsiteX6" fmla="*/ 4083732 w 9311440"/>
              <a:gd name="connsiteY6" fmla="*/ 0 h 1890553"/>
              <a:gd name="connsiteX7" fmla="*/ 4562606 w 9311440"/>
              <a:gd name="connsiteY7" fmla="*/ 0 h 1890553"/>
              <a:gd name="connsiteX8" fmla="*/ 5041480 w 9311440"/>
              <a:gd name="connsiteY8" fmla="*/ 0 h 1890553"/>
              <a:gd name="connsiteX9" fmla="*/ 5427239 w 9311440"/>
              <a:gd name="connsiteY9" fmla="*/ 0 h 1890553"/>
              <a:gd name="connsiteX10" fmla="*/ 6092342 w 9311440"/>
              <a:gd name="connsiteY10" fmla="*/ 0 h 1890553"/>
              <a:gd name="connsiteX11" fmla="*/ 6757445 w 9311440"/>
              <a:gd name="connsiteY11" fmla="*/ 0 h 1890553"/>
              <a:gd name="connsiteX12" fmla="*/ 7236319 w 9311440"/>
              <a:gd name="connsiteY12" fmla="*/ 0 h 1890553"/>
              <a:gd name="connsiteX13" fmla="*/ 7715193 w 9311440"/>
              <a:gd name="connsiteY13" fmla="*/ 0 h 1890553"/>
              <a:gd name="connsiteX14" fmla="*/ 8194067 w 9311440"/>
              <a:gd name="connsiteY14" fmla="*/ 0 h 1890553"/>
              <a:gd name="connsiteX15" fmla="*/ 8672941 w 9311440"/>
              <a:gd name="connsiteY15" fmla="*/ 0 h 1890553"/>
              <a:gd name="connsiteX16" fmla="*/ 9311440 w 9311440"/>
              <a:gd name="connsiteY16" fmla="*/ 0 h 1890553"/>
              <a:gd name="connsiteX17" fmla="*/ 9311440 w 9311440"/>
              <a:gd name="connsiteY17" fmla="*/ 611279 h 1890553"/>
              <a:gd name="connsiteX18" fmla="*/ 9311440 w 9311440"/>
              <a:gd name="connsiteY18" fmla="*/ 1222558 h 1890553"/>
              <a:gd name="connsiteX19" fmla="*/ 9311440 w 9311440"/>
              <a:gd name="connsiteY19" fmla="*/ 1890553 h 1890553"/>
              <a:gd name="connsiteX20" fmla="*/ 8832566 w 9311440"/>
              <a:gd name="connsiteY20" fmla="*/ 1890553 h 1890553"/>
              <a:gd name="connsiteX21" fmla="*/ 8167463 w 9311440"/>
              <a:gd name="connsiteY21" fmla="*/ 1890553 h 1890553"/>
              <a:gd name="connsiteX22" fmla="*/ 7409246 w 9311440"/>
              <a:gd name="connsiteY22" fmla="*/ 1890553 h 1890553"/>
              <a:gd name="connsiteX23" fmla="*/ 6744143 w 9311440"/>
              <a:gd name="connsiteY23" fmla="*/ 1890553 h 1890553"/>
              <a:gd name="connsiteX24" fmla="*/ 6079040 w 9311440"/>
              <a:gd name="connsiteY24" fmla="*/ 1890553 h 1890553"/>
              <a:gd name="connsiteX25" fmla="*/ 5507052 w 9311440"/>
              <a:gd name="connsiteY25" fmla="*/ 1890553 h 1890553"/>
              <a:gd name="connsiteX26" fmla="*/ 5121292 w 9311440"/>
              <a:gd name="connsiteY26" fmla="*/ 1890553 h 1890553"/>
              <a:gd name="connsiteX27" fmla="*/ 4456189 w 9311440"/>
              <a:gd name="connsiteY27" fmla="*/ 1890553 h 1890553"/>
              <a:gd name="connsiteX28" fmla="*/ 4070429 w 9311440"/>
              <a:gd name="connsiteY28" fmla="*/ 1890553 h 1890553"/>
              <a:gd name="connsiteX29" fmla="*/ 3684670 w 9311440"/>
              <a:gd name="connsiteY29" fmla="*/ 1890553 h 1890553"/>
              <a:gd name="connsiteX30" fmla="*/ 2833338 w 9311440"/>
              <a:gd name="connsiteY30" fmla="*/ 1890553 h 1890553"/>
              <a:gd name="connsiteX31" fmla="*/ 2261350 w 9311440"/>
              <a:gd name="connsiteY31" fmla="*/ 1890553 h 1890553"/>
              <a:gd name="connsiteX32" fmla="*/ 1410018 w 9311440"/>
              <a:gd name="connsiteY32" fmla="*/ 1890553 h 1890553"/>
              <a:gd name="connsiteX33" fmla="*/ 1024258 w 9311440"/>
              <a:gd name="connsiteY33" fmla="*/ 1890553 h 1890553"/>
              <a:gd name="connsiteX34" fmla="*/ 0 w 9311440"/>
              <a:gd name="connsiteY34" fmla="*/ 1890553 h 1890553"/>
              <a:gd name="connsiteX35" fmla="*/ 0 w 9311440"/>
              <a:gd name="connsiteY35" fmla="*/ 1222558 h 1890553"/>
              <a:gd name="connsiteX36" fmla="*/ 0 w 9311440"/>
              <a:gd name="connsiteY36" fmla="*/ 630184 h 1890553"/>
              <a:gd name="connsiteX37" fmla="*/ 0 w 9311440"/>
              <a:gd name="connsiteY37" fmla="*/ 0 h 1890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311440" h="1890553" fill="none" extrusionOk="0">
                <a:moveTo>
                  <a:pt x="0" y="0"/>
                </a:moveTo>
                <a:cubicBezTo>
                  <a:pt x="174771" y="-17716"/>
                  <a:pt x="285343" y="-694"/>
                  <a:pt x="385760" y="0"/>
                </a:cubicBezTo>
                <a:cubicBezTo>
                  <a:pt x="486177" y="694"/>
                  <a:pt x="898492" y="-29483"/>
                  <a:pt x="1237091" y="0"/>
                </a:cubicBezTo>
                <a:cubicBezTo>
                  <a:pt x="1575690" y="29483"/>
                  <a:pt x="1507217" y="15046"/>
                  <a:pt x="1715965" y="0"/>
                </a:cubicBezTo>
                <a:cubicBezTo>
                  <a:pt x="1924713" y="-15046"/>
                  <a:pt x="2183636" y="31628"/>
                  <a:pt x="2474183" y="0"/>
                </a:cubicBezTo>
                <a:cubicBezTo>
                  <a:pt x="2764730" y="-31628"/>
                  <a:pt x="2995476" y="10748"/>
                  <a:pt x="3232400" y="0"/>
                </a:cubicBezTo>
                <a:cubicBezTo>
                  <a:pt x="3469324" y="-10748"/>
                  <a:pt x="3686951" y="32893"/>
                  <a:pt x="4083732" y="0"/>
                </a:cubicBezTo>
                <a:cubicBezTo>
                  <a:pt x="4480513" y="-32893"/>
                  <a:pt x="4420915" y="-6445"/>
                  <a:pt x="4562606" y="0"/>
                </a:cubicBezTo>
                <a:cubicBezTo>
                  <a:pt x="4704297" y="6445"/>
                  <a:pt x="4802468" y="14887"/>
                  <a:pt x="5041480" y="0"/>
                </a:cubicBezTo>
                <a:cubicBezTo>
                  <a:pt x="5280492" y="-14887"/>
                  <a:pt x="5253143" y="-3112"/>
                  <a:pt x="5427239" y="0"/>
                </a:cubicBezTo>
                <a:cubicBezTo>
                  <a:pt x="5601335" y="3112"/>
                  <a:pt x="5872802" y="6510"/>
                  <a:pt x="6092342" y="0"/>
                </a:cubicBezTo>
                <a:cubicBezTo>
                  <a:pt x="6311882" y="-6510"/>
                  <a:pt x="6577429" y="23802"/>
                  <a:pt x="6757445" y="0"/>
                </a:cubicBezTo>
                <a:cubicBezTo>
                  <a:pt x="6937461" y="-23802"/>
                  <a:pt x="7070267" y="-5850"/>
                  <a:pt x="7236319" y="0"/>
                </a:cubicBezTo>
                <a:cubicBezTo>
                  <a:pt x="7402371" y="5850"/>
                  <a:pt x="7610020" y="1055"/>
                  <a:pt x="7715193" y="0"/>
                </a:cubicBezTo>
                <a:cubicBezTo>
                  <a:pt x="7820366" y="-1055"/>
                  <a:pt x="8057831" y="-23360"/>
                  <a:pt x="8194067" y="0"/>
                </a:cubicBezTo>
                <a:cubicBezTo>
                  <a:pt x="8330303" y="23360"/>
                  <a:pt x="8494703" y="-15135"/>
                  <a:pt x="8672941" y="0"/>
                </a:cubicBezTo>
                <a:cubicBezTo>
                  <a:pt x="8851179" y="15135"/>
                  <a:pt x="9070076" y="-230"/>
                  <a:pt x="9311440" y="0"/>
                </a:cubicBezTo>
                <a:cubicBezTo>
                  <a:pt x="9292398" y="195048"/>
                  <a:pt x="9295100" y="354880"/>
                  <a:pt x="9311440" y="611279"/>
                </a:cubicBezTo>
                <a:cubicBezTo>
                  <a:pt x="9327780" y="867678"/>
                  <a:pt x="9305024" y="1015660"/>
                  <a:pt x="9311440" y="1222558"/>
                </a:cubicBezTo>
                <a:cubicBezTo>
                  <a:pt x="9317856" y="1429456"/>
                  <a:pt x="9293593" y="1637698"/>
                  <a:pt x="9311440" y="1890553"/>
                </a:cubicBezTo>
                <a:cubicBezTo>
                  <a:pt x="9080384" y="1906037"/>
                  <a:pt x="8965582" y="1869343"/>
                  <a:pt x="8832566" y="1890553"/>
                </a:cubicBezTo>
                <a:cubicBezTo>
                  <a:pt x="8699550" y="1911763"/>
                  <a:pt x="8328814" y="1911369"/>
                  <a:pt x="8167463" y="1890553"/>
                </a:cubicBezTo>
                <a:cubicBezTo>
                  <a:pt x="8006112" y="1869737"/>
                  <a:pt x="7619571" y="1887266"/>
                  <a:pt x="7409246" y="1890553"/>
                </a:cubicBezTo>
                <a:cubicBezTo>
                  <a:pt x="7198921" y="1893840"/>
                  <a:pt x="6910559" y="1895599"/>
                  <a:pt x="6744143" y="1890553"/>
                </a:cubicBezTo>
                <a:cubicBezTo>
                  <a:pt x="6577727" y="1885507"/>
                  <a:pt x="6257148" y="1859792"/>
                  <a:pt x="6079040" y="1890553"/>
                </a:cubicBezTo>
                <a:cubicBezTo>
                  <a:pt x="5900932" y="1921314"/>
                  <a:pt x="5640491" y="1898047"/>
                  <a:pt x="5507052" y="1890553"/>
                </a:cubicBezTo>
                <a:cubicBezTo>
                  <a:pt x="5373613" y="1883059"/>
                  <a:pt x="5207418" y="1907752"/>
                  <a:pt x="5121292" y="1890553"/>
                </a:cubicBezTo>
                <a:cubicBezTo>
                  <a:pt x="5035166" y="1873354"/>
                  <a:pt x="4608390" y="1884589"/>
                  <a:pt x="4456189" y="1890553"/>
                </a:cubicBezTo>
                <a:cubicBezTo>
                  <a:pt x="4303988" y="1896517"/>
                  <a:pt x="4179541" y="1905305"/>
                  <a:pt x="4070429" y="1890553"/>
                </a:cubicBezTo>
                <a:cubicBezTo>
                  <a:pt x="3961317" y="1875801"/>
                  <a:pt x="3766352" y="1891892"/>
                  <a:pt x="3684670" y="1890553"/>
                </a:cubicBezTo>
                <a:cubicBezTo>
                  <a:pt x="3602988" y="1889214"/>
                  <a:pt x="3167104" y="1893547"/>
                  <a:pt x="2833338" y="1890553"/>
                </a:cubicBezTo>
                <a:cubicBezTo>
                  <a:pt x="2499572" y="1887559"/>
                  <a:pt x="2524942" y="1916684"/>
                  <a:pt x="2261350" y="1890553"/>
                </a:cubicBezTo>
                <a:cubicBezTo>
                  <a:pt x="1997758" y="1864422"/>
                  <a:pt x="1646475" y="1911910"/>
                  <a:pt x="1410018" y="1890553"/>
                </a:cubicBezTo>
                <a:cubicBezTo>
                  <a:pt x="1173561" y="1869196"/>
                  <a:pt x="1215644" y="1891562"/>
                  <a:pt x="1024258" y="1890553"/>
                </a:cubicBezTo>
                <a:cubicBezTo>
                  <a:pt x="832872" y="1889544"/>
                  <a:pt x="446318" y="1892509"/>
                  <a:pt x="0" y="1890553"/>
                </a:cubicBezTo>
                <a:cubicBezTo>
                  <a:pt x="-7756" y="1702927"/>
                  <a:pt x="18106" y="1388405"/>
                  <a:pt x="0" y="1222558"/>
                </a:cubicBezTo>
                <a:cubicBezTo>
                  <a:pt x="-18106" y="1056712"/>
                  <a:pt x="-2127" y="858483"/>
                  <a:pt x="0" y="630184"/>
                </a:cubicBezTo>
                <a:cubicBezTo>
                  <a:pt x="2127" y="401885"/>
                  <a:pt x="16378" y="150214"/>
                  <a:pt x="0" y="0"/>
                </a:cubicBezTo>
                <a:close/>
              </a:path>
              <a:path w="9311440" h="1890553" stroke="0" extrusionOk="0">
                <a:moveTo>
                  <a:pt x="0" y="0"/>
                </a:moveTo>
                <a:cubicBezTo>
                  <a:pt x="308790" y="15992"/>
                  <a:pt x="506061" y="-12874"/>
                  <a:pt x="758217" y="0"/>
                </a:cubicBezTo>
                <a:cubicBezTo>
                  <a:pt x="1010373" y="12874"/>
                  <a:pt x="1240233" y="25978"/>
                  <a:pt x="1609549" y="0"/>
                </a:cubicBezTo>
                <a:cubicBezTo>
                  <a:pt x="1978865" y="-25978"/>
                  <a:pt x="1915318" y="-19477"/>
                  <a:pt x="2181537" y="0"/>
                </a:cubicBezTo>
                <a:cubicBezTo>
                  <a:pt x="2447756" y="19477"/>
                  <a:pt x="2526660" y="-27122"/>
                  <a:pt x="2846640" y="0"/>
                </a:cubicBezTo>
                <a:cubicBezTo>
                  <a:pt x="3166620" y="27122"/>
                  <a:pt x="3383572" y="26013"/>
                  <a:pt x="3697972" y="0"/>
                </a:cubicBezTo>
                <a:cubicBezTo>
                  <a:pt x="4012372" y="-26013"/>
                  <a:pt x="4110517" y="28821"/>
                  <a:pt x="4456189" y="0"/>
                </a:cubicBezTo>
                <a:cubicBezTo>
                  <a:pt x="4801861" y="-28821"/>
                  <a:pt x="4734882" y="-3044"/>
                  <a:pt x="4935063" y="0"/>
                </a:cubicBezTo>
                <a:cubicBezTo>
                  <a:pt x="5135244" y="3044"/>
                  <a:pt x="5347504" y="9756"/>
                  <a:pt x="5600166" y="0"/>
                </a:cubicBezTo>
                <a:cubicBezTo>
                  <a:pt x="5852828" y="-9756"/>
                  <a:pt x="5801881" y="16744"/>
                  <a:pt x="5985926" y="0"/>
                </a:cubicBezTo>
                <a:cubicBezTo>
                  <a:pt x="6169971" y="-16744"/>
                  <a:pt x="6279073" y="1303"/>
                  <a:pt x="6464800" y="0"/>
                </a:cubicBezTo>
                <a:cubicBezTo>
                  <a:pt x="6650527" y="-1303"/>
                  <a:pt x="6922706" y="-26682"/>
                  <a:pt x="7223017" y="0"/>
                </a:cubicBezTo>
                <a:cubicBezTo>
                  <a:pt x="7523328" y="26682"/>
                  <a:pt x="7540692" y="1447"/>
                  <a:pt x="7795005" y="0"/>
                </a:cubicBezTo>
                <a:cubicBezTo>
                  <a:pt x="8049318" y="-1447"/>
                  <a:pt x="8082531" y="6965"/>
                  <a:pt x="8180765" y="0"/>
                </a:cubicBezTo>
                <a:cubicBezTo>
                  <a:pt x="8278999" y="-6965"/>
                  <a:pt x="9084063" y="24880"/>
                  <a:pt x="9311440" y="0"/>
                </a:cubicBezTo>
                <a:cubicBezTo>
                  <a:pt x="9336084" y="239897"/>
                  <a:pt x="9314669" y="461766"/>
                  <a:pt x="9311440" y="592373"/>
                </a:cubicBezTo>
                <a:cubicBezTo>
                  <a:pt x="9308211" y="722980"/>
                  <a:pt x="9313015" y="993008"/>
                  <a:pt x="9311440" y="1203652"/>
                </a:cubicBezTo>
                <a:cubicBezTo>
                  <a:pt x="9309865" y="1414296"/>
                  <a:pt x="9320438" y="1681858"/>
                  <a:pt x="9311440" y="1890553"/>
                </a:cubicBezTo>
                <a:cubicBezTo>
                  <a:pt x="9209443" y="1907337"/>
                  <a:pt x="9003608" y="1887489"/>
                  <a:pt x="8925680" y="1890553"/>
                </a:cubicBezTo>
                <a:cubicBezTo>
                  <a:pt x="8847752" y="1893617"/>
                  <a:pt x="8379551" y="1871197"/>
                  <a:pt x="8074349" y="1890553"/>
                </a:cubicBezTo>
                <a:cubicBezTo>
                  <a:pt x="7769147" y="1909909"/>
                  <a:pt x="7807692" y="1876627"/>
                  <a:pt x="7688589" y="1890553"/>
                </a:cubicBezTo>
                <a:cubicBezTo>
                  <a:pt x="7569486" y="1904479"/>
                  <a:pt x="7451890" y="1897519"/>
                  <a:pt x="7302829" y="1890553"/>
                </a:cubicBezTo>
                <a:cubicBezTo>
                  <a:pt x="7153768" y="1883587"/>
                  <a:pt x="7109766" y="1877936"/>
                  <a:pt x="6917070" y="1890553"/>
                </a:cubicBezTo>
                <a:cubicBezTo>
                  <a:pt x="6724374" y="1903170"/>
                  <a:pt x="6333535" y="1891853"/>
                  <a:pt x="6158852" y="1890553"/>
                </a:cubicBezTo>
                <a:cubicBezTo>
                  <a:pt x="5984169" y="1889253"/>
                  <a:pt x="5566500" y="1884881"/>
                  <a:pt x="5400635" y="1890553"/>
                </a:cubicBezTo>
                <a:cubicBezTo>
                  <a:pt x="5234770" y="1896225"/>
                  <a:pt x="4760518" y="1848722"/>
                  <a:pt x="4549304" y="1890553"/>
                </a:cubicBezTo>
                <a:cubicBezTo>
                  <a:pt x="4338090" y="1932384"/>
                  <a:pt x="4020661" y="1917975"/>
                  <a:pt x="3884201" y="1890553"/>
                </a:cubicBezTo>
                <a:cubicBezTo>
                  <a:pt x="3747741" y="1863131"/>
                  <a:pt x="3601776" y="1881672"/>
                  <a:pt x="3498441" y="1890553"/>
                </a:cubicBezTo>
                <a:cubicBezTo>
                  <a:pt x="3395106" y="1899434"/>
                  <a:pt x="3035614" y="1880361"/>
                  <a:pt x="2740224" y="1890553"/>
                </a:cubicBezTo>
                <a:cubicBezTo>
                  <a:pt x="2444834" y="1900745"/>
                  <a:pt x="2448556" y="1878078"/>
                  <a:pt x="2261350" y="1890553"/>
                </a:cubicBezTo>
                <a:cubicBezTo>
                  <a:pt x="2074144" y="1903028"/>
                  <a:pt x="1581978" y="1886836"/>
                  <a:pt x="1410018" y="1890553"/>
                </a:cubicBezTo>
                <a:cubicBezTo>
                  <a:pt x="1238058" y="1894270"/>
                  <a:pt x="320947" y="1924759"/>
                  <a:pt x="0" y="1890553"/>
                </a:cubicBezTo>
                <a:cubicBezTo>
                  <a:pt x="-4284" y="1659927"/>
                  <a:pt x="-22492" y="1457802"/>
                  <a:pt x="0" y="1222558"/>
                </a:cubicBezTo>
                <a:cubicBezTo>
                  <a:pt x="22492" y="987314"/>
                  <a:pt x="-29834" y="787969"/>
                  <a:pt x="0" y="611279"/>
                </a:cubicBezTo>
                <a:cubicBezTo>
                  <a:pt x="29834" y="434589"/>
                  <a:pt x="-23599" y="240735"/>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Worauf sollte man vor, während und nach dem ersten Arbeitstag achten? </a:t>
            </a:r>
          </a:p>
        </p:txBody>
      </p:sp>
      <p:pic>
        <p:nvPicPr>
          <p:cNvPr id="5" name="Grafik 4" descr="Post-it-Notizen mit einfarbiger Füllung">
            <a:extLst>
              <a:ext uri="{FF2B5EF4-FFF2-40B4-BE49-F238E27FC236}">
                <a16:creationId xmlns:a16="http://schemas.microsoft.com/office/drawing/2014/main" id="{706CC39E-4C6D-B2E9-E2E7-E5053C183D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39988" y="3138068"/>
            <a:ext cx="2001253" cy="2001253"/>
          </a:xfrm>
          <a:prstGeom prst="rect">
            <a:avLst/>
          </a:prstGeom>
        </p:spPr>
      </p:pic>
      <p:sp>
        <p:nvSpPr>
          <p:cNvPr id="7" name="Textfeld 6">
            <a:extLst>
              <a:ext uri="{FF2B5EF4-FFF2-40B4-BE49-F238E27FC236}">
                <a16:creationId xmlns:a16="http://schemas.microsoft.com/office/drawing/2014/main" id="{BDB3D30B-1CF2-E2AB-A679-577CF89B2D87}"/>
              </a:ext>
            </a:extLst>
          </p:cNvPr>
          <p:cNvSpPr txBox="1"/>
          <p:nvPr/>
        </p:nvSpPr>
        <p:spPr>
          <a:xfrm>
            <a:off x="1553075" y="4263345"/>
            <a:ext cx="7130714" cy="1384995"/>
          </a:xfrm>
          <a:prstGeom prst="rect">
            <a:avLst/>
          </a:prstGeom>
          <a:noFill/>
        </p:spPr>
        <p:txBody>
          <a:bodyPr wrap="square" rtlCol="0">
            <a:spAutoFit/>
          </a:bodyPr>
          <a:lstStyle/>
          <a:p>
            <a:pPr marL="342900" indent="-342900">
              <a:buClr>
                <a:srgbClr val="A9D18E"/>
              </a:buClr>
              <a:buFont typeface="Arial" panose="020B0604020202020204" pitchFamily="34" charset="0"/>
              <a:buChar char="•"/>
            </a:pPr>
            <a:r>
              <a:rPr lang="de-DE" sz="2800" dirty="0"/>
              <a:t>Diskutiert die Frage in eurer Gruppe.</a:t>
            </a:r>
          </a:p>
          <a:p>
            <a:pPr marL="342900" indent="-342900">
              <a:buClr>
                <a:srgbClr val="A9D18E"/>
              </a:buClr>
              <a:buFont typeface="Arial" panose="020B0604020202020204" pitchFamily="34" charset="0"/>
              <a:buChar char="•"/>
            </a:pPr>
            <a:r>
              <a:rPr lang="de-DE" sz="2800" dirty="0"/>
              <a:t>Notiert eure Ideen auf den Post-</a:t>
            </a:r>
            <a:r>
              <a:rPr lang="de-DE" sz="2800" dirty="0" err="1"/>
              <a:t>its</a:t>
            </a:r>
            <a:r>
              <a:rPr lang="de-DE" sz="2800" dirty="0"/>
              <a:t>.</a:t>
            </a:r>
          </a:p>
          <a:p>
            <a:pPr marL="342900" indent="-342900">
              <a:buClr>
                <a:srgbClr val="A9D18E"/>
              </a:buClr>
              <a:buFont typeface="Arial" panose="020B0604020202020204" pitchFamily="34" charset="0"/>
              <a:buChar char="•"/>
            </a:pPr>
            <a:r>
              <a:rPr lang="de-DE" sz="2800" dirty="0"/>
              <a:t>Klebt eure Ideen auf die Tafel.</a:t>
            </a:r>
          </a:p>
        </p:txBody>
      </p:sp>
      <p:sp>
        <p:nvSpPr>
          <p:cNvPr id="8" name="Rechteck 7">
            <a:extLst>
              <a:ext uri="{FF2B5EF4-FFF2-40B4-BE49-F238E27FC236}">
                <a16:creationId xmlns:a16="http://schemas.microsoft.com/office/drawing/2014/main" id="{4C42501D-F745-2850-0062-3EFA98265AE8}"/>
              </a:ext>
            </a:extLst>
          </p:cNvPr>
          <p:cNvSpPr/>
          <p:nvPr/>
        </p:nvSpPr>
        <p:spPr>
          <a:xfrm>
            <a:off x="10119560" y="3378819"/>
            <a:ext cx="519365" cy="493293"/>
          </a:xfrm>
          <a:prstGeom prst="rect">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9143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8</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Der erste Arbeitstag</a:t>
            </a:r>
          </a:p>
        </p:txBody>
      </p:sp>
      <p:sp>
        <p:nvSpPr>
          <p:cNvPr id="2" name="Rechteck 1">
            <a:extLst>
              <a:ext uri="{FF2B5EF4-FFF2-40B4-BE49-F238E27FC236}">
                <a16:creationId xmlns:a16="http://schemas.microsoft.com/office/drawing/2014/main" id="{DCA46796-1D5D-EBC7-E977-513077ECBCF8}"/>
              </a:ext>
            </a:extLst>
          </p:cNvPr>
          <p:cNvSpPr/>
          <p:nvPr/>
        </p:nvSpPr>
        <p:spPr>
          <a:xfrm>
            <a:off x="637675" y="2031740"/>
            <a:ext cx="7652084" cy="1890553"/>
          </a:xfrm>
          <a:custGeom>
            <a:avLst/>
            <a:gdLst>
              <a:gd name="connsiteX0" fmla="*/ 0 w 7652084"/>
              <a:gd name="connsiteY0" fmla="*/ 0 h 1890553"/>
              <a:gd name="connsiteX1" fmla="*/ 695644 w 7652084"/>
              <a:gd name="connsiteY1" fmla="*/ 0 h 1890553"/>
              <a:gd name="connsiteX2" fmla="*/ 1161725 w 7652084"/>
              <a:gd name="connsiteY2" fmla="*/ 0 h 1890553"/>
              <a:gd name="connsiteX3" fmla="*/ 1933890 w 7652084"/>
              <a:gd name="connsiteY3" fmla="*/ 0 h 1890553"/>
              <a:gd name="connsiteX4" fmla="*/ 2399972 w 7652084"/>
              <a:gd name="connsiteY4" fmla="*/ 0 h 1890553"/>
              <a:gd name="connsiteX5" fmla="*/ 2866053 w 7652084"/>
              <a:gd name="connsiteY5" fmla="*/ 0 h 1890553"/>
              <a:gd name="connsiteX6" fmla="*/ 3408656 w 7652084"/>
              <a:gd name="connsiteY6" fmla="*/ 0 h 1890553"/>
              <a:gd name="connsiteX7" fmla="*/ 4180820 w 7652084"/>
              <a:gd name="connsiteY7" fmla="*/ 0 h 1890553"/>
              <a:gd name="connsiteX8" fmla="*/ 5029506 w 7652084"/>
              <a:gd name="connsiteY8" fmla="*/ 0 h 1890553"/>
              <a:gd name="connsiteX9" fmla="*/ 5572108 w 7652084"/>
              <a:gd name="connsiteY9" fmla="*/ 0 h 1890553"/>
              <a:gd name="connsiteX10" fmla="*/ 6344273 w 7652084"/>
              <a:gd name="connsiteY10" fmla="*/ 0 h 1890553"/>
              <a:gd name="connsiteX11" fmla="*/ 7652084 w 7652084"/>
              <a:gd name="connsiteY11" fmla="*/ 0 h 1890553"/>
              <a:gd name="connsiteX12" fmla="*/ 7652084 w 7652084"/>
              <a:gd name="connsiteY12" fmla="*/ 667995 h 1890553"/>
              <a:gd name="connsiteX13" fmla="*/ 7652084 w 7652084"/>
              <a:gd name="connsiteY13" fmla="*/ 1279274 h 1890553"/>
              <a:gd name="connsiteX14" fmla="*/ 7652084 w 7652084"/>
              <a:gd name="connsiteY14" fmla="*/ 1890553 h 1890553"/>
              <a:gd name="connsiteX15" fmla="*/ 7186003 w 7652084"/>
              <a:gd name="connsiteY15" fmla="*/ 1890553 h 1890553"/>
              <a:gd name="connsiteX16" fmla="*/ 6337317 w 7652084"/>
              <a:gd name="connsiteY16" fmla="*/ 1890553 h 1890553"/>
              <a:gd name="connsiteX17" fmla="*/ 5718194 w 7652084"/>
              <a:gd name="connsiteY17" fmla="*/ 1890553 h 1890553"/>
              <a:gd name="connsiteX18" fmla="*/ 4869508 w 7652084"/>
              <a:gd name="connsiteY18" fmla="*/ 1890553 h 1890553"/>
              <a:gd name="connsiteX19" fmla="*/ 4403427 w 7652084"/>
              <a:gd name="connsiteY19" fmla="*/ 1890553 h 1890553"/>
              <a:gd name="connsiteX20" fmla="*/ 3707783 w 7652084"/>
              <a:gd name="connsiteY20" fmla="*/ 1890553 h 1890553"/>
              <a:gd name="connsiteX21" fmla="*/ 2935618 w 7652084"/>
              <a:gd name="connsiteY21" fmla="*/ 1890553 h 1890553"/>
              <a:gd name="connsiteX22" fmla="*/ 2163453 w 7652084"/>
              <a:gd name="connsiteY22" fmla="*/ 1890553 h 1890553"/>
              <a:gd name="connsiteX23" fmla="*/ 1467809 w 7652084"/>
              <a:gd name="connsiteY23" fmla="*/ 1890553 h 1890553"/>
              <a:gd name="connsiteX24" fmla="*/ 695644 w 7652084"/>
              <a:gd name="connsiteY24" fmla="*/ 1890553 h 1890553"/>
              <a:gd name="connsiteX25" fmla="*/ 0 w 7652084"/>
              <a:gd name="connsiteY25" fmla="*/ 1890553 h 1890553"/>
              <a:gd name="connsiteX26" fmla="*/ 0 w 7652084"/>
              <a:gd name="connsiteY26" fmla="*/ 1241463 h 1890553"/>
              <a:gd name="connsiteX27" fmla="*/ 0 w 7652084"/>
              <a:gd name="connsiteY27" fmla="*/ 630184 h 1890553"/>
              <a:gd name="connsiteX28" fmla="*/ 0 w 7652084"/>
              <a:gd name="connsiteY28" fmla="*/ 0 h 1890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652084" h="1890553" fill="none" extrusionOk="0">
                <a:moveTo>
                  <a:pt x="0" y="0"/>
                </a:moveTo>
                <a:cubicBezTo>
                  <a:pt x="347538" y="-25630"/>
                  <a:pt x="422117" y="26921"/>
                  <a:pt x="695644" y="0"/>
                </a:cubicBezTo>
                <a:cubicBezTo>
                  <a:pt x="969171" y="-26921"/>
                  <a:pt x="1036737" y="-10061"/>
                  <a:pt x="1161725" y="0"/>
                </a:cubicBezTo>
                <a:cubicBezTo>
                  <a:pt x="1286713" y="10061"/>
                  <a:pt x="1741940" y="-1043"/>
                  <a:pt x="1933890" y="0"/>
                </a:cubicBezTo>
                <a:cubicBezTo>
                  <a:pt x="2125840" y="1043"/>
                  <a:pt x="2282053" y="-8634"/>
                  <a:pt x="2399972" y="0"/>
                </a:cubicBezTo>
                <a:cubicBezTo>
                  <a:pt x="2517891" y="8634"/>
                  <a:pt x="2681318" y="-1748"/>
                  <a:pt x="2866053" y="0"/>
                </a:cubicBezTo>
                <a:cubicBezTo>
                  <a:pt x="3050788" y="1748"/>
                  <a:pt x="3281758" y="17785"/>
                  <a:pt x="3408656" y="0"/>
                </a:cubicBezTo>
                <a:cubicBezTo>
                  <a:pt x="3535554" y="-17785"/>
                  <a:pt x="3826450" y="-36143"/>
                  <a:pt x="4180820" y="0"/>
                </a:cubicBezTo>
                <a:cubicBezTo>
                  <a:pt x="4535190" y="36143"/>
                  <a:pt x="4695337" y="37011"/>
                  <a:pt x="5029506" y="0"/>
                </a:cubicBezTo>
                <a:cubicBezTo>
                  <a:pt x="5363675" y="-37011"/>
                  <a:pt x="5411027" y="22915"/>
                  <a:pt x="5572108" y="0"/>
                </a:cubicBezTo>
                <a:cubicBezTo>
                  <a:pt x="5733189" y="-22915"/>
                  <a:pt x="5995013" y="-11576"/>
                  <a:pt x="6344273" y="0"/>
                </a:cubicBezTo>
                <a:cubicBezTo>
                  <a:pt x="6693533" y="11576"/>
                  <a:pt x="7347134" y="51420"/>
                  <a:pt x="7652084" y="0"/>
                </a:cubicBezTo>
                <a:cubicBezTo>
                  <a:pt x="7632181" y="324520"/>
                  <a:pt x="7633754" y="462141"/>
                  <a:pt x="7652084" y="667995"/>
                </a:cubicBezTo>
                <a:cubicBezTo>
                  <a:pt x="7670414" y="873850"/>
                  <a:pt x="7677212" y="1036541"/>
                  <a:pt x="7652084" y="1279274"/>
                </a:cubicBezTo>
                <a:cubicBezTo>
                  <a:pt x="7626956" y="1522007"/>
                  <a:pt x="7662249" y="1596986"/>
                  <a:pt x="7652084" y="1890553"/>
                </a:cubicBezTo>
                <a:cubicBezTo>
                  <a:pt x="7459270" y="1885529"/>
                  <a:pt x="7289732" y="1867399"/>
                  <a:pt x="7186003" y="1890553"/>
                </a:cubicBezTo>
                <a:cubicBezTo>
                  <a:pt x="7082274" y="1913707"/>
                  <a:pt x="6676204" y="1878154"/>
                  <a:pt x="6337317" y="1890553"/>
                </a:cubicBezTo>
                <a:cubicBezTo>
                  <a:pt x="5998430" y="1902952"/>
                  <a:pt x="5943217" y="1881406"/>
                  <a:pt x="5718194" y="1890553"/>
                </a:cubicBezTo>
                <a:cubicBezTo>
                  <a:pt x="5493171" y="1899700"/>
                  <a:pt x="5293597" y="1896202"/>
                  <a:pt x="4869508" y="1890553"/>
                </a:cubicBezTo>
                <a:cubicBezTo>
                  <a:pt x="4445419" y="1884904"/>
                  <a:pt x="4557429" y="1911276"/>
                  <a:pt x="4403427" y="1890553"/>
                </a:cubicBezTo>
                <a:cubicBezTo>
                  <a:pt x="4249425" y="1869830"/>
                  <a:pt x="3954627" y="1923578"/>
                  <a:pt x="3707783" y="1890553"/>
                </a:cubicBezTo>
                <a:cubicBezTo>
                  <a:pt x="3460939" y="1857528"/>
                  <a:pt x="3209269" y="1883433"/>
                  <a:pt x="2935618" y="1890553"/>
                </a:cubicBezTo>
                <a:cubicBezTo>
                  <a:pt x="2661968" y="1897673"/>
                  <a:pt x="2391892" y="1875272"/>
                  <a:pt x="2163453" y="1890553"/>
                </a:cubicBezTo>
                <a:cubicBezTo>
                  <a:pt x="1935014" y="1905834"/>
                  <a:pt x="1608881" y="1875944"/>
                  <a:pt x="1467809" y="1890553"/>
                </a:cubicBezTo>
                <a:cubicBezTo>
                  <a:pt x="1326737" y="1905162"/>
                  <a:pt x="880697" y="1886608"/>
                  <a:pt x="695644" y="1890553"/>
                </a:cubicBezTo>
                <a:cubicBezTo>
                  <a:pt x="510591" y="1894498"/>
                  <a:pt x="234424" y="1869820"/>
                  <a:pt x="0" y="1890553"/>
                </a:cubicBezTo>
                <a:cubicBezTo>
                  <a:pt x="11053" y="1704621"/>
                  <a:pt x="-22182" y="1526899"/>
                  <a:pt x="0" y="1241463"/>
                </a:cubicBezTo>
                <a:cubicBezTo>
                  <a:pt x="22182" y="956027"/>
                  <a:pt x="-12384" y="882768"/>
                  <a:pt x="0" y="630184"/>
                </a:cubicBezTo>
                <a:cubicBezTo>
                  <a:pt x="12384" y="377600"/>
                  <a:pt x="94" y="220797"/>
                  <a:pt x="0" y="0"/>
                </a:cubicBezTo>
                <a:close/>
              </a:path>
              <a:path w="7652084" h="1890553" stroke="0" extrusionOk="0">
                <a:moveTo>
                  <a:pt x="0" y="0"/>
                </a:moveTo>
                <a:cubicBezTo>
                  <a:pt x="238048" y="14430"/>
                  <a:pt x="521260" y="-37194"/>
                  <a:pt x="772165" y="0"/>
                </a:cubicBezTo>
                <a:cubicBezTo>
                  <a:pt x="1023071" y="37194"/>
                  <a:pt x="1279790" y="25964"/>
                  <a:pt x="1620851" y="0"/>
                </a:cubicBezTo>
                <a:cubicBezTo>
                  <a:pt x="1961912" y="-25964"/>
                  <a:pt x="2055060" y="13970"/>
                  <a:pt x="2239974" y="0"/>
                </a:cubicBezTo>
                <a:cubicBezTo>
                  <a:pt x="2424888" y="-13970"/>
                  <a:pt x="2734970" y="18752"/>
                  <a:pt x="2935618" y="0"/>
                </a:cubicBezTo>
                <a:cubicBezTo>
                  <a:pt x="3136266" y="-18752"/>
                  <a:pt x="3476320" y="-6483"/>
                  <a:pt x="3784303" y="0"/>
                </a:cubicBezTo>
                <a:cubicBezTo>
                  <a:pt x="4092287" y="6483"/>
                  <a:pt x="4215357" y="19283"/>
                  <a:pt x="4556468" y="0"/>
                </a:cubicBezTo>
                <a:cubicBezTo>
                  <a:pt x="4897579" y="-19283"/>
                  <a:pt x="4950831" y="25062"/>
                  <a:pt x="5099071" y="0"/>
                </a:cubicBezTo>
                <a:cubicBezTo>
                  <a:pt x="5247311" y="-25062"/>
                  <a:pt x="5454208" y="-26733"/>
                  <a:pt x="5794715" y="0"/>
                </a:cubicBezTo>
                <a:cubicBezTo>
                  <a:pt x="6135222" y="26733"/>
                  <a:pt x="6079020" y="-2591"/>
                  <a:pt x="6260796" y="0"/>
                </a:cubicBezTo>
                <a:cubicBezTo>
                  <a:pt x="6442572" y="2591"/>
                  <a:pt x="6687776" y="6846"/>
                  <a:pt x="6803398" y="0"/>
                </a:cubicBezTo>
                <a:cubicBezTo>
                  <a:pt x="6919020" y="-6846"/>
                  <a:pt x="7288902" y="16986"/>
                  <a:pt x="7652084" y="0"/>
                </a:cubicBezTo>
                <a:cubicBezTo>
                  <a:pt x="7644203" y="199470"/>
                  <a:pt x="7678687" y="447920"/>
                  <a:pt x="7652084" y="611279"/>
                </a:cubicBezTo>
                <a:cubicBezTo>
                  <a:pt x="7625481" y="774638"/>
                  <a:pt x="7663666" y="1054661"/>
                  <a:pt x="7652084" y="1279274"/>
                </a:cubicBezTo>
                <a:cubicBezTo>
                  <a:pt x="7640502" y="1503887"/>
                  <a:pt x="7651207" y="1764690"/>
                  <a:pt x="7652084" y="1890553"/>
                </a:cubicBezTo>
                <a:cubicBezTo>
                  <a:pt x="7329581" y="1915121"/>
                  <a:pt x="7192930" y="1901156"/>
                  <a:pt x="6879919" y="1890553"/>
                </a:cubicBezTo>
                <a:cubicBezTo>
                  <a:pt x="6566908" y="1879950"/>
                  <a:pt x="6476027" y="1856458"/>
                  <a:pt x="6184275" y="1890553"/>
                </a:cubicBezTo>
                <a:cubicBezTo>
                  <a:pt x="5892523" y="1924648"/>
                  <a:pt x="5872328" y="1904421"/>
                  <a:pt x="5565152" y="1890553"/>
                </a:cubicBezTo>
                <a:cubicBezTo>
                  <a:pt x="5257976" y="1876685"/>
                  <a:pt x="5237766" y="1861376"/>
                  <a:pt x="4946029" y="1890553"/>
                </a:cubicBezTo>
                <a:cubicBezTo>
                  <a:pt x="4654292" y="1919730"/>
                  <a:pt x="4389507" y="1873659"/>
                  <a:pt x="4097343" y="1890553"/>
                </a:cubicBezTo>
                <a:cubicBezTo>
                  <a:pt x="3805179" y="1907447"/>
                  <a:pt x="3728890" y="1904933"/>
                  <a:pt x="3631262" y="1890553"/>
                </a:cubicBezTo>
                <a:cubicBezTo>
                  <a:pt x="3533634" y="1876173"/>
                  <a:pt x="3286616" y="1876115"/>
                  <a:pt x="3165180" y="1890553"/>
                </a:cubicBezTo>
                <a:cubicBezTo>
                  <a:pt x="3043744" y="1904991"/>
                  <a:pt x="2836077" y="1890604"/>
                  <a:pt x="2699099" y="1890553"/>
                </a:cubicBezTo>
                <a:cubicBezTo>
                  <a:pt x="2562121" y="1890502"/>
                  <a:pt x="2191023" y="1902563"/>
                  <a:pt x="1926934" y="1890553"/>
                </a:cubicBezTo>
                <a:cubicBezTo>
                  <a:pt x="1662845" y="1878543"/>
                  <a:pt x="1401025" y="1865518"/>
                  <a:pt x="1154769" y="1890553"/>
                </a:cubicBezTo>
                <a:cubicBezTo>
                  <a:pt x="908514" y="1915588"/>
                  <a:pt x="511069" y="1842054"/>
                  <a:pt x="0" y="1890553"/>
                </a:cubicBezTo>
                <a:cubicBezTo>
                  <a:pt x="-18136" y="1764259"/>
                  <a:pt x="-17314" y="1499351"/>
                  <a:pt x="0" y="1260369"/>
                </a:cubicBezTo>
                <a:cubicBezTo>
                  <a:pt x="17314" y="1021387"/>
                  <a:pt x="-21431" y="800449"/>
                  <a:pt x="0" y="592373"/>
                </a:cubicBezTo>
                <a:cubicBezTo>
                  <a:pt x="21431" y="384297"/>
                  <a:pt x="-6724" y="142728"/>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Was sollte man am ersten Arbeitstag tun und was sollte man nicht tun?</a:t>
            </a:r>
          </a:p>
        </p:txBody>
      </p:sp>
      <p:sp>
        <p:nvSpPr>
          <p:cNvPr id="7" name="Textfeld 6">
            <a:extLst>
              <a:ext uri="{FF2B5EF4-FFF2-40B4-BE49-F238E27FC236}">
                <a16:creationId xmlns:a16="http://schemas.microsoft.com/office/drawing/2014/main" id="{BDB3D30B-1CF2-E2AB-A679-577CF89B2D87}"/>
              </a:ext>
            </a:extLst>
          </p:cNvPr>
          <p:cNvSpPr txBox="1"/>
          <p:nvPr/>
        </p:nvSpPr>
        <p:spPr>
          <a:xfrm>
            <a:off x="637674" y="4158608"/>
            <a:ext cx="7652083" cy="1815882"/>
          </a:xfrm>
          <a:prstGeom prst="rect">
            <a:avLst/>
          </a:prstGeom>
          <a:noFill/>
        </p:spPr>
        <p:txBody>
          <a:bodyPr wrap="square" rtlCol="0">
            <a:spAutoFit/>
          </a:bodyPr>
          <a:lstStyle/>
          <a:p>
            <a:pPr marL="342900" indent="-342900">
              <a:buClr>
                <a:srgbClr val="A9D18E"/>
              </a:buClr>
              <a:buFont typeface="Arial" panose="020B0604020202020204" pitchFamily="34" charset="0"/>
              <a:buChar char="•"/>
            </a:pPr>
            <a:r>
              <a:rPr lang="de-DE" sz="2800" dirty="0"/>
              <a:t>Diskutiert die folgenden Aussagen in eurer Gruppe.</a:t>
            </a:r>
          </a:p>
          <a:p>
            <a:pPr marL="342900" indent="-342900">
              <a:buClr>
                <a:srgbClr val="A9D18E"/>
              </a:buClr>
              <a:buFont typeface="Arial" panose="020B0604020202020204" pitchFamily="34" charset="0"/>
              <a:buChar char="•"/>
            </a:pPr>
            <a:r>
              <a:rPr lang="de-DE" sz="2800" dirty="0"/>
              <a:t>Haltet auf Kommando der Lehrkraft das passende Schild hoch. </a:t>
            </a:r>
          </a:p>
        </p:txBody>
      </p:sp>
      <p:pic>
        <p:nvPicPr>
          <p:cNvPr id="2052" name="Picture 4" descr="300+ Grafiken, lizenzfreie Vektorgrafiken und Clipart zu Dos And Donts -  iStock | Regeln">
            <a:extLst>
              <a:ext uri="{FF2B5EF4-FFF2-40B4-BE49-F238E27FC236}">
                <a16:creationId xmlns:a16="http://schemas.microsoft.com/office/drawing/2014/main" id="{E9BECC2A-8A71-A28B-4788-5CAFC65E5488}"/>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47409" y="2089190"/>
            <a:ext cx="3844591" cy="3844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587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9</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Der erste Arbeitstag</a:t>
            </a:r>
          </a:p>
        </p:txBody>
      </p:sp>
      <p:sp>
        <p:nvSpPr>
          <p:cNvPr id="5" name="Textfeld 4">
            <a:extLst>
              <a:ext uri="{FF2B5EF4-FFF2-40B4-BE49-F238E27FC236}">
                <a16:creationId xmlns:a16="http://schemas.microsoft.com/office/drawing/2014/main" id="{F7E5CDF2-45EF-3C59-54A7-29CD302D1192}"/>
              </a:ext>
            </a:extLst>
          </p:cNvPr>
          <p:cNvSpPr txBox="1"/>
          <p:nvPr/>
        </p:nvSpPr>
        <p:spPr>
          <a:xfrm>
            <a:off x="1804737" y="2151727"/>
            <a:ext cx="8760995" cy="2554545"/>
          </a:xfrm>
          <a:custGeom>
            <a:avLst/>
            <a:gdLst>
              <a:gd name="connsiteX0" fmla="*/ 0 w 8760995"/>
              <a:gd name="connsiteY0" fmla="*/ 0 h 2554545"/>
              <a:gd name="connsiteX1" fmla="*/ 671676 w 8760995"/>
              <a:gd name="connsiteY1" fmla="*/ 0 h 2554545"/>
              <a:gd name="connsiteX2" fmla="*/ 1255743 w 8760995"/>
              <a:gd name="connsiteY2" fmla="*/ 0 h 2554545"/>
              <a:gd name="connsiteX3" fmla="*/ 2015029 w 8760995"/>
              <a:gd name="connsiteY3" fmla="*/ 0 h 2554545"/>
              <a:gd name="connsiteX4" fmla="*/ 2511485 w 8760995"/>
              <a:gd name="connsiteY4" fmla="*/ 0 h 2554545"/>
              <a:gd name="connsiteX5" fmla="*/ 3270771 w 8760995"/>
              <a:gd name="connsiteY5" fmla="*/ 0 h 2554545"/>
              <a:gd name="connsiteX6" fmla="*/ 3854838 w 8760995"/>
              <a:gd name="connsiteY6" fmla="*/ 0 h 2554545"/>
              <a:gd name="connsiteX7" fmla="*/ 4526514 w 8760995"/>
              <a:gd name="connsiteY7" fmla="*/ 0 h 2554545"/>
              <a:gd name="connsiteX8" fmla="*/ 5022970 w 8760995"/>
              <a:gd name="connsiteY8" fmla="*/ 0 h 2554545"/>
              <a:gd name="connsiteX9" fmla="*/ 5431817 w 8760995"/>
              <a:gd name="connsiteY9" fmla="*/ 0 h 2554545"/>
              <a:gd name="connsiteX10" fmla="*/ 6103493 w 8760995"/>
              <a:gd name="connsiteY10" fmla="*/ 0 h 2554545"/>
              <a:gd name="connsiteX11" fmla="*/ 6512340 w 8760995"/>
              <a:gd name="connsiteY11" fmla="*/ 0 h 2554545"/>
              <a:gd name="connsiteX12" fmla="*/ 7096406 w 8760995"/>
              <a:gd name="connsiteY12" fmla="*/ 0 h 2554545"/>
              <a:gd name="connsiteX13" fmla="*/ 7592862 w 8760995"/>
              <a:gd name="connsiteY13" fmla="*/ 0 h 2554545"/>
              <a:gd name="connsiteX14" fmla="*/ 8760995 w 8760995"/>
              <a:gd name="connsiteY14" fmla="*/ 0 h 2554545"/>
              <a:gd name="connsiteX15" fmla="*/ 8760995 w 8760995"/>
              <a:gd name="connsiteY15" fmla="*/ 536454 h 2554545"/>
              <a:gd name="connsiteX16" fmla="*/ 8760995 w 8760995"/>
              <a:gd name="connsiteY16" fmla="*/ 996273 h 2554545"/>
              <a:gd name="connsiteX17" fmla="*/ 8760995 w 8760995"/>
              <a:gd name="connsiteY17" fmla="*/ 1430545 h 2554545"/>
              <a:gd name="connsiteX18" fmla="*/ 8760995 w 8760995"/>
              <a:gd name="connsiteY18" fmla="*/ 1864818 h 2554545"/>
              <a:gd name="connsiteX19" fmla="*/ 8760995 w 8760995"/>
              <a:gd name="connsiteY19" fmla="*/ 2554545 h 2554545"/>
              <a:gd name="connsiteX20" fmla="*/ 8439759 w 8760995"/>
              <a:gd name="connsiteY20" fmla="*/ 2554545 h 2554545"/>
              <a:gd name="connsiteX21" fmla="*/ 8030912 w 8760995"/>
              <a:gd name="connsiteY21" fmla="*/ 2554545 h 2554545"/>
              <a:gd name="connsiteX22" fmla="*/ 7622066 w 8760995"/>
              <a:gd name="connsiteY22" fmla="*/ 2554545 h 2554545"/>
              <a:gd name="connsiteX23" fmla="*/ 7300829 w 8760995"/>
              <a:gd name="connsiteY23" fmla="*/ 2554545 h 2554545"/>
              <a:gd name="connsiteX24" fmla="*/ 6891983 w 8760995"/>
              <a:gd name="connsiteY24" fmla="*/ 2554545 h 2554545"/>
              <a:gd name="connsiteX25" fmla="*/ 6220306 w 8760995"/>
              <a:gd name="connsiteY25" fmla="*/ 2554545 h 2554545"/>
              <a:gd name="connsiteX26" fmla="*/ 5723850 w 8760995"/>
              <a:gd name="connsiteY26" fmla="*/ 2554545 h 2554545"/>
              <a:gd name="connsiteX27" fmla="*/ 5139784 w 8760995"/>
              <a:gd name="connsiteY27" fmla="*/ 2554545 h 2554545"/>
              <a:gd name="connsiteX28" fmla="*/ 4818547 w 8760995"/>
              <a:gd name="connsiteY28" fmla="*/ 2554545 h 2554545"/>
              <a:gd name="connsiteX29" fmla="*/ 4146871 w 8760995"/>
              <a:gd name="connsiteY29" fmla="*/ 2554545 h 2554545"/>
              <a:gd name="connsiteX30" fmla="*/ 3825634 w 8760995"/>
              <a:gd name="connsiteY30" fmla="*/ 2554545 h 2554545"/>
              <a:gd name="connsiteX31" fmla="*/ 3241568 w 8760995"/>
              <a:gd name="connsiteY31" fmla="*/ 2554545 h 2554545"/>
              <a:gd name="connsiteX32" fmla="*/ 2482282 w 8760995"/>
              <a:gd name="connsiteY32" fmla="*/ 2554545 h 2554545"/>
              <a:gd name="connsiteX33" fmla="*/ 2161045 w 8760995"/>
              <a:gd name="connsiteY33" fmla="*/ 2554545 h 2554545"/>
              <a:gd name="connsiteX34" fmla="*/ 1839809 w 8760995"/>
              <a:gd name="connsiteY34" fmla="*/ 2554545 h 2554545"/>
              <a:gd name="connsiteX35" fmla="*/ 1255743 w 8760995"/>
              <a:gd name="connsiteY35" fmla="*/ 2554545 h 2554545"/>
              <a:gd name="connsiteX36" fmla="*/ 759286 w 8760995"/>
              <a:gd name="connsiteY36" fmla="*/ 2554545 h 2554545"/>
              <a:gd name="connsiteX37" fmla="*/ 0 w 8760995"/>
              <a:gd name="connsiteY37" fmla="*/ 2554545 h 2554545"/>
              <a:gd name="connsiteX38" fmla="*/ 0 w 8760995"/>
              <a:gd name="connsiteY38" fmla="*/ 2018091 h 2554545"/>
              <a:gd name="connsiteX39" fmla="*/ 0 w 8760995"/>
              <a:gd name="connsiteY39" fmla="*/ 1507182 h 2554545"/>
              <a:gd name="connsiteX40" fmla="*/ 0 w 8760995"/>
              <a:gd name="connsiteY40" fmla="*/ 1047363 h 2554545"/>
              <a:gd name="connsiteX41" fmla="*/ 0 w 8760995"/>
              <a:gd name="connsiteY41" fmla="*/ 613091 h 2554545"/>
              <a:gd name="connsiteX42" fmla="*/ 0 w 8760995"/>
              <a:gd name="connsiteY42" fmla="*/ 0 h 255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8760995" h="2554545" extrusionOk="0">
                <a:moveTo>
                  <a:pt x="0" y="0"/>
                </a:moveTo>
                <a:cubicBezTo>
                  <a:pt x="210106" y="-3315"/>
                  <a:pt x="368367" y="44666"/>
                  <a:pt x="671676" y="0"/>
                </a:cubicBezTo>
                <a:cubicBezTo>
                  <a:pt x="974985" y="-44666"/>
                  <a:pt x="1024278" y="55760"/>
                  <a:pt x="1255743" y="0"/>
                </a:cubicBezTo>
                <a:cubicBezTo>
                  <a:pt x="1487208" y="-55760"/>
                  <a:pt x="1816576" y="8908"/>
                  <a:pt x="2015029" y="0"/>
                </a:cubicBezTo>
                <a:cubicBezTo>
                  <a:pt x="2213482" y="-8908"/>
                  <a:pt x="2406172" y="23546"/>
                  <a:pt x="2511485" y="0"/>
                </a:cubicBezTo>
                <a:cubicBezTo>
                  <a:pt x="2616798" y="-23546"/>
                  <a:pt x="3088513" y="27022"/>
                  <a:pt x="3270771" y="0"/>
                </a:cubicBezTo>
                <a:cubicBezTo>
                  <a:pt x="3453029" y="-27022"/>
                  <a:pt x="3607363" y="50474"/>
                  <a:pt x="3854838" y="0"/>
                </a:cubicBezTo>
                <a:cubicBezTo>
                  <a:pt x="4102313" y="-50474"/>
                  <a:pt x="4328105" y="24623"/>
                  <a:pt x="4526514" y="0"/>
                </a:cubicBezTo>
                <a:cubicBezTo>
                  <a:pt x="4724923" y="-24623"/>
                  <a:pt x="4819897" y="21073"/>
                  <a:pt x="5022970" y="0"/>
                </a:cubicBezTo>
                <a:cubicBezTo>
                  <a:pt x="5226043" y="-21073"/>
                  <a:pt x="5336317" y="12983"/>
                  <a:pt x="5431817" y="0"/>
                </a:cubicBezTo>
                <a:cubicBezTo>
                  <a:pt x="5527317" y="-12983"/>
                  <a:pt x="5820733" y="14743"/>
                  <a:pt x="6103493" y="0"/>
                </a:cubicBezTo>
                <a:cubicBezTo>
                  <a:pt x="6386253" y="-14743"/>
                  <a:pt x="6403725" y="42140"/>
                  <a:pt x="6512340" y="0"/>
                </a:cubicBezTo>
                <a:cubicBezTo>
                  <a:pt x="6620955" y="-42140"/>
                  <a:pt x="6934427" y="19837"/>
                  <a:pt x="7096406" y="0"/>
                </a:cubicBezTo>
                <a:cubicBezTo>
                  <a:pt x="7258385" y="-19837"/>
                  <a:pt x="7443047" y="51977"/>
                  <a:pt x="7592862" y="0"/>
                </a:cubicBezTo>
                <a:cubicBezTo>
                  <a:pt x="7742677" y="-51977"/>
                  <a:pt x="8366293" y="107086"/>
                  <a:pt x="8760995" y="0"/>
                </a:cubicBezTo>
                <a:cubicBezTo>
                  <a:pt x="8784367" y="142706"/>
                  <a:pt x="8736164" y="350395"/>
                  <a:pt x="8760995" y="536454"/>
                </a:cubicBezTo>
                <a:cubicBezTo>
                  <a:pt x="8785826" y="722513"/>
                  <a:pt x="8724355" y="830836"/>
                  <a:pt x="8760995" y="996273"/>
                </a:cubicBezTo>
                <a:cubicBezTo>
                  <a:pt x="8797635" y="1161710"/>
                  <a:pt x="8753659" y="1280983"/>
                  <a:pt x="8760995" y="1430545"/>
                </a:cubicBezTo>
                <a:cubicBezTo>
                  <a:pt x="8768331" y="1580107"/>
                  <a:pt x="8749271" y="1758320"/>
                  <a:pt x="8760995" y="1864818"/>
                </a:cubicBezTo>
                <a:cubicBezTo>
                  <a:pt x="8772719" y="1971316"/>
                  <a:pt x="8756048" y="2364361"/>
                  <a:pt x="8760995" y="2554545"/>
                </a:cubicBezTo>
                <a:cubicBezTo>
                  <a:pt x="8674254" y="2565364"/>
                  <a:pt x="8582814" y="2539359"/>
                  <a:pt x="8439759" y="2554545"/>
                </a:cubicBezTo>
                <a:cubicBezTo>
                  <a:pt x="8296704" y="2569731"/>
                  <a:pt x="8164423" y="2526332"/>
                  <a:pt x="8030912" y="2554545"/>
                </a:cubicBezTo>
                <a:cubicBezTo>
                  <a:pt x="7897401" y="2582758"/>
                  <a:pt x="7709370" y="2540024"/>
                  <a:pt x="7622066" y="2554545"/>
                </a:cubicBezTo>
                <a:cubicBezTo>
                  <a:pt x="7534762" y="2569066"/>
                  <a:pt x="7398184" y="2531207"/>
                  <a:pt x="7300829" y="2554545"/>
                </a:cubicBezTo>
                <a:cubicBezTo>
                  <a:pt x="7203474" y="2577883"/>
                  <a:pt x="6998737" y="2520419"/>
                  <a:pt x="6891983" y="2554545"/>
                </a:cubicBezTo>
                <a:cubicBezTo>
                  <a:pt x="6785229" y="2588671"/>
                  <a:pt x="6498070" y="2474126"/>
                  <a:pt x="6220306" y="2554545"/>
                </a:cubicBezTo>
                <a:cubicBezTo>
                  <a:pt x="5942542" y="2634964"/>
                  <a:pt x="5840031" y="2534448"/>
                  <a:pt x="5723850" y="2554545"/>
                </a:cubicBezTo>
                <a:cubicBezTo>
                  <a:pt x="5607669" y="2574642"/>
                  <a:pt x="5368446" y="2501205"/>
                  <a:pt x="5139784" y="2554545"/>
                </a:cubicBezTo>
                <a:cubicBezTo>
                  <a:pt x="4911122" y="2607885"/>
                  <a:pt x="4907078" y="2528829"/>
                  <a:pt x="4818547" y="2554545"/>
                </a:cubicBezTo>
                <a:cubicBezTo>
                  <a:pt x="4730016" y="2580261"/>
                  <a:pt x="4382333" y="2529363"/>
                  <a:pt x="4146871" y="2554545"/>
                </a:cubicBezTo>
                <a:cubicBezTo>
                  <a:pt x="3911409" y="2579727"/>
                  <a:pt x="3949173" y="2541265"/>
                  <a:pt x="3825634" y="2554545"/>
                </a:cubicBezTo>
                <a:cubicBezTo>
                  <a:pt x="3702095" y="2567825"/>
                  <a:pt x="3506985" y="2499478"/>
                  <a:pt x="3241568" y="2554545"/>
                </a:cubicBezTo>
                <a:cubicBezTo>
                  <a:pt x="2976151" y="2609612"/>
                  <a:pt x="2818941" y="2467823"/>
                  <a:pt x="2482282" y="2554545"/>
                </a:cubicBezTo>
                <a:cubicBezTo>
                  <a:pt x="2145623" y="2641267"/>
                  <a:pt x="2242779" y="2531191"/>
                  <a:pt x="2161045" y="2554545"/>
                </a:cubicBezTo>
                <a:cubicBezTo>
                  <a:pt x="2079311" y="2577899"/>
                  <a:pt x="1968534" y="2520803"/>
                  <a:pt x="1839809" y="2554545"/>
                </a:cubicBezTo>
                <a:cubicBezTo>
                  <a:pt x="1711084" y="2588287"/>
                  <a:pt x="1436058" y="2488538"/>
                  <a:pt x="1255743" y="2554545"/>
                </a:cubicBezTo>
                <a:cubicBezTo>
                  <a:pt x="1075428" y="2620552"/>
                  <a:pt x="905302" y="2503055"/>
                  <a:pt x="759286" y="2554545"/>
                </a:cubicBezTo>
                <a:cubicBezTo>
                  <a:pt x="613270" y="2606035"/>
                  <a:pt x="326239" y="2500608"/>
                  <a:pt x="0" y="2554545"/>
                </a:cubicBezTo>
                <a:cubicBezTo>
                  <a:pt x="-54281" y="2312106"/>
                  <a:pt x="5715" y="2251989"/>
                  <a:pt x="0" y="2018091"/>
                </a:cubicBezTo>
                <a:cubicBezTo>
                  <a:pt x="-5715" y="1784193"/>
                  <a:pt x="11920" y="1752535"/>
                  <a:pt x="0" y="1507182"/>
                </a:cubicBezTo>
                <a:cubicBezTo>
                  <a:pt x="-11920" y="1261829"/>
                  <a:pt x="52503" y="1198077"/>
                  <a:pt x="0" y="1047363"/>
                </a:cubicBezTo>
                <a:cubicBezTo>
                  <a:pt x="-52503" y="896649"/>
                  <a:pt x="24456" y="767947"/>
                  <a:pt x="0" y="613091"/>
                </a:cubicBezTo>
                <a:cubicBezTo>
                  <a:pt x="-24456" y="458235"/>
                  <a:pt x="5959" y="294561"/>
                  <a:pt x="0" y="0"/>
                </a:cubicBezTo>
                <a:close/>
              </a:path>
            </a:pathLst>
          </a:custGeom>
          <a:noFill/>
          <a:ln>
            <a:solidFill>
              <a:srgbClr val="385723"/>
            </a:solidFill>
            <a:extLst>
              <a:ext uri="{C807C97D-BFC1-408E-A445-0C87EB9F89A2}">
                <ask:lineSketchStyleProps xmlns:ask="http://schemas.microsoft.com/office/drawing/2018/sketchyshapes" sd="391013000">
                  <a:prstGeom prst="rect">
                    <a:avLst/>
                  </a:prstGeom>
                  <ask:type>
                    <ask:lineSketchScribble/>
                  </ask:type>
                </ask:lineSketchStyleProps>
              </a:ext>
            </a:extLst>
          </a:ln>
        </p:spPr>
        <p:txBody>
          <a:bodyPr wrap="square">
            <a:spAutoFit/>
          </a:bodyPr>
          <a:lstStyle/>
          <a:p>
            <a:pPr algn="ctr"/>
            <a:endParaRPr lang="de-DE" sz="3200" i="1" dirty="0"/>
          </a:p>
          <a:p>
            <a:pPr algn="ctr"/>
            <a:r>
              <a:rPr lang="de-DE" sz="3200" i="1" dirty="0"/>
              <a:t>Ich frage meinen Vorgesetzten, ob ich ein paar Minuten früher gehen kann, um den früheren Zug nach Hause zu erwischen. </a:t>
            </a:r>
          </a:p>
          <a:p>
            <a:pPr algn="ctr"/>
            <a:endParaRPr lang="de-DE" sz="3200" i="1" dirty="0"/>
          </a:p>
        </p:txBody>
      </p:sp>
      <p:pic>
        <p:nvPicPr>
          <p:cNvPr id="8" name="Picture 4" descr="300+ Grafiken, lizenzfreie Vektorgrafiken und Clipart zu Dos And Donts -  iStock | Regeln">
            <a:extLst>
              <a:ext uri="{FF2B5EF4-FFF2-40B4-BE49-F238E27FC236}">
                <a16:creationId xmlns:a16="http://schemas.microsoft.com/office/drawing/2014/main" id="{355C40F9-A09F-8CD4-9C9D-55F5AF6F8CBA}"/>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673640" y="4465180"/>
            <a:ext cx="3844591" cy="1891170"/>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Marke 1 mit einfarbiger Füllung">
            <a:extLst>
              <a:ext uri="{FF2B5EF4-FFF2-40B4-BE49-F238E27FC236}">
                <a16:creationId xmlns:a16="http://schemas.microsoft.com/office/drawing/2014/main" id="{1187A9E3-B445-1634-207F-940D7763C0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9068" y="1792706"/>
            <a:ext cx="914400" cy="914400"/>
          </a:xfrm>
          <a:prstGeom prst="rect">
            <a:avLst/>
          </a:prstGeom>
        </p:spPr>
      </p:pic>
      <p:pic>
        <p:nvPicPr>
          <p:cNvPr id="4098" name="Picture 2" descr="34.800+ Grafiken, lizenzfreie Vektorgrafiken und Clipart zu Uhr Clipart -  iStock">
            <a:extLst>
              <a:ext uri="{FF2B5EF4-FFF2-40B4-BE49-F238E27FC236}">
                <a16:creationId xmlns:a16="http://schemas.microsoft.com/office/drawing/2014/main" id="{537DCDE7-5E59-E90B-59D6-801ED8C263E4}"/>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52238" y="4185736"/>
            <a:ext cx="2353176" cy="2353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14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95324AF558A4644A44B7A3BBA3F768F" ma:contentTypeVersion="18" ma:contentTypeDescription="Ein neues Dokument erstellen." ma:contentTypeScope="" ma:versionID="f5e3b4240479c2d2fb83b7ce32ab2b2e">
  <xsd:schema xmlns:xsd="http://www.w3.org/2001/XMLSchema" xmlns:xs="http://www.w3.org/2001/XMLSchema" xmlns:p="http://schemas.microsoft.com/office/2006/metadata/properties" xmlns:ns2="f799415d-695a-4815-bd71-e216a568b99c" xmlns:ns3="698a1803-52f3-4d4f-bff9-093c0d5dc281" targetNamespace="http://schemas.microsoft.com/office/2006/metadata/properties" ma:root="true" ma:fieldsID="096f724d03bae60f97515ed20eb8d29d" ns2:_="" ns3:_="">
    <xsd:import namespace="f799415d-695a-4815-bd71-e216a568b99c"/>
    <xsd:import namespace="698a1803-52f3-4d4f-bff9-093c0d5dc28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9415d-695a-4815-bd71-e216a568b9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20fdfe7a-b997-4e3a-99a3-6274e578001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8a1803-52f3-4d4f-bff9-093c0d5dc281"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e0198f83-c038-448f-a28e-b8faf4838776}" ma:internalName="TaxCatchAll" ma:showField="CatchAllData" ma:web="698a1803-52f3-4d4f-bff9-093c0d5dc2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799415d-695a-4815-bd71-e216a568b99c">
      <Terms xmlns="http://schemas.microsoft.com/office/infopath/2007/PartnerControls"/>
    </lcf76f155ced4ddcb4097134ff3c332f>
    <TaxCatchAll xmlns="698a1803-52f3-4d4f-bff9-093c0d5dc28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10F5738-2FEA-49EB-B5DC-679942D566AE}"/>
</file>

<file path=customXml/itemProps2.xml><?xml version="1.0" encoding="utf-8"?>
<ds:datastoreItem xmlns:ds="http://schemas.openxmlformats.org/officeDocument/2006/customXml" ds:itemID="{0343282E-DD9C-455C-A701-9B2F1BD76913}">
  <ds:schemaRefs>
    <ds:schemaRef ds:uri="http://schemas.microsoft.com/office/infopath/2007/PartnerControls"/>
    <ds:schemaRef ds:uri="http://purl.org/dc/dcmitype/"/>
    <ds:schemaRef ds:uri="http://schemas.microsoft.com/office/2006/documentManagement/types"/>
    <ds:schemaRef ds:uri="http://schemas.microsoft.com/office/2006/metadata/properties"/>
    <ds:schemaRef ds:uri="http://www.w3.org/XML/1998/namespace"/>
    <ds:schemaRef ds:uri="http://purl.org/dc/elements/1.1/"/>
    <ds:schemaRef ds:uri="http://purl.org/dc/terms/"/>
    <ds:schemaRef ds:uri="http://schemas.openxmlformats.org/package/2006/metadata/core-properties"/>
    <ds:schemaRef ds:uri="9b3acc60-b0dd-4309-89dc-e18f00e7e0ae"/>
    <ds:schemaRef ds:uri="ddef0fd0-f7a0-46f6-88e2-570aff215751"/>
  </ds:schemaRefs>
</ds:datastoreItem>
</file>

<file path=customXml/itemProps3.xml><?xml version="1.0" encoding="utf-8"?>
<ds:datastoreItem xmlns:ds="http://schemas.openxmlformats.org/officeDocument/2006/customXml" ds:itemID="{8396D963-59BE-4D03-A2DA-2ACBBB9B8BB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1072</Words>
  <Application>Microsoft Office PowerPoint</Application>
  <PresentationFormat>Breitbild</PresentationFormat>
  <Paragraphs>122</Paragraphs>
  <Slides>16</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16</vt:i4>
      </vt:variant>
    </vt:vector>
  </HeadingPairs>
  <TitlesOfParts>
    <vt:vector size="20" baseType="lpstr">
      <vt:lpstr>Arial</vt:lpstr>
      <vt:lpstr>Calibri</vt:lpstr>
      <vt:lpstr>Calibri Light</vt:lpstr>
      <vt:lpstr>1_Office</vt:lpstr>
      <vt:lpstr>Lernstrecke: Arbeitswelt &amp; Berufsorientierung</vt:lpstr>
      <vt:lpstr> Welche Berufe/Berufsgruppen würdest du gerne in der Praxis sehen? </vt:lpstr>
      <vt:lpstr>Dein Weg zum Berufspraktikum</vt:lpstr>
      <vt:lpstr>Bewerbungsunterlagen</vt:lpstr>
      <vt:lpstr>Bewerbungsschreiben</vt:lpstr>
      <vt:lpstr>Lebenslauf</vt:lpstr>
      <vt:lpstr>Checkliste für den ersten Tag</vt:lpstr>
      <vt:lpstr>Der erste Arbeitstag</vt:lpstr>
      <vt:lpstr>Der erste Arbeitstag</vt:lpstr>
      <vt:lpstr>Der erste Arbeitstag</vt:lpstr>
      <vt:lpstr>Der erste Arbeitstag</vt:lpstr>
      <vt:lpstr>Der erste Arbeitstag</vt:lpstr>
      <vt:lpstr>Der erste Arbeitstag</vt:lpstr>
      <vt:lpstr>Der erste Arbeitstag</vt:lpstr>
      <vt:lpstr>Reflexion Berufspraxis</vt:lpstr>
      <vt:lpstr>Reflexion Berufspraxis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2024-11-03T18:44:04Z</dcterms:created>
  <dcterms:modified xsi:type="dcterms:W3CDTF">2025-01-08T08:37:27Z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0x010100595324AF558A4644A44B7A3BBA3F768F</vt:lpwstr>
  </property>
  <property fmtid="{D5CDD505-2E9C-101B-9397-08002B2CF9AE}" pid="3" name="MediaServiceImageTags">
    <vt:lpwstr/>
  </property>
</Properties>
</file>