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24"/>
  </p:notesMasterIdLst>
  <p:sldIdLst>
    <p:sldId id="302" r:id="rId5"/>
    <p:sldId id="314" r:id="rId6"/>
    <p:sldId id="329" r:id="rId7"/>
    <p:sldId id="315" r:id="rId8"/>
    <p:sldId id="320" r:id="rId9"/>
    <p:sldId id="321" r:id="rId10"/>
    <p:sldId id="316" r:id="rId11"/>
    <p:sldId id="317" r:id="rId12"/>
    <p:sldId id="318" r:id="rId13"/>
    <p:sldId id="319" r:id="rId14"/>
    <p:sldId id="328" r:id="rId15"/>
    <p:sldId id="327" r:id="rId16"/>
    <p:sldId id="331" r:id="rId17"/>
    <p:sldId id="330" r:id="rId18"/>
    <p:sldId id="322" r:id="rId19"/>
    <p:sldId id="323" r:id="rId20"/>
    <p:sldId id="326" r:id="rId21"/>
    <p:sldId id="325" r:id="rId22"/>
    <p:sldId id="324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86CD"/>
    <a:srgbClr val="2F5597"/>
    <a:srgbClr val="FFFF00"/>
    <a:srgbClr val="C5E0B4"/>
    <a:srgbClr val="A9D18E"/>
    <a:srgbClr val="D39595"/>
    <a:srgbClr val="B65252"/>
    <a:srgbClr val="385723"/>
    <a:srgbClr val="FDFDFD"/>
    <a:srgbClr val="EBEF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9C68D5-5CA6-4903-A68C-ADB08D36A7E1}" v="38" dt="2025-01-06T19:14:05.356"/>
    <p1510:client id="{C4470027-68D8-4EF1-B39E-A003382CEF39}" v="3" dt="2025-01-07T12:19:50.8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953" autoAdjust="0"/>
  </p:normalViewPr>
  <p:slideViewPr>
    <p:cSldViewPr snapToGrid="0">
      <p:cViewPr varScale="1">
        <p:scale>
          <a:sx n="92" d="100"/>
          <a:sy n="92" d="100"/>
        </p:scale>
        <p:origin x="36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C51BEA-C714-4AED-9112-4500DB899A85}" type="datetimeFigureOut">
              <a:rPr lang="en-AU" smtClean="0"/>
              <a:t>29/01/2025</a:t>
            </a:fld>
            <a:endParaRPr lang="en-AU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AU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039DB4-C640-4EE0-A5E6-22F889456E1C}" type="slidenum">
              <a:rPr lang="en-AU" smtClean="0"/>
              <a:t>‹Nr.›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7002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464ABD-7F6F-CB5C-BB82-49BD8AC5B9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17379"/>
            <a:ext cx="9144000" cy="1092584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189A1FF-69B3-5ED1-F08E-06B48DAD68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ED2F7CC-F5E0-9E58-F49E-0CD0DC111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2AFC8-71AF-4FA8-81EA-9CC1D8591C18}" type="datetime1">
              <a:rPr lang="de-AT" smtClean="0"/>
              <a:t>29.01.2025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9FC7B56-405B-CEC6-5F70-96042FC7A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932A690-45BC-2082-EF1E-F00BF76E3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  <p:pic>
        <p:nvPicPr>
          <p:cNvPr id="7" name="Grafik 6" descr="Ein Bild, das Grafiken, Schrift, Grafikdesign, Text enthält.&#10;&#10;Automatisch generierte Beschreibung">
            <a:extLst>
              <a:ext uri="{FF2B5EF4-FFF2-40B4-BE49-F238E27FC236}">
                <a16:creationId xmlns:a16="http://schemas.microsoft.com/office/drawing/2014/main" id="{A980B4CC-8D7F-A554-4EC3-2DE1719F4F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7376160" y="1825625"/>
            <a:ext cx="1234440" cy="706755"/>
          </a:xfrm>
          <a:prstGeom prst="rect">
            <a:avLst/>
          </a:prstGeom>
        </p:spPr>
      </p:pic>
      <p:pic>
        <p:nvPicPr>
          <p:cNvPr id="8" name="Grafik 7" descr="Ein Bild, das Text, Schrift, Screenshot, weiß enthält.&#10;&#10;Automatisch generierte Beschreibung">
            <a:extLst>
              <a:ext uri="{FF2B5EF4-FFF2-40B4-BE49-F238E27FC236}">
                <a16:creationId xmlns:a16="http://schemas.microsoft.com/office/drawing/2014/main" id="{82BC6F5F-CAC9-79C0-6347-07C26E38183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028825"/>
            <a:ext cx="3634740" cy="511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1940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A9223D-CB3E-BEA4-08F0-FB556A9E0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009651"/>
          </a:xfr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C1F9A8B-94A7-632E-1EA3-65E85F45FE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F1985109-0A2E-F212-F0F2-07023400DE4F}"/>
              </a:ext>
            </a:extLst>
          </p:cNvPr>
          <p:cNvCxnSpPr>
            <a:cxnSpLocks/>
          </p:cNvCxnSpPr>
          <p:nvPr userDrawn="1"/>
        </p:nvCxnSpPr>
        <p:spPr>
          <a:xfrm>
            <a:off x="79513" y="6356350"/>
            <a:ext cx="12016409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liennummernplatzhalter 6">
            <a:extLst>
              <a:ext uri="{FF2B5EF4-FFF2-40B4-BE49-F238E27FC236}">
                <a16:creationId xmlns:a16="http://schemas.microsoft.com/office/drawing/2014/main" id="{F75EEA99-345C-9BAC-DBEF-480535F95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60C9D91D-6318-29C5-897A-0131B70D60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3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06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3773ED8-578A-EAF3-1031-2E9629BBE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CB653-35AB-42A8-820C-A4395AEC0D50}" type="datetime1">
              <a:rPr lang="de-AT" smtClean="0"/>
              <a:t>29.01.2025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E32D6F-3340-3CE3-4C95-55B977A14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E2DD9E9-541E-8FB3-152C-100D02767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37229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81CE185-5458-C32E-F998-3C23CB000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C9889F1-8313-4686-9FC8-C59AEB8C1D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833E04D-BF2D-0644-EDBB-869B64538C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D1594-A142-473C-8999-B68A3E6D610E}" type="datetime1">
              <a:rPr lang="de-AT" smtClean="0"/>
              <a:t>29.01.2025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D313F64-D68B-6A33-94F2-1FA989C397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926A613-7E35-9D31-D730-23A8C3B37B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73374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svg"/><Relationship Id="rId18" Type="http://schemas.openxmlformats.org/officeDocument/2006/relationships/image" Target="../media/image45.png"/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12" Type="http://schemas.openxmlformats.org/officeDocument/2006/relationships/image" Target="../media/image39.png"/><Relationship Id="rId17" Type="http://schemas.openxmlformats.org/officeDocument/2006/relationships/image" Target="../media/image44.svg"/><Relationship Id="rId2" Type="http://schemas.openxmlformats.org/officeDocument/2006/relationships/image" Target="../media/image29.png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image" Target="../media/image38.svg"/><Relationship Id="rId5" Type="http://schemas.openxmlformats.org/officeDocument/2006/relationships/image" Target="../media/image32.svg"/><Relationship Id="rId15" Type="http://schemas.openxmlformats.org/officeDocument/2006/relationships/image" Target="../media/image42.svg"/><Relationship Id="rId10" Type="http://schemas.openxmlformats.org/officeDocument/2006/relationships/image" Target="../media/image37.png"/><Relationship Id="rId19" Type="http://schemas.openxmlformats.org/officeDocument/2006/relationships/image" Target="../media/image46.svg"/><Relationship Id="rId4" Type="http://schemas.openxmlformats.org/officeDocument/2006/relationships/image" Target="../media/image31.png"/><Relationship Id="rId9" Type="http://schemas.openxmlformats.org/officeDocument/2006/relationships/image" Target="../media/image36.svg"/><Relationship Id="rId1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svg"/><Relationship Id="rId3" Type="http://schemas.openxmlformats.org/officeDocument/2006/relationships/image" Target="../media/image51.svg"/><Relationship Id="rId7" Type="http://schemas.openxmlformats.org/officeDocument/2006/relationships/image" Target="../media/image55.svg"/><Relationship Id="rId12" Type="http://schemas.openxmlformats.org/officeDocument/2006/relationships/image" Target="../media/image60.png"/><Relationship Id="rId2" Type="http://schemas.openxmlformats.org/officeDocument/2006/relationships/image" Target="../media/image50.png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11" Type="http://schemas.openxmlformats.org/officeDocument/2006/relationships/image" Target="../media/image59.svg"/><Relationship Id="rId5" Type="http://schemas.openxmlformats.org/officeDocument/2006/relationships/image" Target="../media/image53.svg"/><Relationship Id="rId15" Type="http://schemas.openxmlformats.org/officeDocument/2006/relationships/image" Target="../media/image63.sv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svg"/><Relationship Id="rId14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svg"/><Relationship Id="rId3" Type="http://schemas.openxmlformats.org/officeDocument/2006/relationships/image" Target="../media/image72.svg"/><Relationship Id="rId7" Type="http://schemas.openxmlformats.org/officeDocument/2006/relationships/image" Target="../media/image76.svg"/><Relationship Id="rId12" Type="http://schemas.openxmlformats.org/officeDocument/2006/relationships/image" Target="../media/image81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11" Type="http://schemas.openxmlformats.org/officeDocument/2006/relationships/image" Target="../media/image80.svg"/><Relationship Id="rId5" Type="http://schemas.openxmlformats.org/officeDocument/2006/relationships/image" Target="../media/image74.sv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sv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Relationship Id="rId9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697CEF-5D78-3E43-978C-073D2115F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1150" y="3171759"/>
            <a:ext cx="9144000" cy="1092584"/>
          </a:xfrm>
        </p:spPr>
        <p:txBody>
          <a:bodyPr>
            <a:normAutofit fontScale="90000"/>
          </a:bodyPr>
          <a:lstStyle/>
          <a:p>
            <a:r>
              <a:rPr lang="de-AT" dirty="0"/>
              <a:t>Lernstrecke:  Arbeitswelt und Berufsorientierung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7111E99-03BD-708F-D1DE-97A79C2DC8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51417" y="4264343"/>
            <a:ext cx="9144000" cy="1655762"/>
          </a:xfrm>
        </p:spPr>
        <p:txBody>
          <a:bodyPr/>
          <a:lstStyle/>
          <a:p>
            <a:r>
              <a:rPr lang="de-AT" dirty="0"/>
              <a:t>Einkommen und Abgaben</a:t>
            </a:r>
          </a:p>
        </p:txBody>
      </p:sp>
    </p:spTree>
    <p:extLst>
      <p:ext uri="{BB962C8B-B14F-4D97-AF65-F5344CB8AC3E}">
        <p14:creationId xmlns:p14="http://schemas.microsoft.com/office/powerpoint/2010/main" val="30660536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Mädchen, Modell, Porträt, Lächeln">
            <a:extLst>
              <a:ext uri="{FF2B5EF4-FFF2-40B4-BE49-F238E27FC236}">
                <a16:creationId xmlns:a16="http://schemas.microsoft.com/office/drawing/2014/main" id="{4D60643F-1599-AF7E-BC8E-D794F6FAC1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79146"/>
            <a:ext cx="3108325" cy="2071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CD5E40C-8A4F-3D8A-4887-809E6EEEA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Brutto-Netto-Rechner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35F7845-8913-1AF8-B651-965B025FC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10</a:t>
            </a:fld>
            <a:endParaRPr lang="de-AT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51C4A69D-9A00-0DDF-0F78-6672521B04BB}"/>
              </a:ext>
            </a:extLst>
          </p:cNvPr>
          <p:cNvSpPr/>
          <p:nvPr/>
        </p:nvSpPr>
        <p:spPr>
          <a:xfrm>
            <a:off x="838200" y="4413467"/>
            <a:ext cx="3108326" cy="5534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54823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tx1"/>
                </a:solidFill>
              </a:rPr>
              <a:t>Samstagskraft in einer Bäckerei</a:t>
            </a:r>
          </a:p>
          <a:p>
            <a:pPr algn="ctr"/>
            <a:r>
              <a:rPr lang="de-AT" dirty="0">
                <a:solidFill>
                  <a:schemeClr val="tx1"/>
                </a:solidFill>
              </a:rPr>
              <a:t>Brutto = EUR 450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C71DCD4-7191-E0A2-A79D-BE10FCE13498}"/>
              </a:ext>
            </a:extLst>
          </p:cNvPr>
          <p:cNvSpPr/>
          <p:nvPr/>
        </p:nvSpPr>
        <p:spPr>
          <a:xfrm>
            <a:off x="1707180" y="3869212"/>
            <a:ext cx="1565910" cy="402826"/>
          </a:xfrm>
          <a:prstGeom prst="rect">
            <a:avLst/>
          </a:prstGeom>
          <a:solidFill>
            <a:schemeClr val="bg1"/>
          </a:solidFill>
          <a:ln>
            <a:solidFill>
              <a:srgbClr val="54823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dirty="0">
                <a:solidFill>
                  <a:schemeClr val="tx1"/>
                </a:solidFill>
              </a:rPr>
              <a:t>Kim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FCE139D1-79B0-A11F-43D3-A8DFA6310E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9403" y="2085121"/>
            <a:ext cx="7776832" cy="3019790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7BD77634-777F-8711-7F4F-6A4F09ED5A0F}"/>
              </a:ext>
            </a:extLst>
          </p:cNvPr>
          <p:cNvSpPr/>
          <p:nvPr/>
        </p:nvSpPr>
        <p:spPr>
          <a:xfrm>
            <a:off x="4220844" y="3326130"/>
            <a:ext cx="3288666" cy="361682"/>
          </a:xfrm>
          <a:prstGeom prst="rect">
            <a:avLst/>
          </a:prstGeom>
          <a:noFill/>
          <a:ln w="38100">
            <a:solidFill>
              <a:srgbClr val="54823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77A13E47-4645-2D3F-F794-3C567A66B595}"/>
              </a:ext>
            </a:extLst>
          </p:cNvPr>
          <p:cNvSpPr/>
          <p:nvPr/>
        </p:nvSpPr>
        <p:spPr>
          <a:xfrm>
            <a:off x="4220844" y="3783330"/>
            <a:ext cx="3288666" cy="788669"/>
          </a:xfrm>
          <a:prstGeom prst="rect">
            <a:avLst/>
          </a:prstGeom>
          <a:noFill/>
          <a:ln w="38100">
            <a:solidFill>
              <a:srgbClr val="B6525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70CD8518-8C31-D35E-EA81-0CE7A9376A21}"/>
              </a:ext>
            </a:extLst>
          </p:cNvPr>
          <p:cNvSpPr/>
          <p:nvPr/>
        </p:nvSpPr>
        <p:spPr>
          <a:xfrm>
            <a:off x="4220844" y="4678947"/>
            <a:ext cx="3288666" cy="306555"/>
          </a:xfrm>
          <a:prstGeom prst="rect">
            <a:avLst/>
          </a:prstGeom>
          <a:solidFill>
            <a:srgbClr val="B5D2ED">
              <a:alpha val="25882"/>
            </a:srgbClr>
          </a:solidFill>
          <a:ln w="38100">
            <a:solidFill>
              <a:srgbClr val="2F55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F262FEC4-D9AB-4B76-9A3C-EA43426E6503}"/>
              </a:ext>
            </a:extLst>
          </p:cNvPr>
          <p:cNvSpPr/>
          <p:nvPr/>
        </p:nvSpPr>
        <p:spPr>
          <a:xfrm>
            <a:off x="838200" y="5207859"/>
            <a:ext cx="11068035" cy="1045543"/>
          </a:xfrm>
          <a:prstGeom prst="rect">
            <a:avLst/>
          </a:prstGeom>
          <a:solidFill>
            <a:srgbClr val="D8EBCD"/>
          </a:solidFill>
          <a:ln>
            <a:solidFill>
              <a:srgbClr val="54823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b="1" u="sng" dirty="0">
                <a:solidFill>
                  <a:srgbClr val="B65252"/>
                </a:solidFill>
              </a:rPr>
              <a:t>GERINGFÜGIGE BESCHÄFTIGUNG</a:t>
            </a:r>
          </a:p>
          <a:p>
            <a:pPr algn="ctr"/>
            <a:r>
              <a:rPr lang="de-AT" dirty="0">
                <a:solidFill>
                  <a:schemeClr val="tx1"/>
                </a:solidFill>
              </a:rPr>
              <a:t>Arbeitsverhältnis, bei dem das monatliche Einkommen die festgelegte Geringfügigkeitsgrenze (im Jahr 2024 = </a:t>
            </a:r>
            <a:r>
              <a:rPr lang="de-AT" b="1" dirty="0">
                <a:solidFill>
                  <a:srgbClr val="B65252"/>
                </a:solidFill>
              </a:rPr>
              <a:t>EUR 518,44</a:t>
            </a:r>
            <a:r>
              <a:rPr lang="de-AT" dirty="0">
                <a:solidFill>
                  <a:schemeClr val="tx1"/>
                </a:solidFill>
              </a:rPr>
              <a:t>) nicht übersteigt. Geringfügig Beschäftigte zahlen keine Sozialversicherung und Lohnsteuer </a:t>
            </a:r>
            <a:r>
              <a:rPr lang="de-AT" b="1" dirty="0">
                <a:solidFill>
                  <a:srgbClr val="B65252"/>
                </a:solidFill>
              </a:rPr>
              <a:t>(Brutto = Netto)</a:t>
            </a:r>
            <a:r>
              <a:rPr lang="de-AT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ED04DDD8-F332-AD2A-A8E1-DC6AEB4DCAE9}"/>
              </a:ext>
            </a:extLst>
          </p:cNvPr>
          <p:cNvSpPr/>
          <p:nvPr/>
        </p:nvSpPr>
        <p:spPr>
          <a:xfrm>
            <a:off x="838199" y="6417793"/>
            <a:ext cx="10134601" cy="365125"/>
          </a:xfrm>
          <a:prstGeom prst="rect">
            <a:avLst/>
          </a:prstGeom>
          <a:solidFill>
            <a:srgbClr val="D5E0D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100" i="1" dirty="0">
                <a:solidFill>
                  <a:schemeClr val="tx1"/>
                </a:solidFill>
              </a:rPr>
              <a:t>Die Ergebnisse basieren auf den aktuell gültigen Steuersätzen und Sozialversicherungsbeiträgen (Stand:2024). Änderungen in der Besteuerung können die Berechnung beeinflussen.</a:t>
            </a:r>
            <a:endParaRPr lang="de-AT" sz="11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74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9074D9-B25F-FA16-A5DA-6D0824913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Brutto-Netto-Rechner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34429BC-FC1A-73D7-9A9C-87E61E90B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11</a:t>
            </a:fld>
            <a:endParaRPr lang="de-AT"/>
          </a:p>
        </p:txBody>
      </p:sp>
      <p:pic>
        <p:nvPicPr>
          <p:cNvPr id="1026" name="Picture 2" descr="Menschen, Mann, Berühmt, Porträt, Todd">
            <a:extLst>
              <a:ext uri="{FF2B5EF4-FFF2-40B4-BE49-F238E27FC236}">
                <a16:creationId xmlns:a16="http://schemas.microsoft.com/office/drawing/2014/main" id="{86EB5E32-6FF5-2442-9048-85583BA82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5625"/>
            <a:ext cx="2907982" cy="3989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18C95F20-71DB-57F3-28F0-27E061B55099}"/>
              </a:ext>
            </a:extLst>
          </p:cNvPr>
          <p:cNvSpPr/>
          <p:nvPr/>
        </p:nvSpPr>
        <p:spPr>
          <a:xfrm>
            <a:off x="5504021" y="2439312"/>
            <a:ext cx="4320540" cy="1009651"/>
          </a:xfrm>
          <a:prstGeom prst="rect">
            <a:avLst/>
          </a:prstGeom>
          <a:solidFill>
            <a:srgbClr val="D7E1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dirty="0">
                <a:solidFill>
                  <a:schemeClr val="tx1"/>
                </a:solidFill>
              </a:rPr>
              <a:t>„Ich möchte mindestens 2.400 € netto pro Monat verdienen.“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C9EE4021-86F3-AD56-DF70-151E870E21C6}"/>
              </a:ext>
            </a:extLst>
          </p:cNvPr>
          <p:cNvGrpSpPr/>
          <p:nvPr/>
        </p:nvGrpSpPr>
        <p:grpSpPr>
          <a:xfrm>
            <a:off x="4284836" y="3742944"/>
            <a:ext cx="6758910" cy="909286"/>
            <a:chOff x="750600" y="3187938"/>
            <a:chExt cx="6758910" cy="974635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214ECF0C-8E8E-5212-613D-E3A4C536BAA3}"/>
                </a:ext>
              </a:extLst>
            </p:cNvPr>
            <p:cNvSpPr/>
            <p:nvPr/>
          </p:nvSpPr>
          <p:spPr>
            <a:xfrm>
              <a:off x="750601" y="3187938"/>
              <a:ext cx="6758909" cy="974635"/>
            </a:xfrm>
            <a:prstGeom prst="rect">
              <a:avLst/>
            </a:prstGeom>
            <a:solidFill>
              <a:srgbClr val="D8EBCD"/>
            </a:solidFill>
            <a:ln w="57150">
              <a:solidFill>
                <a:srgbClr val="A9D18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628650"/>
              <a:r>
                <a:rPr lang="de-AT" sz="1600" b="1" dirty="0">
                  <a:solidFill>
                    <a:schemeClr val="tx1"/>
                  </a:solidFill>
                </a:rPr>
                <a:t>Aufgabe:</a:t>
              </a:r>
              <a:r>
                <a:rPr lang="de-AT" sz="1600" dirty="0">
                  <a:solidFill>
                    <a:schemeClr val="tx1"/>
                  </a:solidFill>
                </a:rPr>
                <a:t> Berechne mit dem Brutto-Netto-Rechner der Arbeiterkammer, wie hoch das jeweilige Bruttoeinkommen mindestens sein muss.</a:t>
              </a:r>
            </a:p>
          </p:txBody>
        </p:sp>
        <p:pic>
          <p:nvPicPr>
            <p:cNvPr id="8" name="Grafik 7" descr="Taschenrechner Silhouette">
              <a:extLst>
                <a:ext uri="{FF2B5EF4-FFF2-40B4-BE49-F238E27FC236}">
                  <a16:creationId xmlns:a16="http://schemas.microsoft.com/office/drawing/2014/main" id="{A9F07814-CFA6-05BD-ED83-935A7ABD7C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50600" y="3249060"/>
              <a:ext cx="713423" cy="713423"/>
            </a:xfrm>
            <a:prstGeom prst="rect">
              <a:avLst/>
            </a:prstGeom>
          </p:spPr>
        </p:pic>
      </p:grpSp>
      <p:sp>
        <p:nvSpPr>
          <p:cNvPr id="9" name="Rechteck 8">
            <a:extLst>
              <a:ext uri="{FF2B5EF4-FFF2-40B4-BE49-F238E27FC236}">
                <a16:creationId xmlns:a16="http://schemas.microsoft.com/office/drawing/2014/main" id="{52005F7D-D227-0F10-0949-5FBAA99BFC28}"/>
              </a:ext>
            </a:extLst>
          </p:cNvPr>
          <p:cNvSpPr/>
          <p:nvPr/>
        </p:nvSpPr>
        <p:spPr>
          <a:xfrm>
            <a:off x="1509236" y="5297962"/>
            <a:ext cx="1565910" cy="402826"/>
          </a:xfrm>
          <a:prstGeom prst="rect">
            <a:avLst/>
          </a:prstGeom>
          <a:solidFill>
            <a:schemeClr val="bg1"/>
          </a:solidFill>
          <a:ln>
            <a:solidFill>
              <a:srgbClr val="54823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dirty="0">
                <a:solidFill>
                  <a:schemeClr val="tx1"/>
                </a:solidFill>
              </a:rPr>
              <a:t>Clemens</a:t>
            </a:r>
          </a:p>
        </p:txBody>
      </p:sp>
    </p:spTree>
    <p:extLst>
      <p:ext uri="{BB962C8B-B14F-4D97-AF65-F5344CB8AC3E}">
        <p14:creationId xmlns:p14="http://schemas.microsoft.com/office/powerpoint/2010/main" val="376419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30372E-2405-0889-6398-CB5A3C633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Analyse eines Lohnzettels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32C539A8-BD9C-5D2B-D543-6ED922CEBD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25450" y="854050"/>
            <a:ext cx="1256699" cy="929957"/>
          </a:xfrm>
          <a:prstGeom prst="rect">
            <a:avLst/>
          </a:prstGeo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137CFED-FD80-3D51-5B36-9955C96E7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12</a:t>
            </a:fld>
            <a:endParaRPr lang="de-AT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241F9FA-9D2A-752F-4E29-7420FBD870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296" y="2701803"/>
            <a:ext cx="3424504" cy="3424504"/>
          </a:xfrm>
          <a:prstGeom prst="rect">
            <a:avLst/>
          </a:prstGeom>
        </p:spPr>
      </p:pic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E5DE69AB-6AE4-5421-C612-F3D5C71457EA}"/>
              </a:ext>
            </a:extLst>
          </p:cNvPr>
          <p:cNvGrpSpPr/>
          <p:nvPr/>
        </p:nvGrpSpPr>
        <p:grpSpPr>
          <a:xfrm>
            <a:off x="2505725" y="1658022"/>
            <a:ext cx="7180552" cy="704213"/>
            <a:chOff x="2946397" y="2598262"/>
            <a:chExt cx="7180552" cy="704213"/>
          </a:xfrm>
        </p:grpSpPr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59FA8D5A-7DD7-DDA6-7225-DB3A3E0D0CCD}"/>
                </a:ext>
              </a:extLst>
            </p:cNvPr>
            <p:cNvSpPr txBox="1"/>
            <p:nvPr/>
          </p:nvSpPr>
          <p:spPr>
            <a:xfrm>
              <a:off x="2946397" y="2688759"/>
              <a:ext cx="7180552" cy="523220"/>
            </a:xfrm>
            <a:prstGeom prst="rect">
              <a:avLst/>
            </a:prstGeom>
            <a:noFill/>
            <a:ln w="38100">
              <a:solidFill>
                <a:srgbClr val="A9D18E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de-AT" sz="2800" dirty="0"/>
                <a:t>https://lohnzettel.arbeiterkammer.at/ </a:t>
              </a:r>
            </a:p>
          </p:txBody>
        </p:sp>
        <p:pic>
          <p:nvPicPr>
            <p:cNvPr id="10" name="Grafik 9" descr="Internet Silhouette">
              <a:extLst>
                <a:ext uri="{FF2B5EF4-FFF2-40B4-BE49-F238E27FC236}">
                  <a16:creationId xmlns:a16="http://schemas.microsoft.com/office/drawing/2014/main" id="{4CE1DF98-F72A-3189-6D84-0E0B113103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047439" y="2598262"/>
              <a:ext cx="704213" cy="704213"/>
            </a:xfrm>
            <a:prstGeom prst="rect">
              <a:avLst/>
            </a:prstGeom>
          </p:spPr>
        </p:pic>
      </p:grpSp>
      <p:pic>
        <p:nvPicPr>
          <p:cNvPr id="12" name="Grafik 11" descr="Ein Bild, das Text, Screenshot, Software, Zahl enthält.&#10;&#10;Automatisch generierte Beschreibung">
            <a:extLst>
              <a:ext uri="{FF2B5EF4-FFF2-40B4-BE49-F238E27FC236}">
                <a16:creationId xmlns:a16="http://schemas.microsoft.com/office/drawing/2014/main" id="{3DF5E50A-D9A7-94E8-7C19-B2CBEB96CC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9398" y="2421971"/>
            <a:ext cx="3873203" cy="370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867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23A5BE-6A6C-B485-F5C0-10813BDDF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D914EF-875E-880C-D871-C96CCBE18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AT" sz="3200" dirty="0"/>
              <a:t>Semras Gehalt – was kostet eine Arbeitnehmerin wirklich?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3A54C0F-336F-FA15-5489-342C6A9E0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13</a:t>
            </a:fld>
            <a:endParaRPr lang="de-AT"/>
          </a:p>
        </p:txBody>
      </p: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11E56529-B8EE-1E9A-9B25-8A356A1D632A}"/>
              </a:ext>
            </a:extLst>
          </p:cNvPr>
          <p:cNvGrpSpPr/>
          <p:nvPr/>
        </p:nvGrpSpPr>
        <p:grpSpPr>
          <a:xfrm>
            <a:off x="152446" y="1561088"/>
            <a:ext cx="4387273" cy="4615875"/>
            <a:chOff x="563418" y="1561088"/>
            <a:chExt cx="4387273" cy="4615875"/>
          </a:xfrm>
        </p:grpSpPr>
        <p:grpSp>
          <p:nvGrpSpPr>
            <p:cNvPr id="17" name="Gruppieren 16">
              <a:extLst>
                <a:ext uri="{FF2B5EF4-FFF2-40B4-BE49-F238E27FC236}">
                  <a16:creationId xmlns:a16="http://schemas.microsoft.com/office/drawing/2014/main" id="{D7C75B3C-E176-1B20-E24C-3910EA2D8FDB}"/>
                </a:ext>
              </a:extLst>
            </p:cNvPr>
            <p:cNvGrpSpPr/>
            <p:nvPr/>
          </p:nvGrpSpPr>
          <p:grpSpPr>
            <a:xfrm>
              <a:off x="792947" y="1561088"/>
              <a:ext cx="4001655" cy="4615875"/>
              <a:chOff x="792947" y="1561088"/>
              <a:chExt cx="4001655" cy="4615875"/>
            </a:xfrm>
          </p:grpSpPr>
          <p:sp>
            <p:nvSpPr>
              <p:cNvPr id="10" name="Rechteck: gefaltete Ecke 9">
                <a:extLst>
                  <a:ext uri="{FF2B5EF4-FFF2-40B4-BE49-F238E27FC236}">
                    <a16:creationId xmlns:a16="http://schemas.microsoft.com/office/drawing/2014/main" id="{EB7B61A4-6B57-BDC6-A397-4C81A7255F9B}"/>
                  </a:ext>
                </a:extLst>
              </p:cNvPr>
              <p:cNvSpPr/>
              <p:nvPr/>
            </p:nvSpPr>
            <p:spPr>
              <a:xfrm>
                <a:off x="960582" y="1561088"/>
                <a:ext cx="3685310" cy="4615875"/>
              </a:xfrm>
              <a:prstGeom prst="foldedCorner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r>
                  <a:rPr lang="de-AT" b="1" dirty="0"/>
                  <a:t>Arbeitsvertrag</a:t>
                </a:r>
              </a:p>
              <a:p>
                <a:pPr algn="ctr"/>
                <a:endParaRPr lang="de-AT" dirty="0"/>
              </a:p>
              <a:p>
                <a:pPr algn="just"/>
                <a:r>
                  <a:rPr lang="de-AT" sz="1200" dirty="0"/>
                  <a:t>Dieser Vertrag wird zwischen Siemens AG und Semra Yasin (geb. 14.10.2002) abgeschlossen.</a:t>
                </a:r>
              </a:p>
              <a:p>
                <a:endParaRPr lang="de-AT" sz="1200" dirty="0"/>
              </a:p>
              <a:p>
                <a:r>
                  <a:rPr lang="de-AT" sz="1200" dirty="0"/>
                  <a:t>Position: Werksstudent im Customer Service</a:t>
                </a:r>
              </a:p>
              <a:p>
                <a:endParaRPr lang="de-AT" sz="1200" dirty="0"/>
              </a:p>
              <a:p>
                <a:endParaRPr lang="de-AT" sz="1200" dirty="0"/>
              </a:p>
              <a:p>
                <a:endParaRPr lang="de-AT" sz="1200" dirty="0"/>
              </a:p>
              <a:p>
                <a:endParaRPr lang="de-AT" sz="1200" dirty="0"/>
              </a:p>
              <a:p>
                <a:endParaRPr lang="de-AT" sz="1200" dirty="0"/>
              </a:p>
              <a:p>
                <a:endParaRPr lang="de-AT" sz="1200" dirty="0"/>
              </a:p>
              <a:p>
                <a:endParaRPr lang="de-AT" sz="1200" dirty="0"/>
              </a:p>
              <a:p>
                <a:r>
                  <a:rPr lang="de-AT" sz="1200" b="1" dirty="0"/>
                  <a:t>Arbeitsentgelt</a:t>
                </a:r>
              </a:p>
              <a:p>
                <a:endParaRPr lang="de-AT" sz="1200" dirty="0"/>
              </a:p>
              <a:p>
                <a:pPr algn="just"/>
                <a:r>
                  <a:rPr lang="de-AT" sz="1200" dirty="0"/>
                  <a:t>Zwischen der Arbeitnehmerin und der Siemens AG wird ein Arbeitsentgelt in Höhe von EUR 2.837,05 vereinbart.</a:t>
                </a:r>
              </a:p>
              <a:p>
                <a:endParaRPr lang="de-AT" sz="1200" dirty="0"/>
              </a:p>
              <a:p>
                <a:r>
                  <a:rPr lang="de-AT" sz="1200" dirty="0"/>
                  <a:t>… </a:t>
                </a:r>
              </a:p>
            </p:txBody>
          </p:sp>
          <p:sp>
            <p:nvSpPr>
              <p:cNvPr id="16" name="Rechteck 15">
                <a:extLst>
                  <a:ext uri="{FF2B5EF4-FFF2-40B4-BE49-F238E27FC236}">
                    <a16:creationId xmlns:a16="http://schemas.microsoft.com/office/drawing/2014/main" id="{D3DD851F-6720-2800-DCA0-E67225D7BF83}"/>
                  </a:ext>
                </a:extLst>
              </p:cNvPr>
              <p:cNvSpPr/>
              <p:nvPr/>
            </p:nvSpPr>
            <p:spPr>
              <a:xfrm>
                <a:off x="792947" y="3094183"/>
                <a:ext cx="4001655" cy="877454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cxnSp>
          <p:nvCxnSpPr>
            <p:cNvPr id="19" name="Gerader Verbinder 18">
              <a:extLst>
                <a:ext uri="{FF2B5EF4-FFF2-40B4-BE49-F238E27FC236}">
                  <a16:creationId xmlns:a16="http://schemas.microsoft.com/office/drawing/2014/main" id="{048C3CF6-CDA6-FF76-D5F6-5B458F15AE93}"/>
                </a:ext>
              </a:extLst>
            </p:cNvPr>
            <p:cNvCxnSpPr>
              <a:cxnSpLocks/>
            </p:cNvCxnSpPr>
            <p:nvPr/>
          </p:nvCxnSpPr>
          <p:spPr>
            <a:xfrm>
              <a:off x="563418" y="3537527"/>
              <a:ext cx="4387273" cy="0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6" name="Rechteck 35">
            <a:extLst>
              <a:ext uri="{FF2B5EF4-FFF2-40B4-BE49-F238E27FC236}">
                <a16:creationId xmlns:a16="http://schemas.microsoft.com/office/drawing/2014/main" id="{DFF5B250-2E3A-98A8-F2A2-7D2533F39F35}"/>
              </a:ext>
            </a:extLst>
          </p:cNvPr>
          <p:cNvSpPr/>
          <p:nvPr/>
        </p:nvSpPr>
        <p:spPr>
          <a:xfrm>
            <a:off x="2466541" y="4660611"/>
            <a:ext cx="960581" cy="286327"/>
          </a:xfrm>
          <a:prstGeom prst="rect">
            <a:avLst/>
          </a:prstGeom>
          <a:solidFill>
            <a:srgbClr val="FFFF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" name="Pfeil: nach rechts 2">
            <a:extLst>
              <a:ext uri="{FF2B5EF4-FFF2-40B4-BE49-F238E27FC236}">
                <a16:creationId xmlns:a16="http://schemas.microsoft.com/office/drawing/2014/main" id="{22CB50BE-6596-9CF3-7395-5093BFE31C71}"/>
              </a:ext>
            </a:extLst>
          </p:cNvPr>
          <p:cNvSpPr/>
          <p:nvPr/>
        </p:nvSpPr>
        <p:spPr>
          <a:xfrm rot="19987798">
            <a:off x="3495548" y="4139597"/>
            <a:ext cx="2138929" cy="286324"/>
          </a:xfrm>
          <a:prstGeom prst="rightArrow">
            <a:avLst/>
          </a:prstGeom>
          <a:solidFill>
            <a:srgbClr val="FFFF00">
              <a:alpha val="30196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grpSp>
        <p:nvGrpSpPr>
          <p:cNvPr id="1046" name="Gruppieren 1045">
            <a:extLst>
              <a:ext uri="{FF2B5EF4-FFF2-40B4-BE49-F238E27FC236}">
                <a16:creationId xmlns:a16="http://schemas.microsoft.com/office/drawing/2014/main" id="{35326235-5C6F-AE86-9F2C-B7932E025932}"/>
              </a:ext>
            </a:extLst>
          </p:cNvPr>
          <p:cNvGrpSpPr/>
          <p:nvPr/>
        </p:nvGrpSpPr>
        <p:grpSpPr>
          <a:xfrm>
            <a:off x="5560425" y="3634381"/>
            <a:ext cx="3795450" cy="286324"/>
            <a:chOff x="5560425" y="3634381"/>
            <a:chExt cx="3795450" cy="286324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34766871-DD86-5D08-6CDA-7422CCAC6CB8}"/>
                </a:ext>
              </a:extLst>
            </p:cNvPr>
            <p:cNvSpPr/>
            <p:nvPr/>
          </p:nvSpPr>
          <p:spPr>
            <a:xfrm>
              <a:off x="5560425" y="3634381"/>
              <a:ext cx="1838131" cy="286324"/>
            </a:xfrm>
            <a:prstGeom prst="rect">
              <a:avLst/>
            </a:prstGeom>
            <a:solidFill>
              <a:srgbClr val="385723"/>
            </a:solidFill>
            <a:ln w="28575">
              <a:solidFill>
                <a:srgbClr val="A9D18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400" dirty="0"/>
                <a:t>Bruttogehalt</a:t>
              </a:r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F6B5F57E-292C-3851-FAE0-DFE7A1EC5C42}"/>
                </a:ext>
              </a:extLst>
            </p:cNvPr>
            <p:cNvSpPr/>
            <p:nvPr/>
          </p:nvSpPr>
          <p:spPr>
            <a:xfrm>
              <a:off x="7517744" y="3634381"/>
              <a:ext cx="1838131" cy="286324"/>
            </a:xfrm>
            <a:prstGeom prst="rect">
              <a:avLst/>
            </a:prstGeom>
            <a:solidFill>
              <a:srgbClr val="385723"/>
            </a:solidFill>
            <a:ln w="28575">
              <a:solidFill>
                <a:srgbClr val="A9D18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de-AT" dirty="0"/>
                <a:t>2.837,05</a:t>
              </a:r>
            </a:p>
          </p:txBody>
        </p:sp>
      </p:grpSp>
      <p:grpSp>
        <p:nvGrpSpPr>
          <p:cNvPr id="1045" name="Gruppieren 1044">
            <a:extLst>
              <a:ext uri="{FF2B5EF4-FFF2-40B4-BE49-F238E27FC236}">
                <a16:creationId xmlns:a16="http://schemas.microsoft.com/office/drawing/2014/main" id="{4F579FAC-1B94-B4C6-5186-0E10ED20EDAC}"/>
              </a:ext>
            </a:extLst>
          </p:cNvPr>
          <p:cNvGrpSpPr/>
          <p:nvPr/>
        </p:nvGrpSpPr>
        <p:grpSpPr>
          <a:xfrm>
            <a:off x="5560424" y="4005710"/>
            <a:ext cx="3795451" cy="588617"/>
            <a:chOff x="5560424" y="4005710"/>
            <a:chExt cx="3795451" cy="588617"/>
          </a:xfrm>
        </p:grpSpPr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951F8E59-FE67-AD1F-1A62-EDCE35CF2072}"/>
                </a:ext>
              </a:extLst>
            </p:cNvPr>
            <p:cNvSpPr/>
            <p:nvPr/>
          </p:nvSpPr>
          <p:spPr>
            <a:xfrm>
              <a:off x="5560424" y="4005710"/>
              <a:ext cx="1838131" cy="588617"/>
            </a:xfrm>
            <a:prstGeom prst="rect">
              <a:avLst/>
            </a:prstGeom>
            <a:solidFill>
              <a:srgbClr val="B65252"/>
            </a:solidFill>
            <a:ln w="28575">
              <a:solidFill>
                <a:srgbClr val="D3959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400" dirty="0"/>
                <a:t>Dienstnehmer-</a:t>
              </a:r>
            </a:p>
            <a:p>
              <a:pPr algn="ctr"/>
              <a:r>
                <a:rPr lang="de-AT" sz="1400" dirty="0"/>
                <a:t>Abzüge</a:t>
              </a:r>
            </a:p>
          </p:txBody>
        </p:sp>
        <p:sp>
          <p:nvSpPr>
            <p:cNvPr id="49" name="Rechteck 48">
              <a:extLst>
                <a:ext uri="{FF2B5EF4-FFF2-40B4-BE49-F238E27FC236}">
                  <a16:creationId xmlns:a16="http://schemas.microsoft.com/office/drawing/2014/main" id="{2961FA0B-42B6-DF84-2985-473B8F54C987}"/>
                </a:ext>
              </a:extLst>
            </p:cNvPr>
            <p:cNvSpPr/>
            <p:nvPr/>
          </p:nvSpPr>
          <p:spPr>
            <a:xfrm>
              <a:off x="7517744" y="4005710"/>
              <a:ext cx="1838131" cy="588617"/>
            </a:xfrm>
            <a:prstGeom prst="rect">
              <a:avLst/>
            </a:prstGeom>
            <a:solidFill>
              <a:srgbClr val="B65252"/>
            </a:solidFill>
            <a:ln w="28575">
              <a:solidFill>
                <a:srgbClr val="D3959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de-AT" dirty="0"/>
                <a:t>764,15</a:t>
              </a:r>
            </a:p>
          </p:txBody>
        </p:sp>
      </p:grpSp>
      <p:grpSp>
        <p:nvGrpSpPr>
          <p:cNvPr id="1044" name="Gruppieren 1043">
            <a:extLst>
              <a:ext uri="{FF2B5EF4-FFF2-40B4-BE49-F238E27FC236}">
                <a16:creationId xmlns:a16="http://schemas.microsoft.com/office/drawing/2014/main" id="{E4125EF8-8021-ABBB-BBB7-CF5B8FA691FC}"/>
              </a:ext>
            </a:extLst>
          </p:cNvPr>
          <p:cNvGrpSpPr/>
          <p:nvPr/>
        </p:nvGrpSpPr>
        <p:grpSpPr>
          <a:xfrm>
            <a:off x="5560424" y="4644814"/>
            <a:ext cx="3795451" cy="286324"/>
            <a:chOff x="5560424" y="4644814"/>
            <a:chExt cx="3795451" cy="286324"/>
          </a:xfrm>
        </p:grpSpPr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D7A1C312-4FC7-B2A8-E912-D2C8A5CDE6B3}"/>
                </a:ext>
              </a:extLst>
            </p:cNvPr>
            <p:cNvSpPr/>
            <p:nvPr/>
          </p:nvSpPr>
          <p:spPr>
            <a:xfrm>
              <a:off x="5560424" y="4644814"/>
              <a:ext cx="1838131" cy="286324"/>
            </a:xfrm>
            <a:prstGeom prst="rect">
              <a:avLst/>
            </a:prstGeom>
            <a:solidFill>
              <a:srgbClr val="2F5597"/>
            </a:solidFill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400" dirty="0"/>
                <a:t>Nettobetrag</a:t>
              </a:r>
            </a:p>
          </p:txBody>
        </p:sp>
        <p:sp>
          <p:nvSpPr>
            <p:cNvPr id="51" name="Rechteck 50">
              <a:extLst>
                <a:ext uri="{FF2B5EF4-FFF2-40B4-BE49-F238E27FC236}">
                  <a16:creationId xmlns:a16="http://schemas.microsoft.com/office/drawing/2014/main" id="{E5E34955-A983-6690-32F0-4FA97657C196}"/>
                </a:ext>
              </a:extLst>
            </p:cNvPr>
            <p:cNvSpPr/>
            <p:nvPr/>
          </p:nvSpPr>
          <p:spPr>
            <a:xfrm>
              <a:off x="7517744" y="4644814"/>
              <a:ext cx="1838131" cy="286324"/>
            </a:xfrm>
            <a:prstGeom prst="rect">
              <a:avLst/>
            </a:prstGeom>
            <a:solidFill>
              <a:srgbClr val="2F5597"/>
            </a:solidFill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de-AT" dirty="0"/>
                <a:t>2.072,90</a:t>
              </a:r>
            </a:p>
          </p:txBody>
        </p:sp>
      </p:grpSp>
      <p:sp>
        <p:nvSpPr>
          <p:cNvPr id="52" name="Pfeil: nach rechts 51">
            <a:extLst>
              <a:ext uri="{FF2B5EF4-FFF2-40B4-BE49-F238E27FC236}">
                <a16:creationId xmlns:a16="http://schemas.microsoft.com/office/drawing/2014/main" id="{24F6C3E3-3570-ECFB-8A31-025F88E1F7D3}"/>
              </a:ext>
            </a:extLst>
          </p:cNvPr>
          <p:cNvSpPr/>
          <p:nvPr/>
        </p:nvSpPr>
        <p:spPr>
          <a:xfrm rot="8082978">
            <a:off x="7392454" y="5058796"/>
            <a:ext cx="505537" cy="286324"/>
          </a:xfrm>
          <a:prstGeom prst="rightArrow">
            <a:avLst/>
          </a:prstGeom>
          <a:solidFill>
            <a:srgbClr val="2F5597"/>
          </a:solidFill>
          <a:ln>
            <a:solidFill>
              <a:srgbClr val="5F86C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grpSp>
        <p:nvGrpSpPr>
          <p:cNvPr id="1047" name="Gruppieren 1046">
            <a:extLst>
              <a:ext uri="{FF2B5EF4-FFF2-40B4-BE49-F238E27FC236}">
                <a16:creationId xmlns:a16="http://schemas.microsoft.com/office/drawing/2014/main" id="{30B15F6F-541D-81CE-F289-900E9C0FE34F}"/>
              </a:ext>
            </a:extLst>
          </p:cNvPr>
          <p:cNvGrpSpPr/>
          <p:nvPr/>
        </p:nvGrpSpPr>
        <p:grpSpPr>
          <a:xfrm>
            <a:off x="5560425" y="2907146"/>
            <a:ext cx="3795450" cy="630378"/>
            <a:chOff x="5560425" y="2907146"/>
            <a:chExt cx="3795450" cy="630378"/>
          </a:xfrm>
        </p:grpSpPr>
        <p:sp>
          <p:nvSpPr>
            <p:cNvPr id="55" name="Rechteck 54">
              <a:extLst>
                <a:ext uri="{FF2B5EF4-FFF2-40B4-BE49-F238E27FC236}">
                  <a16:creationId xmlns:a16="http://schemas.microsoft.com/office/drawing/2014/main" id="{112A7F14-8C21-81F3-A947-84DD453BB935}"/>
                </a:ext>
              </a:extLst>
            </p:cNvPr>
            <p:cNvSpPr/>
            <p:nvPr/>
          </p:nvSpPr>
          <p:spPr>
            <a:xfrm>
              <a:off x="5560425" y="2907146"/>
              <a:ext cx="1838131" cy="630378"/>
            </a:xfrm>
            <a:prstGeom prst="rect">
              <a:avLst/>
            </a:prstGeom>
            <a:solidFill>
              <a:srgbClr val="A9D18E"/>
            </a:solidFill>
            <a:ln w="28575">
              <a:solidFill>
                <a:srgbClr val="C5E0B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400" dirty="0"/>
                <a:t>Dienstgeber-Abgaben</a:t>
              </a:r>
            </a:p>
          </p:txBody>
        </p:sp>
        <p:sp>
          <p:nvSpPr>
            <p:cNvPr id="56" name="Rechteck 55">
              <a:extLst>
                <a:ext uri="{FF2B5EF4-FFF2-40B4-BE49-F238E27FC236}">
                  <a16:creationId xmlns:a16="http://schemas.microsoft.com/office/drawing/2014/main" id="{8D7406C7-8017-F6D6-B668-39A87BCA35B4}"/>
                </a:ext>
              </a:extLst>
            </p:cNvPr>
            <p:cNvSpPr/>
            <p:nvPr/>
          </p:nvSpPr>
          <p:spPr>
            <a:xfrm>
              <a:off x="7517744" y="2907146"/>
              <a:ext cx="1838131" cy="629852"/>
            </a:xfrm>
            <a:prstGeom prst="rect">
              <a:avLst/>
            </a:prstGeom>
            <a:solidFill>
              <a:srgbClr val="A9D18E"/>
            </a:solidFill>
            <a:ln w="28575">
              <a:solidFill>
                <a:srgbClr val="C5E0B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de-AT" dirty="0"/>
                <a:t>828,70</a:t>
              </a:r>
            </a:p>
          </p:txBody>
        </p:sp>
      </p:grpSp>
      <p:grpSp>
        <p:nvGrpSpPr>
          <p:cNvPr id="1048" name="Gruppieren 1047">
            <a:extLst>
              <a:ext uri="{FF2B5EF4-FFF2-40B4-BE49-F238E27FC236}">
                <a16:creationId xmlns:a16="http://schemas.microsoft.com/office/drawing/2014/main" id="{B41016DE-4E00-D46C-896E-4BB227E86D06}"/>
              </a:ext>
            </a:extLst>
          </p:cNvPr>
          <p:cNvGrpSpPr/>
          <p:nvPr/>
        </p:nvGrpSpPr>
        <p:grpSpPr>
          <a:xfrm>
            <a:off x="5560425" y="2570335"/>
            <a:ext cx="3795450" cy="286324"/>
            <a:chOff x="5560425" y="2570335"/>
            <a:chExt cx="3795450" cy="286324"/>
          </a:xfrm>
        </p:grpSpPr>
        <p:sp>
          <p:nvSpPr>
            <p:cNvPr id="57" name="Rechteck 56">
              <a:extLst>
                <a:ext uri="{FF2B5EF4-FFF2-40B4-BE49-F238E27FC236}">
                  <a16:creationId xmlns:a16="http://schemas.microsoft.com/office/drawing/2014/main" id="{943BD009-DAE2-D36A-3354-BAFF7AD8F035}"/>
                </a:ext>
              </a:extLst>
            </p:cNvPr>
            <p:cNvSpPr/>
            <p:nvPr/>
          </p:nvSpPr>
          <p:spPr>
            <a:xfrm>
              <a:off x="5560425" y="2570335"/>
              <a:ext cx="1838131" cy="28632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400" dirty="0"/>
                <a:t>Gesamtkosten</a:t>
              </a:r>
            </a:p>
          </p:txBody>
        </p:sp>
        <p:sp>
          <p:nvSpPr>
            <p:cNvPr id="58" name="Rechteck 57">
              <a:extLst>
                <a:ext uri="{FF2B5EF4-FFF2-40B4-BE49-F238E27FC236}">
                  <a16:creationId xmlns:a16="http://schemas.microsoft.com/office/drawing/2014/main" id="{06EF4A67-4EB2-8478-611A-C32AA8C86C11}"/>
                </a:ext>
              </a:extLst>
            </p:cNvPr>
            <p:cNvSpPr/>
            <p:nvPr/>
          </p:nvSpPr>
          <p:spPr>
            <a:xfrm>
              <a:off x="7517744" y="2570335"/>
              <a:ext cx="1838131" cy="28632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de-AT" dirty="0"/>
                <a:t>3.665,75</a:t>
              </a:r>
            </a:p>
          </p:txBody>
        </p:sp>
      </p:grpSp>
      <p:grpSp>
        <p:nvGrpSpPr>
          <p:cNvPr id="1024" name="Gruppieren 1023">
            <a:extLst>
              <a:ext uri="{FF2B5EF4-FFF2-40B4-BE49-F238E27FC236}">
                <a16:creationId xmlns:a16="http://schemas.microsoft.com/office/drawing/2014/main" id="{37DDC942-A60C-50E5-5330-BF63B82E4B9D}"/>
              </a:ext>
            </a:extLst>
          </p:cNvPr>
          <p:cNvGrpSpPr/>
          <p:nvPr/>
        </p:nvGrpSpPr>
        <p:grpSpPr>
          <a:xfrm>
            <a:off x="6365231" y="1411799"/>
            <a:ext cx="1559569" cy="1046608"/>
            <a:chOff x="6365231" y="1411799"/>
            <a:chExt cx="1559569" cy="1046608"/>
          </a:xfrm>
        </p:grpSpPr>
        <p:grpSp>
          <p:nvGrpSpPr>
            <p:cNvPr id="14" name="Gruppieren 13">
              <a:extLst>
                <a:ext uri="{FF2B5EF4-FFF2-40B4-BE49-F238E27FC236}">
                  <a16:creationId xmlns:a16="http://schemas.microsoft.com/office/drawing/2014/main" id="{8AE574D7-C997-CFEB-1E7C-5C5A2ADE5C14}"/>
                </a:ext>
              </a:extLst>
            </p:cNvPr>
            <p:cNvGrpSpPr/>
            <p:nvPr/>
          </p:nvGrpSpPr>
          <p:grpSpPr>
            <a:xfrm>
              <a:off x="6365231" y="1411799"/>
              <a:ext cx="1559569" cy="914400"/>
              <a:chOff x="5450831" y="1561088"/>
              <a:chExt cx="1559569" cy="914400"/>
            </a:xfrm>
          </p:grpSpPr>
          <p:pic>
            <p:nvPicPr>
              <p:cNvPr id="11" name="Grafik 10" descr="Büromitarbeiter mit einfarbiger Füllung">
                <a:extLst>
                  <a:ext uri="{FF2B5EF4-FFF2-40B4-BE49-F238E27FC236}">
                    <a16:creationId xmlns:a16="http://schemas.microsoft.com/office/drawing/2014/main" id="{0872238F-1576-A8D9-4F3A-D66650D4CD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450831" y="1561088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3" name="Grafik 12" descr="Büromitarbeiterin mit einfarbiger Füllung">
                <a:extLst>
                  <a:ext uri="{FF2B5EF4-FFF2-40B4-BE49-F238E27FC236}">
                    <a16:creationId xmlns:a16="http://schemas.microsoft.com/office/drawing/2014/main" id="{40150B6C-0679-688D-3613-302727FA4C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096000" y="1561088"/>
                <a:ext cx="914400" cy="914400"/>
              </a:xfrm>
              <a:prstGeom prst="rect">
                <a:avLst/>
              </a:prstGeom>
            </p:spPr>
          </p:pic>
        </p:grpSp>
        <p:sp>
          <p:nvSpPr>
            <p:cNvPr id="60" name="Rechteck 59">
              <a:extLst>
                <a:ext uri="{FF2B5EF4-FFF2-40B4-BE49-F238E27FC236}">
                  <a16:creationId xmlns:a16="http://schemas.microsoft.com/office/drawing/2014/main" id="{95B31368-E974-21EB-757C-CE03B69321C7}"/>
                </a:ext>
              </a:extLst>
            </p:cNvPr>
            <p:cNvSpPr/>
            <p:nvPr/>
          </p:nvSpPr>
          <p:spPr>
            <a:xfrm>
              <a:off x="6406599" y="2294965"/>
              <a:ext cx="1445310" cy="16344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AT" sz="1200" dirty="0"/>
                <a:t>Siemens AG</a:t>
              </a:r>
            </a:p>
          </p:txBody>
        </p:sp>
      </p:grpSp>
      <p:grpSp>
        <p:nvGrpSpPr>
          <p:cNvPr id="63" name="Gruppieren 62">
            <a:extLst>
              <a:ext uri="{FF2B5EF4-FFF2-40B4-BE49-F238E27FC236}">
                <a16:creationId xmlns:a16="http://schemas.microsoft.com/office/drawing/2014/main" id="{DD21E852-B4B1-40D4-E0BC-4A5D8EF3E834}"/>
              </a:ext>
            </a:extLst>
          </p:cNvPr>
          <p:cNvGrpSpPr/>
          <p:nvPr/>
        </p:nvGrpSpPr>
        <p:grpSpPr>
          <a:xfrm>
            <a:off x="6365231" y="5033581"/>
            <a:ext cx="1445310" cy="1445479"/>
            <a:chOff x="6365231" y="5033581"/>
            <a:chExt cx="1445310" cy="1445479"/>
          </a:xfrm>
        </p:grpSpPr>
        <p:grpSp>
          <p:nvGrpSpPr>
            <p:cNvPr id="45" name="Gruppieren 44">
              <a:extLst>
                <a:ext uri="{FF2B5EF4-FFF2-40B4-BE49-F238E27FC236}">
                  <a16:creationId xmlns:a16="http://schemas.microsoft.com/office/drawing/2014/main" id="{1EBB05E5-983A-0F6B-9F69-C1185E99D4C5}"/>
                </a:ext>
              </a:extLst>
            </p:cNvPr>
            <p:cNvGrpSpPr/>
            <p:nvPr/>
          </p:nvGrpSpPr>
          <p:grpSpPr>
            <a:xfrm>
              <a:off x="6601316" y="5033581"/>
              <a:ext cx="818168" cy="1281363"/>
              <a:chOff x="5619157" y="3056961"/>
              <a:chExt cx="1123950" cy="1583422"/>
            </a:xfrm>
          </p:grpSpPr>
          <p:pic>
            <p:nvPicPr>
              <p:cNvPr id="44" name="Grafik 43" descr="Frau in einem Kleid">
                <a:extLst>
                  <a:ext uri="{FF2B5EF4-FFF2-40B4-BE49-F238E27FC236}">
                    <a16:creationId xmlns:a16="http://schemas.microsoft.com/office/drawing/2014/main" id="{C42A2D94-4DFA-6A31-A1B6-54ACE65422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619157" y="3674759"/>
                <a:ext cx="1003942" cy="965624"/>
              </a:xfrm>
              <a:prstGeom prst="rect">
                <a:avLst/>
              </a:prstGeom>
            </p:spPr>
          </p:pic>
          <p:pic>
            <p:nvPicPr>
              <p:cNvPr id="40" name="Grafik 39" descr="Frau mit lockigem Haar">
                <a:extLst>
                  <a:ext uri="{FF2B5EF4-FFF2-40B4-BE49-F238E27FC236}">
                    <a16:creationId xmlns:a16="http://schemas.microsoft.com/office/drawing/2014/main" id="{29A92D09-2294-7800-3F2C-7B40DF72DF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5619157" y="3056961"/>
                <a:ext cx="1123950" cy="771525"/>
              </a:xfrm>
              <a:prstGeom prst="rect">
                <a:avLst/>
              </a:prstGeom>
            </p:spPr>
          </p:pic>
          <p:pic>
            <p:nvPicPr>
              <p:cNvPr id="42" name="Grafik 41" descr="Eine lächelnde Frau">
                <a:extLst>
                  <a:ext uri="{FF2B5EF4-FFF2-40B4-BE49-F238E27FC236}">
                    <a16:creationId xmlns:a16="http://schemas.microsoft.com/office/drawing/2014/main" id="{2DD66215-1412-4DD8-923F-814EDBC87F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6093600" y="3412312"/>
                <a:ext cx="304800" cy="333375"/>
              </a:xfrm>
              <a:prstGeom prst="rect">
                <a:avLst/>
              </a:prstGeom>
            </p:spPr>
          </p:pic>
        </p:grpSp>
        <p:sp>
          <p:nvSpPr>
            <p:cNvPr id="61" name="Rechteck 60">
              <a:extLst>
                <a:ext uri="{FF2B5EF4-FFF2-40B4-BE49-F238E27FC236}">
                  <a16:creationId xmlns:a16="http://schemas.microsoft.com/office/drawing/2014/main" id="{5B11850C-78CD-E531-062C-8D3E00CD47F8}"/>
                </a:ext>
              </a:extLst>
            </p:cNvPr>
            <p:cNvSpPr/>
            <p:nvPr/>
          </p:nvSpPr>
          <p:spPr>
            <a:xfrm>
              <a:off x="6365231" y="6315618"/>
              <a:ext cx="1445310" cy="16344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AT" sz="1200" dirty="0"/>
                <a:t>Semra Yasin</a:t>
              </a:r>
            </a:p>
          </p:txBody>
        </p:sp>
      </p:grpSp>
      <p:grpSp>
        <p:nvGrpSpPr>
          <p:cNvPr id="1025" name="Gruppieren 1024">
            <a:extLst>
              <a:ext uri="{FF2B5EF4-FFF2-40B4-BE49-F238E27FC236}">
                <a16:creationId xmlns:a16="http://schemas.microsoft.com/office/drawing/2014/main" id="{F336CFF2-9A0C-3E0B-74CA-90E33556BE06}"/>
              </a:ext>
            </a:extLst>
          </p:cNvPr>
          <p:cNvGrpSpPr/>
          <p:nvPr/>
        </p:nvGrpSpPr>
        <p:grpSpPr>
          <a:xfrm>
            <a:off x="10310108" y="2888236"/>
            <a:ext cx="1445310" cy="1056737"/>
            <a:chOff x="10384753" y="2476173"/>
            <a:chExt cx="1445310" cy="1056737"/>
          </a:xfrm>
        </p:grpSpPr>
        <p:pic>
          <p:nvPicPr>
            <p:cNvPr id="18" name="Grafik 17" descr="Griechischer Tempel mit einfarbiger Füllung">
              <a:extLst>
                <a:ext uri="{FF2B5EF4-FFF2-40B4-BE49-F238E27FC236}">
                  <a16:creationId xmlns:a16="http://schemas.microsoft.com/office/drawing/2014/main" id="{ED01632A-C2CA-0499-E08D-45D5B1AB05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0650208" y="2476173"/>
              <a:ext cx="914400" cy="914400"/>
            </a:xfrm>
            <a:prstGeom prst="rect">
              <a:avLst/>
            </a:prstGeom>
          </p:spPr>
        </p:pic>
        <p:sp>
          <p:nvSpPr>
            <p:cNvPr id="62" name="Rechteck 61">
              <a:extLst>
                <a:ext uri="{FF2B5EF4-FFF2-40B4-BE49-F238E27FC236}">
                  <a16:creationId xmlns:a16="http://schemas.microsoft.com/office/drawing/2014/main" id="{C36AC526-DA53-296C-1123-C8A70DE565AA}"/>
                </a:ext>
              </a:extLst>
            </p:cNvPr>
            <p:cNvSpPr/>
            <p:nvPr/>
          </p:nvSpPr>
          <p:spPr>
            <a:xfrm>
              <a:off x="10384753" y="3369468"/>
              <a:ext cx="1445310" cy="16344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AT" sz="1200" dirty="0"/>
                <a:t>Finanzamt</a:t>
              </a:r>
            </a:p>
          </p:txBody>
        </p:sp>
      </p:grpSp>
      <p:grpSp>
        <p:nvGrpSpPr>
          <p:cNvPr id="1030" name="Gruppieren 1029">
            <a:extLst>
              <a:ext uri="{FF2B5EF4-FFF2-40B4-BE49-F238E27FC236}">
                <a16:creationId xmlns:a16="http://schemas.microsoft.com/office/drawing/2014/main" id="{CC7043DF-1B55-0A9C-8254-AAD676B50D6B}"/>
              </a:ext>
            </a:extLst>
          </p:cNvPr>
          <p:cNvGrpSpPr/>
          <p:nvPr/>
        </p:nvGrpSpPr>
        <p:grpSpPr>
          <a:xfrm>
            <a:off x="10310108" y="4007703"/>
            <a:ext cx="1445310" cy="988031"/>
            <a:chOff x="10384753" y="3595640"/>
            <a:chExt cx="1445310" cy="988031"/>
          </a:xfrm>
        </p:grpSpPr>
        <p:pic>
          <p:nvPicPr>
            <p:cNvPr id="1028" name="Grafik 1027" descr="Hospital mit einfarbiger Füllung">
              <a:extLst>
                <a:ext uri="{FF2B5EF4-FFF2-40B4-BE49-F238E27FC236}">
                  <a16:creationId xmlns:a16="http://schemas.microsoft.com/office/drawing/2014/main" id="{0481D0BA-6EDA-C262-7535-E586BF1DA1F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0650208" y="3595640"/>
              <a:ext cx="914400" cy="914400"/>
            </a:xfrm>
            <a:prstGeom prst="rect">
              <a:avLst/>
            </a:prstGeom>
          </p:spPr>
        </p:pic>
        <p:sp>
          <p:nvSpPr>
            <p:cNvPr id="1029" name="Rechteck 1028">
              <a:extLst>
                <a:ext uri="{FF2B5EF4-FFF2-40B4-BE49-F238E27FC236}">
                  <a16:creationId xmlns:a16="http://schemas.microsoft.com/office/drawing/2014/main" id="{453CAF14-E030-7769-E071-8D12D732BC99}"/>
                </a:ext>
              </a:extLst>
            </p:cNvPr>
            <p:cNvSpPr/>
            <p:nvPr/>
          </p:nvSpPr>
          <p:spPr>
            <a:xfrm>
              <a:off x="10384753" y="4420229"/>
              <a:ext cx="1445310" cy="16344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AT" sz="1200" dirty="0"/>
                <a:t>Krankenkassa</a:t>
              </a:r>
            </a:p>
          </p:txBody>
        </p:sp>
      </p:grpSp>
      <p:grpSp>
        <p:nvGrpSpPr>
          <p:cNvPr id="1034" name="Gruppieren 1033">
            <a:extLst>
              <a:ext uri="{FF2B5EF4-FFF2-40B4-BE49-F238E27FC236}">
                <a16:creationId xmlns:a16="http://schemas.microsoft.com/office/drawing/2014/main" id="{EBF12F80-6FAE-47B9-498B-4F20A01AEBA8}"/>
              </a:ext>
            </a:extLst>
          </p:cNvPr>
          <p:cNvGrpSpPr/>
          <p:nvPr/>
        </p:nvGrpSpPr>
        <p:grpSpPr>
          <a:xfrm>
            <a:off x="10310108" y="1780753"/>
            <a:ext cx="1445310" cy="1004508"/>
            <a:chOff x="10384753" y="4644814"/>
            <a:chExt cx="1445310" cy="1004508"/>
          </a:xfrm>
        </p:grpSpPr>
        <p:pic>
          <p:nvPicPr>
            <p:cNvPr id="1032" name="Grafik 1031" descr="Moderne Architektur mit einfarbiger Füllung">
              <a:extLst>
                <a:ext uri="{FF2B5EF4-FFF2-40B4-BE49-F238E27FC236}">
                  <a16:creationId xmlns:a16="http://schemas.microsoft.com/office/drawing/2014/main" id="{28E29A56-7891-983B-5D80-7DB8C00000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0650208" y="4644814"/>
              <a:ext cx="914400" cy="914400"/>
            </a:xfrm>
            <a:prstGeom prst="rect">
              <a:avLst/>
            </a:prstGeom>
          </p:spPr>
        </p:pic>
        <p:sp>
          <p:nvSpPr>
            <p:cNvPr id="1033" name="Rechteck 1032">
              <a:extLst>
                <a:ext uri="{FF2B5EF4-FFF2-40B4-BE49-F238E27FC236}">
                  <a16:creationId xmlns:a16="http://schemas.microsoft.com/office/drawing/2014/main" id="{BE795B3F-9ECD-211B-923F-7C2C78C2102D}"/>
                </a:ext>
              </a:extLst>
            </p:cNvPr>
            <p:cNvSpPr/>
            <p:nvPr/>
          </p:nvSpPr>
          <p:spPr>
            <a:xfrm>
              <a:off x="10384753" y="5485880"/>
              <a:ext cx="1445310" cy="16344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AT" sz="1200" dirty="0"/>
                <a:t>Stadt/Gemeinde</a:t>
              </a:r>
            </a:p>
          </p:txBody>
        </p:sp>
      </p:grpSp>
      <p:sp>
        <p:nvSpPr>
          <p:cNvPr id="1035" name="Pfeil: nach rechts 1034">
            <a:extLst>
              <a:ext uri="{FF2B5EF4-FFF2-40B4-BE49-F238E27FC236}">
                <a16:creationId xmlns:a16="http://schemas.microsoft.com/office/drawing/2014/main" id="{AF15D99F-3D91-C862-C355-09416A0464BC}"/>
              </a:ext>
            </a:extLst>
          </p:cNvPr>
          <p:cNvSpPr/>
          <p:nvPr/>
        </p:nvSpPr>
        <p:spPr>
          <a:xfrm rot="20013335">
            <a:off x="9368983" y="3871551"/>
            <a:ext cx="968077" cy="286324"/>
          </a:xfrm>
          <a:prstGeom prst="rightArrow">
            <a:avLst/>
          </a:prstGeom>
          <a:solidFill>
            <a:srgbClr val="B65252"/>
          </a:solidFill>
          <a:ln>
            <a:solidFill>
              <a:srgbClr val="D395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200" dirty="0"/>
              <a:t>251,50</a:t>
            </a:r>
          </a:p>
        </p:txBody>
      </p:sp>
      <p:sp>
        <p:nvSpPr>
          <p:cNvPr id="1036" name="Pfeil: nach rechts 1035">
            <a:extLst>
              <a:ext uri="{FF2B5EF4-FFF2-40B4-BE49-F238E27FC236}">
                <a16:creationId xmlns:a16="http://schemas.microsoft.com/office/drawing/2014/main" id="{870C29DE-CA48-9D98-DD3F-63539A7DC05A}"/>
              </a:ext>
            </a:extLst>
          </p:cNvPr>
          <p:cNvSpPr/>
          <p:nvPr/>
        </p:nvSpPr>
        <p:spPr>
          <a:xfrm rot="849281">
            <a:off x="9403779" y="4365201"/>
            <a:ext cx="968077" cy="286324"/>
          </a:xfrm>
          <a:prstGeom prst="rightArrow">
            <a:avLst/>
          </a:prstGeom>
          <a:solidFill>
            <a:srgbClr val="B65252"/>
          </a:solidFill>
          <a:ln>
            <a:solidFill>
              <a:srgbClr val="D395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200" dirty="0"/>
              <a:t>512,65</a:t>
            </a:r>
          </a:p>
        </p:txBody>
      </p:sp>
      <p:sp>
        <p:nvSpPr>
          <p:cNvPr id="1037" name="Pfeil: nach rechts 1036">
            <a:extLst>
              <a:ext uri="{FF2B5EF4-FFF2-40B4-BE49-F238E27FC236}">
                <a16:creationId xmlns:a16="http://schemas.microsoft.com/office/drawing/2014/main" id="{FCF4B223-CD3B-9401-9A03-91455F664D7F}"/>
              </a:ext>
            </a:extLst>
          </p:cNvPr>
          <p:cNvSpPr/>
          <p:nvPr/>
        </p:nvSpPr>
        <p:spPr>
          <a:xfrm rot="20013335">
            <a:off x="9368983" y="2773461"/>
            <a:ext cx="968077" cy="286324"/>
          </a:xfrm>
          <a:prstGeom prst="rightArrow">
            <a:avLst/>
          </a:prstGeom>
          <a:solidFill>
            <a:srgbClr val="A9D18E"/>
          </a:solidFill>
          <a:ln>
            <a:solidFill>
              <a:srgbClr val="C5E0B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200" dirty="0"/>
              <a:t>85,11</a:t>
            </a:r>
          </a:p>
        </p:txBody>
      </p:sp>
      <p:sp>
        <p:nvSpPr>
          <p:cNvPr id="1038" name="Pfeil: nach rechts 1037">
            <a:extLst>
              <a:ext uri="{FF2B5EF4-FFF2-40B4-BE49-F238E27FC236}">
                <a16:creationId xmlns:a16="http://schemas.microsoft.com/office/drawing/2014/main" id="{EB7B659B-F8DF-7AF4-1BD2-18996AE135CC}"/>
              </a:ext>
            </a:extLst>
          </p:cNvPr>
          <p:cNvSpPr/>
          <p:nvPr/>
        </p:nvSpPr>
        <p:spPr>
          <a:xfrm rot="849281">
            <a:off x="9409264" y="3259025"/>
            <a:ext cx="968077" cy="286324"/>
          </a:xfrm>
          <a:prstGeom prst="rightArrow">
            <a:avLst/>
          </a:prstGeom>
          <a:solidFill>
            <a:srgbClr val="A9D18E"/>
          </a:solidFill>
          <a:ln>
            <a:solidFill>
              <a:srgbClr val="C5E0B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200" dirty="0"/>
              <a:t>104,97</a:t>
            </a:r>
          </a:p>
        </p:txBody>
      </p:sp>
      <p:grpSp>
        <p:nvGrpSpPr>
          <p:cNvPr id="1049" name="Gruppieren 1048">
            <a:extLst>
              <a:ext uri="{FF2B5EF4-FFF2-40B4-BE49-F238E27FC236}">
                <a16:creationId xmlns:a16="http://schemas.microsoft.com/office/drawing/2014/main" id="{CAD219BA-975E-1986-C975-2EE8725C9B54}"/>
              </a:ext>
            </a:extLst>
          </p:cNvPr>
          <p:cNvGrpSpPr/>
          <p:nvPr/>
        </p:nvGrpSpPr>
        <p:grpSpPr>
          <a:xfrm>
            <a:off x="10310108" y="817223"/>
            <a:ext cx="1445310" cy="1019688"/>
            <a:chOff x="10310108" y="817223"/>
            <a:chExt cx="1445310" cy="1019688"/>
          </a:xfrm>
        </p:grpSpPr>
        <p:pic>
          <p:nvPicPr>
            <p:cNvPr id="1040" name="Grafik 1039" descr="Bank mit einfarbiger Füllung">
              <a:extLst>
                <a:ext uri="{FF2B5EF4-FFF2-40B4-BE49-F238E27FC236}">
                  <a16:creationId xmlns:a16="http://schemas.microsoft.com/office/drawing/2014/main" id="{43831097-550C-C4FD-C5E5-A2BBC9E504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10577034" y="817223"/>
              <a:ext cx="914400" cy="914400"/>
            </a:xfrm>
            <a:prstGeom prst="rect">
              <a:avLst/>
            </a:prstGeom>
          </p:spPr>
        </p:pic>
        <p:sp>
          <p:nvSpPr>
            <p:cNvPr id="1041" name="Rechteck 1040">
              <a:extLst>
                <a:ext uri="{FF2B5EF4-FFF2-40B4-BE49-F238E27FC236}">
                  <a16:creationId xmlns:a16="http://schemas.microsoft.com/office/drawing/2014/main" id="{C151C36E-B34B-B67E-F13C-FB28B4310421}"/>
                </a:ext>
              </a:extLst>
            </p:cNvPr>
            <p:cNvSpPr/>
            <p:nvPr/>
          </p:nvSpPr>
          <p:spPr>
            <a:xfrm>
              <a:off x="10310108" y="1673469"/>
              <a:ext cx="1445310" cy="16344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AT" sz="1100" dirty="0"/>
                <a:t>Betriebliche Vorsorge</a:t>
              </a:r>
            </a:p>
          </p:txBody>
        </p:sp>
      </p:grpSp>
      <p:sp>
        <p:nvSpPr>
          <p:cNvPr id="1042" name="Pfeil: nach rechts 1041">
            <a:extLst>
              <a:ext uri="{FF2B5EF4-FFF2-40B4-BE49-F238E27FC236}">
                <a16:creationId xmlns:a16="http://schemas.microsoft.com/office/drawing/2014/main" id="{622F4050-E69C-DB35-A5CF-6135785BB5E5}"/>
              </a:ext>
            </a:extLst>
          </p:cNvPr>
          <p:cNvSpPr/>
          <p:nvPr/>
        </p:nvSpPr>
        <p:spPr>
          <a:xfrm rot="18702276">
            <a:off x="9172314" y="2282851"/>
            <a:ext cx="1502888" cy="286324"/>
          </a:xfrm>
          <a:prstGeom prst="rightArrow">
            <a:avLst/>
          </a:prstGeom>
          <a:solidFill>
            <a:srgbClr val="A9D18E"/>
          </a:solidFill>
          <a:ln>
            <a:solidFill>
              <a:srgbClr val="C5E0B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200" dirty="0"/>
              <a:t>43,41</a:t>
            </a:r>
          </a:p>
        </p:txBody>
      </p:sp>
      <p:sp>
        <p:nvSpPr>
          <p:cNvPr id="1043" name="Pfeil: nach rechts 1042">
            <a:extLst>
              <a:ext uri="{FF2B5EF4-FFF2-40B4-BE49-F238E27FC236}">
                <a16:creationId xmlns:a16="http://schemas.microsoft.com/office/drawing/2014/main" id="{D2E739ED-55C2-9C80-1AD7-F86D9AE39CC2}"/>
              </a:ext>
            </a:extLst>
          </p:cNvPr>
          <p:cNvSpPr/>
          <p:nvPr/>
        </p:nvSpPr>
        <p:spPr>
          <a:xfrm rot="2597772">
            <a:off x="9185976" y="3834564"/>
            <a:ext cx="1592447" cy="286324"/>
          </a:xfrm>
          <a:prstGeom prst="rightArrow">
            <a:avLst/>
          </a:prstGeom>
          <a:solidFill>
            <a:srgbClr val="A9D18E"/>
          </a:solidFill>
          <a:ln>
            <a:solidFill>
              <a:srgbClr val="C5E0B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200" dirty="0"/>
              <a:t>595,21</a:t>
            </a:r>
          </a:p>
        </p:txBody>
      </p:sp>
    </p:spTree>
    <p:extLst>
      <p:ext uri="{BB962C8B-B14F-4D97-AF65-F5344CB8AC3E}">
        <p14:creationId xmlns:p14="http://schemas.microsoft.com/office/powerpoint/2010/main" val="739557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1035" grpId="0" animBg="1"/>
      <p:bldP spid="1036" grpId="0" animBg="1"/>
      <p:bldP spid="1037" grpId="0" animBg="1"/>
      <p:bldP spid="1038" grpId="0" animBg="1"/>
      <p:bldP spid="1042" grpId="0" animBg="1"/>
      <p:bldP spid="104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347526-730D-B06D-54D4-09C543FE53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A362BA-9FB7-C6E5-04BA-6EFF8AFFD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Brutto vs. Netto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8E59297-708A-B7E3-7294-81F4FF484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14</a:t>
            </a:fld>
            <a:endParaRPr lang="de-AT"/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C9057CEE-57B6-401D-E7CC-5EA7F5731685}"/>
              </a:ext>
            </a:extLst>
          </p:cNvPr>
          <p:cNvGrpSpPr/>
          <p:nvPr/>
        </p:nvGrpSpPr>
        <p:grpSpPr>
          <a:xfrm>
            <a:off x="975360" y="3079102"/>
            <a:ext cx="10515600" cy="3097861"/>
            <a:chOff x="838200" y="1690688"/>
            <a:chExt cx="10515600" cy="4486275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959490AB-381A-0A2D-F189-E26310FC5FAA}"/>
                </a:ext>
              </a:extLst>
            </p:cNvPr>
            <p:cNvSpPr/>
            <p:nvPr/>
          </p:nvSpPr>
          <p:spPr>
            <a:xfrm>
              <a:off x="838200" y="1690688"/>
              <a:ext cx="2716530" cy="4486275"/>
            </a:xfrm>
            <a:prstGeom prst="rect">
              <a:avLst/>
            </a:prstGeom>
            <a:solidFill>
              <a:srgbClr val="385723"/>
            </a:solidFill>
            <a:ln w="38100">
              <a:solidFill>
                <a:srgbClr val="A9D18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dirty="0"/>
                <a:t>Bruttogehalt/-lohn</a:t>
              </a:r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79704529-9D55-BCA3-420B-79F898D3364E}"/>
                </a:ext>
              </a:extLst>
            </p:cNvPr>
            <p:cNvSpPr/>
            <p:nvPr/>
          </p:nvSpPr>
          <p:spPr>
            <a:xfrm>
              <a:off x="4737735" y="4331970"/>
              <a:ext cx="2716530" cy="1844993"/>
            </a:xfrm>
            <a:prstGeom prst="rect">
              <a:avLst/>
            </a:prstGeom>
            <a:solidFill>
              <a:srgbClr val="B65252"/>
            </a:solidFill>
            <a:ln w="38100">
              <a:solidFill>
                <a:srgbClr val="D3959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dirty="0"/>
                <a:t>Dienstnehmer-Abzüge</a:t>
              </a:r>
            </a:p>
            <a:p>
              <a:pPr algn="ctr"/>
              <a:r>
                <a:rPr lang="de-AT" dirty="0"/>
                <a:t>(Sozialversicherung und Lohnsteuer)</a:t>
              </a:r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BD678D6E-4228-C4FB-E513-0B8BB4C34004}"/>
                </a:ext>
              </a:extLst>
            </p:cNvPr>
            <p:cNvSpPr/>
            <p:nvPr/>
          </p:nvSpPr>
          <p:spPr>
            <a:xfrm>
              <a:off x="8637270" y="3535681"/>
              <a:ext cx="2716530" cy="2641282"/>
            </a:xfrm>
            <a:prstGeom prst="rect">
              <a:avLst/>
            </a:prstGeom>
            <a:solidFill>
              <a:srgbClr val="2F5597"/>
            </a:solidFill>
            <a:ln w="38100">
              <a:solidFill>
                <a:srgbClr val="5F86C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dirty="0"/>
                <a:t>Nettogehalt/-lohn</a:t>
              </a:r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2011486E-93F0-52B0-28C1-4915759B43BB}"/>
                </a:ext>
              </a:extLst>
            </p:cNvPr>
            <p:cNvSpPr/>
            <p:nvPr/>
          </p:nvSpPr>
          <p:spPr>
            <a:xfrm>
              <a:off x="3337560" y="4389120"/>
              <a:ext cx="1645920" cy="13030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9900" dirty="0">
                  <a:solidFill>
                    <a:schemeClr val="tx1"/>
                  </a:solidFill>
                </a:rPr>
                <a:t>-</a:t>
              </a:r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65624C56-8C42-5759-7E6B-2BAB10CD493C}"/>
                </a:ext>
              </a:extLst>
            </p:cNvPr>
            <p:cNvSpPr/>
            <p:nvPr/>
          </p:nvSpPr>
          <p:spPr>
            <a:xfrm>
              <a:off x="7353300" y="4617720"/>
              <a:ext cx="1436370" cy="11087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1500" dirty="0">
                  <a:solidFill>
                    <a:schemeClr val="tx1"/>
                  </a:solidFill>
                </a:rPr>
                <a:t>=</a:t>
              </a:r>
            </a:p>
          </p:txBody>
        </p:sp>
      </p:grpSp>
      <p:sp>
        <p:nvSpPr>
          <p:cNvPr id="3" name="Rechteck 2">
            <a:extLst>
              <a:ext uri="{FF2B5EF4-FFF2-40B4-BE49-F238E27FC236}">
                <a16:creationId xmlns:a16="http://schemas.microsoft.com/office/drawing/2014/main" id="{7CEA8CD8-5F96-9C25-DCC2-23167E6086E9}"/>
              </a:ext>
            </a:extLst>
          </p:cNvPr>
          <p:cNvSpPr/>
          <p:nvPr/>
        </p:nvSpPr>
        <p:spPr>
          <a:xfrm>
            <a:off x="975361" y="1730151"/>
            <a:ext cx="2716530" cy="137779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rgbClr val="C5E0B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Dienstgeber-Anteil </a:t>
            </a:r>
          </a:p>
          <a:p>
            <a:pPr algn="ctr"/>
            <a:r>
              <a:rPr lang="de-AT" dirty="0"/>
              <a:t>(Sozialversicherung, DB, Kommunalsteuer, Betriebliche Vorsorge)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D76F862-9C15-A1B7-2EC0-21C1ABF7F396}"/>
              </a:ext>
            </a:extLst>
          </p:cNvPr>
          <p:cNvSpPr/>
          <p:nvPr/>
        </p:nvSpPr>
        <p:spPr>
          <a:xfrm rot="16200000">
            <a:off x="-1707113" y="3631651"/>
            <a:ext cx="4446813" cy="643812"/>
          </a:xfrm>
          <a:prstGeom prst="rect">
            <a:avLst/>
          </a:prstGeom>
          <a:solidFill>
            <a:schemeClr val="bg1">
              <a:lumMod val="50000"/>
            </a:schemeClr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Gesamtkosten für Arbeitgeber:innen</a:t>
            </a:r>
          </a:p>
        </p:txBody>
      </p:sp>
    </p:spTree>
    <p:extLst>
      <p:ext uri="{BB962C8B-B14F-4D97-AF65-F5344CB8AC3E}">
        <p14:creationId xmlns:p14="http://schemas.microsoft.com/office/powerpoint/2010/main" val="30723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6EF057-2EF0-FA60-3DE6-359AE1710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Krankenversicherung: Österreich vs. USA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80DC259-CFCA-98EA-4BEB-B89D8758C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15</a:t>
            </a:fld>
            <a:endParaRPr lang="de-AT"/>
          </a:p>
        </p:txBody>
      </p:sp>
      <p:pic>
        <p:nvPicPr>
          <p:cNvPr id="7170" name="Picture 2" descr="Österreich, Karte, Land, Grenzen, Flagge">
            <a:extLst>
              <a:ext uri="{FF2B5EF4-FFF2-40B4-BE49-F238E27FC236}">
                <a16:creationId xmlns:a16="http://schemas.microsoft.com/office/drawing/2014/main" id="{E1267C57-14A7-72D7-2415-3AF82EDA86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16" y="754631"/>
            <a:ext cx="4444114" cy="4444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Amerika, Vereinigte Staaten, Karte">
            <a:extLst>
              <a:ext uri="{FF2B5EF4-FFF2-40B4-BE49-F238E27FC236}">
                <a16:creationId xmlns:a16="http://schemas.microsoft.com/office/drawing/2014/main" id="{6EA1CB0A-09DE-DA2C-BAAA-69E80DFE92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2" y="1727835"/>
            <a:ext cx="3947160" cy="2494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71ECB8F0-3205-B220-7FED-F13CE4D81D4C}"/>
              </a:ext>
            </a:extLst>
          </p:cNvPr>
          <p:cNvSpPr/>
          <p:nvPr/>
        </p:nvSpPr>
        <p:spPr>
          <a:xfrm>
            <a:off x="7037072" y="4429124"/>
            <a:ext cx="4160520" cy="624840"/>
          </a:xfrm>
          <a:prstGeom prst="rect">
            <a:avLst/>
          </a:prstGeom>
          <a:solidFill>
            <a:srgbClr val="D8EBCD"/>
          </a:solidFill>
          <a:ln>
            <a:solidFill>
              <a:srgbClr val="54823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b="1" u="sng" dirty="0">
                <a:solidFill>
                  <a:srgbClr val="B65252"/>
                </a:solidFill>
              </a:rPr>
              <a:t>Keine </a:t>
            </a:r>
            <a:r>
              <a:rPr lang="de-AT" sz="2000" dirty="0">
                <a:solidFill>
                  <a:schemeClr val="tx1"/>
                </a:solidFill>
              </a:rPr>
              <a:t>verpflichtende staatliche Krankenversicherung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319E6F06-DDA2-4959-1863-CFC71F87EA05}"/>
              </a:ext>
            </a:extLst>
          </p:cNvPr>
          <p:cNvSpPr/>
          <p:nvPr/>
        </p:nvSpPr>
        <p:spPr>
          <a:xfrm>
            <a:off x="710816" y="4429124"/>
            <a:ext cx="4160520" cy="624840"/>
          </a:xfrm>
          <a:prstGeom prst="rect">
            <a:avLst/>
          </a:prstGeom>
          <a:solidFill>
            <a:srgbClr val="D8EBCD"/>
          </a:solidFill>
          <a:ln>
            <a:solidFill>
              <a:srgbClr val="54823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dirty="0">
                <a:solidFill>
                  <a:schemeClr val="tx1"/>
                </a:solidFill>
              </a:rPr>
              <a:t>verpflichtende staatliche Krankenversicherung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88AC129-4EB1-2368-7BBD-016677D27A31}"/>
              </a:ext>
            </a:extLst>
          </p:cNvPr>
          <p:cNvSpPr/>
          <p:nvPr/>
        </p:nvSpPr>
        <p:spPr>
          <a:xfrm>
            <a:off x="681992" y="5237375"/>
            <a:ext cx="10515600" cy="7381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dirty="0">
                <a:solidFill>
                  <a:schemeClr val="tx1"/>
                </a:solidFill>
              </a:rPr>
              <a:t>In den USA zahlt man keine Sozialversicherung an den Staat, weshalb </a:t>
            </a:r>
            <a:r>
              <a:rPr lang="de-AT" sz="2000">
                <a:solidFill>
                  <a:schemeClr val="tx1"/>
                </a:solidFill>
              </a:rPr>
              <a:t>vom Bruttogehalt /-lohn </a:t>
            </a:r>
            <a:r>
              <a:rPr lang="de-AT" sz="2000" dirty="0">
                <a:solidFill>
                  <a:schemeClr val="tx1"/>
                </a:solidFill>
              </a:rPr>
              <a:t>mehr über bleibt.</a:t>
            </a:r>
          </a:p>
        </p:txBody>
      </p:sp>
    </p:spTree>
    <p:extLst>
      <p:ext uri="{BB962C8B-B14F-4D97-AF65-F5344CB8AC3E}">
        <p14:creationId xmlns:p14="http://schemas.microsoft.com/office/powerpoint/2010/main" val="39936522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BCD0AFA2-DF62-15FE-A003-DB16893F3B9E}"/>
              </a:ext>
            </a:extLst>
          </p:cNvPr>
          <p:cNvSpPr/>
          <p:nvPr/>
        </p:nvSpPr>
        <p:spPr>
          <a:xfrm>
            <a:off x="0" y="2562952"/>
            <a:ext cx="12192000" cy="3723548"/>
          </a:xfrm>
          <a:custGeom>
            <a:avLst/>
            <a:gdLst>
              <a:gd name="connsiteX0" fmla="*/ 0 w 12192000"/>
              <a:gd name="connsiteY0" fmla="*/ 0 h 3723548"/>
              <a:gd name="connsiteX1" fmla="*/ 702491 w 12192000"/>
              <a:gd name="connsiteY1" fmla="*/ 0 h 3723548"/>
              <a:gd name="connsiteX2" fmla="*/ 1039223 w 12192000"/>
              <a:gd name="connsiteY2" fmla="*/ 0 h 3723548"/>
              <a:gd name="connsiteX3" fmla="*/ 1497874 w 12192000"/>
              <a:gd name="connsiteY3" fmla="*/ 0 h 3723548"/>
              <a:gd name="connsiteX4" fmla="*/ 1956526 w 12192000"/>
              <a:gd name="connsiteY4" fmla="*/ 0 h 3723548"/>
              <a:gd name="connsiteX5" fmla="*/ 2780937 w 12192000"/>
              <a:gd name="connsiteY5" fmla="*/ 0 h 3723548"/>
              <a:gd name="connsiteX6" fmla="*/ 3239589 w 12192000"/>
              <a:gd name="connsiteY6" fmla="*/ 0 h 3723548"/>
              <a:gd name="connsiteX7" fmla="*/ 3942080 w 12192000"/>
              <a:gd name="connsiteY7" fmla="*/ 0 h 3723548"/>
              <a:gd name="connsiteX8" fmla="*/ 4156891 w 12192000"/>
              <a:gd name="connsiteY8" fmla="*/ 0 h 3723548"/>
              <a:gd name="connsiteX9" fmla="*/ 4493623 w 12192000"/>
              <a:gd name="connsiteY9" fmla="*/ 0 h 3723548"/>
              <a:gd name="connsiteX10" fmla="*/ 5196114 w 12192000"/>
              <a:gd name="connsiteY10" fmla="*/ 0 h 3723548"/>
              <a:gd name="connsiteX11" fmla="*/ 5776686 w 12192000"/>
              <a:gd name="connsiteY11" fmla="*/ 0 h 3723548"/>
              <a:gd name="connsiteX12" fmla="*/ 6601097 w 12192000"/>
              <a:gd name="connsiteY12" fmla="*/ 0 h 3723548"/>
              <a:gd name="connsiteX13" fmla="*/ 7181669 w 12192000"/>
              <a:gd name="connsiteY13" fmla="*/ 0 h 3723548"/>
              <a:gd name="connsiteX14" fmla="*/ 7518400 w 12192000"/>
              <a:gd name="connsiteY14" fmla="*/ 0 h 3723548"/>
              <a:gd name="connsiteX15" fmla="*/ 7733211 w 12192000"/>
              <a:gd name="connsiteY15" fmla="*/ 0 h 3723548"/>
              <a:gd name="connsiteX16" fmla="*/ 7948023 w 12192000"/>
              <a:gd name="connsiteY16" fmla="*/ 0 h 3723548"/>
              <a:gd name="connsiteX17" fmla="*/ 8528594 w 12192000"/>
              <a:gd name="connsiteY17" fmla="*/ 0 h 3723548"/>
              <a:gd name="connsiteX18" fmla="*/ 9231086 w 12192000"/>
              <a:gd name="connsiteY18" fmla="*/ 0 h 3723548"/>
              <a:gd name="connsiteX19" fmla="*/ 9689737 w 12192000"/>
              <a:gd name="connsiteY19" fmla="*/ 0 h 3723548"/>
              <a:gd name="connsiteX20" fmla="*/ 10270309 w 12192000"/>
              <a:gd name="connsiteY20" fmla="*/ 0 h 3723548"/>
              <a:gd name="connsiteX21" fmla="*/ 10607040 w 12192000"/>
              <a:gd name="connsiteY21" fmla="*/ 0 h 3723548"/>
              <a:gd name="connsiteX22" fmla="*/ 11187611 w 12192000"/>
              <a:gd name="connsiteY22" fmla="*/ 0 h 3723548"/>
              <a:gd name="connsiteX23" fmla="*/ 12192000 w 12192000"/>
              <a:gd name="connsiteY23" fmla="*/ 0 h 3723548"/>
              <a:gd name="connsiteX24" fmla="*/ 12192000 w 12192000"/>
              <a:gd name="connsiteY24" fmla="*/ 420229 h 3723548"/>
              <a:gd name="connsiteX25" fmla="*/ 12192000 w 12192000"/>
              <a:gd name="connsiteY25" fmla="*/ 952164 h 3723548"/>
              <a:gd name="connsiteX26" fmla="*/ 12192000 w 12192000"/>
              <a:gd name="connsiteY26" fmla="*/ 1521335 h 3723548"/>
              <a:gd name="connsiteX27" fmla="*/ 12192000 w 12192000"/>
              <a:gd name="connsiteY27" fmla="*/ 2016035 h 3723548"/>
              <a:gd name="connsiteX28" fmla="*/ 12192000 w 12192000"/>
              <a:gd name="connsiteY28" fmla="*/ 2622442 h 3723548"/>
              <a:gd name="connsiteX29" fmla="*/ 12192000 w 12192000"/>
              <a:gd name="connsiteY29" fmla="*/ 3079906 h 3723548"/>
              <a:gd name="connsiteX30" fmla="*/ 12192000 w 12192000"/>
              <a:gd name="connsiteY30" fmla="*/ 3723548 h 3723548"/>
              <a:gd name="connsiteX31" fmla="*/ 11855269 w 12192000"/>
              <a:gd name="connsiteY31" fmla="*/ 3723548 h 3723548"/>
              <a:gd name="connsiteX32" fmla="*/ 11396617 w 12192000"/>
              <a:gd name="connsiteY32" fmla="*/ 3723548 h 3723548"/>
              <a:gd name="connsiteX33" fmla="*/ 10816046 w 12192000"/>
              <a:gd name="connsiteY33" fmla="*/ 3723548 h 3723548"/>
              <a:gd name="connsiteX34" fmla="*/ 9991634 w 12192000"/>
              <a:gd name="connsiteY34" fmla="*/ 3723548 h 3723548"/>
              <a:gd name="connsiteX35" fmla="*/ 9289143 w 12192000"/>
              <a:gd name="connsiteY35" fmla="*/ 3723548 h 3723548"/>
              <a:gd name="connsiteX36" fmla="*/ 8708571 w 12192000"/>
              <a:gd name="connsiteY36" fmla="*/ 3723548 h 3723548"/>
              <a:gd name="connsiteX37" fmla="*/ 8128000 w 12192000"/>
              <a:gd name="connsiteY37" fmla="*/ 3723548 h 3723548"/>
              <a:gd name="connsiteX38" fmla="*/ 7303589 w 12192000"/>
              <a:gd name="connsiteY38" fmla="*/ 3723548 h 3723548"/>
              <a:gd name="connsiteX39" fmla="*/ 7088777 w 12192000"/>
              <a:gd name="connsiteY39" fmla="*/ 3723548 h 3723548"/>
              <a:gd name="connsiteX40" fmla="*/ 6508206 w 12192000"/>
              <a:gd name="connsiteY40" fmla="*/ 3723548 h 3723548"/>
              <a:gd name="connsiteX41" fmla="*/ 6293394 w 12192000"/>
              <a:gd name="connsiteY41" fmla="*/ 3723548 h 3723548"/>
              <a:gd name="connsiteX42" fmla="*/ 5590903 w 12192000"/>
              <a:gd name="connsiteY42" fmla="*/ 3723548 h 3723548"/>
              <a:gd name="connsiteX43" fmla="*/ 4888411 w 12192000"/>
              <a:gd name="connsiteY43" fmla="*/ 3723548 h 3723548"/>
              <a:gd name="connsiteX44" fmla="*/ 4307840 w 12192000"/>
              <a:gd name="connsiteY44" fmla="*/ 3723548 h 3723548"/>
              <a:gd name="connsiteX45" fmla="*/ 3605349 w 12192000"/>
              <a:gd name="connsiteY45" fmla="*/ 3723548 h 3723548"/>
              <a:gd name="connsiteX46" fmla="*/ 3268617 w 12192000"/>
              <a:gd name="connsiteY46" fmla="*/ 3723548 h 3723548"/>
              <a:gd name="connsiteX47" fmla="*/ 2809966 w 12192000"/>
              <a:gd name="connsiteY47" fmla="*/ 3723548 h 3723548"/>
              <a:gd name="connsiteX48" fmla="*/ 2229394 w 12192000"/>
              <a:gd name="connsiteY48" fmla="*/ 3723548 h 3723548"/>
              <a:gd name="connsiteX49" fmla="*/ 1648823 w 12192000"/>
              <a:gd name="connsiteY49" fmla="*/ 3723548 h 3723548"/>
              <a:gd name="connsiteX50" fmla="*/ 946331 w 12192000"/>
              <a:gd name="connsiteY50" fmla="*/ 3723548 h 3723548"/>
              <a:gd name="connsiteX51" fmla="*/ 0 w 12192000"/>
              <a:gd name="connsiteY51" fmla="*/ 3723548 h 3723548"/>
              <a:gd name="connsiteX52" fmla="*/ 0 w 12192000"/>
              <a:gd name="connsiteY52" fmla="*/ 3266084 h 3723548"/>
              <a:gd name="connsiteX53" fmla="*/ 0 w 12192000"/>
              <a:gd name="connsiteY53" fmla="*/ 2734148 h 3723548"/>
              <a:gd name="connsiteX54" fmla="*/ 0 w 12192000"/>
              <a:gd name="connsiteY54" fmla="*/ 2127742 h 3723548"/>
              <a:gd name="connsiteX55" fmla="*/ 0 w 12192000"/>
              <a:gd name="connsiteY55" fmla="*/ 1633042 h 3723548"/>
              <a:gd name="connsiteX56" fmla="*/ 0 w 12192000"/>
              <a:gd name="connsiteY56" fmla="*/ 1026635 h 3723548"/>
              <a:gd name="connsiteX57" fmla="*/ 0 w 12192000"/>
              <a:gd name="connsiteY57" fmla="*/ 569171 h 3723548"/>
              <a:gd name="connsiteX58" fmla="*/ 0 w 12192000"/>
              <a:gd name="connsiteY58" fmla="*/ 0 h 372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192000" h="3723548" fill="none" extrusionOk="0">
                <a:moveTo>
                  <a:pt x="0" y="0"/>
                </a:moveTo>
                <a:cubicBezTo>
                  <a:pt x="316899" y="-79761"/>
                  <a:pt x="387745" y="27269"/>
                  <a:pt x="702491" y="0"/>
                </a:cubicBezTo>
                <a:cubicBezTo>
                  <a:pt x="1017237" y="-27269"/>
                  <a:pt x="886334" y="14043"/>
                  <a:pt x="1039223" y="0"/>
                </a:cubicBezTo>
                <a:cubicBezTo>
                  <a:pt x="1192112" y="-14043"/>
                  <a:pt x="1352794" y="38499"/>
                  <a:pt x="1497874" y="0"/>
                </a:cubicBezTo>
                <a:cubicBezTo>
                  <a:pt x="1642954" y="-38499"/>
                  <a:pt x="1795826" y="44784"/>
                  <a:pt x="1956526" y="0"/>
                </a:cubicBezTo>
                <a:cubicBezTo>
                  <a:pt x="2117226" y="-44784"/>
                  <a:pt x="2440701" y="68230"/>
                  <a:pt x="2780937" y="0"/>
                </a:cubicBezTo>
                <a:cubicBezTo>
                  <a:pt x="3121173" y="-68230"/>
                  <a:pt x="3063568" y="43114"/>
                  <a:pt x="3239589" y="0"/>
                </a:cubicBezTo>
                <a:cubicBezTo>
                  <a:pt x="3415610" y="-43114"/>
                  <a:pt x="3766318" y="13297"/>
                  <a:pt x="3942080" y="0"/>
                </a:cubicBezTo>
                <a:cubicBezTo>
                  <a:pt x="4117842" y="-13297"/>
                  <a:pt x="4113930" y="631"/>
                  <a:pt x="4156891" y="0"/>
                </a:cubicBezTo>
                <a:cubicBezTo>
                  <a:pt x="4199852" y="-631"/>
                  <a:pt x="4403551" y="12386"/>
                  <a:pt x="4493623" y="0"/>
                </a:cubicBezTo>
                <a:cubicBezTo>
                  <a:pt x="4583695" y="-12386"/>
                  <a:pt x="4901627" y="44790"/>
                  <a:pt x="5196114" y="0"/>
                </a:cubicBezTo>
                <a:cubicBezTo>
                  <a:pt x="5490601" y="-44790"/>
                  <a:pt x="5522070" y="575"/>
                  <a:pt x="5776686" y="0"/>
                </a:cubicBezTo>
                <a:cubicBezTo>
                  <a:pt x="6031302" y="-575"/>
                  <a:pt x="6193763" y="25864"/>
                  <a:pt x="6601097" y="0"/>
                </a:cubicBezTo>
                <a:cubicBezTo>
                  <a:pt x="7008431" y="-25864"/>
                  <a:pt x="7029739" y="46535"/>
                  <a:pt x="7181669" y="0"/>
                </a:cubicBezTo>
                <a:cubicBezTo>
                  <a:pt x="7333599" y="-46535"/>
                  <a:pt x="7396995" y="11645"/>
                  <a:pt x="7518400" y="0"/>
                </a:cubicBezTo>
                <a:cubicBezTo>
                  <a:pt x="7639805" y="-11645"/>
                  <a:pt x="7634520" y="12379"/>
                  <a:pt x="7733211" y="0"/>
                </a:cubicBezTo>
                <a:cubicBezTo>
                  <a:pt x="7831902" y="-12379"/>
                  <a:pt x="7877319" y="18041"/>
                  <a:pt x="7948023" y="0"/>
                </a:cubicBezTo>
                <a:cubicBezTo>
                  <a:pt x="8018727" y="-18041"/>
                  <a:pt x="8240535" y="42603"/>
                  <a:pt x="8528594" y="0"/>
                </a:cubicBezTo>
                <a:cubicBezTo>
                  <a:pt x="8816653" y="-42603"/>
                  <a:pt x="8908950" y="82107"/>
                  <a:pt x="9231086" y="0"/>
                </a:cubicBezTo>
                <a:cubicBezTo>
                  <a:pt x="9553222" y="-82107"/>
                  <a:pt x="9461715" y="15025"/>
                  <a:pt x="9689737" y="0"/>
                </a:cubicBezTo>
                <a:cubicBezTo>
                  <a:pt x="9917759" y="-15025"/>
                  <a:pt x="10034604" y="1554"/>
                  <a:pt x="10270309" y="0"/>
                </a:cubicBezTo>
                <a:cubicBezTo>
                  <a:pt x="10506014" y="-1554"/>
                  <a:pt x="10448192" y="12270"/>
                  <a:pt x="10607040" y="0"/>
                </a:cubicBezTo>
                <a:cubicBezTo>
                  <a:pt x="10765888" y="-12270"/>
                  <a:pt x="11008993" y="127"/>
                  <a:pt x="11187611" y="0"/>
                </a:cubicBezTo>
                <a:cubicBezTo>
                  <a:pt x="11366229" y="-127"/>
                  <a:pt x="11762271" y="115431"/>
                  <a:pt x="12192000" y="0"/>
                </a:cubicBezTo>
                <a:cubicBezTo>
                  <a:pt x="12210283" y="90502"/>
                  <a:pt x="12186044" y="254949"/>
                  <a:pt x="12192000" y="420229"/>
                </a:cubicBezTo>
                <a:cubicBezTo>
                  <a:pt x="12197956" y="585509"/>
                  <a:pt x="12130140" y="750406"/>
                  <a:pt x="12192000" y="952164"/>
                </a:cubicBezTo>
                <a:cubicBezTo>
                  <a:pt x="12253860" y="1153922"/>
                  <a:pt x="12167002" y="1392684"/>
                  <a:pt x="12192000" y="1521335"/>
                </a:cubicBezTo>
                <a:cubicBezTo>
                  <a:pt x="12216998" y="1649986"/>
                  <a:pt x="12169273" y="1878066"/>
                  <a:pt x="12192000" y="2016035"/>
                </a:cubicBezTo>
                <a:cubicBezTo>
                  <a:pt x="12214727" y="2154004"/>
                  <a:pt x="12148546" y="2450047"/>
                  <a:pt x="12192000" y="2622442"/>
                </a:cubicBezTo>
                <a:cubicBezTo>
                  <a:pt x="12235454" y="2794837"/>
                  <a:pt x="12150634" y="2861726"/>
                  <a:pt x="12192000" y="3079906"/>
                </a:cubicBezTo>
                <a:cubicBezTo>
                  <a:pt x="12233366" y="3298086"/>
                  <a:pt x="12160881" y="3578561"/>
                  <a:pt x="12192000" y="3723548"/>
                </a:cubicBezTo>
                <a:cubicBezTo>
                  <a:pt x="12117243" y="3739935"/>
                  <a:pt x="12006771" y="3691322"/>
                  <a:pt x="11855269" y="3723548"/>
                </a:cubicBezTo>
                <a:cubicBezTo>
                  <a:pt x="11703767" y="3755774"/>
                  <a:pt x="11606456" y="3716687"/>
                  <a:pt x="11396617" y="3723548"/>
                </a:cubicBezTo>
                <a:cubicBezTo>
                  <a:pt x="11186778" y="3730409"/>
                  <a:pt x="10954257" y="3669567"/>
                  <a:pt x="10816046" y="3723548"/>
                </a:cubicBezTo>
                <a:cubicBezTo>
                  <a:pt x="10677835" y="3777529"/>
                  <a:pt x="10331831" y="3697620"/>
                  <a:pt x="9991634" y="3723548"/>
                </a:cubicBezTo>
                <a:cubicBezTo>
                  <a:pt x="9651437" y="3749476"/>
                  <a:pt x="9597224" y="3697288"/>
                  <a:pt x="9289143" y="3723548"/>
                </a:cubicBezTo>
                <a:cubicBezTo>
                  <a:pt x="8981062" y="3749808"/>
                  <a:pt x="8879869" y="3681107"/>
                  <a:pt x="8708571" y="3723548"/>
                </a:cubicBezTo>
                <a:cubicBezTo>
                  <a:pt x="8537273" y="3765989"/>
                  <a:pt x="8292256" y="3682528"/>
                  <a:pt x="8128000" y="3723548"/>
                </a:cubicBezTo>
                <a:cubicBezTo>
                  <a:pt x="7963744" y="3764568"/>
                  <a:pt x="7626102" y="3647201"/>
                  <a:pt x="7303589" y="3723548"/>
                </a:cubicBezTo>
                <a:cubicBezTo>
                  <a:pt x="6981076" y="3799895"/>
                  <a:pt x="7165408" y="3703866"/>
                  <a:pt x="7088777" y="3723548"/>
                </a:cubicBezTo>
                <a:cubicBezTo>
                  <a:pt x="7012146" y="3743230"/>
                  <a:pt x="6659232" y="3706547"/>
                  <a:pt x="6508206" y="3723548"/>
                </a:cubicBezTo>
                <a:cubicBezTo>
                  <a:pt x="6357180" y="3740549"/>
                  <a:pt x="6338053" y="3720363"/>
                  <a:pt x="6293394" y="3723548"/>
                </a:cubicBezTo>
                <a:cubicBezTo>
                  <a:pt x="6248735" y="3726733"/>
                  <a:pt x="5837497" y="3696984"/>
                  <a:pt x="5590903" y="3723548"/>
                </a:cubicBezTo>
                <a:cubicBezTo>
                  <a:pt x="5344309" y="3750112"/>
                  <a:pt x="5187631" y="3715267"/>
                  <a:pt x="4888411" y="3723548"/>
                </a:cubicBezTo>
                <a:cubicBezTo>
                  <a:pt x="4589191" y="3731829"/>
                  <a:pt x="4515196" y="3677699"/>
                  <a:pt x="4307840" y="3723548"/>
                </a:cubicBezTo>
                <a:cubicBezTo>
                  <a:pt x="4100484" y="3769397"/>
                  <a:pt x="3816963" y="3655694"/>
                  <a:pt x="3605349" y="3723548"/>
                </a:cubicBezTo>
                <a:cubicBezTo>
                  <a:pt x="3393735" y="3791402"/>
                  <a:pt x="3413059" y="3714500"/>
                  <a:pt x="3268617" y="3723548"/>
                </a:cubicBezTo>
                <a:cubicBezTo>
                  <a:pt x="3124175" y="3732596"/>
                  <a:pt x="2920017" y="3680571"/>
                  <a:pt x="2809966" y="3723548"/>
                </a:cubicBezTo>
                <a:cubicBezTo>
                  <a:pt x="2699915" y="3766525"/>
                  <a:pt x="2495112" y="3672100"/>
                  <a:pt x="2229394" y="3723548"/>
                </a:cubicBezTo>
                <a:cubicBezTo>
                  <a:pt x="1963676" y="3774996"/>
                  <a:pt x="1775159" y="3706661"/>
                  <a:pt x="1648823" y="3723548"/>
                </a:cubicBezTo>
                <a:cubicBezTo>
                  <a:pt x="1522487" y="3740435"/>
                  <a:pt x="1254899" y="3699942"/>
                  <a:pt x="946331" y="3723548"/>
                </a:cubicBezTo>
                <a:cubicBezTo>
                  <a:pt x="637763" y="3747154"/>
                  <a:pt x="262181" y="3689737"/>
                  <a:pt x="0" y="3723548"/>
                </a:cubicBezTo>
                <a:cubicBezTo>
                  <a:pt x="-21508" y="3548498"/>
                  <a:pt x="41420" y="3493115"/>
                  <a:pt x="0" y="3266084"/>
                </a:cubicBezTo>
                <a:cubicBezTo>
                  <a:pt x="-41420" y="3039053"/>
                  <a:pt x="1498" y="2864347"/>
                  <a:pt x="0" y="2734148"/>
                </a:cubicBezTo>
                <a:cubicBezTo>
                  <a:pt x="-1498" y="2603949"/>
                  <a:pt x="5" y="2264008"/>
                  <a:pt x="0" y="2127742"/>
                </a:cubicBezTo>
                <a:cubicBezTo>
                  <a:pt x="-5" y="1991476"/>
                  <a:pt x="47480" y="1747503"/>
                  <a:pt x="0" y="1633042"/>
                </a:cubicBezTo>
                <a:cubicBezTo>
                  <a:pt x="-47480" y="1518581"/>
                  <a:pt x="35634" y="1204738"/>
                  <a:pt x="0" y="1026635"/>
                </a:cubicBezTo>
                <a:cubicBezTo>
                  <a:pt x="-35634" y="848532"/>
                  <a:pt x="35326" y="721660"/>
                  <a:pt x="0" y="569171"/>
                </a:cubicBezTo>
                <a:cubicBezTo>
                  <a:pt x="-35326" y="416682"/>
                  <a:pt x="58890" y="126843"/>
                  <a:pt x="0" y="0"/>
                </a:cubicBezTo>
                <a:close/>
              </a:path>
              <a:path w="12192000" h="3723548" stroke="0" extrusionOk="0">
                <a:moveTo>
                  <a:pt x="0" y="0"/>
                </a:moveTo>
                <a:cubicBezTo>
                  <a:pt x="78922" y="-205"/>
                  <a:pt x="206680" y="14052"/>
                  <a:pt x="336731" y="0"/>
                </a:cubicBezTo>
                <a:cubicBezTo>
                  <a:pt x="466782" y="-14052"/>
                  <a:pt x="885065" y="27149"/>
                  <a:pt x="1161143" y="0"/>
                </a:cubicBezTo>
                <a:cubicBezTo>
                  <a:pt x="1437221" y="-27149"/>
                  <a:pt x="1597675" y="52353"/>
                  <a:pt x="1985554" y="0"/>
                </a:cubicBezTo>
                <a:cubicBezTo>
                  <a:pt x="2373433" y="-52353"/>
                  <a:pt x="2461254" y="34682"/>
                  <a:pt x="2688046" y="0"/>
                </a:cubicBezTo>
                <a:cubicBezTo>
                  <a:pt x="2914838" y="-34682"/>
                  <a:pt x="3044681" y="47465"/>
                  <a:pt x="3268617" y="0"/>
                </a:cubicBezTo>
                <a:cubicBezTo>
                  <a:pt x="3492553" y="-47465"/>
                  <a:pt x="3711566" y="25494"/>
                  <a:pt x="4093029" y="0"/>
                </a:cubicBezTo>
                <a:cubicBezTo>
                  <a:pt x="4474492" y="-25494"/>
                  <a:pt x="4519110" y="17146"/>
                  <a:pt x="4673600" y="0"/>
                </a:cubicBezTo>
                <a:cubicBezTo>
                  <a:pt x="4828090" y="-17146"/>
                  <a:pt x="4971223" y="30890"/>
                  <a:pt x="5132251" y="0"/>
                </a:cubicBezTo>
                <a:cubicBezTo>
                  <a:pt x="5293279" y="-30890"/>
                  <a:pt x="5294978" y="15838"/>
                  <a:pt x="5347063" y="0"/>
                </a:cubicBezTo>
                <a:cubicBezTo>
                  <a:pt x="5399148" y="-15838"/>
                  <a:pt x="5608419" y="30122"/>
                  <a:pt x="5805714" y="0"/>
                </a:cubicBezTo>
                <a:cubicBezTo>
                  <a:pt x="6003009" y="-30122"/>
                  <a:pt x="6066904" y="23003"/>
                  <a:pt x="6142446" y="0"/>
                </a:cubicBezTo>
                <a:cubicBezTo>
                  <a:pt x="6217988" y="-23003"/>
                  <a:pt x="6383475" y="36050"/>
                  <a:pt x="6601097" y="0"/>
                </a:cubicBezTo>
                <a:cubicBezTo>
                  <a:pt x="6818719" y="-36050"/>
                  <a:pt x="6834889" y="22342"/>
                  <a:pt x="7059749" y="0"/>
                </a:cubicBezTo>
                <a:cubicBezTo>
                  <a:pt x="7284609" y="-22342"/>
                  <a:pt x="7195402" y="11639"/>
                  <a:pt x="7274560" y="0"/>
                </a:cubicBezTo>
                <a:cubicBezTo>
                  <a:pt x="7353718" y="-11639"/>
                  <a:pt x="7700974" y="98924"/>
                  <a:pt x="8098971" y="0"/>
                </a:cubicBezTo>
                <a:cubicBezTo>
                  <a:pt x="8496968" y="-98924"/>
                  <a:pt x="8248326" y="8793"/>
                  <a:pt x="8313783" y="0"/>
                </a:cubicBezTo>
                <a:cubicBezTo>
                  <a:pt x="8379240" y="-8793"/>
                  <a:pt x="8878366" y="72544"/>
                  <a:pt x="9138194" y="0"/>
                </a:cubicBezTo>
                <a:cubicBezTo>
                  <a:pt x="9398022" y="-72544"/>
                  <a:pt x="9340152" y="1220"/>
                  <a:pt x="9474926" y="0"/>
                </a:cubicBezTo>
                <a:cubicBezTo>
                  <a:pt x="9609700" y="-1220"/>
                  <a:pt x="9752912" y="11385"/>
                  <a:pt x="9933577" y="0"/>
                </a:cubicBezTo>
                <a:cubicBezTo>
                  <a:pt x="10114242" y="-11385"/>
                  <a:pt x="10112229" y="34657"/>
                  <a:pt x="10270309" y="0"/>
                </a:cubicBezTo>
                <a:cubicBezTo>
                  <a:pt x="10428389" y="-34657"/>
                  <a:pt x="10639869" y="9645"/>
                  <a:pt x="10850880" y="0"/>
                </a:cubicBezTo>
                <a:cubicBezTo>
                  <a:pt x="11061891" y="-9645"/>
                  <a:pt x="10976387" y="8588"/>
                  <a:pt x="11065691" y="0"/>
                </a:cubicBezTo>
                <a:cubicBezTo>
                  <a:pt x="11154995" y="-8588"/>
                  <a:pt x="11871643" y="2136"/>
                  <a:pt x="12192000" y="0"/>
                </a:cubicBezTo>
                <a:cubicBezTo>
                  <a:pt x="12235022" y="154583"/>
                  <a:pt x="12155985" y="279575"/>
                  <a:pt x="12192000" y="531935"/>
                </a:cubicBezTo>
                <a:cubicBezTo>
                  <a:pt x="12228015" y="784296"/>
                  <a:pt x="12153975" y="905605"/>
                  <a:pt x="12192000" y="1063871"/>
                </a:cubicBezTo>
                <a:cubicBezTo>
                  <a:pt x="12230025" y="1222137"/>
                  <a:pt x="12178035" y="1409161"/>
                  <a:pt x="12192000" y="1558571"/>
                </a:cubicBezTo>
                <a:cubicBezTo>
                  <a:pt x="12205965" y="1707981"/>
                  <a:pt x="12156415" y="2001039"/>
                  <a:pt x="12192000" y="2164977"/>
                </a:cubicBezTo>
                <a:cubicBezTo>
                  <a:pt x="12227585" y="2328915"/>
                  <a:pt x="12142270" y="2457548"/>
                  <a:pt x="12192000" y="2659677"/>
                </a:cubicBezTo>
                <a:cubicBezTo>
                  <a:pt x="12241730" y="2861806"/>
                  <a:pt x="12180058" y="2997332"/>
                  <a:pt x="12192000" y="3228848"/>
                </a:cubicBezTo>
                <a:cubicBezTo>
                  <a:pt x="12203942" y="3460364"/>
                  <a:pt x="12179537" y="3516462"/>
                  <a:pt x="12192000" y="3723548"/>
                </a:cubicBezTo>
                <a:cubicBezTo>
                  <a:pt x="11948379" y="3753036"/>
                  <a:pt x="11642793" y="3708934"/>
                  <a:pt x="11489509" y="3723548"/>
                </a:cubicBezTo>
                <a:cubicBezTo>
                  <a:pt x="11336225" y="3738162"/>
                  <a:pt x="11100259" y="3655773"/>
                  <a:pt x="10787017" y="3723548"/>
                </a:cubicBezTo>
                <a:cubicBezTo>
                  <a:pt x="10473775" y="3791323"/>
                  <a:pt x="10643691" y="3722351"/>
                  <a:pt x="10572206" y="3723548"/>
                </a:cubicBezTo>
                <a:cubicBezTo>
                  <a:pt x="10500721" y="3724745"/>
                  <a:pt x="10380194" y="3691502"/>
                  <a:pt x="10235474" y="3723548"/>
                </a:cubicBezTo>
                <a:cubicBezTo>
                  <a:pt x="10090754" y="3755594"/>
                  <a:pt x="9884511" y="3715853"/>
                  <a:pt x="9776823" y="3723548"/>
                </a:cubicBezTo>
                <a:cubicBezTo>
                  <a:pt x="9669135" y="3731243"/>
                  <a:pt x="9206231" y="3656817"/>
                  <a:pt x="8952411" y="3723548"/>
                </a:cubicBezTo>
                <a:cubicBezTo>
                  <a:pt x="8698591" y="3790279"/>
                  <a:pt x="8660167" y="3689685"/>
                  <a:pt x="8371840" y="3723548"/>
                </a:cubicBezTo>
                <a:cubicBezTo>
                  <a:pt x="8083513" y="3757411"/>
                  <a:pt x="7956417" y="3664516"/>
                  <a:pt x="7791269" y="3723548"/>
                </a:cubicBezTo>
                <a:cubicBezTo>
                  <a:pt x="7626121" y="3782580"/>
                  <a:pt x="7349977" y="3627675"/>
                  <a:pt x="6966857" y="3723548"/>
                </a:cubicBezTo>
                <a:cubicBezTo>
                  <a:pt x="6583737" y="3819421"/>
                  <a:pt x="6659767" y="3659650"/>
                  <a:pt x="6386286" y="3723548"/>
                </a:cubicBezTo>
                <a:cubicBezTo>
                  <a:pt x="6112805" y="3787446"/>
                  <a:pt x="5927512" y="3673653"/>
                  <a:pt x="5683794" y="3723548"/>
                </a:cubicBezTo>
                <a:cubicBezTo>
                  <a:pt x="5440076" y="3773443"/>
                  <a:pt x="5082450" y="3701671"/>
                  <a:pt x="4859383" y="3723548"/>
                </a:cubicBezTo>
                <a:cubicBezTo>
                  <a:pt x="4636316" y="3745425"/>
                  <a:pt x="4689875" y="3713883"/>
                  <a:pt x="4644571" y="3723548"/>
                </a:cubicBezTo>
                <a:cubicBezTo>
                  <a:pt x="4599267" y="3733213"/>
                  <a:pt x="4466108" y="3711216"/>
                  <a:pt x="4307840" y="3723548"/>
                </a:cubicBezTo>
                <a:cubicBezTo>
                  <a:pt x="4149572" y="3735880"/>
                  <a:pt x="3895405" y="3720359"/>
                  <a:pt x="3727269" y="3723548"/>
                </a:cubicBezTo>
                <a:cubicBezTo>
                  <a:pt x="3559133" y="3726737"/>
                  <a:pt x="3336641" y="3684843"/>
                  <a:pt x="3146697" y="3723548"/>
                </a:cubicBezTo>
                <a:cubicBezTo>
                  <a:pt x="2956753" y="3762253"/>
                  <a:pt x="2618608" y="3716174"/>
                  <a:pt x="2322286" y="3723548"/>
                </a:cubicBezTo>
                <a:cubicBezTo>
                  <a:pt x="2025964" y="3730922"/>
                  <a:pt x="2151229" y="3710084"/>
                  <a:pt x="2107474" y="3723548"/>
                </a:cubicBezTo>
                <a:cubicBezTo>
                  <a:pt x="2063719" y="3737012"/>
                  <a:pt x="1804785" y="3715104"/>
                  <a:pt x="1648823" y="3723548"/>
                </a:cubicBezTo>
                <a:cubicBezTo>
                  <a:pt x="1492861" y="3731992"/>
                  <a:pt x="1302034" y="3694885"/>
                  <a:pt x="1190171" y="3723548"/>
                </a:cubicBezTo>
                <a:cubicBezTo>
                  <a:pt x="1078308" y="3752211"/>
                  <a:pt x="1056384" y="3703190"/>
                  <a:pt x="975360" y="3723548"/>
                </a:cubicBezTo>
                <a:cubicBezTo>
                  <a:pt x="894336" y="3743906"/>
                  <a:pt x="345950" y="3715685"/>
                  <a:pt x="0" y="3723548"/>
                </a:cubicBezTo>
                <a:cubicBezTo>
                  <a:pt x="-33438" y="3542232"/>
                  <a:pt x="47962" y="3401599"/>
                  <a:pt x="0" y="3266084"/>
                </a:cubicBezTo>
                <a:cubicBezTo>
                  <a:pt x="-47962" y="3130569"/>
                  <a:pt x="32959" y="2957056"/>
                  <a:pt x="0" y="2771384"/>
                </a:cubicBezTo>
                <a:cubicBezTo>
                  <a:pt x="-32959" y="2585712"/>
                  <a:pt x="27233" y="2408798"/>
                  <a:pt x="0" y="2313919"/>
                </a:cubicBezTo>
                <a:cubicBezTo>
                  <a:pt x="-27233" y="2219040"/>
                  <a:pt x="63088" y="1914666"/>
                  <a:pt x="0" y="1707513"/>
                </a:cubicBezTo>
                <a:cubicBezTo>
                  <a:pt x="-63088" y="1500360"/>
                  <a:pt x="16418" y="1279472"/>
                  <a:pt x="0" y="1138342"/>
                </a:cubicBezTo>
                <a:cubicBezTo>
                  <a:pt x="-16418" y="997212"/>
                  <a:pt x="53813" y="798725"/>
                  <a:pt x="0" y="643642"/>
                </a:cubicBezTo>
                <a:cubicBezTo>
                  <a:pt x="-53813" y="488559"/>
                  <a:pt x="76711" y="210368"/>
                  <a:pt x="0" y="0"/>
                </a:cubicBezTo>
                <a:close/>
              </a:path>
            </a:pathLst>
          </a:custGeom>
          <a:solidFill>
            <a:srgbClr val="F2F8EE"/>
          </a:solidFill>
          <a:ln w="28575"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332168557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2800" dirty="0">
              <a:solidFill>
                <a:srgbClr val="548235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5901C1D-F7B5-BFA7-DABB-05E313FEA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PRO-KONTRA-DEBATTE: Österreich vs. USA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81E4953-611D-F1FB-7865-FF4FD0BF4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16</a:t>
            </a:fld>
            <a:endParaRPr lang="de-AT"/>
          </a:p>
        </p:txBody>
      </p:sp>
      <p:pic>
        <p:nvPicPr>
          <p:cNvPr id="89" name="Grafik 88">
            <a:extLst>
              <a:ext uri="{FF2B5EF4-FFF2-40B4-BE49-F238E27FC236}">
                <a16:creationId xmlns:a16="http://schemas.microsoft.com/office/drawing/2014/main" id="{25568FFE-02FE-6D80-3287-94B31BC827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5727" y="2597242"/>
            <a:ext cx="7280545" cy="3759108"/>
          </a:xfrm>
          <a:prstGeom prst="rect">
            <a:avLst/>
          </a:prstGeom>
        </p:spPr>
      </p:pic>
      <p:sp>
        <p:nvSpPr>
          <p:cNvPr id="90" name="Rechteck 89">
            <a:extLst>
              <a:ext uri="{FF2B5EF4-FFF2-40B4-BE49-F238E27FC236}">
                <a16:creationId xmlns:a16="http://schemas.microsoft.com/office/drawing/2014/main" id="{5965AC15-4B6D-DE5F-4A1F-D9ADA6913938}"/>
              </a:ext>
            </a:extLst>
          </p:cNvPr>
          <p:cNvSpPr/>
          <p:nvPr/>
        </p:nvSpPr>
        <p:spPr>
          <a:xfrm>
            <a:off x="-1" y="1520440"/>
            <a:ext cx="12192000" cy="1009651"/>
          </a:xfrm>
          <a:custGeom>
            <a:avLst/>
            <a:gdLst>
              <a:gd name="connsiteX0" fmla="*/ 0 w 12192000"/>
              <a:gd name="connsiteY0" fmla="*/ 0 h 1009651"/>
              <a:gd name="connsiteX1" fmla="*/ 580571 w 12192000"/>
              <a:gd name="connsiteY1" fmla="*/ 0 h 1009651"/>
              <a:gd name="connsiteX2" fmla="*/ 795383 w 12192000"/>
              <a:gd name="connsiteY2" fmla="*/ 0 h 1009651"/>
              <a:gd name="connsiteX3" fmla="*/ 1010194 w 12192000"/>
              <a:gd name="connsiteY3" fmla="*/ 0 h 1009651"/>
              <a:gd name="connsiteX4" fmla="*/ 1346926 w 12192000"/>
              <a:gd name="connsiteY4" fmla="*/ 0 h 1009651"/>
              <a:gd name="connsiteX5" fmla="*/ 1927497 w 12192000"/>
              <a:gd name="connsiteY5" fmla="*/ 0 h 1009651"/>
              <a:gd name="connsiteX6" fmla="*/ 2629989 w 12192000"/>
              <a:gd name="connsiteY6" fmla="*/ 0 h 1009651"/>
              <a:gd name="connsiteX7" fmla="*/ 3088640 w 12192000"/>
              <a:gd name="connsiteY7" fmla="*/ 0 h 1009651"/>
              <a:gd name="connsiteX8" fmla="*/ 3913051 w 12192000"/>
              <a:gd name="connsiteY8" fmla="*/ 0 h 1009651"/>
              <a:gd name="connsiteX9" fmla="*/ 4371703 w 12192000"/>
              <a:gd name="connsiteY9" fmla="*/ 0 h 1009651"/>
              <a:gd name="connsiteX10" fmla="*/ 4708434 w 12192000"/>
              <a:gd name="connsiteY10" fmla="*/ 0 h 1009651"/>
              <a:gd name="connsiteX11" fmla="*/ 5045166 w 12192000"/>
              <a:gd name="connsiteY11" fmla="*/ 0 h 1009651"/>
              <a:gd name="connsiteX12" fmla="*/ 5503817 w 12192000"/>
              <a:gd name="connsiteY12" fmla="*/ 0 h 1009651"/>
              <a:gd name="connsiteX13" fmla="*/ 5962469 w 12192000"/>
              <a:gd name="connsiteY13" fmla="*/ 0 h 1009651"/>
              <a:gd name="connsiteX14" fmla="*/ 6786880 w 12192000"/>
              <a:gd name="connsiteY14" fmla="*/ 0 h 1009651"/>
              <a:gd name="connsiteX15" fmla="*/ 7245531 w 12192000"/>
              <a:gd name="connsiteY15" fmla="*/ 0 h 1009651"/>
              <a:gd name="connsiteX16" fmla="*/ 7948023 w 12192000"/>
              <a:gd name="connsiteY16" fmla="*/ 0 h 1009651"/>
              <a:gd name="connsiteX17" fmla="*/ 8162834 w 12192000"/>
              <a:gd name="connsiteY17" fmla="*/ 0 h 1009651"/>
              <a:gd name="connsiteX18" fmla="*/ 8499566 w 12192000"/>
              <a:gd name="connsiteY18" fmla="*/ 0 h 1009651"/>
              <a:gd name="connsiteX19" fmla="*/ 9202057 w 12192000"/>
              <a:gd name="connsiteY19" fmla="*/ 0 h 1009651"/>
              <a:gd name="connsiteX20" fmla="*/ 9782629 w 12192000"/>
              <a:gd name="connsiteY20" fmla="*/ 0 h 1009651"/>
              <a:gd name="connsiteX21" fmla="*/ 10607040 w 12192000"/>
              <a:gd name="connsiteY21" fmla="*/ 0 h 1009651"/>
              <a:gd name="connsiteX22" fmla="*/ 11187611 w 12192000"/>
              <a:gd name="connsiteY22" fmla="*/ 0 h 1009651"/>
              <a:gd name="connsiteX23" fmla="*/ 11524343 w 12192000"/>
              <a:gd name="connsiteY23" fmla="*/ 0 h 1009651"/>
              <a:gd name="connsiteX24" fmla="*/ 12192000 w 12192000"/>
              <a:gd name="connsiteY24" fmla="*/ 0 h 1009651"/>
              <a:gd name="connsiteX25" fmla="*/ 12192000 w 12192000"/>
              <a:gd name="connsiteY25" fmla="*/ 474536 h 1009651"/>
              <a:gd name="connsiteX26" fmla="*/ 12192000 w 12192000"/>
              <a:gd name="connsiteY26" fmla="*/ 1009651 h 1009651"/>
              <a:gd name="connsiteX27" fmla="*/ 11611429 w 12192000"/>
              <a:gd name="connsiteY27" fmla="*/ 1009651 h 1009651"/>
              <a:gd name="connsiteX28" fmla="*/ 10787017 w 12192000"/>
              <a:gd name="connsiteY28" fmla="*/ 1009651 h 1009651"/>
              <a:gd name="connsiteX29" fmla="*/ 10572206 w 12192000"/>
              <a:gd name="connsiteY29" fmla="*/ 1009651 h 1009651"/>
              <a:gd name="connsiteX30" fmla="*/ 10235474 w 12192000"/>
              <a:gd name="connsiteY30" fmla="*/ 1009651 h 1009651"/>
              <a:gd name="connsiteX31" fmla="*/ 10020663 w 12192000"/>
              <a:gd name="connsiteY31" fmla="*/ 1009651 h 1009651"/>
              <a:gd name="connsiteX32" fmla="*/ 9683931 w 12192000"/>
              <a:gd name="connsiteY32" fmla="*/ 1009651 h 1009651"/>
              <a:gd name="connsiteX33" fmla="*/ 9225280 w 12192000"/>
              <a:gd name="connsiteY33" fmla="*/ 1009651 h 1009651"/>
              <a:gd name="connsiteX34" fmla="*/ 8888549 w 12192000"/>
              <a:gd name="connsiteY34" fmla="*/ 1009651 h 1009651"/>
              <a:gd name="connsiteX35" fmla="*/ 8307977 w 12192000"/>
              <a:gd name="connsiteY35" fmla="*/ 1009651 h 1009651"/>
              <a:gd name="connsiteX36" fmla="*/ 7483566 w 12192000"/>
              <a:gd name="connsiteY36" fmla="*/ 1009651 h 1009651"/>
              <a:gd name="connsiteX37" fmla="*/ 6781074 w 12192000"/>
              <a:gd name="connsiteY37" fmla="*/ 1009651 h 1009651"/>
              <a:gd name="connsiteX38" fmla="*/ 6566263 w 12192000"/>
              <a:gd name="connsiteY38" fmla="*/ 1009651 h 1009651"/>
              <a:gd name="connsiteX39" fmla="*/ 6229531 w 12192000"/>
              <a:gd name="connsiteY39" fmla="*/ 1009651 h 1009651"/>
              <a:gd name="connsiteX40" fmla="*/ 5892800 w 12192000"/>
              <a:gd name="connsiteY40" fmla="*/ 1009651 h 1009651"/>
              <a:gd name="connsiteX41" fmla="*/ 5434149 w 12192000"/>
              <a:gd name="connsiteY41" fmla="*/ 1009651 h 1009651"/>
              <a:gd name="connsiteX42" fmla="*/ 4853577 w 12192000"/>
              <a:gd name="connsiteY42" fmla="*/ 1009651 h 1009651"/>
              <a:gd name="connsiteX43" fmla="*/ 4029166 w 12192000"/>
              <a:gd name="connsiteY43" fmla="*/ 1009651 h 1009651"/>
              <a:gd name="connsiteX44" fmla="*/ 3326674 w 12192000"/>
              <a:gd name="connsiteY44" fmla="*/ 1009651 h 1009651"/>
              <a:gd name="connsiteX45" fmla="*/ 2746103 w 12192000"/>
              <a:gd name="connsiteY45" fmla="*/ 1009651 h 1009651"/>
              <a:gd name="connsiteX46" fmla="*/ 2165531 w 12192000"/>
              <a:gd name="connsiteY46" fmla="*/ 1009651 h 1009651"/>
              <a:gd name="connsiteX47" fmla="*/ 1341120 w 12192000"/>
              <a:gd name="connsiteY47" fmla="*/ 1009651 h 1009651"/>
              <a:gd name="connsiteX48" fmla="*/ 1126309 w 12192000"/>
              <a:gd name="connsiteY48" fmla="*/ 1009651 h 1009651"/>
              <a:gd name="connsiteX49" fmla="*/ 545737 w 12192000"/>
              <a:gd name="connsiteY49" fmla="*/ 1009651 h 1009651"/>
              <a:gd name="connsiteX50" fmla="*/ 0 w 12192000"/>
              <a:gd name="connsiteY50" fmla="*/ 1009651 h 1009651"/>
              <a:gd name="connsiteX51" fmla="*/ 0 w 12192000"/>
              <a:gd name="connsiteY51" fmla="*/ 494729 h 1009651"/>
              <a:gd name="connsiteX52" fmla="*/ 0 w 12192000"/>
              <a:gd name="connsiteY52" fmla="*/ 0 h 10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2192000" h="1009651" fill="none" extrusionOk="0">
                <a:moveTo>
                  <a:pt x="0" y="0"/>
                </a:moveTo>
                <a:cubicBezTo>
                  <a:pt x="172964" y="-62047"/>
                  <a:pt x="349272" y="37449"/>
                  <a:pt x="580571" y="0"/>
                </a:cubicBezTo>
                <a:cubicBezTo>
                  <a:pt x="811870" y="-37449"/>
                  <a:pt x="701285" y="1129"/>
                  <a:pt x="795383" y="0"/>
                </a:cubicBezTo>
                <a:cubicBezTo>
                  <a:pt x="889481" y="-1129"/>
                  <a:pt x="933560" y="5768"/>
                  <a:pt x="1010194" y="0"/>
                </a:cubicBezTo>
                <a:cubicBezTo>
                  <a:pt x="1086828" y="-5768"/>
                  <a:pt x="1200344" y="28733"/>
                  <a:pt x="1346926" y="0"/>
                </a:cubicBezTo>
                <a:cubicBezTo>
                  <a:pt x="1493508" y="-28733"/>
                  <a:pt x="1665470" y="54116"/>
                  <a:pt x="1927497" y="0"/>
                </a:cubicBezTo>
                <a:cubicBezTo>
                  <a:pt x="2189524" y="-54116"/>
                  <a:pt x="2433348" y="56002"/>
                  <a:pt x="2629989" y="0"/>
                </a:cubicBezTo>
                <a:cubicBezTo>
                  <a:pt x="2826630" y="-56002"/>
                  <a:pt x="2978245" y="1888"/>
                  <a:pt x="3088640" y="0"/>
                </a:cubicBezTo>
                <a:cubicBezTo>
                  <a:pt x="3199035" y="-1888"/>
                  <a:pt x="3564955" y="45847"/>
                  <a:pt x="3913051" y="0"/>
                </a:cubicBezTo>
                <a:cubicBezTo>
                  <a:pt x="4261147" y="-45847"/>
                  <a:pt x="4276400" y="34684"/>
                  <a:pt x="4371703" y="0"/>
                </a:cubicBezTo>
                <a:cubicBezTo>
                  <a:pt x="4467006" y="-34684"/>
                  <a:pt x="4553079" y="27405"/>
                  <a:pt x="4708434" y="0"/>
                </a:cubicBezTo>
                <a:cubicBezTo>
                  <a:pt x="4863789" y="-27405"/>
                  <a:pt x="4892277" y="14043"/>
                  <a:pt x="5045166" y="0"/>
                </a:cubicBezTo>
                <a:cubicBezTo>
                  <a:pt x="5198055" y="-14043"/>
                  <a:pt x="5358737" y="38499"/>
                  <a:pt x="5503817" y="0"/>
                </a:cubicBezTo>
                <a:cubicBezTo>
                  <a:pt x="5648897" y="-38499"/>
                  <a:pt x="5801769" y="44784"/>
                  <a:pt x="5962469" y="0"/>
                </a:cubicBezTo>
                <a:cubicBezTo>
                  <a:pt x="6123169" y="-44784"/>
                  <a:pt x="6446644" y="68230"/>
                  <a:pt x="6786880" y="0"/>
                </a:cubicBezTo>
                <a:cubicBezTo>
                  <a:pt x="7127116" y="-68230"/>
                  <a:pt x="7075262" y="48951"/>
                  <a:pt x="7245531" y="0"/>
                </a:cubicBezTo>
                <a:cubicBezTo>
                  <a:pt x="7415800" y="-48951"/>
                  <a:pt x="7770714" y="11940"/>
                  <a:pt x="7948023" y="0"/>
                </a:cubicBezTo>
                <a:cubicBezTo>
                  <a:pt x="8125332" y="-11940"/>
                  <a:pt x="8119873" y="631"/>
                  <a:pt x="8162834" y="0"/>
                </a:cubicBezTo>
                <a:cubicBezTo>
                  <a:pt x="8205795" y="-631"/>
                  <a:pt x="8409494" y="12386"/>
                  <a:pt x="8499566" y="0"/>
                </a:cubicBezTo>
                <a:cubicBezTo>
                  <a:pt x="8589638" y="-12386"/>
                  <a:pt x="8907570" y="44790"/>
                  <a:pt x="9202057" y="0"/>
                </a:cubicBezTo>
                <a:cubicBezTo>
                  <a:pt x="9496544" y="-44790"/>
                  <a:pt x="9528013" y="575"/>
                  <a:pt x="9782629" y="0"/>
                </a:cubicBezTo>
                <a:cubicBezTo>
                  <a:pt x="10037245" y="-575"/>
                  <a:pt x="10199706" y="25864"/>
                  <a:pt x="10607040" y="0"/>
                </a:cubicBezTo>
                <a:cubicBezTo>
                  <a:pt x="11014374" y="-25864"/>
                  <a:pt x="11041425" y="52599"/>
                  <a:pt x="11187611" y="0"/>
                </a:cubicBezTo>
                <a:cubicBezTo>
                  <a:pt x="11333797" y="-52599"/>
                  <a:pt x="11397470" y="533"/>
                  <a:pt x="11524343" y="0"/>
                </a:cubicBezTo>
                <a:cubicBezTo>
                  <a:pt x="11651216" y="-533"/>
                  <a:pt x="12008363" y="14945"/>
                  <a:pt x="12192000" y="0"/>
                </a:cubicBezTo>
                <a:cubicBezTo>
                  <a:pt x="12227883" y="204712"/>
                  <a:pt x="12145386" y="366996"/>
                  <a:pt x="12192000" y="474536"/>
                </a:cubicBezTo>
                <a:cubicBezTo>
                  <a:pt x="12238614" y="582076"/>
                  <a:pt x="12157074" y="840895"/>
                  <a:pt x="12192000" y="1009651"/>
                </a:cubicBezTo>
                <a:cubicBezTo>
                  <a:pt x="12044636" y="1066368"/>
                  <a:pt x="11808642" y="961076"/>
                  <a:pt x="11611429" y="1009651"/>
                </a:cubicBezTo>
                <a:cubicBezTo>
                  <a:pt x="11414216" y="1058226"/>
                  <a:pt x="11157612" y="979375"/>
                  <a:pt x="10787017" y="1009651"/>
                </a:cubicBezTo>
                <a:cubicBezTo>
                  <a:pt x="10416422" y="1039927"/>
                  <a:pt x="10677834" y="985228"/>
                  <a:pt x="10572206" y="1009651"/>
                </a:cubicBezTo>
                <a:cubicBezTo>
                  <a:pt x="10466578" y="1034074"/>
                  <a:pt x="10306707" y="1007758"/>
                  <a:pt x="10235474" y="1009651"/>
                </a:cubicBezTo>
                <a:cubicBezTo>
                  <a:pt x="10164241" y="1011544"/>
                  <a:pt x="10090779" y="1002182"/>
                  <a:pt x="10020663" y="1009651"/>
                </a:cubicBezTo>
                <a:cubicBezTo>
                  <a:pt x="9950547" y="1017120"/>
                  <a:pt x="9843615" y="999876"/>
                  <a:pt x="9683931" y="1009651"/>
                </a:cubicBezTo>
                <a:cubicBezTo>
                  <a:pt x="9524247" y="1019426"/>
                  <a:pt x="9390292" y="993098"/>
                  <a:pt x="9225280" y="1009651"/>
                </a:cubicBezTo>
                <a:cubicBezTo>
                  <a:pt x="9060268" y="1026204"/>
                  <a:pt x="9016702" y="970633"/>
                  <a:pt x="8888549" y="1009651"/>
                </a:cubicBezTo>
                <a:cubicBezTo>
                  <a:pt x="8760396" y="1048669"/>
                  <a:pt x="8578434" y="985084"/>
                  <a:pt x="8307977" y="1009651"/>
                </a:cubicBezTo>
                <a:cubicBezTo>
                  <a:pt x="8037520" y="1034218"/>
                  <a:pt x="7760572" y="920271"/>
                  <a:pt x="7483566" y="1009651"/>
                </a:cubicBezTo>
                <a:cubicBezTo>
                  <a:pt x="7206560" y="1099031"/>
                  <a:pt x="7105096" y="939929"/>
                  <a:pt x="6781074" y="1009651"/>
                </a:cubicBezTo>
                <a:cubicBezTo>
                  <a:pt x="6457052" y="1079373"/>
                  <a:pt x="6641877" y="991268"/>
                  <a:pt x="6566263" y="1009651"/>
                </a:cubicBezTo>
                <a:cubicBezTo>
                  <a:pt x="6490649" y="1028034"/>
                  <a:pt x="6372099" y="984758"/>
                  <a:pt x="6229531" y="1009651"/>
                </a:cubicBezTo>
                <a:cubicBezTo>
                  <a:pt x="6086963" y="1034544"/>
                  <a:pt x="6044302" y="977425"/>
                  <a:pt x="5892800" y="1009651"/>
                </a:cubicBezTo>
                <a:cubicBezTo>
                  <a:pt x="5741298" y="1041877"/>
                  <a:pt x="5636706" y="995164"/>
                  <a:pt x="5434149" y="1009651"/>
                </a:cubicBezTo>
                <a:cubicBezTo>
                  <a:pt x="5231592" y="1024138"/>
                  <a:pt x="4998630" y="957943"/>
                  <a:pt x="4853577" y="1009651"/>
                </a:cubicBezTo>
                <a:cubicBezTo>
                  <a:pt x="4708524" y="1061359"/>
                  <a:pt x="4368548" y="982269"/>
                  <a:pt x="4029166" y="1009651"/>
                </a:cubicBezTo>
                <a:cubicBezTo>
                  <a:pt x="3689784" y="1037033"/>
                  <a:pt x="3636580" y="986094"/>
                  <a:pt x="3326674" y="1009651"/>
                </a:cubicBezTo>
                <a:cubicBezTo>
                  <a:pt x="3016768" y="1033208"/>
                  <a:pt x="2916001" y="966787"/>
                  <a:pt x="2746103" y="1009651"/>
                </a:cubicBezTo>
                <a:cubicBezTo>
                  <a:pt x="2576205" y="1052515"/>
                  <a:pt x="2331092" y="974690"/>
                  <a:pt x="2165531" y="1009651"/>
                </a:cubicBezTo>
                <a:cubicBezTo>
                  <a:pt x="1999970" y="1044612"/>
                  <a:pt x="1663633" y="933304"/>
                  <a:pt x="1341120" y="1009651"/>
                </a:cubicBezTo>
                <a:cubicBezTo>
                  <a:pt x="1018607" y="1085998"/>
                  <a:pt x="1198352" y="989155"/>
                  <a:pt x="1126309" y="1009651"/>
                </a:cubicBezTo>
                <a:cubicBezTo>
                  <a:pt x="1054266" y="1030147"/>
                  <a:pt x="700647" y="993172"/>
                  <a:pt x="545737" y="1009651"/>
                </a:cubicBezTo>
                <a:cubicBezTo>
                  <a:pt x="390827" y="1026130"/>
                  <a:pt x="255620" y="970373"/>
                  <a:pt x="0" y="1009651"/>
                </a:cubicBezTo>
                <a:cubicBezTo>
                  <a:pt x="-23528" y="825179"/>
                  <a:pt x="1093" y="734708"/>
                  <a:pt x="0" y="494729"/>
                </a:cubicBezTo>
                <a:cubicBezTo>
                  <a:pt x="-1093" y="254750"/>
                  <a:pt x="5860" y="167797"/>
                  <a:pt x="0" y="0"/>
                </a:cubicBezTo>
                <a:close/>
              </a:path>
              <a:path w="12192000" h="1009651" stroke="0" extrusionOk="0">
                <a:moveTo>
                  <a:pt x="0" y="0"/>
                </a:moveTo>
                <a:cubicBezTo>
                  <a:pt x="78922" y="-205"/>
                  <a:pt x="206680" y="14052"/>
                  <a:pt x="336731" y="0"/>
                </a:cubicBezTo>
                <a:cubicBezTo>
                  <a:pt x="466782" y="-14052"/>
                  <a:pt x="885065" y="27149"/>
                  <a:pt x="1161143" y="0"/>
                </a:cubicBezTo>
                <a:cubicBezTo>
                  <a:pt x="1437221" y="-27149"/>
                  <a:pt x="1597675" y="52353"/>
                  <a:pt x="1985554" y="0"/>
                </a:cubicBezTo>
                <a:cubicBezTo>
                  <a:pt x="2373433" y="-52353"/>
                  <a:pt x="2461254" y="34682"/>
                  <a:pt x="2688046" y="0"/>
                </a:cubicBezTo>
                <a:cubicBezTo>
                  <a:pt x="2914838" y="-34682"/>
                  <a:pt x="3044681" y="47465"/>
                  <a:pt x="3268617" y="0"/>
                </a:cubicBezTo>
                <a:cubicBezTo>
                  <a:pt x="3492553" y="-47465"/>
                  <a:pt x="3711566" y="25494"/>
                  <a:pt x="4093029" y="0"/>
                </a:cubicBezTo>
                <a:cubicBezTo>
                  <a:pt x="4474492" y="-25494"/>
                  <a:pt x="4519110" y="17146"/>
                  <a:pt x="4673600" y="0"/>
                </a:cubicBezTo>
                <a:cubicBezTo>
                  <a:pt x="4828090" y="-17146"/>
                  <a:pt x="4971223" y="30890"/>
                  <a:pt x="5132251" y="0"/>
                </a:cubicBezTo>
                <a:cubicBezTo>
                  <a:pt x="5293279" y="-30890"/>
                  <a:pt x="5294978" y="15838"/>
                  <a:pt x="5347063" y="0"/>
                </a:cubicBezTo>
                <a:cubicBezTo>
                  <a:pt x="5399148" y="-15838"/>
                  <a:pt x="5608419" y="30122"/>
                  <a:pt x="5805714" y="0"/>
                </a:cubicBezTo>
                <a:cubicBezTo>
                  <a:pt x="6003009" y="-30122"/>
                  <a:pt x="6066904" y="23003"/>
                  <a:pt x="6142446" y="0"/>
                </a:cubicBezTo>
                <a:cubicBezTo>
                  <a:pt x="6217988" y="-23003"/>
                  <a:pt x="6383475" y="36050"/>
                  <a:pt x="6601097" y="0"/>
                </a:cubicBezTo>
                <a:cubicBezTo>
                  <a:pt x="6818719" y="-36050"/>
                  <a:pt x="6834889" y="22342"/>
                  <a:pt x="7059749" y="0"/>
                </a:cubicBezTo>
                <a:cubicBezTo>
                  <a:pt x="7284609" y="-22342"/>
                  <a:pt x="7195402" y="11639"/>
                  <a:pt x="7274560" y="0"/>
                </a:cubicBezTo>
                <a:cubicBezTo>
                  <a:pt x="7353718" y="-11639"/>
                  <a:pt x="7700974" y="98924"/>
                  <a:pt x="8098971" y="0"/>
                </a:cubicBezTo>
                <a:cubicBezTo>
                  <a:pt x="8496968" y="-98924"/>
                  <a:pt x="8248326" y="8793"/>
                  <a:pt x="8313783" y="0"/>
                </a:cubicBezTo>
                <a:cubicBezTo>
                  <a:pt x="8379240" y="-8793"/>
                  <a:pt x="8878366" y="72544"/>
                  <a:pt x="9138194" y="0"/>
                </a:cubicBezTo>
                <a:cubicBezTo>
                  <a:pt x="9398022" y="-72544"/>
                  <a:pt x="9340152" y="1220"/>
                  <a:pt x="9474926" y="0"/>
                </a:cubicBezTo>
                <a:cubicBezTo>
                  <a:pt x="9609700" y="-1220"/>
                  <a:pt x="9752912" y="11385"/>
                  <a:pt x="9933577" y="0"/>
                </a:cubicBezTo>
                <a:cubicBezTo>
                  <a:pt x="10114242" y="-11385"/>
                  <a:pt x="10112229" y="34657"/>
                  <a:pt x="10270309" y="0"/>
                </a:cubicBezTo>
                <a:cubicBezTo>
                  <a:pt x="10428389" y="-34657"/>
                  <a:pt x="10639869" y="9645"/>
                  <a:pt x="10850880" y="0"/>
                </a:cubicBezTo>
                <a:cubicBezTo>
                  <a:pt x="11061891" y="-9645"/>
                  <a:pt x="10976387" y="8588"/>
                  <a:pt x="11065691" y="0"/>
                </a:cubicBezTo>
                <a:cubicBezTo>
                  <a:pt x="11154995" y="-8588"/>
                  <a:pt x="11871643" y="2136"/>
                  <a:pt x="12192000" y="0"/>
                </a:cubicBezTo>
                <a:cubicBezTo>
                  <a:pt x="12246160" y="123492"/>
                  <a:pt x="12166252" y="389832"/>
                  <a:pt x="12192000" y="504826"/>
                </a:cubicBezTo>
                <a:cubicBezTo>
                  <a:pt x="12217748" y="619820"/>
                  <a:pt x="12163597" y="763697"/>
                  <a:pt x="12192000" y="1009651"/>
                </a:cubicBezTo>
                <a:cubicBezTo>
                  <a:pt x="12009512" y="1028442"/>
                  <a:pt x="11858957" y="986880"/>
                  <a:pt x="11733349" y="1009651"/>
                </a:cubicBezTo>
                <a:cubicBezTo>
                  <a:pt x="11607741" y="1032422"/>
                  <a:pt x="11477111" y="980486"/>
                  <a:pt x="11396617" y="1009651"/>
                </a:cubicBezTo>
                <a:cubicBezTo>
                  <a:pt x="11316123" y="1038816"/>
                  <a:pt x="11152115" y="974771"/>
                  <a:pt x="10937966" y="1009651"/>
                </a:cubicBezTo>
                <a:cubicBezTo>
                  <a:pt x="10723817" y="1044531"/>
                  <a:pt x="10671538" y="958112"/>
                  <a:pt x="10479314" y="1009651"/>
                </a:cubicBezTo>
                <a:cubicBezTo>
                  <a:pt x="10287090" y="1061190"/>
                  <a:pt x="10300831" y="1001055"/>
                  <a:pt x="10142583" y="1009651"/>
                </a:cubicBezTo>
                <a:cubicBezTo>
                  <a:pt x="9984335" y="1018247"/>
                  <a:pt x="9856754" y="976984"/>
                  <a:pt x="9683931" y="1009651"/>
                </a:cubicBezTo>
                <a:cubicBezTo>
                  <a:pt x="9511108" y="1042318"/>
                  <a:pt x="9289832" y="941053"/>
                  <a:pt x="8981440" y="1009651"/>
                </a:cubicBezTo>
                <a:cubicBezTo>
                  <a:pt x="8673048" y="1078249"/>
                  <a:pt x="8838114" y="1008454"/>
                  <a:pt x="8766629" y="1009651"/>
                </a:cubicBezTo>
                <a:cubicBezTo>
                  <a:pt x="8695144" y="1010848"/>
                  <a:pt x="8574617" y="977605"/>
                  <a:pt x="8429897" y="1009651"/>
                </a:cubicBezTo>
                <a:cubicBezTo>
                  <a:pt x="8285177" y="1041697"/>
                  <a:pt x="8078934" y="1001956"/>
                  <a:pt x="7971246" y="1009651"/>
                </a:cubicBezTo>
                <a:cubicBezTo>
                  <a:pt x="7863558" y="1017346"/>
                  <a:pt x="7400654" y="942920"/>
                  <a:pt x="7146834" y="1009651"/>
                </a:cubicBezTo>
                <a:cubicBezTo>
                  <a:pt x="6893014" y="1076382"/>
                  <a:pt x="6854590" y="975788"/>
                  <a:pt x="6566263" y="1009651"/>
                </a:cubicBezTo>
                <a:cubicBezTo>
                  <a:pt x="6277936" y="1043514"/>
                  <a:pt x="6153096" y="954413"/>
                  <a:pt x="5985691" y="1009651"/>
                </a:cubicBezTo>
                <a:cubicBezTo>
                  <a:pt x="5818286" y="1064889"/>
                  <a:pt x="5539822" y="910738"/>
                  <a:pt x="5161280" y="1009651"/>
                </a:cubicBezTo>
                <a:cubicBezTo>
                  <a:pt x="4782738" y="1108564"/>
                  <a:pt x="4854190" y="945753"/>
                  <a:pt x="4580709" y="1009651"/>
                </a:cubicBezTo>
                <a:cubicBezTo>
                  <a:pt x="4307228" y="1073549"/>
                  <a:pt x="4121935" y="959756"/>
                  <a:pt x="3878217" y="1009651"/>
                </a:cubicBezTo>
                <a:cubicBezTo>
                  <a:pt x="3634499" y="1059546"/>
                  <a:pt x="3276873" y="987774"/>
                  <a:pt x="3053806" y="1009651"/>
                </a:cubicBezTo>
                <a:cubicBezTo>
                  <a:pt x="2830739" y="1031528"/>
                  <a:pt x="2884298" y="999986"/>
                  <a:pt x="2838994" y="1009651"/>
                </a:cubicBezTo>
                <a:cubicBezTo>
                  <a:pt x="2793690" y="1019316"/>
                  <a:pt x="2660531" y="997319"/>
                  <a:pt x="2502263" y="1009651"/>
                </a:cubicBezTo>
                <a:cubicBezTo>
                  <a:pt x="2343995" y="1021983"/>
                  <a:pt x="2096999" y="1009271"/>
                  <a:pt x="1921691" y="1009651"/>
                </a:cubicBezTo>
                <a:cubicBezTo>
                  <a:pt x="1746383" y="1010031"/>
                  <a:pt x="1524271" y="969819"/>
                  <a:pt x="1341120" y="1009651"/>
                </a:cubicBezTo>
                <a:cubicBezTo>
                  <a:pt x="1157969" y="1049483"/>
                  <a:pt x="813031" y="1002277"/>
                  <a:pt x="516709" y="1009651"/>
                </a:cubicBezTo>
                <a:cubicBezTo>
                  <a:pt x="220387" y="1017025"/>
                  <a:pt x="209965" y="949791"/>
                  <a:pt x="0" y="1009651"/>
                </a:cubicBezTo>
                <a:cubicBezTo>
                  <a:pt x="-25726" y="796841"/>
                  <a:pt x="13629" y="646265"/>
                  <a:pt x="0" y="514922"/>
                </a:cubicBezTo>
                <a:cubicBezTo>
                  <a:pt x="-13629" y="383579"/>
                  <a:pt x="42555" y="240597"/>
                  <a:pt x="0" y="0"/>
                </a:cubicBezTo>
                <a:close/>
              </a:path>
            </a:pathLst>
          </a:custGeom>
          <a:solidFill>
            <a:srgbClr val="D0DCCB"/>
          </a:solidFill>
          <a:ln w="28575">
            <a:solidFill>
              <a:schemeClr val="bg1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332168557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800" dirty="0">
                <a:solidFill>
                  <a:srgbClr val="548235"/>
                </a:solidFill>
              </a:rPr>
              <a:t>Ist eine gesetzliche Krankenversicherung, wie in Österreich, besser als ein System ohne gesetzliche Krankenversicherung, wie in den USA?</a:t>
            </a:r>
          </a:p>
        </p:txBody>
      </p:sp>
    </p:spTree>
    <p:extLst>
      <p:ext uri="{BB962C8B-B14F-4D97-AF65-F5344CB8AC3E}">
        <p14:creationId xmlns:p14="http://schemas.microsoft.com/office/powerpoint/2010/main" val="34675134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425A6C-822C-BDAE-4C65-B55264574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Höhe des Einkommens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4E6F200-D728-A714-DB5E-41ECB17D9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17</a:t>
            </a:fld>
            <a:endParaRPr lang="de-AT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0366BCC8-A7C6-F57E-52FA-FA734056C36B}"/>
              </a:ext>
            </a:extLst>
          </p:cNvPr>
          <p:cNvSpPr/>
          <p:nvPr/>
        </p:nvSpPr>
        <p:spPr>
          <a:xfrm>
            <a:off x="0" y="2022158"/>
            <a:ext cx="7166610" cy="45719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6D37710A-C215-F524-7625-C47AFBAFE07B}"/>
              </a:ext>
            </a:extLst>
          </p:cNvPr>
          <p:cNvSpPr/>
          <p:nvPr/>
        </p:nvSpPr>
        <p:spPr>
          <a:xfrm>
            <a:off x="5027295" y="2953702"/>
            <a:ext cx="7166610" cy="45719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1A60C8C7-7D84-1070-244B-6A986A3D8FA1}"/>
              </a:ext>
            </a:extLst>
          </p:cNvPr>
          <p:cNvSpPr/>
          <p:nvPr/>
        </p:nvSpPr>
        <p:spPr>
          <a:xfrm>
            <a:off x="0" y="2137410"/>
            <a:ext cx="12192000" cy="742950"/>
          </a:xfrm>
          <a:prstGeom prst="rect">
            <a:avLst/>
          </a:prstGeom>
          <a:solidFill>
            <a:srgbClr val="EAF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>
                <a:solidFill>
                  <a:schemeClr val="tx1"/>
                </a:solidFill>
              </a:rPr>
              <a:t>Warum verdient man in dem einen Beruf mehr als im anderen?</a:t>
            </a:r>
            <a:endParaRPr lang="de-AT" sz="3200" dirty="0">
              <a:solidFill>
                <a:schemeClr val="tx1"/>
              </a:solidFill>
            </a:endParaRPr>
          </a:p>
        </p:txBody>
      </p:sp>
      <p:pic>
        <p:nvPicPr>
          <p:cNvPr id="11" name="Grafik 10" descr="Fragezeichen Silhouette">
            <a:extLst>
              <a:ext uri="{FF2B5EF4-FFF2-40B4-BE49-F238E27FC236}">
                <a16:creationId xmlns:a16="http://schemas.microsoft.com/office/drawing/2014/main" id="{B07AD90F-E916-F983-4D89-271A7CCFF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35430" y="4937760"/>
            <a:ext cx="914400" cy="914400"/>
          </a:xfrm>
          <a:prstGeom prst="rect">
            <a:avLst/>
          </a:prstGeom>
        </p:spPr>
      </p:pic>
      <p:pic>
        <p:nvPicPr>
          <p:cNvPr id="13" name="Grafik 12" descr="Fragezeichen mit einfarbiger Füllung">
            <a:extLst>
              <a:ext uri="{FF2B5EF4-FFF2-40B4-BE49-F238E27FC236}">
                <a16:creationId xmlns:a16="http://schemas.microsoft.com/office/drawing/2014/main" id="{6C38B7AD-ACBC-8E90-F1FC-18240B0E75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67065" y="3716543"/>
            <a:ext cx="914400" cy="914400"/>
          </a:xfrm>
          <a:prstGeom prst="rect">
            <a:avLst/>
          </a:prstGeom>
        </p:spPr>
      </p:pic>
      <p:pic>
        <p:nvPicPr>
          <p:cNvPr id="15" name="Grafik 14" descr="Marke Fragezeichen mit einfarbiger Füllung">
            <a:extLst>
              <a:ext uri="{FF2B5EF4-FFF2-40B4-BE49-F238E27FC236}">
                <a16:creationId xmlns:a16="http://schemas.microsoft.com/office/drawing/2014/main" id="{0A45ECED-CBF9-7EA5-5869-874C49BDA9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57500" y="4721617"/>
            <a:ext cx="914400" cy="914400"/>
          </a:xfrm>
          <a:prstGeom prst="rect">
            <a:avLst/>
          </a:prstGeom>
        </p:spPr>
      </p:pic>
      <p:pic>
        <p:nvPicPr>
          <p:cNvPr id="17" name="Grafik 16" descr="Marke Fragezeichen Silhouette">
            <a:extLst>
              <a:ext uri="{FF2B5EF4-FFF2-40B4-BE49-F238E27FC236}">
                <a16:creationId xmlns:a16="http://schemas.microsoft.com/office/drawing/2014/main" id="{C6008A8F-270E-09FE-35F4-9C386EED08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10600" y="848977"/>
            <a:ext cx="914400" cy="914400"/>
          </a:xfrm>
          <a:prstGeom prst="rect">
            <a:avLst/>
          </a:prstGeom>
        </p:spPr>
      </p:pic>
      <p:pic>
        <p:nvPicPr>
          <p:cNvPr id="19" name="Grafik 18" descr="Hilfe mit einfarbiger Füllung">
            <a:extLst>
              <a:ext uri="{FF2B5EF4-FFF2-40B4-BE49-F238E27FC236}">
                <a16:creationId xmlns:a16="http://schemas.microsoft.com/office/drawing/2014/main" id="{32C7634D-1802-3ABE-FB41-C9FD3101E83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962442" y="4927600"/>
            <a:ext cx="914400" cy="914400"/>
          </a:xfrm>
          <a:prstGeom prst="rect">
            <a:avLst/>
          </a:prstGeom>
        </p:spPr>
      </p:pic>
      <p:pic>
        <p:nvPicPr>
          <p:cNvPr id="21" name="Grafik 20" descr="Fragezeichen mit einfarbiger Füllung">
            <a:extLst>
              <a:ext uri="{FF2B5EF4-FFF2-40B4-BE49-F238E27FC236}">
                <a16:creationId xmlns:a16="http://schemas.microsoft.com/office/drawing/2014/main" id="{027D280D-F700-61E2-033E-C2FA914EE74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965129" y="4793740"/>
            <a:ext cx="914400" cy="914400"/>
          </a:xfrm>
          <a:prstGeom prst="rect">
            <a:avLst/>
          </a:prstGeom>
        </p:spPr>
      </p:pic>
      <p:pic>
        <p:nvPicPr>
          <p:cNvPr id="23" name="Grafik 22" descr="Hilfe Silhouette">
            <a:extLst>
              <a:ext uri="{FF2B5EF4-FFF2-40B4-BE49-F238E27FC236}">
                <a16:creationId xmlns:a16="http://schemas.microsoft.com/office/drawing/2014/main" id="{EFB8430F-955A-E95E-78F5-57B3DD0D57B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688878" y="1107758"/>
            <a:ext cx="914400" cy="914400"/>
          </a:xfrm>
          <a:prstGeom prst="rect">
            <a:avLst/>
          </a:prstGeom>
        </p:spPr>
      </p:pic>
      <p:pic>
        <p:nvPicPr>
          <p:cNvPr id="24" name="Grafik 23" descr="Fragezeichen Silhouette">
            <a:extLst>
              <a:ext uri="{FF2B5EF4-FFF2-40B4-BE49-F238E27FC236}">
                <a16:creationId xmlns:a16="http://schemas.microsoft.com/office/drawing/2014/main" id="{FBDBD794-839C-210B-7FED-A0A216F356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5567" y="3195834"/>
            <a:ext cx="914400" cy="914400"/>
          </a:xfrm>
          <a:prstGeom prst="rect">
            <a:avLst/>
          </a:prstGeom>
        </p:spPr>
      </p:pic>
      <p:pic>
        <p:nvPicPr>
          <p:cNvPr id="25" name="Grafik 24" descr="Fragezeichen mit einfarbiger Füllung">
            <a:extLst>
              <a:ext uri="{FF2B5EF4-FFF2-40B4-BE49-F238E27FC236}">
                <a16:creationId xmlns:a16="http://schemas.microsoft.com/office/drawing/2014/main" id="{691864FD-68F8-7F26-DAFE-2FADED7D0B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49739" y="944228"/>
            <a:ext cx="914400" cy="914400"/>
          </a:xfrm>
          <a:prstGeom prst="rect">
            <a:avLst/>
          </a:prstGeom>
        </p:spPr>
      </p:pic>
      <p:pic>
        <p:nvPicPr>
          <p:cNvPr id="26" name="Grafik 25" descr="Marke Fragezeichen mit einfarbiger Füllung">
            <a:extLst>
              <a:ext uri="{FF2B5EF4-FFF2-40B4-BE49-F238E27FC236}">
                <a16:creationId xmlns:a16="http://schemas.microsoft.com/office/drawing/2014/main" id="{A8492320-7568-5781-BA62-8D8812BBBE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36155" y="837818"/>
            <a:ext cx="914400" cy="914400"/>
          </a:xfrm>
          <a:prstGeom prst="rect">
            <a:avLst/>
          </a:prstGeom>
        </p:spPr>
      </p:pic>
      <p:pic>
        <p:nvPicPr>
          <p:cNvPr id="27" name="Grafik 26" descr="Marke Fragezeichen Silhouette">
            <a:extLst>
              <a:ext uri="{FF2B5EF4-FFF2-40B4-BE49-F238E27FC236}">
                <a16:creationId xmlns:a16="http://schemas.microsoft.com/office/drawing/2014/main" id="{9E2F3DC8-0ED9-952C-0B51-140649B1F0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392762" y="3794267"/>
            <a:ext cx="914400" cy="914400"/>
          </a:xfrm>
          <a:prstGeom prst="rect">
            <a:avLst/>
          </a:prstGeom>
        </p:spPr>
      </p:pic>
      <p:pic>
        <p:nvPicPr>
          <p:cNvPr id="28" name="Grafik 27" descr="Hilfe mit einfarbiger Füllung">
            <a:extLst>
              <a:ext uri="{FF2B5EF4-FFF2-40B4-BE49-F238E27FC236}">
                <a16:creationId xmlns:a16="http://schemas.microsoft.com/office/drawing/2014/main" id="{83352CE6-4FD1-DC93-0BBC-AF023DBA741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46854" y="3146510"/>
            <a:ext cx="914400" cy="914400"/>
          </a:xfrm>
          <a:prstGeom prst="rect">
            <a:avLst/>
          </a:prstGeom>
        </p:spPr>
      </p:pic>
      <p:pic>
        <p:nvPicPr>
          <p:cNvPr id="29" name="Grafik 28" descr="Fragezeichen mit einfarbiger Füllung">
            <a:extLst>
              <a:ext uri="{FF2B5EF4-FFF2-40B4-BE49-F238E27FC236}">
                <a16:creationId xmlns:a16="http://schemas.microsoft.com/office/drawing/2014/main" id="{696E0F58-5879-45C6-DDB6-424BF37794D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548323" y="3367191"/>
            <a:ext cx="914400" cy="914400"/>
          </a:xfrm>
          <a:prstGeom prst="rect">
            <a:avLst/>
          </a:prstGeom>
        </p:spPr>
      </p:pic>
      <p:pic>
        <p:nvPicPr>
          <p:cNvPr id="30" name="Grafik 29" descr="Hilfe Silhouette">
            <a:extLst>
              <a:ext uri="{FF2B5EF4-FFF2-40B4-BE49-F238E27FC236}">
                <a16:creationId xmlns:a16="http://schemas.microsoft.com/office/drawing/2014/main" id="{14FA2E6C-0853-44CE-4AF9-EE7702071F2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84348" y="4524218"/>
            <a:ext cx="914400" cy="914400"/>
          </a:xfrm>
          <a:prstGeom prst="rect">
            <a:avLst/>
          </a:prstGeom>
        </p:spPr>
      </p:pic>
      <p:pic>
        <p:nvPicPr>
          <p:cNvPr id="31" name="Grafik 30" descr="Fragezeichen Silhouette">
            <a:extLst>
              <a:ext uri="{FF2B5EF4-FFF2-40B4-BE49-F238E27FC236}">
                <a16:creationId xmlns:a16="http://schemas.microsoft.com/office/drawing/2014/main" id="{A783E40E-EDCD-3ECA-006D-6B673A443B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91363" y="3624777"/>
            <a:ext cx="914400" cy="914400"/>
          </a:xfrm>
          <a:prstGeom prst="rect">
            <a:avLst/>
          </a:prstGeom>
        </p:spPr>
      </p:pic>
      <p:pic>
        <p:nvPicPr>
          <p:cNvPr id="32" name="Grafik 31" descr="Hilfe Silhouette">
            <a:extLst>
              <a:ext uri="{FF2B5EF4-FFF2-40B4-BE49-F238E27FC236}">
                <a16:creationId xmlns:a16="http://schemas.microsoft.com/office/drawing/2014/main" id="{A526291E-32AB-C44C-BF65-624646EDED1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421970" y="3759900"/>
            <a:ext cx="914400" cy="914400"/>
          </a:xfrm>
          <a:prstGeom prst="rect">
            <a:avLst/>
          </a:prstGeom>
        </p:spPr>
      </p:pic>
      <p:pic>
        <p:nvPicPr>
          <p:cNvPr id="33" name="Grafik 32" descr="Fragezeichen mit einfarbiger Füllung">
            <a:extLst>
              <a:ext uri="{FF2B5EF4-FFF2-40B4-BE49-F238E27FC236}">
                <a16:creationId xmlns:a16="http://schemas.microsoft.com/office/drawing/2014/main" id="{66F66ADA-AFD1-F69B-0F8E-88A3FE4198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232" y="915162"/>
            <a:ext cx="914400" cy="914400"/>
          </a:xfrm>
          <a:prstGeom prst="rect">
            <a:avLst/>
          </a:prstGeom>
        </p:spPr>
      </p:pic>
      <p:pic>
        <p:nvPicPr>
          <p:cNvPr id="34" name="Grafik 33" descr="Hilfe Silhouette">
            <a:extLst>
              <a:ext uri="{FF2B5EF4-FFF2-40B4-BE49-F238E27FC236}">
                <a16:creationId xmlns:a16="http://schemas.microsoft.com/office/drawing/2014/main" id="{7AF71EB5-AF3B-AF19-2A59-9FACC90E3DA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093252" y="5095730"/>
            <a:ext cx="914400" cy="914400"/>
          </a:xfrm>
          <a:prstGeom prst="rect">
            <a:avLst/>
          </a:prstGeom>
        </p:spPr>
      </p:pic>
      <p:pic>
        <p:nvPicPr>
          <p:cNvPr id="35" name="Grafik 34" descr="Fragezeichen mit einfarbiger Füllung">
            <a:extLst>
              <a:ext uri="{FF2B5EF4-FFF2-40B4-BE49-F238E27FC236}">
                <a16:creationId xmlns:a16="http://schemas.microsoft.com/office/drawing/2014/main" id="{F7B65163-7ABD-8593-6B15-5E1B8776AE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29958" y="5283594"/>
            <a:ext cx="914400" cy="914400"/>
          </a:xfrm>
          <a:prstGeom prst="rect">
            <a:avLst/>
          </a:prstGeom>
        </p:spPr>
      </p:pic>
      <p:pic>
        <p:nvPicPr>
          <p:cNvPr id="36" name="Grafik 35" descr="Hilfe Silhouette">
            <a:extLst>
              <a:ext uri="{FF2B5EF4-FFF2-40B4-BE49-F238E27FC236}">
                <a16:creationId xmlns:a16="http://schemas.microsoft.com/office/drawing/2014/main" id="{51CED37A-B938-5DBA-D8A6-204455EC89E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126316" y="3156085"/>
            <a:ext cx="914400" cy="914400"/>
          </a:xfrm>
          <a:prstGeom prst="rect">
            <a:avLst/>
          </a:prstGeom>
        </p:spPr>
      </p:pic>
      <p:pic>
        <p:nvPicPr>
          <p:cNvPr id="37" name="Grafik 36" descr="Hilfe mit einfarbiger Füllung">
            <a:extLst>
              <a:ext uri="{FF2B5EF4-FFF2-40B4-BE49-F238E27FC236}">
                <a16:creationId xmlns:a16="http://schemas.microsoft.com/office/drawing/2014/main" id="{2F45E845-137E-3F17-A0DA-51AEF3F8669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883721" y="3116788"/>
            <a:ext cx="914400" cy="914400"/>
          </a:xfrm>
          <a:prstGeom prst="rect">
            <a:avLst/>
          </a:prstGeom>
        </p:spPr>
      </p:pic>
      <p:pic>
        <p:nvPicPr>
          <p:cNvPr id="38" name="Grafik 37" descr="Fragezeichen Silhouette">
            <a:extLst>
              <a:ext uri="{FF2B5EF4-FFF2-40B4-BE49-F238E27FC236}">
                <a16:creationId xmlns:a16="http://schemas.microsoft.com/office/drawing/2014/main" id="{125A1D7C-410E-C490-F2F9-3D9270FAA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665" y="3097144"/>
            <a:ext cx="914400" cy="914400"/>
          </a:xfrm>
          <a:prstGeom prst="rect">
            <a:avLst/>
          </a:prstGeom>
        </p:spPr>
      </p:pic>
      <p:pic>
        <p:nvPicPr>
          <p:cNvPr id="39" name="Grafik 38" descr="Hilfe mit einfarbiger Füllung">
            <a:extLst>
              <a:ext uri="{FF2B5EF4-FFF2-40B4-BE49-F238E27FC236}">
                <a16:creationId xmlns:a16="http://schemas.microsoft.com/office/drawing/2014/main" id="{5C87F513-D8F2-67E5-D27E-8EDE29442CD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31670" y="5426059"/>
            <a:ext cx="914400" cy="914400"/>
          </a:xfrm>
          <a:prstGeom prst="rect">
            <a:avLst/>
          </a:prstGeom>
        </p:spPr>
      </p:pic>
      <p:pic>
        <p:nvPicPr>
          <p:cNvPr id="40" name="Grafik 39" descr="Hilfe mit einfarbiger Füllung">
            <a:extLst>
              <a:ext uri="{FF2B5EF4-FFF2-40B4-BE49-F238E27FC236}">
                <a16:creationId xmlns:a16="http://schemas.microsoft.com/office/drawing/2014/main" id="{5D67688A-5B09-0F3A-16E7-C22EDEA15EC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338606" y="4189904"/>
            <a:ext cx="914400" cy="914400"/>
          </a:xfrm>
          <a:prstGeom prst="rect">
            <a:avLst/>
          </a:prstGeom>
        </p:spPr>
      </p:pic>
      <p:pic>
        <p:nvPicPr>
          <p:cNvPr id="41" name="Grafik 40" descr="Fragezeichen Silhouette">
            <a:extLst>
              <a:ext uri="{FF2B5EF4-FFF2-40B4-BE49-F238E27FC236}">
                <a16:creationId xmlns:a16="http://schemas.microsoft.com/office/drawing/2014/main" id="{391BCE01-F9B4-1D0E-6908-506CAB2E0D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00319" y="4202638"/>
            <a:ext cx="914400" cy="914400"/>
          </a:xfrm>
          <a:prstGeom prst="rect">
            <a:avLst/>
          </a:prstGeom>
        </p:spPr>
      </p:pic>
      <p:pic>
        <p:nvPicPr>
          <p:cNvPr id="42" name="Grafik 41" descr="Hilfe Silhouette">
            <a:extLst>
              <a:ext uri="{FF2B5EF4-FFF2-40B4-BE49-F238E27FC236}">
                <a16:creationId xmlns:a16="http://schemas.microsoft.com/office/drawing/2014/main" id="{D2DAAC5F-0127-259F-A415-C67A61F122A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028367" y="5415427"/>
            <a:ext cx="914400" cy="914400"/>
          </a:xfrm>
          <a:prstGeom prst="rect">
            <a:avLst/>
          </a:prstGeom>
        </p:spPr>
      </p:pic>
      <p:sp>
        <p:nvSpPr>
          <p:cNvPr id="43" name="Rechteck 42">
            <a:extLst>
              <a:ext uri="{FF2B5EF4-FFF2-40B4-BE49-F238E27FC236}">
                <a16:creationId xmlns:a16="http://schemas.microsoft.com/office/drawing/2014/main" id="{327EA92C-5872-927C-4BC6-2EECF6F9C8FF}"/>
              </a:ext>
            </a:extLst>
          </p:cNvPr>
          <p:cNvSpPr/>
          <p:nvPr/>
        </p:nvSpPr>
        <p:spPr>
          <a:xfrm>
            <a:off x="3087158" y="3253018"/>
            <a:ext cx="6007998" cy="1637987"/>
          </a:xfrm>
          <a:prstGeom prst="rect">
            <a:avLst/>
          </a:prstGeom>
          <a:solidFill>
            <a:srgbClr val="E5F2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b="1" dirty="0">
                <a:solidFill>
                  <a:schemeClr val="tx1"/>
                </a:solidFill>
              </a:rPr>
              <a:t>Aufgabe:</a:t>
            </a:r>
          </a:p>
          <a:p>
            <a:pPr algn="ctr"/>
            <a:endParaRPr lang="de-AT" sz="1200" dirty="0">
              <a:solidFill>
                <a:schemeClr val="tx1"/>
              </a:solidFill>
            </a:endParaRPr>
          </a:p>
          <a:p>
            <a:pPr algn="ctr"/>
            <a:r>
              <a:rPr lang="de-AT" sz="2400" dirty="0">
                <a:solidFill>
                  <a:schemeClr val="tx1"/>
                </a:solidFill>
              </a:rPr>
              <a:t>Nenne mindestens 2 Faktoren, die die Höhe des Einkommens beeinflussen.</a:t>
            </a:r>
          </a:p>
        </p:txBody>
      </p:sp>
      <p:pic>
        <p:nvPicPr>
          <p:cNvPr id="9218" name="Picture 2" descr="Smartphone, Telefon, Sozial, Sucht">
            <a:extLst>
              <a:ext uri="{FF2B5EF4-FFF2-40B4-BE49-F238E27FC236}">
                <a16:creationId xmlns:a16="http://schemas.microsoft.com/office/drawing/2014/main" id="{A7D21D92-7DF9-E1FD-3FA6-3E54B38385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028" y="4944284"/>
            <a:ext cx="2496298" cy="139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37671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F30D50-1DE7-C11A-E43A-78628CC53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Faire Entlohnung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F89E23B-779A-9E5B-741C-CCFB0B800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18</a:t>
            </a:fld>
            <a:endParaRPr lang="de-AT"/>
          </a:p>
        </p:txBody>
      </p:sp>
      <p:sp>
        <p:nvSpPr>
          <p:cNvPr id="6" name="Freihandform 1">
            <a:extLst>
              <a:ext uri="{FF2B5EF4-FFF2-40B4-BE49-F238E27FC236}">
                <a16:creationId xmlns:a16="http://schemas.microsoft.com/office/drawing/2014/main" id="{CE2BFBB1-1561-978A-D8FF-E57C143F3B5F}"/>
              </a:ext>
            </a:extLst>
          </p:cNvPr>
          <p:cNvSpPr/>
          <p:nvPr/>
        </p:nvSpPr>
        <p:spPr>
          <a:xfrm>
            <a:off x="-21771" y="2050005"/>
            <a:ext cx="12213771" cy="277586"/>
          </a:xfrm>
          <a:custGeom>
            <a:avLst/>
            <a:gdLst>
              <a:gd name="connsiteX0" fmla="*/ 0 w 12213771"/>
              <a:gd name="connsiteY0" fmla="*/ 0 h 277586"/>
              <a:gd name="connsiteX1" fmla="*/ 3233057 w 12213771"/>
              <a:gd name="connsiteY1" fmla="*/ 244929 h 277586"/>
              <a:gd name="connsiteX2" fmla="*/ 6057900 w 12213771"/>
              <a:gd name="connsiteY2" fmla="*/ 179614 h 277586"/>
              <a:gd name="connsiteX3" fmla="*/ 8425542 w 12213771"/>
              <a:gd name="connsiteY3" fmla="*/ 163286 h 277586"/>
              <a:gd name="connsiteX4" fmla="*/ 10597242 w 12213771"/>
              <a:gd name="connsiteY4" fmla="*/ 277586 h 277586"/>
              <a:gd name="connsiteX5" fmla="*/ 12213771 w 12213771"/>
              <a:gd name="connsiteY5" fmla="*/ 163286 h 27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13771" h="277586">
                <a:moveTo>
                  <a:pt x="0" y="0"/>
                </a:moveTo>
                <a:cubicBezTo>
                  <a:pt x="1111703" y="107496"/>
                  <a:pt x="2223407" y="214993"/>
                  <a:pt x="3233057" y="244929"/>
                </a:cubicBezTo>
                <a:lnTo>
                  <a:pt x="6057900" y="179614"/>
                </a:lnTo>
                <a:cubicBezTo>
                  <a:pt x="6923314" y="166007"/>
                  <a:pt x="7668985" y="146957"/>
                  <a:pt x="8425542" y="163286"/>
                </a:cubicBezTo>
                <a:cubicBezTo>
                  <a:pt x="9182099" y="179615"/>
                  <a:pt x="9965871" y="277586"/>
                  <a:pt x="10597242" y="277586"/>
                </a:cubicBezTo>
                <a:cubicBezTo>
                  <a:pt x="11228613" y="277586"/>
                  <a:pt x="11721192" y="220436"/>
                  <a:pt x="12213771" y="163286"/>
                </a:cubicBezTo>
              </a:path>
            </a:pathLst>
          </a:custGeom>
          <a:noFill/>
          <a:ln w="19050">
            <a:solidFill>
              <a:srgbClr val="5482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533BA163-AC25-2006-0A1C-8144EA289414}"/>
              </a:ext>
            </a:extLst>
          </p:cNvPr>
          <p:cNvGrpSpPr/>
          <p:nvPr/>
        </p:nvGrpSpPr>
        <p:grpSpPr>
          <a:xfrm>
            <a:off x="232489" y="2014475"/>
            <a:ext cx="2162569" cy="2769296"/>
            <a:chOff x="1338943" y="2339287"/>
            <a:chExt cx="2289252" cy="4240202"/>
          </a:xfrm>
        </p:grpSpPr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1BF6CBAC-4C8A-33FA-A252-C7E2EAA94146}"/>
                </a:ext>
              </a:extLst>
            </p:cNvPr>
            <p:cNvSpPr/>
            <p:nvPr/>
          </p:nvSpPr>
          <p:spPr>
            <a:xfrm>
              <a:off x="1338943" y="2923418"/>
              <a:ext cx="2289252" cy="3656071"/>
            </a:xfrm>
            <a:custGeom>
              <a:avLst/>
              <a:gdLst>
                <a:gd name="connsiteX0" fmla="*/ 0 w 2289252"/>
                <a:gd name="connsiteY0" fmla="*/ 0 h 3656071"/>
                <a:gd name="connsiteX1" fmla="*/ 2289252 w 2289252"/>
                <a:gd name="connsiteY1" fmla="*/ 0 h 3656071"/>
                <a:gd name="connsiteX2" fmla="*/ 2289252 w 2289252"/>
                <a:gd name="connsiteY2" fmla="*/ 3656071 h 3656071"/>
                <a:gd name="connsiteX3" fmla="*/ 0 w 2289252"/>
                <a:gd name="connsiteY3" fmla="*/ 3656071 h 3656071"/>
                <a:gd name="connsiteX4" fmla="*/ 0 w 2289252"/>
                <a:gd name="connsiteY4" fmla="*/ 0 h 365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9252" h="3656071" fill="none" extrusionOk="0">
                  <a:moveTo>
                    <a:pt x="0" y="0"/>
                  </a:moveTo>
                  <a:cubicBezTo>
                    <a:pt x="404909" y="-49533"/>
                    <a:pt x="1722707" y="-14809"/>
                    <a:pt x="2289252" y="0"/>
                  </a:cubicBezTo>
                  <a:cubicBezTo>
                    <a:pt x="2376891" y="1635984"/>
                    <a:pt x="2216573" y="2395760"/>
                    <a:pt x="2289252" y="3656071"/>
                  </a:cubicBezTo>
                  <a:cubicBezTo>
                    <a:pt x="1781829" y="3607840"/>
                    <a:pt x="647918" y="3740526"/>
                    <a:pt x="0" y="3656071"/>
                  </a:cubicBezTo>
                  <a:cubicBezTo>
                    <a:pt x="-38581" y="1857574"/>
                    <a:pt x="63341" y="1763727"/>
                    <a:pt x="0" y="0"/>
                  </a:cubicBezTo>
                  <a:close/>
                </a:path>
                <a:path w="2289252" h="3656071" stroke="0" extrusionOk="0">
                  <a:moveTo>
                    <a:pt x="0" y="0"/>
                  </a:moveTo>
                  <a:cubicBezTo>
                    <a:pt x="330468" y="118645"/>
                    <a:pt x="1155406" y="116012"/>
                    <a:pt x="2289252" y="0"/>
                  </a:cubicBezTo>
                  <a:cubicBezTo>
                    <a:pt x="2156370" y="1230318"/>
                    <a:pt x="2374203" y="2896051"/>
                    <a:pt x="2289252" y="3656071"/>
                  </a:cubicBezTo>
                  <a:cubicBezTo>
                    <a:pt x="1614438" y="3790671"/>
                    <a:pt x="690778" y="3498875"/>
                    <a:pt x="0" y="3656071"/>
                  </a:cubicBezTo>
                  <a:cubicBezTo>
                    <a:pt x="-20187" y="2250704"/>
                    <a:pt x="-152480" y="1482649"/>
                    <a:pt x="0" y="0"/>
                  </a:cubicBezTo>
                  <a:close/>
                </a:path>
              </a:pathLst>
            </a:custGeom>
            <a:solidFill>
              <a:srgbClr val="D8EBCD"/>
            </a:solidFill>
            <a:ln w="9525">
              <a:solidFill>
                <a:schemeClr val="tx1">
                  <a:lumMod val="85000"/>
                  <a:lumOff val="1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Schwierigkeit der Arbeit und Arbeitsaufwand</a:t>
              </a:r>
            </a:p>
            <a:p>
              <a:pPr algn="ctr"/>
              <a:endParaRPr lang="de-DE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  <a:p>
              <a:pPr algn="ctr"/>
              <a:r>
                <a:rPr lang="de-DE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anforderungsgerecht</a:t>
              </a:r>
            </a:p>
          </p:txBody>
        </p:sp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62830F0E-03FC-CCE9-5935-AEFA2C29E4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rgbClr val="CDC1AE">
                  <a:tint val="45000"/>
                  <a:satMod val="400000"/>
                </a:srgbClr>
              </a:duotone>
            </a:blip>
            <a:srcRect l="20638" r="73617" b="48146"/>
            <a:stretch/>
          </p:blipFill>
          <p:spPr>
            <a:xfrm>
              <a:off x="2371211" y="2339287"/>
              <a:ext cx="218526" cy="872946"/>
            </a:xfrm>
            <a:prstGeom prst="rect">
              <a:avLst/>
            </a:prstGeom>
          </p:spPr>
        </p:pic>
      </p:grp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F995626B-814F-2740-98A5-DBB49D242784}"/>
              </a:ext>
            </a:extLst>
          </p:cNvPr>
          <p:cNvGrpSpPr/>
          <p:nvPr/>
        </p:nvGrpSpPr>
        <p:grpSpPr>
          <a:xfrm>
            <a:off x="2606946" y="2048865"/>
            <a:ext cx="2074477" cy="2729180"/>
            <a:chOff x="6576109" y="2034934"/>
            <a:chExt cx="2074477" cy="2729180"/>
          </a:xfrm>
        </p:grpSpPr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7D942DAE-5D44-47B4-062F-47387B18C92F}"/>
                </a:ext>
              </a:extLst>
            </p:cNvPr>
            <p:cNvSpPr/>
            <p:nvPr/>
          </p:nvSpPr>
          <p:spPr>
            <a:xfrm>
              <a:off x="6576109" y="2376317"/>
              <a:ext cx="2074477" cy="2387797"/>
            </a:xfrm>
            <a:custGeom>
              <a:avLst/>
              <a:gdLst>
                <a:gd name="connsiteX0" fmla="*/ 0 w 2074477"/>
                <a:gd name="connsiteY0" fmla="*/ 0 h 2387797"/>
                <a:gd name="connsiteX1" fmla="*/ 2074477 w 2074477"/>
                <a:gd name="connsiteY1" fmla="*/ 0 h 2387797"/>
                <a:gd name="connsiteX2" fmla="*/ 2074477 w 2074477"/>
                <a:gd name="connsiteY2" fmla="*/ 2387797 h 2387797"/>
                <a:gd name="connsiteX3" fmla="*/ 0 w 2074477"/>
                <a:gd name="connsiteY3" fmla="*/ 2387797 h 2387797"/>
                <a:gd name="connsiteX4" fmla="*/ 0 w 2074477"/>
                <a:gd name="connsiteY4" fmla="*/ 0 h 238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4477" h="2387797" fill="none" extrusionOk="0">
                  <a:moveTo>
                    <a:pt x="0" y="0"/>
                  </a:moveTo>
                  <a:cubicBezTo>
                    <a:pt x="629624" y="98267"/>
                    <a:pt x="1116340" y="113279"/>
                    <a:pt x="2074477" y="0"/>
                  </a:cubicBezTo>
                  <a:cubicBezTo>
                    <a:pt x="2163997" y="318983"/>
                    <a:pt x="2156538" y="2146964"/>
                    <a:pt x="2074477" y="2387797"/>
                  </a:cubicBezTo>
                  <a:cubicBezTo>
                    <a:pt x="1515693" y="2529863"/>
                    <a:pt x="378873" y="2292710"/>
                    <a:pt x="0" y="2387797"/>
                  </a:cubicBezTo>
                  <a:cubicBezTo>
                    <a:pt x="34316" y="1551417"/>
                    <a:pt x="143039" y="779753"/>
                    <a:pt x="0" y="0"/>
                  </a:cubicBezTo>
                  <a:close/>
                </a:path>
                <a:path w="2074477" h="2387797" stroke="0" extrusionOk="0">
                  <a:moveTo>
                    <a:pt x="0" y="0"/>
                  </a:moveTo>
                  <a:cubicBezTo>
                    <a:pt x="587136" y="109306"/>
                    <a:pt x="1469129" y="70022"/>
                    <a:pt x="2074477" y="0"/>
                  </a:cubicBezTo>
                  <a:cubicBezTo>
                    <a:pt x="2101626" y="396321"/>
                    <a:pt x="2071052" y="1308195"/>
                    <a:pt x="2074477" y="2387797"/>
                  </a:cubicBezTo>
                  <a:cubicBezTo>
                    <a:pt x="1419941" y="2413157"/>
                    <a:pt x="997331" y="2329543"/>
                    <a:pt x="0" y="2387797"/>
                  </a:cubicBezTo>
                  <a:cubicBezTo>
                    <a:pt x="115972" y="1429308"/>
                    <a:pt x="-6242" y="360389"/>
                    <a:pt x="0" y="0"/>
                  </a:cubicBezTo>
                  <a:close/>
                </a:path>
              </a:pathLst>
            </a:custGeom>
            <a:solidFill>
              <a:srgbClr val="D0DCCB"/>
            </a:solidFill>
            <a:ln w="952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978248048">
                    <a:prstGeom prst="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Arbeitsergebnis und Leistung</a:t>
              </a:r>
            </a:p>
            <a:p>
              <a:pPr algn="ctr"/>
              <a:endParaRPr lang="de-DE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  <a:p>
              <a:pPr algn="ctr"/>
              <a:r>
                <a:rPr lang="de-DE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leistungsgerecht</a:t>
              </a:r>
            </a:p>
          </p:txBody>
        </p:sp>
        <p:pic>
          <p:nvPicPr>
            <p:cNvPr id="14" name="Grafik 13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B1866DA8-7A2A-DCDB-7AB8-9068A97D83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rgbClr val="F5DDCD">
                  <a:tint val="45000"/>
                  <a:satMod val="400000"/>
                </a:srgbClr>
              </a:duotone>
            </a:blip>
            <a:srcRect l="3131" r="90030" b="47527"/>
            <a:stretch/>
          </p:blipFill>
          <p:spPr>
            <a:xfrm>
              <a:off x="7494990" y="2034934"/>
              <a:ext cx="236716" cy="705960"/>
            </a:xfrm>
            <a:prstGeom prst="rect">
              <a:avLst/>
            </a:prstGeom>
          </p:spPr>
        </p:pic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BE03B767-B096-969A-BF14-338F8E5D8CBC}"/>
              </a:ext>
            </a:extLst>
          </p:cNvPr>
          <p:cNvGrpSpPr/>
          <p:nvPr/>
        </p:nvGrpSpPr>
        <p:grpSpPr>
          <a:xfrm>
            <a:off x="4970044" y="2055328"/>
            <a:ext cx="2221695" cy="2722717"/>
            <a:chOff x="1338943" y="2554309"/>
            <a:chExt cx="2196000" cy="3771157"/>
          </a:xfrm>
        </p:grpSpPr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3354909B-1E01-01AD-D68E-8C6C964F5B8E}"/>
                </a:ext>
              </a:extLst>
            </p:cNvPr>
            <p:cNvSpPr/>
            <p:nvPr/>
          </p:nvSpPr>
          <p:spPr>
            <a:xfrm>
              <a:off x="1338943" y="2923419"/>
              <a:ext cx="2196000" cy="3402047"/>
            </a:xfrm>
            <a:custGeom>
              <a:avLst/>
              <a:gdLst>
                <a:gd name="connsiteX0" fmla="*/ 0 w 2196000"/>
                <a:gd name="connsiteY0" fmla="*/ 0 h 3402047"/>
                <a:gd name="connsiteX1" fmla="*/ 2196000 w 2196000"/>
                <a:gd name="connsiteY1" fmla="*/ 0 h 3402047"/>
                <a:gd name="connsiteX2" fmla="*/ 2196000 w 2196000"/>
                <a:gd name="connsiteY2" fmla="*/ 3402047 h 3402047"/>
                <a:gd name="connsiteX3" fmla="*/ 0 w 2196000"/>
                <a:gd name="connsiteY3" fmla="*/ 3402047 h 3402047"/>
                <a:gd name="connsiteX4" fmla="*/ 0 w 2196000"/>
                <a:gd name="connsiteY4" fmla="*/ 0 h 3402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000" h="3402047" fill="none" extrusionOk="0">
                  <a:moveTo>
                    <a:pt x="0" y="0"/>
                  </a:moveTo>
                  <a:cubicBezTo>
                    <a:pt x="300776" y="-49533"/>
                    <a:pt x="1244719" y="-14809"/>
                    <a:pt x="2196000" y="0"/>
                  </a:cubicBezTo>
                  <a:cubicBezTo>
                    <a:pt x="2283639" y="775369"/>
                    <a:pt x="2123321" y="1867345"/>
                    <a:pt x="2196000" y="3402047"/>
                  </a:cubicBezTo>
                  <a:cubicBezTo>
                    <a:pt x="1322457" y="3353816"/>
                    <a:pt x="706056" y="3486502"/>
                    <a:pt x="0" y="3402047"/>
                  </a:cubicBezTo>
                  <a:cubicBezTo>
                    <a:pt x="-38581" y="3039608"/>
                    <a:pt x="63341" y="1662795"/>
                    <a:pt x="0" y="0"/>
                  </a:cubicBezTo>
                  <a:close/>
                </a:path>
                <a:path w="2196000" h="3402047" stroke="0" extrusionOk="0">
                  <a:moveTo>
                    <a:pt x="0" y="0"/>
                  </a:moveTo>
                  <a:cubicBezTo>
                    <a:pt x="579241" y="118645"/>
                    <a:pt x="1618304" y="116012"/>
                    <a:pt x="2196000" y="0"/>
                  </a:cubicBezTo>
                  <a:cubicBezTo>
                    <a:pt x="2063118" y="1367723"/>
                    <a:pt x="2280951" y="1916397"/>
                    <a:pt x="2196000" y="3402047"/>
                  </a:cubicBezTo>
                  <a:cubicBezTo>
                    <a:pt x="1411660" y="3536647"/>
                    <a:pt x="279043" y="3244851"/>
                    <a:pt x="0" y="3402047"/>
                  </a:cubicBezTo>
                  <a:cubicBezTo>
                    <a:pt x="-20187" y="3043730"/>
                    <a:pt x="-152480" y="1599913"/>
                    <a:pt x="0" y="0"/>
                  </a:cubicBezTo>
                  <a:close/>
                </a:path>
              </a:pathLst>
            </a:custGeom>
            <a:solidFill>
              <a:srgbClr val="EAF4E4"/>
            </a:solidFill>
            <a:ln w="9525">
              <a:solidFill>
                <a:schemeClr val="tx1">
                  <a:lumMod val="85000"/>
                  <a:lumOff val="1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soziale Aspekte, z.B. Familienstand, Alter</a:t>
              </a:r>
            </a:p>
            <a:p>
              <a:pPr algn="ctr"/>
              <a:endParaRPr lang="de-DE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  <a:p>
              <a:pPr algn="ctr"/>
              <a:r>
                <a:rPr lang="de-DE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sozialgerecht</a:t>
              </a:r>
            </a:p>
          </p:txBody>
        </p:sp>
        <p:pic>
          <p:nvPicPr>
            <p:cNvPr id="23" name="Grafik 2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8A981DF1-C37F-2729-78C8-082A989E7A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rgbClr val="CDC1AE">
                  <a:tint val="45000"/>
                  <a:satMod val="400000"/>
                </a:srgbClr>
              </a:duotone>
            </a:blip>
            <a:srcRect l="20638" r="73617" b="48146"/>
            <a:stretch/>
          </p:blipFill>
          <p:spPr>
            <a:xfrm>
              <a:off x="2371211" y="2554309"/>
              <a:ext cx="218526" cy="872945"/>
            </a:xfrm>
            <a:prstGeom prst="rect">
              <a:avLst/>
            </a:prstGeom>
          </p:spPr>
        </p:pic>
      </p:grp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01FDACAC-7ECD-116A-DAC5-4FA51A8A5FCD}"/>
              </a:ext>
            </a:extLst>
          </p:cNvPr>
          <p:cNvGrpSpPr/>
          <p:nvPr/>
        </p:nvGrpSpPr>
        <p:grpSpPr>
          <a:xfrm>
            <a:off x="7403626" y="2026005"/>
            <a:ext cx="2181427" cy="2729180"/>
            <a:chOff x="6576109" y="2034934"/>
            <a:chExt cx="2181427" cy="2729180"/>
          </a:xfrm>
        </p:grpSpPr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AD234D99-BE7A-393D-F393-30A26CE74253}"/>
                </a:ext>
              </a:extLst>
            </p:cNvPr>
            <p:cNvSpPr/>
            <p:nvPr/>
          </p:nvSpPr>
          <p:spPr>
            <a:xfrm>
              <a:off x="6576109" y="2376318"/>
              <a:ext cx="2181427" cy="2387796"/>
            </a:xfrm>
            <a:custGeom>
              <a:avLst/>
              <a:gdLst>
                <a:gd name="connsiteX0" fmla="*/ 0 w 2181427"/>
                <a:gd name="connsiteY0" fmla="*/ 0 h 2387796"/>
                <a:gd name="connsiteX1" fmla="*/ 2181427 w 2181427"/>
                <a:gd name="connsiteY1" fmla="*/ 0 h 2387796"/>
                <a:gd name="connsiteX2" fmla="*/ 2181427 w 2181427"/>
                <a:gd name="connsiteY2" fmla="*/ 2387796 h 2387796"/>
                <a:gd name="connsiteX3" fmla="*/ 0 w 2181427"/>
                <a:gd name="connsiteY3" fmla="*/ 2387796 h 2387796"/>
                <a:gd name="connsiteX4" fmla="*/ 0 w 2181427"/>
                <a:gd name="connsiteY4" fmla="*/ 0 h 2387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1427" h="2387796" fill="none" extrusionOk="0">
                  <a:moveTo>
                    <a:pt x="0" y="0"/>
                  </a:moveTo>
                  <a:cubicBezTo>
                    <a:pt x="1026188" y="98267"/>
                    <a:pt x="1494955" y="113279"/>
                    <a:pt x="2181427" y="0"/>
                  </a:cubicBezTo>
                  <a:cubicBezTo>
                    <a:pt x="2270947" y="320020"/>
                    <a:pt x="2263488" y="2148544"/>
                    <a:pt x="2181427" y="2387796"/>
                  </a:cubicBezTo>
                  <a:cubicBezTo>
                    <a:pt x="1220046" y="2529862"/>
                    <a:pt x="766028" y="2292709"/>
                    <a:pt x="0" y="2387796"/>
                  </a:cubicBezTo>
                  <a:cubicBezTo>
                    <a:pt x="34316" y="1549780"/>
                    <a:pt x="143039" y="778204"/>
                    <a:pt x="0" y="0"/>
                  </a:cubicBezTo>
                  <a:close/>
                </a:path>
                <a:path w="2181427" h="2387796" stroke="0" extrusionOk="0">
                  <a:moveTo>
                    <a:pt x="0" y="0"/>
                  </a:moveTo>
                  <a:cubicBezTo>
                    <a:pt x="773729" y="109306"/>
                    <a:pt x="1536919" y="70022"/>
                    <a:pt x="2181427" y="0"/>
                  </a:cubicBezTo>
                  <a:cubicBezTo>
                    <a:pt x="2208576" y="397170"/>
                    <a:pt x="2178002" y="1308632"/>
                    <a:pt x="2181427" y="2387796"/>
                  </a:cubicBezTo>
                  <a:cubicBezTo>
                    <a:pt x="1554475" y="2413156"/>
                    <a:pt x="1047006" y="2329542"/>
                    <a:pt x="0" y="2387796"/>
                  </a:cubicBezTo>
                  <a:cubicBezTo>
                    <a:pt x="115972" y="1428795"/>
                    <a:pt x="-6242" y="359592"/>
                    <a:pt x="0" y="0"/>
                  </a:cubicBezTo>
                  <a:close/>
                </a:path>
              </a:pathLst>
            </a:custGeom>
            <a:solidFill>
              <a:srgbClr val="D0DCCB"/>
            </a:solidFill>
            <a:ln w="952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978248048">
                    <a:prstGeom prst="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erforderliche Qualifikationen</a:t>
              </a:r>
            </a:p>
            <a:p>
              <a:pPr algn="ctr"/>
              <a:endParaRPr lang="de-DE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  <a:p>
              <a:pPr algn="ctr"/>
              <a:r>
                <a:rPr lang="de-DE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qualifikationsgerecht</a:t>
              </a:r>
            </a:p>
          </p:txBody>
        </p:sp>
        <p:pic>
          <p:nvPicPr>
            <p:cNvPr id="28" name="Grafik 27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42AA461A-978D-0DF0-D606-E5B5CECF90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rgbClr val="F5DDCD">
                  <a:tint val="45000"/>
                  <a:satMod val="400000"/>
                </a:srgbClr>
              </a:duotone>
            </a:blip>
            <a:srcRect l="3131" r="90030" b="47527"/>
            <a:stretch/>
          </p:blipFill>
          <p:spPr>
            <a:xfrm>
              <a:off x="7494990" y="2034934"/>
              <a:ext cx="236716" cy="705960"/>
            </a:xfrm>
            <a:prstGeom prst="rect">
              <a:avLst/>
            </a:prstGeom>
          </p:spPr>
        </p:pic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98FD1F99-6957-6EC4-04FD-BBBB4062E5BC}"/>
              </a:ext>
            </a:extLst>
          </p:cNvPr>
          <p:cNvGrpSpPr/>
          <p:nvPr/>
        </p:nvGrpSpPr>
        <p:grpSpPr>
          <a:xfrm>
            <a:off x="9826535" y="2102814"/>
            <a:ext cx="2074477" cy="2652371"/>
            <a:chOff x="1338943" y="2469375"/>
            <a:chExt cx="2196000" cy="3773450"/>
          </a:xfrm>
        </p:grpSpPr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64519236-E786-BBD5-95EB-1AC958BF0E5A}"/>
                </a:ext>
              </a:extLst>
            </p:cNvPr>
            <p:cNvSpPr/>
            <p:nvPr/>
          </p:nvSpPr>
          <p:spPr>
            <a:xfrm>
              <a:off x="1338943" y="2923419"/>
              <a:ext cx="2196000" cy="3319406"/>
            </a:xfrm>
            <a:custGeom>
              <a:avLst/>
              <a:gdLst>
                <a:gd name="connsiteX0" fmla="*/ 0 w 2196000"/>
                <a:gd name="connsiteY0" fmla="*/ 0 h 3319406"/>
                <a:gd name="connsiteX1" fmla="*/ 2196000 w 2196000"/>
                <a:gd name="connsiteY1" fmla="*/ 0 h 3319406"/>
                <a:gd name="connsiteX2" fmla="*/ 2196000 w 2196000"/>
                <a:gd name="connsiteY2" fmla="*/ 3319406 h 3319406"/>
                <a:gd name="connsiteX3" fmla="*/ 0 w 2196000"/>
                <a:gd name="connsiteY3" fmla="*/ 3319406 h 3319406"/>
                <a:gd name="connsiteX4" fmla="*/ 0 w 2196000"/>
                <a:gd name="connsiteY4" fmla="*/ 0 h 331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000" h="3319406" fill="none" extrusionOk="0">
                  <a:moveTo>
                    <a:pt x="0" y="0"/>
                  </a:moveTo>
                  <a:cubicBezTo>
                    <a:pt x="300776" y="-49533"/>
                    <a:pt x="1244719" y="-14809"/>
                    <a:pt x="2196000" y="0"/>
                  </a:cubicBezTo>
                  <a:cubicBezTo>
                    <a:pt x="2283639" y="1367723"/>
                    <a:pt x="2123321" y="2834287"/>
                    <a:pt x="2196000" y="3319406"/>
                  </a:cubicBezTo>
                  <a:cubicBezTo>
                    <a:pt x="1322457" y="3271175"/>
                    <a:pt x="706056" y="3403861"/>
                    <a:pt x="0" y="3319406"/>
                  </a:cubicBezTo>
                  <a:cubicBezTo>
                    <a:pt x="-38581" y="2882560"/>
                    <a:pt x="63341" y="480939"/>
                    <a:pt x="0" y="0"/>
                  </a:cubicBezTo>
                  <a:close/>
                </a:path>
                <a:path w="2196000" h="3319406" stroke="0" extrusionOk="0">
                  <a:moveTo>
                    <a:pt x="0" y="0"/>
                  </a:moveTo>
                  <a:cubicBezTo>
                    <a:pt x="579241" y="118645"/>
                    <a:pt x="1618304" y="116012"/>
                    <a:pt x="2196000" y="0"/>
                  </a:cubicBezTo>
                  <a:cubicBezTo>
                    <a:pt x="2063118" y="1056540"/>
                    <a:pt x="2280951" y="2613452"/>
                    <a:pt x="2196000" y="3319406"/>
                  </a:cubicBezTo>
                  <a:cubicBezTo>
                    <a:pt x="1411660" y="3454006"/>
                    <a:pt x="279043" y="3162210"/>
                    <a:pt x="0" y="3319406"/>
                  </a:cubicBezTo>
                  <a:cubicBezTo>
                    <a:pt x="-20187" y="2616700"/>
                    <a:pt x="-152480" y="710069"/>
                    <a:pt x="0" y="0"/>
                  </a:cubicBezTo>
                  <a:close/>
                </a:path>
              </a:pathLst>
            </a:custGeom>
            <a:solidFill>
              <a:srgbClr val="E5F2DE"/>
            </a:solidFill>
            <a:ln w="9525">
              <a:solidFill>
                <a:schemeClr val="tx1">
                  <a:lumMod val="85000"/>
                  <a:lumOff val="1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Höhe der Entlohnung für die gleiche Position in anderen Unternehmen</a:t>
              </a:r>
            </a:p>
            <a:p>
              <a:pPr algn="ctr"/>
              <a:endParaRPr lang="de-DE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  <a:p>
              <a:pPr algn="ctr"/>
              <a:r>
                <a:rPr lang="de-DE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marktgerecht</a:t>
              </a:r>
            </a:p>
          </p:txBody>
        </p:sp>
        <p:pic>
          <p:nvPicPr>
            <p:cNvPr id="31" name="Grafik 30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4C5BB5D7-E495-C0C7-FBE7-B444A160C3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rgbClr val="CDC1AE">
                  <a:tint val="45000"/>
                  <a:satMod val="400000"/>
                </a:srgbClr>
              </a:duotone>
            </a:blip>
            <a:srcRect l="20638" r="73617" b="48146"/>
            <a:stretch/>
          </p:blipFill>
          <p:spPr>
            <a:xfrm>
              <a:off x="2371211" y="2469375"/>
              <a:ext cx="218526" cy="872946"/>
            </a:xfrm>
            <a:prstGeom prst="rect">
              <a:avLst/>
            </a:prstGeom>
          </p:spPr>
        </p:pic>
      </p:grpSp>
      <p:sp>
        <p:nvSpPr>
          <p:cNvPr id="35" name="Textfeld 34">
            <a:extLst>
              <a:ext uri="{FF2B5EF4-FFF2-40B4-BE49-F238E27FC236}">
                <a16:creationId xmlns:a16="http://schemas.microsoft.com/office/drawing/2014/main" id="{107C0D3B-BA3B-A0A4-B8F7-ACC1AD11193A}"/>
              </a:ext>
            </a:extLst>
          </p:cNvPr>
          <p:cNvSpPr txBox="1"/>
          <p:nvPr/>
        </p:nvSpPr>
        <p:spPr>
          <a:xfrm>
            <a:off x="109304" y="6472664"/>
            <a:ext cx="11057805" cy="238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de-AT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Quelle: Ellmer, M., Jarosch-</a:t>
            </a:r>
            <a:r>
              <a:rPr lang="de-AT" sz="9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Frötscher</a:t>
            </a:r>
            <a:r>
              <a:rPr lang="de-AT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C., Maier, H., </a:t>
            </a:r>
            <a:r>
              <a:rPr lang="de-AT" sz="9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Plienegger</a:t>
            </a:r>
            <a:r>
              <a:rPr lang="de-AT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E., Rammer, E., </a:t>
            </a:r>
            <a:r>
              <a:rPr lang="de-AT" sz="9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Schaur</a:t>
            </a:r>
            <a:r>
              <a:rPr lang="de-AT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E., Schlager-Hahn, E. (2013). Praxisblicke – Betriebswirtschaft III HAK. 1. Auflage, Linz: Trauner (S. 237)</a:t>
            </a:r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CA75FFEC-2C9B-2258-7669-7A745B5DE753}"/>
              </a:ext>
            </a:extLst>
          </p:cNvPr>
          <p:cNvSpPr/>
          <p:nvPr/>
        </p:nvSpPr>
        <p:spPr>
          <a:xfrm>
            <a:off x="3756838" y="1786448"/>
            <a:ext cx="4678323" cy="4166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dirty="0">
                <a:solidFill>
                  <a:schemeClr val="tx1"/>
                </a:solidFill>
              </a:rPr>
              <a:t>„faire“ Entlohnung berücksichtigt:</a:t>
            </a:r>
          </a:p>
        </p:txBody>
      </p:sp>
      <p:pic>
        <p:nvPicPr>
          <p:cNvPr id="8194" name="Picture 2" descr="Maurer, Bauarbeiter, Hausbau, Baustelle">
            <a:extLst>
              <a:ext uri="{FF2B5EF4-FFF2-40B4-BE49-F238E27FC236}">
                <a16:creationId xmlns:a16="http://schemas.microsoft.com/office/drawing/2014/main" id="{7E5A6563-3398-03B0-EE03-A0C897AB2F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77" y="4775383"/>
            <a:ext cx="1699943" cy="1699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Lernen, Buch, Bücher, Studieren, Schule">
            <a:extLst>
              <a:ext uri="{FF2B5EF4-FFF2-40B4-BE49-F238E27FC236}">
                <a16:creationId xmlns:a16="http://schemas.microsoft.com/office/drawing/2014/main" id="{173C61EE-C1AA-2179-C023-00A563B289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565" y="4725645"/>
            <a:ext cx="1666920" cy="1666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Männchen, 3D Model, Freigestellt, 3D">
            <a:extLst>
              <a:ext uri="{FF2B5EF4-FFF2-40B4-BE49-F238E27FC236}">
                <a16:creationId xmlns:a16="http://schemas.microsoft.com/office/drawing/2014/main" id="{B331E491-6F1C-3BFC-52E9-F5235D1A78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0755" y="4449063"/>
            <a:ext cx="1863402" cy="186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Weiße Männchen, 3D Model, Freigestellt">
            <a:extLst>
              <a:ext uri="{FF2B5EF4-FFF2-40B4-BE49-F238E27FC236}">
                <a16:creationId xmlns:a16="http://schemas.microsoft.com/office/drawing/2014/main" id="{BAA82B66-571B-8021-59D2-88BF19BF8E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9212" y="4761696"/>
            <a:ext cx="1621911" cy="1621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2D60555D-0A1F-16B8-BC50-692C68E02D88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4197" y="4558046"/>
            <a:ext cx="1683605" cy="1683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4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hteck 25">
            <a:extLst>
              <a:ext uri="{FF2B5EF4-FFF2-40B4-BE49-F238E27FC236}">
                <a16:creationId xmlns:a16="http://schemas.microsoft.com/office/drawing/2014/main" id="{A2F41B0B-9A2E-3B70-1F7F-2D3D08E045A6}"/>
              </a:ext>
            </a:extLst>
          </p:cNvPr>
          <p:cNvSpPr/>
          <p:nvPr/>
        </p:nvSpPr>
        <p:spPr>
          <a:xfrm>
            <a:off x="3091815" y="1943569"/>
            <a:ext cx="914400" cy="2308862"/>
          </a:xfrm>
          <a:prstGeom prst="rect">
            <a:avLst/>
          </a:prstGeom>
          <a:solidFill>
            <a:srgbClr val="EBD7C3"/>
          </a:solidFill>
          <a:ln>
            <a:solidFill>
              <a:srgbClr val="EBD7C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5901C1D-F7B5-BFA7-DABB-05E313FEA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PRO-KONTRA-DEBATTE: Österreich vs. USA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81E4953-611D-F1FB-7865-FF4FD0BF4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19</a:t>
            </a:fld>
            <a:endParaRPr lang="de-AT"/>
          </a:p>
        </p:txBody>
      </p:sp>
      <p:pic>
        <p:nvPicPr>
          <p:cNvPr id="6" name="Grafik 5" descr="Benutzer mit einfarbiger Füllung">
            <a:extLst>
              <a:ext uri="{FF2B5EF4-FFF2-40B4-BE49-F238E27FC236}">
                <a16:creationId xmlns:a16="http://schemas.microsoft.com/office/drawing/2014/main" id="{0F65981F-EEC0-4AC2-3533-668C22F6FC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77416" y="1943570"/>
            <a:ext cx="914400" cy="914400"/>
          </a:xfrm>
          <a:prstGeom prst="rect">
            <a:avLst/>
          </a:prstGeom>
        </p:spPr>
      </p:pic>
      <p:pic>
        <p:nvPicPr>
          <p:cNvPr id="9" name="Grafik 8" descr="Benutzer mit einfarbiger Füllung">
            <a:extLst>
              <a:ext uri="{FF2B5EF4-FFF2-40B4-BE49-F238E27FC236}">
                <a16:creationId xmlns:a16="http://schemas.microsoft.com/office/drawing/2014/main" id="{68CB8364-CA28-E97E-F404-210118B851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77416" y="2640800"/>
            <a:ext cx="914400" cy="914400"/>
          </a:xfrm>
          <a:prstGeom prst="rect">
            <a:avLst/>
          </a:prstGeom>
        </p:spPr>
      </p:pic>
      <p:pic>
        <p:nvPicPr>
          <p:cNvPr id="10" name="Grafik 9" descr="Benutzer mit einfarbiger Füllung">
            <a:extLst>
              <a:ext uri="{FF2B5EF4-FFF2-40B4-BE49-F238E27FC236}">
                <a16:creationId xmlns:a16="http://schemas.microsoft.com/office/drawing/2014/main" id="{FE80BDBD-A6A7-F88D-FBE1-1781E54ACC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55421" y="2640800"/>
            <a:ext cx="914400" cy="914400"/>
          </a:xfrm>
          <a:prstGeom prst="rect">
            <a:avLst/>
          </a:prstGeom>
        </p:spPr>
      </p:pic>
      <p:pic>
        <p:nvPicPr>
          <p:cNvPr id="11" name="Grafik 10" descr="Benutzer mit einfarbiger Füllung">
            <a:extLst>
              <a:ext uri="{FF2B5EF4-FFF2-40B4-BE49-F238E27FC236}">
                <a16:creationId xmlns:a16="http://schemas.microsoft.com/office/drawing/2014/main" id="{9C9B0E79-1519-3A12-5A9C-D1B4A9BCEB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55421" y="1943569"/>
            <a:ext cx="914400" cy="914400"/>
          </a:xfrm>
          <a:prstGeom prst="rect">
            <a:avLst/>
          </a:prstGeom>
        </p:spPr>
      </p:pic>
      <p:pic>
        <p:nvPicPr>
          <p:cNvPr id="12" name="Grafik 11" descr="Benutzer mit einfarbiger Füllung">
            <a:extLst>
              <a:ext uri="{FF2B5EF4-FFF2-40B4-BE49-F238E27FC236}">
                <a16:creationId xmlns:a16="http://schemas.microsoft.com/office/drawing/2014/main" id="{984CE520-AAB0-35BC-962C-1AB16B602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77416" y="3338031"/>
            <a:ext cx="914400" cy="914400"/>
          </a:xfrm>
          <a:prstGeom prst="rect">
            <a:avLst/>
          </a:prstGeom>
        </p:spPr>
      </p:pic>
      <p:pic>
        <p:nvPicPr>
          <p:cNvPr id="13" name="Grafik 12" descr="Benutzer mit einfarbiger Füllung">
            <a:extLst>
              <a:ext uri="{FF2B5EF4-FFF2-40B4-BE49-F238E27FC236}">
                <a16:creationId xmlns:a16="http://schemas.microsoft.com/office/drawing/2014/main" id="{B500888F-CF86-216E-2FEA-8473DED9C3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55421" y="3338031"/>
            <a:ext cx="914400" cy="914400"/>
          </a:xfrm>
          <a:prstGeom prst="rect">
            <a:avLst/>
          </a:prstGeom>
        </p:spPr>
      </p:pic>
      <p:pic>
        <p:nvPicPr>
          <p:cNvPr id="14" name="Grafik 13" descr="Benutzer mit einfarbiger Füllung">
            <a:extLst>
              <a:ext uri="{FF2B5EF4-FFF2-40B4-BE49-F238E27FC236}">
                <a16:creationId xmlns:a16="http://schemas.microsoft.com/office/drawing/2014/main" id="{6947C761-A469-DB3B-6D21-BEF638BC60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92643" y="1943570"/>
            <a:ext cx="914400" cy="914400"/>
          </a:xfrm>
          <a:prstGeom prst="rect">
            <a:avLst/>
          </a:prstGeom>
        </p:spPr>
      </p:pic>
      <p:pic>
        <p:nvPicPr>
          <p:cNvPr id="15" name="Grafik 14" descr="Benutzer mit einfarbiger Füllung">
            <a:extLst>
              <a:ext uri="{FF2B5EF4-FFF2-40B4-BE49-F238E27FC236}">
                <a16:creationId xmlns:a16="http://schemas.microsoft.com/office/drawing/2014/main" id="{1B362136-37B7-74C6-83AA-9A0C20317A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92643" y="2640800"/>
            <a:ext cx="914400" cy="914400"/>
          </a:xfrm>
          <a:prstGeom prst="rect">
            <a:avLst/>
          </a:prstGeom>
        </p:spPr>
      </p:pic>
      <p:pic>
        <p:nvPicPr>
          <p:cNvPr id="16" name="Grafik 15" descr="Benutzer mit einfarbiger Füllung">
            <a:extLst>
              <a:ext uri="{FF2B5EF4-FFF2-40B4-BE49-F238E27FC236}">
                <a16:creationId xmlns:a16="http://schemas.microsoft.com/office/drawing/2014/main" id="{37A76B4C-6B14-BA3E-BEA4-C4AC827AC5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70648" y="2640800"/>
            <a:ext cx="914400" cy="914400"/>
          </a:xfrm>
          <a:prstGeom prst="rect">
            <a:avLst/>
          </a:prstGeom>
        </p:spPr>
      </p:pic>
      <p:pic>
        <p:nvPicPr>
          <p:cNvPr id="17" name="Grafik 16" descr="Benutzer mit einfarbiger Füllung">
            <a:extLst>
              <a:ext uri="{FF2B5EF4-FFF2-40B4-BE49-F238E27FC236}">
                <a16:creationId xmlns:a16="http://schemas.microsoft.com/office/drawing/2014/main" id="{EA1B94A1-9679-1AEA-33F3-865AB171C7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70648" y="1943569"/>
            <a:ext cx="914400" cy="914400"/>
          </a:xfrm>
          <a:prstGeom prst="rect">
            <a:avLst/>
          </a:prstGeom>
        </p:spPr>
      </p:pic>
      <p:pic>
        <p:nvPicPr>
          <p:cNvPr id="18" name="Grafik 17" descr="Benutzer mit einfarbiger Füllung">
            <a:extLst>
              <a:ext uri="{FF2B5EF4-FFF2-40B4-BE49-F238E27FC236}">
                <a16:creationId xmlns:a16="http://schemas.microsoft.com/office/drawing/2014/main" id="{2F171F19-1CB3-FFC3-CCBF-3206EEB49F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92643" y="3338031"/>
            <a:ext cx="914400" cy="914400"/>
          </a:xfrm>
          <a:prstGeom prst="rect">
            <a:avLst/>
          </a:prstGeom>
        </p:spPr>
      </p:pic>
      <p:pic>
        <p:nvPicPr>
          <p:cNvPr id="19" name="Grafik 18" descr="Benutzer mit einfarbiger Füllung">
            <a:extLst>
              <a:ext uri="{FF2B5EF4-FFF2-40B4-BE49-F238E27FC236}">
                <a16:creationId xmlns:a16="http://schemas.microsoft.com/office/drawing/2014/main" id="{33BBE25C-4DB9-72E0-10D1-D96E6FB069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70648" y="3338031"/>
            <a:ext cx="914400" cy="914400"/>
          </a:xfrm>
          <a:prstGeom prst="rect">
            <a:avLst/>
          </a:prstGeom>
        </p:spPr>
      </p:pic>
      <p:pic>
        <p:nvPicPr>
          <p:cNvPr id="20" name="Grafik 19" descr="Benutzer mit einfarbiger Füllung">
            <a:extLst>
              <a:ext uri="{FF2B5EF4-FFF2-40B4-BE49-F238E27FC236}">
                <a16:creationId xmlns:a16="http://schemas.microsoft.com/office/drawing/2014/main" id="{4E235F06-2D96-05BD-771E-27DAA1B559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12631" y="4882983"/>
            <a:ext cx="914400" cy="914400"/>
          </a:xfrm>
          <a:prstGeom prst="rect">
            <a:avLst/>
          </a:prstGeom>
        </p:spPr>
      </p:pic>
      <p:pic>
        <p:nvPicPr>
          <p:cNvPr id="21" name="Grafik 20" descr="Benutzer mit einfarbiger Füllung">
            <a:extLst>
              <a:ext uri="{FF2B5EF4-FFF2-40B4-BE49-F238E27FC236}">
                <a16:creationId xmlns:a16="http://schemas.microsoft.com/office/drawing/2014/main" id="{18542DB1-AFDE-D93F-464A-20FBD1CE5D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90636" y="4882982"/>
            <a:ext cx="914400" cy="914400"/>
          </a:xfrm>
          <a:prstGeom prst="rect">
            <a:avLst/>
          </a:prstGeom>
        </p:spPr>
      </p:pic>
      <p:pic>
        <p:nvPicPr>
          <p:cNvPr id="22" name="Grafik 21" descr="Benutzer mit einfarbiger Füllung">
            <a:extLst>
              <a:ext uri="{FF2B5EF4-FFF2-40B4-BE49-F238E27FC236}">
                <a16:creationId xmlns:a16="http://schemas.microsoft.com/office/drawing/2014/main" id="{5FF7066E-CC8A-3C44-041B-ACA834C4E2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56621" y="4882982"/>
            <a:ext cx="914400" cy="914400"/>
          </a:xfrm>
          <a:prstGeom prst="rect">
            <a:avLst/>
          </a:prstGeom>
        </p:spPr>
      </p:pic>
      <p:pic>
        <p:nvPicPr>
          <p:cNvPr id="23" name="Grafik 22" descr="Benutzer mit einfarbiger Füllung">
            <a:extLst>
              <a:ext uri="{FF2B5EF4-FFF2-40B4-BE49-F238E27FC236}">
                <a16:creationId xmlns:a16="http://schemas.microsoft.com/office/drawing/2014/main" id="{CBF91CD7-30F9-CEA6-AE31-9218308E6D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4626" y="4882981"/>
            <a:ext cx="914400" cy="914400"/>
          </a:xfrm>
          <a:prstGeom prst="rect">
            <a:avLst/>
          </a:prstGeom>
        </p:spPr>
      </p:pic>
      <p:pic>
        <p:nvPicPr>
          <p:cNvPr id="24" name="Grafik 23" descr="Benutzer mit einfarbiger Füllung">
            <a:extLst>
              <a:ext uri="{FF2B5EF4-FFF2-40B4-BE49-F238E27FC236}">
                <a16:creationId xmlns:a16="http://schemas.microsoft.com/office/drawing/2014/main" id="{CBF1F2F7-C5A0-FC95-22A6-64B79900B3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00611" y="4882981"/>
            <a:ext cx="914400" cy="914400"/>
          </a:xfrm>
          <a:prstGeom prst="rect">
            <a:avLst/>
          </a:prstGeom>
        </p:spPr>
      </p:pic>
      <p:pic>
        <p:nvPicPr>
          <p:cNvPr id="25" name="Grafik 24" descr="Benutzer mit einfarbiger Füllung">
            <a:extLst>
              <a:ext uri="{FF2B5EF4-FFF2-40B4-BE49-F238E27FC236}">
                <a16:creationId xmlns:a16="http://schemas.microsoft.com/office/drawing/2014/main" id="{3B7F4110-E3A9-B4B1-951F-BBE3D7EDAA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78616" y="4882980"/>
            <a:ext cx="914400" cy="914400"/>
          </a:xfrm>
          <a:prstGeom prst="rect">
            <a:avLst/>
          </a:prstGeom>
        </p:spPr>
      </p:pic>
      <p:sp>
        <p:nvSpPr>
          <p:cNvPr id="27" name="Rechteck 26">
            <a:extLst>
              <a:ext uri="{FF2B5EF4-FFF2-40B4-BE49-F238E27FC236}">
                <a16:creationId xmlns:a16="http://schemas.microsoft.com/office/drawing/2014/main" id="{90CAF23D-A84B-FDB0-E958-195BF5776E45}"/>
              </a:ext>
            </a:extLst>
          </p:cNvPr>
          <p:cNvSpPr/>
          <p:nvPr/>
        </p:nvSpPr>
        <p:spPr>
          <a:xfrm>
            <a:off x="8088631" y="1943569"/>
            <a:ext cx="914400" cy="2308862"/>
          </a:xfrm>
          <a:prstGeom prst="rect">
            <a:avLst/>
          </a:prstGeom>
          <a:solidFill>
            <a:srgbClr val="EBD7C3"/>
          </a:solidFill>
          <a:ln>
            <a:solidFill>
              <a:srgbClr val="EBD7C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29" name="Grafik 28" descr="Dokument Silhouette">
            <a:extLst>
              <a:ext uri="{FF2B5EF4-FFF2-40B4-BE49-F238E27FC236}">
                <a16:creationId xmlns:a16="http://schemas.microsoft.com/office/drawing/2014/main" id="{D5947FF1-87AC-AFF6-1F21-BAA0D8AD195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400000">
            <a:off x="3257549" y="2857969"/>
            <a:ext cx="582932" cy="582932"/>
          </a:xfrm>
          <a:prstGeom prst="rect">
            <a:avLst/>
          </a:prstGeom>
        </p:spPr>
      </p:pic>
      <p:pic>
        <p:nvPicPr>
          <p:cNvPr id="32" name="Grafik 31" descr="Dokument Silhouette">
            <a:extLst>
              <a:ext uri="{FF2B5EF4-FFF2-40B4-BE49-F238E27FC236}">
                <a16:creationId xmlns:a16="http://schemas.microsoft.com/office/drawing/2014/main" id="{94DEF704-C734-2AE8-62BC-1D272E7230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400000">
            <a:off x="3257550" y="2183600"/>
            <a:ext cx="582932" cy="582932"/>
          </a:xfrm>
          <a:prstGeom prst="rect">
            <a:avLst/>
          </a:prstGeom>
        </p:spPr>
      </p:pic>
      <p:pic>
        <p:nvPicPr>
          <p:cNvPr id="33" name="Grafik 32" descr="Dokument Silhouette">
            <a:extLst>
              <a:ext uri="{FF2B5EF4-FFF2-40B4-BE49-F238E27FC236}">
                <a16:creationId xmlns:a16="http://schemas.microsoft.com/office/drawing/2014/main" id="{78B86536-5F24-1565-13EE-10641E7FF5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400000">
            <a:off x="3268980" y="3555200"/>
            <a:ext cx="582932" cy="582932"/>
          </a:xfrm>
          <a:prstGeom prst="rect">
            <a:avLst/>
          </a:prstGeom>
        </p:spPr>
      </p:pic>
      <p:pic>
        <p:nvPicPr>
          <p:cNvPr id="34" name="Grafik 33" descr="Dokument Silhouette">
            <a:extLst>
              <a:ext uri="{FF2B5EF4-FFF2-40B4-BE49-F238E27FC236}">
                <a16:creationId xmlns:a16="http://schemas.microsoft.com/office/drawing/2014/main" id="{52465AB5-19BC-6A6F-400C-919B17620F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6200000">
            <a:off x="8254364" y="2824310"/>
            <a:ext cx="582932" cy="582932"/>
          </a:xfrm>
          <a:prstGeom prst="rect">
            <a:avLst/>
          </a:prstGeom>
        </p:spPr>
      </p:pic>
      <p:pic>
        <p:nvPicPr>
          <p:cNvPr id="35" name="Grafik 34" descr="Dokument Silhouette">
            <a:extLst>
              <a:ext uri="{FF2B5EF4-FFF2-40B4-BE49-F238E27FC236}">
                <a16:creationId xmlns:a16="http://schemas.microsoft.com/office/drawing/2014/main" id="{527D2E24-EF54-6B39-F4A6-EDD9A26B59F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6200000">
            <a:off x="8254365" y="2149941"/>
            <a:ext cx="582932" cy="582932"/>
          </a:xfrm>
          <a:prstGeom prst="rect">
            <a:avLst/>
          </a:prstGeom>
        </p:spPr>
      </p:pic>
      <p:pic>
        <p:nvPicPr>
          <p:cNvPr id="36" name="Grafik 35" descr="Dokument Silhouette">
            <a:extLst>
              <a:ext uri="{FF2B5EF4-FFF2-40B4-BE49-F238E27FC236}">
                <a16:creationId xmlns:a16="http://schemas.microsoft.com/office/drawing/2014/main" id="{8185F111-3CDE-2EFC-E98F-D4F8799ACD6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6200000">
            <a:off x="8265795" y="3521541"/>
            <a:ext cx="582932" cy="582932"/>
          </a:xfrm>
          <a:prstGeom prst="rect">
            <a:avLst/>
          </a:prstGeom>
        </p:spPr>
      </p:pic>
      <p:pic>
        <p:nvPicPr>
          <p:cNvPr id="54" name="Grafik 53" descr="Dozent mit einfarbiger Füllung">
            <a:extLst>
              <a:ext uri="{FF2B5EF4-FFF2-40B4-BE49-F238E27FC236}">
                <a16:creationId xmlns:a16="http://schemas.microsoft.com/office/drawing/2014/main" id="{3B67FB7E-8DCF-BAD0-FFAE-89A9F79CA66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513386" y="1637326"/>
            <a:ext cx="1165228" cy="1165228"/>
          </a:xfrm>
          <a:prstGeom prst="rect">
            <a:avLst/>
          </a:prstGeom>
        </p:spPr>
      </p:pic>
      <p:grpSp>
        <p:nvGrpSpPr>
          <p:cNvPr id="59" name="Gruppieren 58">
            <a:extLst>
              <a:ext uri="{FF2B5EF4-FFF2-40B4-BE49-F238E27FC236}">
                <a16:creationId xmlns:a16="http://schemas.microsoft.com/office/drawing/2014/main" id="{C66F4E1D-2A5E-E9DC-E4E1-1A6879AC9A59}"/>
              </a:ext>
            </a:extLst>
          </p:cNvPr>
          <p:cNvGrpSpPr/>
          <p:nvPr/>
        </p:nvGrpSpPr>
        <p:grpSpPr>
          <a:xfrm>
            <a:off x="3983040" y="4442291"/>
            <a:ext cx="1251585" cy="461010"/>
            <a:chOff x="3983040" y="4442291"/>
            <a:chExt cx="1251585" cy="461010"/>
          </a:xfrm>
        </p:grpSpPr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E87B0B81-0022-E693-2DA7-0B2119B68159}"/>
                </a:ext>
              </a:extLst>
            </p:cNvPr>
            <p:cNvSpPr/>
            <p:nvPr/>
          </p:nvSpPr>
          <p:spPr>
            <a:xfrm>
              <a:off x="3983040" y="4458803"/>
              <a:ext cx="1251585" cy="424177"/>
            </a:xfrm>
            <a:prstGeom prst="rect">
              <a:avLst/>
            </a:prstGeom>
            <a:solidFill>
              <a:srgbClr val="EBD7C3"/>
            </a:solidFill>
            <a:ln>
              <a:solidFill>
                <a:srgbClr val="EBD7C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pic>
          <p:nvPicPr>
            <p:cNvPr id="56" name="Grafik 55" descr="Klemmbrett Silhouette">
              <a:extLst>
                <a:ext uri="{FF2B5EF4-FFF2-40B4-BE49-F238E27FC236}">
                  <a16:creationId xmlns:a16="http://schemas.microsoft.com/office/drawing/2014/main" id="{B6D9A1A0-60C5-8033-331E-C1F9691F31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4055429" y="4442291"/>
              <a:ext cx="457200" cy="457200"/>
            </a:xfrm>
            <a:prstGeom prst="rect">
              <a:avLst/>
            </a:prstGeom>
          </p:spPr>
        </p:pic>
        <p:pic>
          <p:nvPicPr>
            <p:cNvPr id="58" name="Grafik 57" descr="Klemmbrett Silhouette">
              <a:extLst>
                <a:ext uri="{FF2B5EF4-FFF2-40B4-BE49-F238E27FC236}">
                  <a16:creationId xmlns:a16="http://schemas.microsoft.com/office/drawing/2014/main" id="{2B751085-87DB-B520-93D1-379F0A3329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4733609" y="4446101"/>
              <a:ext cx="457200" cy="457200"/>
            </a:xfrm>
            <a:prstGeom prst="rect">
              <a:avLst/>
            </a:prstGeom>
          </p:spPr>
        </p:pic>
      </p:grpSp>
      <p:grpSp>
        <p:nvGrpSpPr>
          <p:cNvPr id="60" name="Gruppieren 59">
            <a:extLst>
              <a:ext uri="{FF2B5EF4-FFF2-40B4-BE49-F238E27FC236}">
                <a16:creationId xmlns:a16="http://schemas.microsoft.com/office/drawing/2014/main" id="{9448644B-6416-1EBB-6551-20348F151CE5}"/>
              </a:ext>
            </a:extLst>
          </p:cNvPr>
          <p:cNvGrpSpPr/>
          <p:nvPr/>
        </p:nvGrpSpPr>
        <p:grpSpPr>
          <a:xfrm>
            <a:off x="5454335" y="4458803"/>
            <a:ext cx="1251585" cy="461010"/>
            <a:chOff x="3983040" y="4442291"/>
            <a:chExt cx="1251585" cy="461010"/>
          </a:xfrm>
        </p:grpSpPr>
        <p:sp>
          <p:nvSpPr>
            <p:cNvPr id="61" name="Rechteck 60">
              <a:extLst>
                <a:ext uri="{FF2B5EF4-FFF2-40B4-BE49-F238E27FC236}">
                  <a16:creationId xmlns:a16="http://schemas.microsoft.com/office/drawing/2014/main" id="{72620887-0491-3C24-C76C-F9D6FFDDA78A}"/>
                </a:ext>
              </a:extLst>
            </p:cNvPr>
            <p:cNvSpPr/>
            <p:nvPr/>
          </p:nvSpPr>
          <p:spPr>
            <a:xfrm>
              <a:off x="3983040" y="4458803"/>
              <a:ext cx="1251585" cy="424177"/>
            </a:xfrm>
            <a:prstGeom prst="rect">
              <a:avLst/>
            </a:prstGeom>
            <a:solidFill>
              <a:srgbClr val="EBD7C3"/>
            </a:solidFill>
            <a:ln>
              <a:solidFill>
                <a:srgbClr val="EBD7C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pic>
          <p:nvPicPr>
            <p:cNvPr id="62" name="Grafik 61" descr="Klemmbrett Silhouette">
              <a:extLst>
                <a:ext uri="{FF2B5EF4-FFF2-40B4-BE49-F238E27FC236}">
                  <a16:creationId xmlns:a16="http://schemas.microsoft.com/office/drawing/2014/main" id="{05CACFDA-36D2-0038-6BE7-13022AEFB8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4055429" y="4442291"/>
              <a:ext cx="457200" cy="457200"/>
            </a:xfrm>
            <a:prstGeom prst="rect">
              <a:avLst/>
            </a:prstGeom>
          </p:spPr>
        </p:pic>
        <p:pic>
          <p:nvPicPr>
            <p:cNvPr id="63" name="Grafik 62" descr="Klemmbrett Silhouette">
              <a:extLst>
                <a:ext uri="{FF2B5EF4-FFF2-40B4-BE49-F238E27FC236}">
                  <a16:creationId xmlns:a16="http://schemas.microsoft.com/office/drawing/2014/main" id="{A86057D0-81A9-C024-A5BD-C2A3833414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4733609" y="4446101"/>
              <a:ext cx="457200" cy="457200"/>
            </a:xfrm>
            <a:prstGeom prst="rect">
              <a:avLst/>
            </a:prstGeom>
          </p:spPr>
        </p:pic>
      </p:grpSp>
      <p:grpSp>
        <p:nvGrpSpPr>
          <p:cNvPr id="64" name="Gruppieren 63">
            <a:extLst>
              <a:ext uri="{FF2B5EF4-FFF2-40B4-BE49-F238E27FC236}">
                <a16:creationId xmlns:a16="http://schemas.microsoft.com/office/drawing/2014/main" id="{A0075E82-B6DE-9EFE-4E6C-8E65A356BD11}"/>
              </a:ext>
            </a:extLst>
          </p:cNvPr>
          <p:cNvGrpSpPr/>
          <p:nvPr/>
        </p:nvGrpSpPr>
        <p:grpSpPr>
          <a:xfrm>
            <a:off x="6871021" y="4475315"/>
            <a:ext cx="1251585" cy="461010"/>
            <a:chOff x="3983040" y="4442291"/>
            <a:chExt cx="1251585" cy="461010"/>
          </a:xfrm>
        </p:grpSpPr>
        <p:sp>
          <p:nvSpPr>
            <p:cNvPr id="65" name="Rechteck 64">
              <a:extLst>
                <a:ext uri="{FF2B5EF4-FFF2-40B4-BE49-F238E27FC236}">
                  <a16:creationId xmlns:a16="http://schemas.microsoft.com/office/drawing/2014/main" id="{FC3FD680-3AF0-19E4-807E-AEF3F8102D57}"/>
                </a:ext>
              </a:extLst>
            </p:cNvPr>
            <p:cNvSpPr/>
            <p:nvPr/>
          </p:nvSpPr>
          <p:spPr>
            <a:xfrm>
              <a:off x="3983040" y="4458803"/>
              <a:ext cx="1251585" cy="424177"/>
            </a:xfrm>
            <a:prstGeom prst="rect">
              <a:avLst/>
            </a:prstGeom>
            <a:solidFill>
              <a:srgbClr val="EBD7C3"/>
            </a:solidFill>
            <a:ln>
              <a:solidFill>
                <a:srgbClr val="EBD7C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pic>
          <p:nvPicPr>
            <p:cNvPr id="66" name="Grafik 65" descr="Klemmbrett Silhouette">
              <a:extLst>
                <a:ext uri="{FF2B5EF4-FFF2-40B4-BE49-F238E27FC236}">
                  <a16:creationId xmlns:a16="http://schemas.microsoft.com/office/drawing/2014/main" id="{C0DA4218-6724-32BA-8540-B1B205C9F4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4055429" y="4442291"/>
              <a:ext cx="457200" cy="457200"/>
            </a:xfrm>
            <a:prstGeom prst="rect">
              <a:avLst/>
            </a:prstGeom>
          </p:spPr>
        </p:pic>
        <p:pic>
          <p:nvPicPr>
            <p:cNvPr id="67" name="Grafik 66" descr="Klemmbrett Silhouette">
              <a:extLst>
                <a:ext uri="{FF2B5EF4-FFF2-40B4-BE49-F238E27FC236}">
                  <a16:creationId xmlns:a16="http://schemas.microsoft.com/office/drawing/2014/main" id="{2230FF57-6BB8-62F4-57F2-0B2EAB5CB1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4733609" y="4446101"/>
              <a:ext cx="457200" cy="457200"/>
            </a:xfrm>
            <a:prstGeom prst="rect">
              <a:avLst/>
            </a:prstGeom>
          </p:spPr>
        </p:pic>
      </p:grpSp>
      <p:sp>
        <p:nvSpPr>
          <p:cNvPr id="69" name="Rechteck 68">
            <a:extLst>
              <a:ext uri="{FF2B5EF4-FFF2-40B4-BE49-F238E27FC236}">
                <a16:creationId xmlns:a16="http://schemas.microsoft.com/office/drawing/2014/main" id="{EC3CB33D-C372-29B3-13D4-26AD99FBC369}"/>
              </a:ext>
            </a:extLst>
          </p:cNvPr>
          <p:cNvSpPr/>
          <p:nvPr/>
        </p:nvSpPr>
        <p:spPr>
          <a:xfrm>
            <a:off x="3851912" y="5794381"/>
            <a:ext cx="4402451" cy="406854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dirty="0" err="1"/>
              <a:t>Zuschauer:innen</a:t>
            </a:r>
            <a:endParaRPr lang="de-AT" sz="2400" dirty="0"/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F22751A9-59C9-645D-B1FC-27C21CFA0DB7}"/>
              </a:ext>
            </a:extLst>
          </p:cNvPr>
          <p:cNvSpPr/>
          <p:nvPr/>
        </p:nvSpPr>
        <p:spPr>
          <a:xfrm>
            <a:off x="1627559" y="4238864"/>
            <a:ext cx="1296000" cy="406854"/>
          </a:xfrm>
          <a:prstGeom prst="rect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dirty="0"/>
              <a:t>Pro</a:t>
            </a:r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B52CDCBB-02D8-41C9-3D19-4593603F8DD0}"/>
              </a:ext>
            </a:extLst>
          </p:cNvPr>
          <p:cNvSpPr/>
          <p:nvPr/>
        </p:nvSpPr>
        <p:spPr>
          <a:xfrm>
            <a:off x="9136383" y="4255376"/>
            <a:ext cx="1296000" cy="406854"/>
          </a:xfrm>
          <a:prstGeom prst="rect">
            <a:avLst/>
          </a:prstGeom>
          <a:solidFill>
            <a:srgbClr val="B652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dirty="0"/>
              <a:t>Kontra</a:t>
            </a:r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2EE3EFD6-B823-8E45-79E1-D17579CCEE5F}"/>
              </a:ext>
            </a:extLst>
          </p:cNvPr>
          <p:cNvSpPr/>
          <p:nvPr/>
        </p:nvSpPr>
        <p:spPr>
          <a:xfrm>
            <a:off x="5139057" y="2800335"/>
            <a:ext cx="1882139" cy="393372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dirty="0"/>
              <a:t>Moderator:in</a:t>
            </a:r>
          </a:p>
        </p:txBody>
      </p:sp>
    </p:spTree>
    <p:extLst>
      <p:ext uri="{BB962C8B-B14F-4D97-AF65-F5344CB8AC3E}">
        <p14:creationId xmlns:p14="http://schemas.microsoft.com/office/powerpoint/2010/main" val="1865412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EBAFB9-31A6-AB4B-5240-B4E1F9AF3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Rechercheaufgabe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7241745-DFCB-5B17-B5D1-BD4A943D2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2</a:t>
            </a:fld>
            <a:endParaRPr lang="de-AT"/>
          </a:p>
        </p:txBody>
      </p:sp>
      <p:pic>
        <p:nvPicPr>
          <p:cNvPr id="5" name="Picture 18" descr="Post It, Zettel, Notiz, Pin, Papier">
            <a:extLst>
              <a:ext uri="{FF2B5EF4-FFF2-40B4-BE49-F238E27FC236}">
                <a16:creationId xmlns:a16="http://schemas.microsoft.com/office/drawing/2014/main" id="{5B4638EC-A003-FA1A-EBE6-488167E43D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5405" y="1460374"/>
            <a:ext cx="5617755" cy="4946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6E534BAF-7EE0-9445-B7A9-9AAE401005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5975" y="757874"/>
            <a:ext cx="5441949" cy="5441949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6B0C563D-4D6C-F7C5-D348-B736B1F0568D}"/>
              </a:ext>
            </a:extLst>
          </p:cNvPr>
          <p:cNvSpPr/>
          <p:nvPr/>
        </p:nvSpPr>
        <p:spPr>
          <a:xfrm>
            <a:off x="1062991" y="2147404"/>
            <a:ext cx="4446270" cy="3615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b="1" dirty="0">
                <a:solidFill>
                  <a:srgbClr val="385723"/>
                </a:solidFill>
              </a:rPr>
              <a:t>Aufgabe:</a:t>
            </a:r>
          </a:p>
          <a:p>
            <a:pPr algn="ctr"/>
            <a:endParaRPr lang="de-AT" sz="2400" dirty="0">
              <a:solidFill>
                <a:schemeClr val="tx1"/>
              </a:solidFill>
            </a:endParaRPr>
          </a:p>
          <a:p>
            <a:pPr algn="ctr"/>
            <a:r>
              <a:rPr lang="de-AT" sz="2400" dirty="0">
                <a:solidFill>
                  <a:schemeClr val="tx1"/>
                </a:solidFill>
              </a:rPr>
              <a:t>Recherchiere, wie hoch das Gehalt bzw. der Lohn in deinem Wunschberuf ist. Hierfür kannst du dir unterschiedliche Stellenausschreibungen ansehen.</a:t>
            </a:r>
          </a:p>
        </p:txBody>
      </p:sp>
    </p:spTree>
    <p:extLst>
      <p:ext uri="{BB962C8B-B14F-4D97-AF65-F5344CB8AC3E}">
        <p14:creationId xmlns:p14="http://schemas.microsoft.com/office/powerpoint/2010/main" val="1845221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E9E79-A319-94D5-EB94-CDCC106472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00A8E3-1BD1-8D7C-01CC-E525C35BF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Semras Gehalt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7DBD275-5F8F-41A5-7356-B97CDAE2C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3</a:t>
            </a:fld>
            <a:endParaRPr lang="de-AT"/>
          </a:p>
        </p:txBody>
      </p: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40EBEBA0-27A8-88E1-CABD-54EED89CEBE2}"/>
              </a:ext>
            </a:extLst>
          </p:cNvPr>
          <p:cNvGrpSpPr/>
          <p:nvPr/>
        </p:nvGrpSpPr>
        <p:grpSpPr>
          <a:xfrm>
            <a:off x="152446" y="1561088"/>
            <a:ext cx="4387273" cy="4615875"/>
            <a:chOff x="563418" y="1561088"/>
            <a:chExt cx="4387273" cy="4615875"/>
          </a:xfrm>
        </p:grpSpPr>
        <p:grpSp>
          <p:nvGrpSpPr>
            <p:cNvPr id="17" name="Gruppieren 16">
              <a:extLst>
                <a:ext uri="{FF2B5EF4-FFF2-40B4-BE49-F238E27FC236}">
                  <a16:creationId xmlns:a16="http://schemas.microsoft.com/office/drawing/2014/main" id="{0912DDEC-1114-90DD-5F5B-F06070C7AE5C}"/>
                </a:ext>
              </a:extLst>
            </p:cNvPr>
            <p:cNvGrpSpPr/>
            <p:nvPr/>
          </p:nvGrpSpPr>
          <p:grpSpPr>
            <a:xfrm>
              <a:off x="792947" y="1561088"/>
              <a:ext cx="4001655" cy="4615875"/>
              <a:chOff x="792947" y="1561088"/>
              <a:chExt cx="4001655" cy="4615875"/>
            </a:xfrm>
          </p:grpSpPr>
          <p:sp>
            <p:nvSpPr>
              <p:cNvPr id="10" name="Rechteck: gefaltete Ecke 9">
                <a:extLst>
                  <a:ext uri="{FF2B5EF4-FFF2-40B4-BE49-F238E27FC236}">
                    <a16:creationId xmlns:a16="http://schemas.microsoft.com/office/drawing/2014/main" id="{BDB0852A-25A2-BF11-FB09-0D94653B6E11}"/>
                  </a:ext>
                </a:extLst>
              </p:cNvPr>
              <p:cNvSpPr/>
              <p:nvPr/>
            </p:nvSpPr>
            <p:spPr>
              <a:xfrm>
                <a:off x="960582" y="1561088"/>
                <a:ext cx="3685310" cy="4615875"/>
              </a:xfrm>
              <a:prstGeom prst="foldedCorner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r>
                  <a:rPr lang="de-AT" b="1" dirty="0"/>
                  <a:t>Arbeitsvertrag</a:t>
                </a:r>
              </a:p>
              <a:p>
                <a:pPr algn="ctr"/>
                <a:endParaRPr lang="de-AT" dirty="0"/>
              </a:p>
              <a:p>
                <a:pPr algn="just"/>
                <a:r>
                  <a:rPr lang="de-AT" sz="1200" dirty="0"/>
                  <a:t>Dieser Vertrag wird zwischen Siemens AG und Semra Yasin (geb. 14.10.2002) abgeschlossen.</a:t>
                </a:r>
              </a:p>
              <a:p>
                <a:endParaRPr lang="de-AT" sz="1200" dirty="0"/>
              </a:p>
              <a:p>
                <a:r>
                  <a:rPr lang="de-AT" sz="1200" dirty="0"/>
                  <a:t>Position: Werksstudent im Customer Service</a:t>
                </a:r>
              </a:p>
              <a:p>
                <a:endParaRPr lang="de-AT" sz="1200" dirty="0"/>
              </a:p>
              <a:p>
                <a:endParaRPr lang="de-AT" sz="1200" dirty="0"/>
              </a:p>
              <a:p>
                <a:endParaRPr lang="de-AT" sz="1200" dirty="0"/>
              </a:p>
              <a:p>
                <a:endParaRPr lang="de-AT" sz="1200" dirty="0"/>
              </a:p>
              <a:p>
                <a:endParaRPr lang="de-AT" sz="1200" dirty="0"/>
              </a:p>
              <a:p>
                <a:endParaRPr lang="de-AT" sz="1200" dirty="0"/>
              </a:p>
              <a:p>
                <a:endParaRPr lang="de-AT" sz="1200" dirty="0"/>
              </a:p>
              <a:p>
                <a:r>
                  <a:rPr lang="de-AT" sz="1200" b="1" dirty="0"/>
                  <a:t>Arbeitsentgelt</a:t>
                </a:r>
              </a:p>
              <a:p>
                <a:endParaRPr lang="de-AT" sz="1200" dirty="0"/>
              </a:p>
              <a:p>
                <a:pPr algn="just"/>
                <a:r>
                  <a:rPr lang="de-AT" sz="1200" dirty="0"/>
                  <a:t>Zwischen der Arbeitnehmerin und der Siemens AG wird ein Arbeitsentgelt in Höhe von EUR 2.837,05 vereinbart.</a:t>
                </a:r>
              </a:p>
              <a:p>
                <a:endParaRPr lang="de-AT" sz="1200" dirty="0"/>
              </a:p>
              <a:p>
                <a:r>
                  <a:rPr lang="de-AT" sz="1200" dirty="0"/>
                  <a:t>… </a:t>
                </a:r>
              </a:p>
            </p:txBody>
          </p:sp>
          <p:sp>
            <p:nvSpPr>
              <p:cNvPr id="16" name="Rechteck 15">
                <a:extLst>
                  <a:ext uri="{FF2B5EF4-FFF2-40B4-BE49-F238E27FC236}">
                    <a16:creationId xmlns:a16="http://schemas.microsoft.com/office/drawing/2014/main" id="{B2D423ED-88E1-56AC-5C6B-91F1EE74586F}"/>
                  </a:ext>
                </a:extLst>
              </p:cNvPr>
              <p:cNvSpPr/>
              <p:nvPr/>
            </p:nvSpPr>
            <p:spPr>
              <a:xfrm>
                <a:off x="792947" y="3094183"/>
                <a:ext cx="4001655" cy="877454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cxnSp>
          <p:nvCxnSpPr>
            <p:cNvPr id="19" name="Gerader Verbinder 18">
              <a:extLst>
                <a:ext uri="{FF2B5EF4-FFF2-40B4-BE49-F238E27FC236}">
                  <a16:creationId xmlns:a16="http://schemas.microsoft.com/office/drawing/2014/main" id="{968D8938-4671-5105-2C14-91CADBF61ADE}"/>
                </a:ext>
              </a:extLst>
            </p:cNvPr>
            <p:cNvCxnSpPr>
              <a:cxnSpLocks/>
            </p:cNvCxnSpPr>
            <p:nvPr/>
          </p:nvCxnSpPr>
          <p:spPr>
            <a:xfrm>
              <a:off x="563418" y="3537527"/>
              <a:ext cx="4387273" cy="0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8BE1A5F7-6FD9-D35B-D878-6F5015F6F2D8}"/>
              </a:ext>
            </a:extLst>
          </p:cNvPr>
          <p:cNvGrpSpPr/>
          <p:nvPr/>
        </p:nvGrpSpPr>
        <p:grpSpPr>
          <a:xfrm>
            <a:off x="4383630" y="1185862"/>
            <a:ext cx="3685310" cy="5170488"/>
            <a:chOff x="4383630" y="1185862"/>
            <a:chExt cx="3685310" cy="5170488"/>
          </a:xfrm>
        </p:grpSpPr>
        <p:grpSp>
          <p:nvGrpSpPr>
            <p:cNvPr id="9" name="Gruppieren 8">
              <a:extLst>
                <a:ext uri="{FF2B5EF4-FFF2-40B4-BE49-F238E27FC236}">
                  <a16:creationId xmlns:a16="http://schemas.microsoft.com/office/drawing/2014/main" id="{D3AAFE73-ADBD-BAE1-3E72-4253B0C1B627}"/>
                </a:ext>
              </a:extLst>
            </p:cNvPr>
            <p:cNvGrpSpPr/>
            <p:nvPr/>
          </p:nvGrpSpPr>
          <p:grpSpPr>
            <a:xfrm>
              <a:off x="4383630" y="1185862"/>
              <a:ext cx="3685310" cy="5170488"/>
              <a:chOff x="7962900" y="923637"/>
              <a:chExt cx="3048000" cy="4419600"/>
            </a:xfrm>
          </p:grpSpPr>
          <p:pic>
            <p:nvPicPr>
              <p:cNvPr id="1026" name="Picture 2" descr="eBanking | BAWAG">
                <a:extLst>
                  <a:ext uri="{FF2B5EF4-FFF2-40B4-BE49-F238E27FC236}">
                    <a16:creationId xmlns:a16="http://schemas.microsoft.com/office/drawing/2014/main" id="{B87260F7-A0D4-288D-841A-2279C97306C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62900" y="923637"/>
                <a:ext cx="3048000" cy="4419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" name="Rechteck 7">
                <a:extLst>
                  <a:ext uri="{FF2B5EF4-FFF2-40B4-BE49-F238E27FC236}">
                    <a16:creationId xmlns:a16="http://schemas.microsoft.com/office/drawing/2014/main" id="{FAF50892-428A-58EF-ED2E-CBD1F6215E62}"/>
                  </a:ext>
                </a:extLst>
              </p:cNvPr>
              <p:cNvSpPr/>
              <p:nvPr/>
            </p:nvSpPr>
            <p:spPr>
              <a:xfrm>
                <a:off x="8913091" y="1514763"/>
                <a:ext cx="812800" cy="323273"/>
              </a:xfrm>
              <a:prstGeom prst="rect">
                <a:avLst/>
              </a:prstGeom>
              <a:solidFill>
                <a:srgbClr val="EBEFF2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4F38DF79-03B8-4312-C2C4-7FDADB4BF988}"/>
                </a:ext>
              </a:extLst>
            </p:cNvPr>
            <p:cNvSpPr/>
            <p:nvPr/>
          </p:nvSpPr>
          <p:spPr>
            <a:xfrm>
              <a:off x="6515247" y="5430981"/>
              <a:ext cx="829837" cy="314038"/>
            </a:xfrm>
            <a:prstGeom prst="rect">
              <a:avLst/>
            </a:prstGeom>
            <a:solidFill>
              <a:srgbClr val="FDFDF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100" b="1" dirty="0">
                  <a:solidFill>
                    <a:schemeClr val="tx1"/>
                  </a:solidFill>
                </a:rPr>
                <a:t>€ 2.072,90</a:t>
              </a:r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1D7D76A4-03F2-84B1-1F4F-0BCBE54561D4}"/>
              </a:ext>
            </a:extLst>
          </p:cNvPr>
          <p:cNvGrpSpPr/>
          <p:nvPr/>
        </p:nvGrpSpPr>
        <p:grpSpPr>
          <a:xfrm>
            <a:off x="8068940" y="1860190"/>
            <a:ext cx="3960364" cy="3727810"/>
            <a:chOff x="8074618" y="1487055"/>
            <a:chExt cx="3960364" cy="3727810"/>
          </a:xfrm>
        </p:grpSpPr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A0BCFA52-FD42-10B9-74C4-964BD900A9A1}"/>
                </a:ext>
              </a:extLst>
            </p:cNvPr>
            <p:cNvSpPr/>
            <p:nvPr/>
          </p:nvSpPr>
          <p:spPr>
            <a:xfrm>
              <a:off x="8074619" y="1487055"/>
              <a:ext cx="3960363" cy="390365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AT" dirty="0"/>
                <a:t>GEHALTSABRECHNUNG APRIL 202x</a:t>
              </a:r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3BE24DC0-4899-36D0-45CA-AA90F5ED92A4}"/>
                </a:ext>
              </a:extLst>
            </p:cNvPr>
            <p:cNvSpPr/>
            <p:nvPr/>
          </p:nvSpPr>
          <p:spPr>
            <a:xfrm>
              <a:off x="8074619" y="1877420"/>
              <a:ext cx="3960363" cy="504825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r>
                <a:rPr lang="de-AT" sz="1100" dirty="0"/>
                <a:t>Klient:	207312 Siemens AG	</a:t>
              </a:r>
            </a:p>
            <a:p>
              <a:r>
                <a:rPr lang="de-AT" sz="1100" dirty="0"/>
                <a:t>Person:	10657</a:t>
              </a:r>
            </a:p>
            <a:p>
              <a:endParaRPr lang="de-AT" dirty="0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92D083DF-C188-8A4D-B605-D7C1F9617670}"/>
                </a:ext>
              </a:extLst>
            </p:cNvPr>
            <p:cNvSpPr/>
            <p:nvPr/>
          </p:nvSpPr>
          <p:spPr>
            <a:xfrm>
              <a:off x="8074619" y="2382245"/>
              <a:ext cx="3960363" cy="970555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endParaRPr lang="de-AT" sz="1100" dirty="0"/>
            </a:p>
            <a:p>
              <a:r>
                <a:rPr lang="de-AT" sz="1100" dirty="0"/>
                <a:t>Semra YASIN</a:t>
              </a:r>
            </a:p>
            <a:p>
              <a:r>
                <a:rPr lang="de-AT" sz="1100" dirty="0"/>
                <a:t>Mustergasse 1		Beruf: Werkstudent CS</a:t>
              </a:r>
            </a:p>
            <a:p>
              <a:r>
                <a:rPr lang="de-AT" sz="1100" dirty="0"/>
                <a:t>1150 Wien		Eintritt: 01.04.202x</a:t>
              </a:r>
            </a:p>
            <a:p>
              <a:endParaRPr lang="de-AT" dirty="0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9829CA71-F68D-F854-7853-A5B3685C0BD4}"/>
                </a:ext>
              </a:extLst>
            </p:cNvPr>
            <p:cNvSpPr/>
            <p:nvPr/>
          </p:nvSpPr>
          <p:spPr>
            <a:xfrm>
              <a:off x="8074620" y="3352800"/>
              <a:ext cx="718398" cy="43410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r>
                <a:rPr lang="de-AT" sz="1100" dirty="0"/>
                <a:t>LSt-Tage</a:t>
              </a:r>
            </a:p>
            <a:p>
              <a:pPr algn="ctr"/>
              <a:r>
                <a:rPr lang="de-AT" sz="1100" dirty="0"/>
                <a:t>30</a:t>
              </a:r>
            </a:p>
            <a:p>
              <a:endParaRPr lang="de-AT" dirty="0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27E0D815-5C4F-77C9-6929-8D3FEAB84C0E}"/>
                </a:ext>
              </a:extLst>
            </p:cNvPr>
            <p:cNvSpPr/>
            <p:nvPr/>
          </p:nvSpPr>
          <p:spPr>
            <a:xfrm>
              <a:off x="8793018" y="3352800"/>
              <a:ext cx="718398" cy="43410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r>
                <a:rPr lang="de-AT" sz="1100" dirty="0"/>
                <a:t>SV-Tage</a:t>
              </a:r>
            </a:p>
            <a:p>
              <a:pPr algn="ctr"/>
              <a:r>
                <a:rPr lang="de-AT" sz="1100" dirty="0"/>
                <a:t>30</a:t>
              </a:r>
            </a:p>
            <a:p>
              <a:endParaRPr lang="de-AT" dirty="0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DB88A400-8DE2-4643-7829-B347F7D0EB60}"/>
                </a:ext>
              </a:extLst>
            </p:cNvPr>
            <p:cNvSpPr/>
            <p:nvPr/>
          </p:nvSpPr>
          <p:spPr>
            <a:xfrm>
              <a:off x="9511416" y="3352800"/>
              <a:ext cx="2523566" cy="43410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endParaRPr lang="de-AT" dirty="0"/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B0A7AE29-F9A6-6A09-A7B3-3B4B9C6B5C3C}"/>
                </a:ext>
              </a:extLst>
            </p:cNvPr>
            <p:cNvSpPr/>
            <p:nvPr/>
          </p:nvSpPr>
          <p:spPr>
            <a:xfrm>
              <a:off x="8074618" y="3771106"/>
              <a:ext cx="3960363" cy="504825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r>
                <a:rPr lang="de-AT" sz="1100" dirty="0"/>
                <a:t>BA Lohnart	Betrag	SV-Pflicht	LSt-Pflicht</a:t>
              </a:r>
            </a:p>
            <a:p>
              <a:r>
                <a:rPr lang="de-AT" sz="1100" dirty="0"/>
                <a:t>10 Gehalt	2.873,05	2.873,05	2.873,05</a:t>
              </a:r>
            </a:p>
            <a:p>
              <a:endParaRPr lang="de-AT" dirty="0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BF7FDF8F-5803-E139-32D2-B21BD5541F5A}"/>
                </a:ext>
              </a:extLst>
            </p:cNvPr>
            <p:cNvSpPr/>
            <p:nvPr/>
          </p:nvSpPr>
          <p:spPr>
            <a:xfrm>
              <a:off x="8074618" y="4710040"/>
              <a:ext cx="3960363" cy="504825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endParaRPr lang="de-AT" sz="1100" dirty="0"/>
            </a:p>
            <a:p>
              <a:r>
                <a:rPr lang="de-AT" sz="1100" b="1" dirty="0"/>
                <a:t>Auszahlungsbetrag		2.072,90</a:t>
              </a:r>
              <a:endParaRPr lang="de-AT" b="1" dirty="0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1B855E1C-A832-3CD0-865C-8BECE9EB7D90}"/>
                </a:ext>
              </a:extLst>
            </p:cNvPr>
            <p:cNvSpPr/>
            <p:nvPr/>
          </p:nvSpPr>
          <p:spPr>
            <a:xfrm>
              <a:off x="8074620" y="4275931"/>
              <a:ext cx="718398" cy="43410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r>
                <a:rPr lang="de-AT" sz="1100" dirty="0"/>
                <a:t>LSt</a:t>
              </a:r>
            </a:p>
            <a:p>
              <a:pPr algn="ctr"/>
              <a:r>
                <a:rPr lang="de-AT" sz="1100" dirty="0"/>
                <a:t>251,50</a:t>
              </a:r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6052CBAA-E1C7-CD5D-4082-590D8473EEDD}"/>
                </a:ext>
              </a:extLst>
            </p:cNvPr>
            <p:cNvSpPr/>
            <p:nvPr/>
          </p:nvSpPr>
          <p:spPr>
            <a:xfrm>
              <a:off x="8793018" y="4275931"/>
              <a:ext cx="718398" cy="43410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r>
                <a:rPr lang="de-AT" sz="1100" dirty="0"/>
                <a:t>SV-Abzug</a:t>
              </a:r>
            </a:p>
            <a:p>
              <a:pPr algn="ctr"/>
              <a:r>
                <a:rPr lang="de-AT" sz="1100" dirty="0"/>
                <a:t>512,65</a:t>
              </a:r>
            </a:p>
            <a:p>
              <a:endParaRPr lang="de-AT" dirty="0"/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331430B2-8EF4-B5A0-9797-EDB21B07A18E}"/>
                </a:ext>
              </a:extLst>
            </p:cNvPr>
            <p:cNvSpPr/>
            <p:nvPr/>
          </p:nvSpPr>
          <p:spPr>
            <a:xfrm>
              <a:off x="9511416" y="4275931"/>
              <a:ext cx="2523566" cy="43410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endParaRPr lang="de-AT" dirty="0"/>
            </a:p>
          </p:txBody>
        </p:sp>
      </p:grpSp>
      <p:sp>
        <p:nvSpPr>
          <p:cNvPr id="36" name="Rechteck 35">
            <a:extLst>
              <a:ext uri="{FF2B5EF4-FFF2-40B4-BE49-F238E27FC236}">
                <a16:creationId xmlns:a16="http://schemas.microsoft.com/office/drawing/2014/main" id="{16055358-FFFD-0224-5F92-DA3998011315}"/>
              </a:ext>
            </a:extLst>
          </p:cNvPr>
          <p:cNvSpPr/>
          <p:nvPr/>
        </p:nvSpPr>
        <p:spPr>
          <a:xfrm>
            <a:off x="2466541" y="4660611"/>
            <a:ext cx="960581" cy="286327"/>
          </a:xfrm>
          <a:prstGeom prst="rect">
            <a:avLst/>
          </a:prstGeom>
          <a:solidFill>
            <a:srgbClr val="FFFF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22B121CD-3A0E-246D-118B-9F5F3EB47D3C}"/>
              </a:ext>
            </a:extLst>
          </p:cNvPr>
          <p:cNvSpPr/>
          <p:nvPr/>
        </p:nvSpPr>
        <p:spPr>
          <a:xfrm>
            <a:off x="6384503" y="5444836"/>
            <a:ext cx="960581" cy="286327"/>
          </a:xfrm>
          <a:prstGeom prst="rect">
            <a:avLst/>
          </a:prstGeom>
          <a:solidFill>
            <a:schemeClr val="accent1">
              <a:lumMod val="40000"/>
              <a:lumOff val="6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4A4E732E-BFE5-E9EC-9933-6633D54E7D3C}"/>
              </a:ext>
            </a:extLst>
          </p:cNvPr>
          <p:cNvSpPr/>
          <p:nvPr/>
        </p:nvSpPr>
        <p:spPr>
          <a:xfrm>
            <a:off x="10681809" y="5253813"/>
            <a:ext cx="960581" cy="286327"/>
          </a:xfrm>
          <a:prstGeom prst="rect">
            <a:avLst/>
          </a:prstGeom>
          <a:solidFill>
            <a:schemeClr val="accent1">
              <a:lumMod val="40000"/>
              <a:lumOff val="6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24ECFE9F-8B74-3D3B-B62E-4A48B4047181}"/>
              </a:ext>
            </a:extLst>
          </p:cNvPr>
          <p:cNvSpPr/>
          <p:nvPr/>
        </p:nvSpPr>
        <p:spPr>
          <a:xfrm>
            <a:off x="8787340" y="4171661"/>
            <a:ext cx="960581" cy="406689"/>
          </a:xfrm>
          <a:prstGeom prst="rect">
            <a:avLst/>
          </a:prstGeom>
          <a:solidFill>
            <a:srgbClr val="FFFF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31288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80DC34-C2F2-A230-49E8-E48BD0FEE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Brutto vs. Netto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2D43B83-DDC7-E944-8516-9267338CF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4</a:t>
            </a:fld>
            <a:endParaRPr lang="de-AT"/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72F26053-AF0F-D3D6-1B5C-6C4D929E0B82}"/>
              </a:ext>
            </a:extLst>
          </p:cNvPr>
          <p:cNvGrpSpPr/>
          <p:nvPr/>
        </p:nvGrpSpPr>
        <p:grpSpPr>
          <a:xfrm>
            <a:off x="975360" y="1690688"/>
            <a:ext cx="10515600" cy="4486275"/>
            <a:chOff x="838200" y="1690688"/>
            <a:chExt cx="10515600" cy="4486275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368827A2-4EA1-B866-30C2-1F1C826E0213}"/>
                </a:ext>
              </a:extLst>
            </p:cNvPr>
            <p:cNvSpPr/>
            <p:nvPr/>
          </p:nvSpPr>
          <p:spPr>
            <a:xfrm>
              <a:off x="838200" y="1690688"/>
              <a:ext cx="2716530" cy="4486275"/>
            </a:xfrm>
            <a:prstGeom prst="rect">
              <a:avLst/>
            </a:prstGeom>
            <a:solidFill>
              <a:srgbClr val="385723"/>
            </a:solidFill>
            <a:ln w="38100">
              <a:solidFill>
                <a:srgbClr val="A9D18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dirty="0"/>
                <a:t>Bruttogehalt/-lohn</a:t>
              </a:r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F2A092B7-0CD2-6B2C-5BC9-587AB748E274}"/>
                </a:ext>
              </a:extLst>
            </p:cNvPr>
            <p:cNvSpPr/>
            <p:nvPr/>
          </p:nvSpPr>
          <p:spPr>
            <a:xfrm>
              <a:off x="4737735" y="4331970"/>
              <a:ext cx="2716530" cy="1844993"/>
            </a:xfrm>
            <a:prstGeom prst="rect">
              <a:avLst/>
            </a:prstGeom>
            <a:solidFill>
              <a:srgbClr val="B65252"/>
            </a:solidFill>
            <a:ln w="38100">
              <a:solidFill>
                <a:srgbClr val="D3959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dirty="0"/>
                <a:t>Abzüge</a:t>
              </a:r>
            </a:p>
            <a:p>
              <a:pPr algn="ctr"/>
              <a:r>
                <a:rPr lang="de-AT" dirty="0"/>
                <a:t>(Sozialversicherung und Lohnsteuer)</a:t>
              </a:r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B3C55579-0807-7543-1088-ED1FE4B24358}"/>
                </a:ext>
              </a:extLst>
            </p:cNvPr>
            <p:cNvSpPr/>
            <p:nvPr/>
          </p:nvSpPr>
          <p:spPr>
            <a:xfrm>
              <a:off x="8637270" y="3535681"/>
              <a:ext cx="2716530" cy="264128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5F86C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dirty="0"/>
                <a:t>Nettogehalt/-lohn</a:t>
              </a:r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DDD250ED-DA9D-6367-98F7-896B20DADE80}"/>
                </a:ext>
              </a:extLst>
            </p:cNvPr>
            <p:cNvSpPr/>
            <p:nvPr/>
          </p:nvSpPr>
          <p:spPr>
            <a:xfrm>
              <a:off x="3337560" y="4389120"/>
              <a:ext cx="1645920" cy="13030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9900" dirty="0">
                  <a:solidFill>
                    <a:schemeClr val="tx1"/>
                  </a:solidFill>
                </a:rPr>
                <a:t>-</a:t>
              </a:r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E04FBD2B-356F-1F8F-E904-F2CFD2B44ACC}"/>
                </a:ext>
              </a:extLst>
            </p:cNvPr>
            <p:cNvSpPr/>
            <p:nvPr/>
          </p:nvSpPr>
          <p:spPr>
            <a:xfrm>
              <a:off x="7353300" y="4617720"/>
              <a:ext cx="1436370" cy="11087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1500" dirty="0">
                  <a:solidFill>
                    <a:schemeClr val="tx1"/>
                  </a:solidFill>
                </a:rPr>
                <a:t>=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9335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A26B1C-6442-53C4-700C-16C26DAE7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Lohnsteuer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8AF2F6E-7E7B-1361-C9A8-67FE85CD3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5</a:t>
            </a:fld>
            <a:endParaRPr lang="de-AT"/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551064A4-C00A-184D-358B-D2040076186D}"/>
              </a:ext>
            </a:extLst>
          </p:cNvPr>
          <p:cNvSpPr/>
          <p:nvPr/>
        </p:nvSpPr>
        <p:spPr>
          <a:xfrm>
            <a:off x="838200" y="2290763"/>
            <a:ext cx="3028950" cy="2521267"/>
          </a:xfrm>
          <a:prstGeom prst="roundRect">
            <a:avLst/>
          </a:prstGeom>
          <a:noFill/>
          <a:ln w="38100">
            <a:solidFill>
              <a:srgbClr val="A9D1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dirty="0">
                <a:solidFill>
                  <a:schemeClr val="tx1"/>
                </a:solidFill>
              </a:rPr>
              <a:t>Ein Teil, der vom Bruttoeinkommen abgezogen und an den Staat gezahlt wird, ist eine Form der Einkommensteuer.</a:t>
            </a:r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C20A2067-BA39-2C76-F950-F170525A14EF}"/>
              </a:ext>
            </a:extLst>
          </p:cNvPr>
          <p:cNvSpPr/>
          <p:nvPr/>
        </p:nvSpPr>
        <p:spPr>
          <a:xfrm>
            <a:off x="4339590" y="2290763"/>
            <a:ext cx="3028950" cy="2521267"/>
          </a:xfrm>
          <a:prstGeom prst="roundRect">
            <a:avLst/>
          </a:prstGeom>
          <a:noFill/>
          <a:ln w="38100">
            <a:solidFill>
              <a:srgbClr val="A9D1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dirty="0">
                <a:solidFill>
                  <a:schemeClr val="tx1"/>
                </a:solidFill>
              </a:rPr>
              <a:t>Finanzierung von Schulen, Straßen, Krankenhäusern etc.</a:t>
            </a:r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A8C5D6F8-70A0-817E-1D92-58113F0F4416}"/>
              </a:ext>
            </a:extLst>
          </p:cNvPr>
          <p:cNvSpPr/>
          <p:nvPr/>
        </p:nvSpPr>
        <p:spPr>
          <a:xfrm>
            <a:off x="7840980" y="2290763"/>
            <a:ext cx="3028950" cy="2521267"/>
          </a:xfrm>
          <a:prstGeom prst="roundRect">
            <a:avLst/>
          </a:prstGeom>
          <a:noFill/>
          <a:ln w="38100">
            <a:solidFill>
              <a:srgbClr val="A9D1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dirty="0">
                <a:solidFill>
                  <a:schemeClr val="tx1"/>
                </a:solidFill>
              </a:rPr>
              <a:t>unterschiedliche Prozentsätze, je mehr man verdient, desto mehr muss man abgeben</a:t>
            </a:r>
          </a:p>
        </p:txBody>
      </p:sp>
      <p:pic>
        <p:nvPicPr>
          <p:cNvPr id="6146" name="Picture 2" descr="Dollar, Usa, Papiergeld, Weiße Männchen">
            <a:extLst>
              <a:ext uri="{FF2B5EF4-FFF2-40B4-BE49-F238E27FC236}">
                <a16:creationId xmlns:a16="http://schemas.microsoft.com/office/drawing/2014/main" id="{A3EAC734-661F-D0A4-4A03-09E05F9FD6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619298" y="4023360"/>
            <a:ext cx="2572702" cy="2572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90FC5F73-9E79-81C9-E1CE-316711567E09}"/>
              </a:ext>
            </a:extLst>
          </p:cNvPr>
          <p:cNvSpPr/>
          <p:nvPr/>
        </p:nvSpPr>
        <p:spPr>
          <a:xfrm>
            <a:off x="1741170" y="1902143"/>
            <a:ext cx="1223010" cy="77724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b="1" dirty="0">
                <a:solidFill>
                  <a:srgbClr val="548235"/>
                </a:solidFill>
              </a:rPr>
              <a:t> WAS?</a:t>
            </a:r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994FF5F3-C76B-9887-782E-93A45D520DCC}"/>
              </a:ext>
            </a:extLst>
          </p:cNvPr>
          <p:cNvSpPr/>
          <p:nvPr/>
        </p:nvSpPr>
        <p:spPr>
          <a:xfrm>
            <a:off x="5109210" y="1906906"/>
            <a:ext cx="1489710" cy="77724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b="1" dirty="0">
                <a:solidFill>
                  <a:srgbClr val="548235"/>
                </a:solidFill>
              </a:rPr>
              <a:t> WOFÜR?</a:t>
            </a: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C6D788A3-00F0-4273-7112-A90D5A3C328E}"/>
              </a:ext>
            </a:extLst>
          </p:cNvPr>
          <p:cNvSpPr/>
          <p:nvPr/>
        </p:nvSpPr>
        <p:spPr>
          <a:xfrm>
            <a:off x="8435340" y="1902143"/>
            <a:ext cx="1840230" cy="77724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b="1" dirty="0">
                <a:solidFill>
                  <a:srgbClr val="548235"/>
                </a:solidFill>
              </a:rPr>
              <a:t> WIE HOCH?</a:t>
            </a:r>
          </a:p>
        </p:txBody>
      </p:sp>
    </p:spTree>
    <p:extLst>
      <p:ext uri="{BB962C8B-B14F-4D97-AF65-F5344CB8AC3E}">
        <p14:creationId xmlns:p14="http://schemas.microsoft.com/office/powerpoint/2010/main" val="115636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75D5ED-7AF7-897C-98E1-3E020AB66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Sozialversicherung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CD56A28-8A6E-B4CF-A15F-7A7257211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6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6AA31A0-751B-3B31-A7BC-B9384682996E}"/>
              </a:ext>
            </a:extLst>
          </p:cNvPr>
          <p:cNvSpPr/>
          <p:nvPr/>
        </p:nvSpPr>
        <p:spPr>
          <a:xfrm>
            <a:off x="838200" y="2480467"/>
            <a:ext cx="2282190" cy="834231"/>
          </a:xfrm>
          <a:prstGeom prst="rect">
            <a:avLst/>
          </a:prstGeom>
          <a:solidFill>
            <a:srgbClr val="7EBA56"/>
          </a:solidFill>
          <a:ln>
            <a:solidFill>
              <a:srgbClr val="A9D1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dirty="0"/>
              <a:t>Kranken-versicherung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D3E6E3D1-7D32-FE2E-B405-91ED2F0AEDB0}"/>
              </a:ext>
            </a:extLst>
          </p:cNvPr>
          <p:cNvSpPr/>
          <p:nvPr/>
        </p:nvSpPr>
        <p:spPr>
          <a:xfrm>
            <a:off x="3539490" y="2480467"/>
            <a:ext cx="2282190" cy="834231"/>
          </a:xfrm>
          <a:prstGeom prst="rect">
            <a:avLst/>
          </a:prstGeom>
          <a:solidFill>
            <a:srgbClr val="7EBA56"/>
          </a:solidFill>
          <a:ln>
            <a:solidFill>
              <a:srgbClr val="A9D1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dirty="0"/>
              <a:t>Unfall-versicherung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EB43F2F-F8BC-A776-9AD4-ACFB68646325}"/>
              </a:ext>
            </a:extLst>
          </p:cNvPr>
          <p:cNvSpPr/>
          <p:nvPr/>
        </p:nvSpPr>
        <p:spPr>
          <a:xfrm>
            <a:off x="6240780" y="2480467"/>
            <a:ext cx="2282190" cy="834231"/>
          </a:xfrm>
          <a:prstGeom prst="rect">
            <a:avLst/>
          </a:prstGeom>
          <a:solidFill>
            <a:srgbClr val="7EBA56"/>
          </a:solidFill>
          <a:ln>
            <a:solidFill>
              <a:srgbClr val="A9D1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dirty="0"/>
              <a:t>Arbeitslosen-versicherung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C3C09952-5BDF-D081-74F0-4A331EC310D1}"/>
              </a:ext>
            </a:extLst>
          </p:cNvPr>
          <p:cNvSpPr/>
          <p:nvPr/>
        </p:nvSpPr>
        <p:spPr>
          <a:xfrm>
            <a:off x="8942070" y="2480467"/>
            <a:ext cx="2282190" cy="834231"/>
          </a:xfrm>
          <a:prstGeom prst="rect">
            <a:avLst/>
          </a:prstGeom>
          <a:solidFill>
            <a:srgbClr val="7EBA56"/>
          </a:solidFill>
          <a:ln>
            <a:solidFill>
              <a:srgbClr val="A9D1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dirty="0"/>
              <a:t>Pensions-versicherung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FEA6FFC7-9E4E-F377-6B02-0C2F2DDBAE17}"/>
              </a:ext>
            </a:extLst>
          </p:cNvPr>
          <p:cNvSpPr/>
          <p:nvPr/>
        </p:nvSpPr>
        <p:spPr>
          <a:xfrm>
            <a:off x="3661410" y="1690687"/>
            <a:ext cx="4869180" cy="365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dirty="0">
                <a:solidFill>
                  <a:srgbClr val="548235"/>
                </a:solidFill>
              </a:rPr>
              <a:t>Bereiche</a:t>
            </a:r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A4671763-0213-D1B7-DC4A-1F524A8E88D2}"/>
              </a:ext>
            </a:extLst>
          </p:cNvPr>
          <p:cNvCxnSpPr>
            <a:cxnSpLocks/>
            <a:stCxn id="9" idx="2"/>
            <a:endCxn id="5" idx="0"/>
          </p:cNvCxnSpPr>
          <p:nvPr/>
        </p:nvCxnSpPr>
        <p:spPr>
          <a:xfrm flipH="1">
            <a:off x="1979295" y="2055812"/>
            <a:ext cx="4116705" cy="424655"/>
          </a:xfrm>
          <a:prstGeom prst="line">
            <a:avLst/>
          </a:prstGeom>
          <a:ln w="28575">
            <a:solidFill>
              <a:srgbClr val="A9D18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B0477F54-D35E-45F7-E91A-0CABBF01BEE0}"/>
              </a:ext>
            </a:extLst>
          </p:cNvPr>
          <p:cNvCxnSpPr>
            <a:cxnSpLocks/>
            <a:stCxn id="9" idx="2"/>
            <a:endCxn id="6" idx="0"/>
          </p:cNvCxnSpPr>
          <p:nvPr/>
        </p:nvCxnSpPr>
        <p:spPr>
          <a:xfrm flipH="1">
            <a:off x="4680585" y="2055812"/>
            <a:ext cx="1415415" cy="424655"/>
          </a:xfrm>
          <a:prstGeom prst="line">
            <a:avLst/>
          </a:prstGeom>
          <a:ln w="28575">
            <a:solidFill>
              <a:srgbClr val="A9D18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BDB68E82-6CCA-1365-290F-6A40C828EB57}"/>
              </a:ext>
            </a:extLst>
          </p:cNvPr>
          <p:cNvCxnSpPr>
            <a:cxnSpLocks/>
            <a:stCxn id="9" idx="2"/>
            <a:endCxn id="7" idx="0"/>
          </p:cNvCxnSpPr>
          <p:nvPr/>
        </p:nvCxnSpPr>
        <p:spPr>
          <a:xfrm>
            <a:off x="6096000" y="2055812"/>
            <a:ext cx="1285875" cy="424655"/>
          </a:xfrm>
          <a:prstGeom prst="line">
            <a:avLst/>
          </a:prstGeom>
          <a:ln w="28575">
            <a:solidFill>
              <a:srgbClr val="A9D18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726856AA-E62F-4A40-E8B9-366E3BA9B3C9}"/>
              </a:ext>
            </a:extLst>
          </p:cNvPr>
          <p:cNvCxnSpPr>
            <a:cxnSpLocks/>
            <a:stCxn id="9" idx="2"/>
            <a:endCxn id="8" idx="0"/>
          </p:cNvCxnSpPr>
          <p:nvPr/>
        </p:nvCxnSpPr>
        <p:spPr>
          <a:xfrm>
            <a:off x="6096000" y="2055812"/>
            <a:ext cx="3987165" cy="424655"/>
          </a:xfrm>
          <a:prstGeom prst="line">
            <a:avLst/>
          </a:prstGeom>
          <a:ln w="28575">
            <a:solidFill>
              <a:srgbClr val="A9D18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96871CC6-08F9-0F23-CCFE-FC3870551850}"/>
              </a:ext>
            </a:extLst>
          </p:cNvPr>
          <p:cNvGrpSpPr/>
          <p:nvPr/>
        </p:nvGrpSpPr>
        <p:grpSpPr>
          <a:xfrm>
            <a:off x="6130290" y="3214284"/>
            <a:ext cx="2594610" cy="2578901"/>
            <a:chOff x="6553200" y="3441537"/>
            <a:chExt cx="2282190" cy="2282190"/>
          </a:xfrm>
        </p:grpSpPr>
        <p:pic>
          <p:nvPicPr>
            <p:cNvPr id="2052" name="Picture 4" descr="Lupe, Ansicht, Kurzsichtigkeit, Brille">
              <a:extLst>
                <a:ext uri="{FF2B5EF4-FFF2-40B4-BE49-F238E27FC236}">
                  <a16:creationId xmlns:a16="http://schemas.microsoft.com/office/drawing/2014/main" id="{81EBA227-626E-A2F1-B408-45A9C97AE2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3200" y="3441537"/>
              <a:ext cx="2282190" cy="22821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06E02EEF-A0AD-7F69-BC9C-4E1370EB349B}"/>
                </a:ext>
              </a:extLst>
            </p:cNvPr>
            <p:cNvSpPr/>
            <p:nvPr/>
          </p:nvSpPr>
          <p:spPr>
            <a:xfrm>
              <a:off x="6949440" y="3851909"/>
              <a:ext cx="864870" cy="3335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b="1" dirty="0">
                  <a:solidFill>
                    <a:schemeClr val="tx1"/>
                  </a:solidFill>
                </a:rPr>
                <a:t>Job</a:t>
              </a: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26C50763-6A00-1AC9-785C-ADF6CEC53347}"/>
              </a:ext>
            </a:extLst>
          </p:cNvPr>
          <p:cNvGrpSpPr/>
          <p:nvPr/>
        </p:nvGrpSpPr>
        <p:grpSpPr>
          <a:xfrm>
            <a:off x="8610600" y="3232508"/>
            <a:ext cx="2842260" cy="2842260"/>
            <a:chOff x="8610600" y="3543303"/>
            <a:chExt cx="2842260" cy="2842260"/>
          </a:xfrm>
        </p:grpSpPr>
        <p:pic>
          <p:nvPicPr>
            <p:cNvPr id="2054" name="Picture 6" descr="Krawatte, Grün, Business, Boss">
              <a:extLst>
                <a:ext uri="{FF2B5EF4-FFF2-40B4-BE49-F238E27FC236}">
                  <a16:creationId xmlns:a16="http://schemas.microsoft.com/office/drawing/2014/main" id="{A037E87B-BCD5-A550-ED72-B70093C47B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10600" y="3543303"/>
              <a:ext cx="2842260" cy="28422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973DB8BF-0FA4-04A0-5D64-34C28413E77D}"/>
                </a:ext>
              </a:extLst>
            </p:cNvPr>
            <p:cNvSpPr/>
            <p:nvPr/>
          </p:nvSpPr>
          <p:spPr>
            <a:xfrm>
              <a:off x="9925050" y="4802188"/>
              <a:ext cx="1093470" cy="3651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400" b="1" dirty="0">
                  <a:solidFill>
                    <a:schemeClr val="tx1"/>
                  </a:solidFill>
                </a:rPr>
                <a:t>Pension</a:t>
              </a:r>
            </a:p>
          </p:txBody>
        </p:sp>
      </p:grpSp>
      <p:pic>
        <p:nvPicPr>
          <p:cNvPr id="2058" name="Picture 10" descr="Patientenbetreuung, Weiße Männchen">
            <a:extLst>
              <a:ext uri="{FF2B5EF4-FFF2-40B4-BE49-F238E27FC236}">
                <a16:creationId xmlns:a16="http://schemas.microsoft.com/office/drawing/2014/main" id="{984C19B1-844B-135E-2911-E86D3361BD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41" y="3232508"/>
            <a:ext cx="2338549" cy="2338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DDA61A3D-498F-1114-842E-7300B866F0CB}"/>
              </a:ext>
            </a:extLst>
          </p:cNvPr>
          <p:cNvGrpSpPr/>
          <p:nvPr/>
        </p:nvGrpSpPr>
        <p:grpSpPr>
          <a:xfrm>
            <a:off x="3603783" y="3414591"/>
            <a:ext cx="2153603" cy="2153603"/>
            <a:chOff x="3549254" y="3429000"/>
            <a:chExt cx="2153603" cy="2153603"/>
          </a:xfrm>
        </p:grpSpPr>
        <p:pic>
          <p:nvPicPr>
            <p:cNvPr id="2062" name="Picture 14" descr="Weiße Männchen, 3D Model, Freigestellt">
              <a:extLst>
                <a:ext uri="{FF2B5EF4-FFF2-40B4-BE49-F238E27FC236}">
                  <a16:creationId xmlns:a16="http://schemas.microsoft.com/office/drawing/2014/main" id="{D497150A-408D-6785-E248-F37630DEAE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254" y="3429000"/>
              <a:ext cx="2153603" cy="21536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4" name="Picture 16" descr="Band, Hilfe, Erste, Aids, Verletzung">
              <a:extLst>
                <a:ext uri="{FF2B5EF4-FFF2-40B4-BE49-F238E27FC236}">
                  <a16:creationId xmlns:a16="http://schemas.microsoft.com/office/drawing/2014/main" id="{ADE4BBD4-A1F0-01B2-9319-5E8175A272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8153" y="4148186"/>
              <a:ext cx="622813" cy="5644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0508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046A24-1483-A13C-3573-98C472DEB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Brutto-Netto-Rechner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7C63CB9-DF20-6932-1FDD-72208D37C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7</a:t>
            </a:fld>
            <a:endParaRPr lang="de-AT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A6E1513-474B-A5F7-7062-FB642C931D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66928"/>
          <a:stretch/>
        </p:blipFill>
        <p:spPr>
          <a:xfrm>
            <a:off x="891889" y="1514546"/>
            <a:ext cx="3142901" cy="742841"/>
          </a:xfrm>
          <a:prstGeom prst="rect">
            <a:avLst/>
          </a:prstGeom>
          <a:ln w="38100">
            <a:noFill/>
          </a:ln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793AF460-DD30-6FC5-BAB5-F113A8A66EF8}"/>
              </a:ext>
            </a:extLst>
          </p:cNvPr>
          <p:cNvSpPr txBox="1"/>
          <p:nvPr/>
        </p:nvSpPr>
        <p:spPr>
          <a:xfrm>
            <a:off x="4260847" y="1562982"/>
            <a:ext cx="7180552" cy="523220"/>
          </a:xfrm>
          <a:prstGeom prst="rect">
            <a:avLst/>
          </a:prstGeom>
          <a:noFill/>
          <a:ln w="38100">
            <a:solidFill>
              <a:srgbClr val="A9D18E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AT" sz="2800" dirty="0"/>
              <a:t>      https://bruttonetto.arbeiterkammer.at/</a:t>
            </a:r>
          </a:p>
        </p:txBody>
      </p: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0AEB4091-7EC2-8723-7939-28C7C5675281}"/>
              </a:ext>
            </a:extLst>
          </p:cNvPr>
          <p:cNvGrpSpPr/>
          <p:nvPr/>
        </p:nvGrpSpPr>
        <p:grpSpPr>
          <a:xfrm>
            <a:off x="750600" y="2359694"/>
            <a:ext cx="10690799" cy="779638"/>
            <a:chOff x="750600" y="3187938"/>
            <a:chExt cx="10690799" cy="835669"/>
          </a:xfrm>
        </p:grpSpPr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32896B2B-01CF-0BAC-7157-FEC39C0AE9EB}"/>
                </a:ext>
              </a:extLst>
            </p:cNvPr>
            <p:cNvSpPr/>
            <p:nvPr/>
          </p:nvSpPr>
          <p:spPr>
            <a:xfrm>
              <a:off x="750601" y="3187938"/>
              <a:ext cx="10690798" cy="835669"/>
            </a:xfrm>
            <a:prstGeom prst="rect">
              <a:avLst/>
            </a:prstGeom>
            <a:solidFill>
              <a:srgbClr val="D8EBCD"/>
            </a:solidFill>
            <a:ln w="57150">
              <a:solidFill>
                <a:srgbClr val="A9D18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628650"/>
              <a:r>
                <a:rPr lang="de-AT" sz="1600" b="1" dirty="0">
                  <a:solidFill>
                    <a:schemeClr val="tx1"/>
                  </a:solidFill>
                </a:rPr>
                <a:t>Aufgabe:</a:t>
              </a:r>
              <a:r>
                <a:rPr lang="de-AT" sz="1600" dirty="0">
                  <a:solidFill>
                    <a:schemeClr val="tx1"/>
                  </a:solidFill>
                </a:rPr>
                <a:t> Berechne mit dem Brutto-Netto-Rechner der Arbeiterkammer, wie hoch das jeweilige Nettoeinkommen ist.</a:t>
              </a:r>
            </a:p>
          </p:txBody>
        </p:sp>
        <p:pic>
          <p:nvPicPr>
            <p:cNvPr id="13" name="Grafik 12" descr="Taschenrechner Silhouette">
              <a:extLst>
                <a:ext uri="{FF2B5EF4-FFF2-40B4-BE49-F238E27FC236}">
                  <a16:creationId xmlns:a16="http://schemas.microsoft.com/office/drawing/2014/main" id="{251F9636-C631-32F3-716C-4C69D23E5F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50600" y="3249060"/>
              <a:ext cx="713423" cy="713423"/>
            </a:xfrm>
            <a:prstGeom prst="rect">
              <a:avLst/>
            </a:prstGeom>
          </p:spPr>
        </p:pic>
      </p:grpSp>
      <p:pic>
        <p:nvPicPr>
          <p:cNvPr id="17" name="Grafik 16" descr="Internet Silhouette">
            <a:extLst>
              <a:ext uri="{FF2B5EF4-FFF2-40B4-BE49-F238E27FC236}">
                <a16:creationId xmlns:a16="http://schemas.microsoft.com/office/drawing/2014/main" id="{CE8B57C6-8AA1-A0F8-B670-D76DE3E2BF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38912" y="1495345"/>
            <a:ext cx="704213" cy="704213"/>
          </a:xfrm>
          <a:prstGeom prst="rect">
            <a:avLst/>
          </a:prstGeom>
        </p:spPr>
      </p:pic>
      <p:pic>
        <p:nvPicPr>
          <p:cNvPr id="1028" name="Picture 4" descr="Erwachsene, Beiläufig, Kaukasisch">
            <a:extLst>
              <a:ext uri="{FF2B5EF4-FFF2-40B4-BE49-F238E27FC236}">
                <a16:creationId xmlns:a16="http://schemas.microsoft.com/office/drawing/2014/main" id="{414D451A-248C-B093-8B9B-7FA69374B0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39028" y="3372198"/>
            <a:ext cx="3108325" cy="207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BF66AB14-1A67-5C1B-0D90-C76F8AD11B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7791" y="3372198"/>
            <a:ext cx="3108325" cy="2071408"/>
          </a:xfrm>
          <a:prstGeom prst="rect">
            <a:avLst/>
          </a:prstGeom>
        </p:spPr>
      </p:pic>
      <p:sp>
        <p:nvSpPr>
          <p:cNvPr id="20" name="Rechteck 19">
            <a:extLst>
              <a:ext uri="{FF2B5EF4-FFF2-40B4-BE49-F238E27FC236}">
                <a16:creationId xmlns:a16="http://schemas.microsoft.com/office/drawing/2014/main" id="{28769EDE-FE55-ACFF-7663-11923549A18F}"/>
              </a:ext>
            </a:extLst>
          </p:cNvPr>
          <p:cNvSpPr/>
          <p:nvPr/>
        </p:nvSpPr>
        <p:spPr>
          <a:xfrm>
            <a:off x="8330265" y="5506519"/>
            <a:ext cx="3108326" cy="5534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54823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tx1"/>
                </a:solidFill>
              </a:rPr>
              <a:t>Samstagskraft in einer Bäckerei</a:t>
            </a:r>
          </a:p>
          <a:p>
            <a:pPr algn="ctr"/>
            <a:r>
              <a:rPr lang="de-AT" dirty="0">
                <a:solidFill>
                  <a:schemeClr val="tx1"/>
                </a:solidFill>
              </a:rPr>
              <a:t>Brutto = EUR 450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2824C2D3-E9BE-9464-43CA-CA76DFD87336}"/>
              </a:ext>
            </a:extLst>
          </p:cNvPr>
          <p:cNvSpPr/>
          <p:nvPr/>
        </p:nvSpPr>
        <p:spPr>
          <a:xfrm>
            <a:off x="4539028" y="5506519"/>
            <a:ext cx="3108326" cy="5534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54823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tx1"/>
                </a:solidFill>
              </a:rPr>
              <a:t>Volksschullehrer</a:t>
            </a:r>
          </a:p>
          <a:p>
            <a:pPr algn="ctr"/>
            <a:r>
              <a:rPr lang="de-AT" dirty="0">
                <a:solidFill>
                  <a:schemeClr val="tx1"/>
                </a:solidFill>
              </a:rPr>
              <a:t>Brutto = EUR 2.950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8E4504BE-85C2-0CC3-97D8-4207A0E67D45}"/>
              </a:ext>
            </a:extLst>
          </p:cNvPr>
          <p:cNvSpPr/>
          <p:nvPr/>
        </p:nvSpPr>
        <p:spPr>
          <a:xfrm>
            <a:off x="747790" y="5506519"/>
            <a:ext cx="3108326" cy="5534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54823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tx1"/>
                </a:solidFill>
              </a:rPr>
              <a:t>Managerin</a:t>
            </a:r>
          </a:p>
          <a:p>
            <a:pPr algn="ctr"/>
            <a:r>
              <a:rPr lang="de-AT" dirty="0">
                <a:solidFill>
                  <a:schemeClr val="tx1"/>
                </a:solidFill>
              </a:rPr>
              <a:t>Brutto = EUR 4.300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0286FF4D-6FF9-477B-34B8-00972564A769}"/>
              </a:ext>
            </a:extLst>
          </p:cNvPr>
          <p:cNvSpPr/>
          <p:nvPr/>
        </p:nvSpPr>
        <p:spPr>
          <a:xfrm>
            <a:off x="1518998" y="4962264"/>
            <a:ext cx="1565910" cy="402826"/>
          </a:xfrm>
          <a:prstGeom prst="rect">
            <a:avLst/>
          </a:prstGeom>
          <a:solidFill>
            <a:schemeClr val="bg1"/>
          </a:solidFill>
          <a:ln>
            <a:solidFill>
              <a:srgbClr val="54823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dirty="0">
                <a:solidFill>
                  <a:schemeClr val="tx1"/>
                </a:solidFill>
              </a:rPr>
              <a:t>Susi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9E6A127F-39C7-0846-8554-2041DB1C238A}"/>
              </a:ext>
            </a:extLst>
          </p:cNvPr>
          <p:cNvSpPr/>
          <p:nvPr/>
        </p:nvSpPr>
        <p:spPr>
          <a:xfrm>
            <a:off x="5310235" y="4962264"/>
            <a:ext cx="1565910" cy="402826"/>
          </a:xfrm>
          <a:prstGeom prst="rect">
            <a:avLst/>
          </a:prstGeom>
          <a:solidFill>
            <a:schemeClr val="bg1"/>
          </a:solidFill>
          <a:ln>
            <a:solidFill>
              <a:srgbClr val="54823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dirty="0">
                <a:solidFill>
                  <a:schemeClr val="tx1"/>
                </a:solidFill>
              </a:rPr>
              <a:t>Christiano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412CCEA3-352F-91F7-1C0D-6A72BF179D02}"/>
              </a:ext>
            </a:extLst>
          </p:cNvPr>
          <p:cNvGrpSpPr/>
          <p:nvPr/>
        </p:nvGrpSpPr>
        <p:grpSpPr>
          <a:xfrm>
            <a:off x="8330265" y="3372198"/>
            <a:ext cx="3108325" cy="2071258"/>
            <a:chOff x="8330265" y="3372198"/>
            <a:chExt cx="3108325" cy="2071258"/>
          </a:xfrm>
        </p:grpSpPr>
        <p:pic>
          <p:nvPicPr>
            <p:cNvPr id="1026" name="Picture 2" descr="Mädchen, Modell, Porträt, Lächeln">
              <a:extLst>
                <a:ext uri="{FF2B5EF4-FFF2-40B4-BE49-F238E27FC236}">
                  <a16:creationId xmlns:a16="http://schemas.microsoft.com/office/drawing/2014/main" id="{B5290D0A-8A41-B7B4-C722-1E405CC7BD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0265" y="3372198"/>
              <a:ext cx="3108325" cy="2071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7490BD44-50CB-92E5-19AE-ED45C96F15F5}"/>
                </a:ext>
              </a:extLst>
            </p:cNvPr>
            <p:cNvSpPr/>
            <p:nvPr/>
          </p:nvSpPr>
          <p:spPr>
            <a:xfrm>
              <a:off x="9199245" y="4962264"/>
              <a:ext cx="1565910" cy="40282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54823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2400" dirty="0">
                  <a:solidFill>
                    <a:schemeClr val="tx1"/>
                  </a:solidFill>
                </a:rPr>
                <a:t>Kim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3370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D5E40C-8A4F-3D8A-4887-809E6EEEA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Brutto-Netto-Rechner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35F7845-8913-1AF8-B651-965B025FC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8</a:t>
            </a:fld>
            <a:endParaRPr lang="de-AT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5B57FA25-814E-E68B-AD95-F430A244FAF3}"/>
              </a:ext>
            </a:extLst>
          </p:cNvPr>
          <p:cNvSpPr/>
          <p:nvPr/>
        </p:nvSpPr>
        <p:spPr>
          <a:xfrm>
            <a:off x="838199" y="4420669"/>
            <a:ext cx="3108326" cy="5534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54823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tx1"/>
                </a:solidFill>
              </a:rPr>
              <a:t>Managerin</a:t>
            </a:r>
          </a:p>
          <a:p>
            <a:pPr algn="ctr"/>
            <a:r>
              <a:rPr lang="de-AT" dirty="0">
                <a:solidFill>
                  <a:schemeClr val="tx1"/>
                </a:solidFill>
              </a:rPr>
              <a:t>Brutto = EUR 4.300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88C25617-2A12-DB21-5BA6-1887D78401C4}"/>
              </a:ext>
            </a:extLst>
          </p:cNvPr>
          <p:cNvGrpSpPr/>
          <p:nvPr/>
        </p:nvGrpSpPr>
        <p:grpSpPr>
          <a:xfrm>
            <a:off x="838200" y="2286348"/>
            <a:ext cx="3108325" cy="2071408"/>
            <a:chOff x="838200" y="2286348"/>
            <a:chExt cx="3108325" cy="2071408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EDD74A8B-B9E8-B7ED-227B-4F6534DC58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8200" y="2286348"/>
              <a:ext cx="3108325" cy="2071408"/>
            </a:xfrm>
            <a:prstGeom prst="rect">
              <a:avLst/>
            </a:prstGeom>
          </p:spPr>
        </p:pic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795C6153-0052-9CDF-79BD-13FD93971BD4}"/>
                </a:ext>
              </a:extLst>
            </p:cNvPr>
            <p:cNvSpPr/>
            <p:nvPr/>
          </p:nvSpPr>
          <p:spPr>
            <a:xfrm>
              <a:off x="1609407" y="3876414"/>
              <a:ext cx="1565910" cy="40282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54823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2400" dirty="0">
                  <a:solidFill>
                    <a:schemeClr val="tx1"/>
                  </a:solidFill>
                </a:rPr>
                <a:t>Susi</a:t>
              </a:r>
            </a:p>
          </p:txBody>
        </p:sp>
      </p:grpSp>
      <p:pic>
        <p:nvPicPr>
          <p:cNvPr id="9" name="Grafik 8">
            <a:extLst>
              <a:ext uri="{FF2B5EF4-FFF2-40B4-BE49-F238E27FC236}">
                <a16:creationId xmlns:a16="http://schemas.microsoft.com/office/drawing/2014/main" id="{EE26DC30-5A6A-3F03-E154-DAF7F3D0BF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9404" y="2111932"/>
            <a:ext cx="7723506" cy="3008708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E2F7E6F1-DC77-0635-DA02-86376E7DA523}"/>
              </a:ext>
            </a:extLst>
          </p:cNvPr>
          <p:cNvSpPr/>
          <p:nvPr/>
        </p:nvSpPr>
        <p:spPr>
          <a:xfrm>
            <a:off x="4220844" y="3326130"/>
            <a:ext cx="3288666" cy="361682"/>
          </a:xfrm>
          <a:prstGeom prst="rect">
            <a:avLst/>
          </a:prstGeom>
          <a:noFill/>
          <a:ln w="38100">
            <a:solidFill>
              <a:srgbClr val="54823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7320EEAF-2404-7A96-5701-25FEB6F2E1CE}"/>
              </a:ext>
            </a:extLst>
          </p:cNvPr>
          <p:cNvSpPr/>
          <p:nvPr/>
        </p:nvSpPr>
        <p:spPr>
          <a:xfrm>
            <a:off x="4220844" y="3783330"/>
            <a:ext cx="3288666" cy="788669"/>
          </a:xfrm>
          <a:prstGeom prst="rect">
            <a:avLst/>
          </a:prstGeom>
          <a:noFill/>
          <a:ln w="38100">
            <a:solidFill>
              <a:srgbClr val="B6525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397B852F-E37A-AFDF-B4F2-7DB87585CFA3}"/>
              </a:ext>
            </a:extLst>
          </p:cNvPr>
          <p:cNvSpPr/>
          <p:nvPr/>
        </p:nvSpPr>
        <p:spPr>
          <a:xfrm>
            <a:off x="4220844" y="4667517"/>
            <a:ext cx="3288666" cy="306555"/>
          </a:xfrm>
          <a:prstGeom prst="rect">
            <a:avLst/>
          </a:prstGeom>
          <a:solidFill>
            <a:srgbClr val="B5D2ED">
              <a:alpha val="25882"/>
            </a:srgbClr>
          </a:solidFill>
          <a:ln w="38100">
            <a:solidFill>
              <a:srgbClr val="2F55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D8199BBB-62A4-52F9-6113-0960688F4781}"/>
              </a:ext>
            </a:extLst>
          </p:cNvPr>
          <p:cNvSpPr/>
          <p:nvPr/>
        </p:nvSpPr>
        <p:spPr>
          <a:xfrm>
            <a:off x="838199" y="6417793"/>
            <a:ext cx="10134601" cy="365125"/>
          </a:xfrm>
          <a:prstGeom prst="rect">
            <a:avLst/>
          </a:prstGeom>
          <a:solidFill>
            <a:srgbClr val="D5E0D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100" i="1" dirty="0">
                <a:solidFill>
                  <a:schemeClr val="tx1"/>
                </a:solidFill>
              </a:rPr>
              <a:t>Die Ergebnisse basieren auf den aktuell gültigen Steuersätzen und Sozialversicherungsbeiträgen (Stand:2024). Änderungen in der Besteuerung können die Berechnung beeinflussen.</a:t>
            </a:r>
            <a:endParaRPr lang="de-AT" sz="11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958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D5E40C-8A4F-3D8A-4887-809E6EEEA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Brutto-Netto-Rechner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35F7845-8913-1AF8-B651-965B025FC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9</a:t>
            </a:fld>
            <a:endParaRPr lang="de-AT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498F121D-FB82-07B1-20E4-1A1ADC30D42E}"/>
              </a:ext>
            </a:extLst>
          </p:cNvPr>
          <p:cNvSpPr/>
          <p:nvPr/>
        </p:nvSpPr>
        <p:spPr>
          <a:xfrm>
            <a:off x="838200" y="4413317"/>
            <a:ext cx="3108326" cy="5534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54823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tx1"/>
                </a:solidFill>
              </a:rPr>
              <a:t>Volksschullehrer</a:t>
            </a:r>
          </a:p>
          <a:p>
            <a:pPr algn="ctr"/>
            <a:r>
              <a:rPr lang="de-AT" dirty="0">
                <a:solidFill>
                  <a:schemeClr val="tx1"/>
                </a:solidFill>
              </a:rPr>
              <a:t>Brutto = EUR 2.950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E1A75315-14ED-9DED-EA92-063482305FB9}"/>
              </a:ext>
            </a:extLst>
          </p:cNvPr>
          <p:cNvGrpSpPr/>
          <p:nvPr/>
        </p:nvGrpSpPr>
        <p:grpSpPr>
          <a:xfrm>
            <a:off x="838200" y="2278996"/>
            <a:ext cx="3108325" cy="2071408"/>
            <a:chOff x="838200" y="2278996"/>
            <a:chExt cx="3108325" cy="2071408"/>
          </a:xfrm>
        </p:grpSpPr>
        <p:pic>
          <p:nvPicPr>
            <p:cNvPr id="3" name="Picture 4" descr="Erwachsene, Beiläufig, Kaukasisch">
              <a:extLst>
                <a:ext uri="{FF2B5EF4-FFF2-40B4-BE49-F238E27FC236}">
                  <a16:creationId xmlns:a16="http://schemas.microsoft.com/office/drawing/2014/main" id="{78B8D6BD-EAF4-0BCA-F431-F4F128F1671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838200" y="2278996"/>
              <a:ext cx="3108325" cy="2071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D2564C49-B1E4-2070-C481-FA64346B73FF}"/>
                </a:ext>
              </a:extLst>
            </p:cNvPr>
            <p:cNvSpPr/>
            <p:nvPr/>
          </p:nvSpPr>
          <p:spPr>
            <a:xfrm>
              <a:off x="1609407" y="3869062"/>
              <a:ext cx="1565910" cy="40282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54823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2400" dirty="0">
                  <a:solidFill>
                    <a:schemeClr val="tx1"/>
                  </a:solidFill>
                </a:rPr>
                <a:t>Christiano</a:t>
              </a:r>
            </a:p>
          </p:txBody>
        </p:sp>
      </p:grpSp>
      <p:pic>
        <p:nvPicPr>
          <p:cNvPr id="17" name="Grafik 16">
            <a:extLst>
              <a:ext uri="{FF2B5EF4-FFF2-40B4-BE49-F238E27FC236}">
                <a16:creationId xmlns:a16="http://schemas.microsoft.com/office/drawing/2014/main" id="{D9A37F66-E49C-2F23-7193-898D95C621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9404" y="2100850"/>
            <a:ext cx="7723506" cy="3019790"/>
          </a:xfrm>
          <a:prstGeom prst="rect">
            <a:avLst/>
          </a:prstGeom>
        </p:spPr>
      </p:pic>
      <p:sp>
        <p:nvSpPr>
          <p:cNvPr id="18" name="Rechteck 17">
            <a:extLst>
              <a:ext uri="{FF2B5EF4-FFF2-40B4-BE49-F238E27FC236}">
                <a16:creationId xmlns:a16="http://schemas.microsoft.com/office/drawing/2014/main" id="{579C4A3E-B23E-EFCA-983F-5C2B135F55CF}"/>
              </a:ext>
            </a:extLst>
          </p:cNvPr>
          <p:cNvSpPr/>
          <p:nvPr/>
        </p:nvSpPr>
        <p:spPr>
          <a:xfrm>
            <a:off x="4220844" y="3326130"/>
            <a:ext cx="3288666" cy="361682"/>
          </a:xfrm>
          <a:prstGeom prst="rect">
            <a:avLst/>
          </a:prstGeom>
          <a:noFill/>
          <a:ln w="38100">
            <a:solidFill>
              <a:srgbClr val="54823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83D6FB55-A256-D156-2292-ACB563A2E858}"/>
              </a:ext>
            </a:extLst>
          </p:cNvPr>
          <p:cNvSpPr/>
          <p:nvPr/>
        </p:nvSpPr>
        <p:spPr>
          <a:xfrm>
            <a:off x="4220844" y="3783330"/>
            <a:ext cx="3288666" cy="788669"/>
          </a:xfrm>
          <a:prstGeom prst="rect">
            <a:avLst/>
          </a:prstGeom>
          <a:noFill/>
          <a:ln w="38100">
            <a:solidFill>
              <a:srgbClr val="B6525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6D33FF20-777F-1AE8-7D29-8B6F3A2533F2}"/>
              </a:ext>
            </a:extLst>
          </p:cNvPr>
          <p:cNvSpPr/>
          <p:nvPr/>
        </p:nvSpPr>
        <p:spPr>
          <a:xfrm>
            <a:off x="4220844" y="4678947"/>
            <a:ext cx="3288666" cy="306555"/>
          </a:xfrm>
          <a:prstGeom prst="rect">
            <a:avLst/>
          </a:prstGeom>
          <a:solidFill>
            <a:srgbClr val="B5D2ED">
              <a:alpha val="25882"/>
            </a:srgbClr>
          </a:solidFill>
          <a:ln w="38100">
            <a:solidFill>
              <a:srgbClr val="2F55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FF70C56-DB59-6B37-4DC8-5C55313D9C9C}"/>
              </a:ext>
            </a:extLst>
          </p:cNvPr>
          <p:cNvSpPr/>
          <p:nvPr/>
        </p:nvSpPr>
        <p:spPr>
          <a:xfrm>
            <a:off x="838199" y="6417793"/>
            <a:ext cx="10134601" cy="365125"/>
          </a:xfrm>
          <a:prstGeom prst="rect">
            <a:avLst/>
          </a:prstGeom>
          <a:solidFill>
            <a:srgbClr val="D5E0D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100" i="1" dirty="0">
                <a:solidFill>
                  <a:schemeClr val="tx1"/>
                </a:solidFill>
              </a:rPr>
              <a:t>Die Ergebnisse basieren auf den aktuell gültigen Steuersätzen und Sozialversicherungsbeiträgen (Stand:2024). Änderungen in der Besteuerung können die Berechnung beeinflussen.</a:t>
            </a:r>
            <a:endParaRPr lang="de-AT" sz="11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59394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8" ma:contentTypeDescription="Ein neues Dokument erstellen." ma:contentTypeScope="" ma:versionID="f5e3b4240479c2d2fb83b7ce32ab2b2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096f724d03bae60f97515ed20eb8d29d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954C79-91DC-448E-8452-7F821C1F0E2C}">
  <ds:schemaRefs>
    <ds:schemaRef ds:uri="http://schemas.microsoft.com/office/2006/metadata/properties"/>
    <ds:schemaRef ds:uri="http://schemas.microsoft.com/office/infopath/2007/PartnerControls"/>
    <ds:schemaRef ds:uri="ddef0fd0-f7a0-46f6-88e2-570aff215751"/>
    <ds:schemaRef ds:uri="9b3acc60-b0dd-4309-89dc-e18f00e7e0ae"/>
  </ds:schemaRefs>
</ds:datastoreItem>
</file>

<file path=customXml/itemProps2.xml><?xml version="1.0" encoding="utf-8"?>
<ds:datastoreItem xmlns:ds="http://schemas.openxmlformats.org/officeDocument/2006/customXml" ds:itemID="{6FAAB87D-0451-4C37-8F15-EDBC9CB089D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268D57A-32BE-4F4F-BE9C-65370417A89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767</Words>
  <Application>Microsoft Office PowerPoint</Application>
  <PresentationFormat>Breitbild</PresentationFormat>
  <Paragraphs>204</Paragraphs>
  <Slides>19</Slides>
  <Notes>0</Notes>
  <HiddenSlides>1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1_Office</vt:lpstr>
      <vt:lpstr>Lernstrecke:  Arbeitswelt und Berufsorientierung</vt:lpstr>
      <vt:lpstr>Rechercheaufgabe</vt:lpstr>
      <vt:lpstr>Semras Gehalt</vt:lpstr>
      <vt:lpstr>Brutto vs. Netto</vt:lpstr>
      <vt:lpstr>Lohnsteuer</vt:lpstr>
      <vt:lpstr>Sozialversicherung</vt:lpstr>
      <vt:lpstr>Brutto-Netto-Rechner</vt:lpstr>
      <vt:lpstr>Brutto-Netto-Rechner</vt:lpstr>
      <vt:lpstr>Brutto-Netto-Rechner</vt:lpstr>
      <vt:lpstr>Brutto-Netto-Rechner</vt:lpstr>
      <vt:lpstr>Brutto-Netto-Rechner</vt:lpstr>
      <vt:lpstr>Analyse eines Lohnzettels</vt:lpstr>
      <vt:lpstr>Semras Gehalt – was kostet eine Arbeitnehmerin wirklich?</vt:lpstr>
      <vt:lpstr>Brutto vs. Netto</vt:lpstr>
      <vt:lpstr>Krankenversicherung: Österreich vs. USA</vt:lpstr>
      <vt:lpstr>PRO-KONTRA-DEBATTE: Österreich vs. USA</vt:lpstr>
      <vt:lpstr>Höhe des Einkommens</vt:lpstr>
      <vt:lpstr>Faire Entlohnung</vt:lpstr>
      <vt:lpstr>PRO-KONTRA-DEBATTE: Österreich vs. USA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2025-01-07T12:19:50Z</dcterms:created>
  <dcterms:modified xsi:type="dcterms:W3CDTF">2025-01-29T14:19:35Z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0x010100595324AF558A4644A44B7A3BBA3F768F</vt:lpwstr>
  </property>
</Properties>
</file>