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7"/>
  </p:notesMasterIdLst>
  <p:sldIdLst>
    <p:sldId id="302" r:id="rId5"/>
    <p:sldId id="31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18E"/>
    <a:srgbClr val="385723"/>
    <a:srgbClr val="548235"/>
    <a:srgbClr val="E2F0D9"/>
    <a:srgbClr val="B65252"/>
    <a:srgbClr val="C5E0B4"/>
    <a:srgbClr val="FFFFFF"/>
    <a:srgbClr val="E6F2DE"/>
    <a:srgbClr val="FFF5EB"/>
    <a:srgbClr val="FFCB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BCCBE6-30CE-402D-9993-239759D3B4D5}" v="3" dt="2025-01-07T12:19:26.2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3" autoAdjust="0"/>
    <p:restoredTop sz="94668" autoAdjust="0"/>
  </p:normalViewPr>
  <p:slideViewPr>
    <p:cSldViewPr snapToGrid="0">
      <p:cViewPr varScale="1">
        <p:scale>
          <a:sx n="103" d="100"/>
          <a:sy n="103" d="100"/>
        </p:scale>
        <p:origin x="10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29/01/2025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29.01.2025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F75EEA99-345C-9BAC-DBEF-480535F9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0C9D91D-6318-29C5-897A-0131B70D60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29.01.2025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29.01.2025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47.svg"/><Relationship Id="rId7" Type="http://schemas.openxmlformats.org/officeDocument/2006/relationships/image" Target="../media/image51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sv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47.svg"/><Relationship Id="rId7" Type="http://schemas.openxmlformats.org/officeDocument/2006/relationships/image" Target="../media/image51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svg"/><Relationship Id="rId4" Type="http://schemas.openxmlformats.org/officeDocument/2006/relationships/image" Target="../media/image48.png"/><Relationship Id="rId9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47.svg"/><Relationship Id="rId7" Type="http://schemas.openxmlformats.org/officeDocument/2006/relationships/image" Target="../media/image51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sv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3" Type="http://schemas.openxmlformats.org/officeDocument/2006/relationships/image" Target="../media/image8.svg"/><Relationship Id="rId21" Type="http://schemas.openxmlformats.org/officeDocument/2006/relationships/image" Target="../media/image26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23" Type="http://schemas.openxmlformats.org/officeDocument/2006/relationships/image" Target="../media/image28.sv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Relationship Id="rId2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svg"/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12" Type="http://schemas.openxmlformats.org/officeDocument/2006/relationships/image" Target="../media/image39.png"/><Relationship Id="rId17" Type="http://schemas.openxmlformats.org/officeDocument/2006/relationships/image" Target="../media/image44.sv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svg"/><Relationship Id="rId5" Type="http://schemas.openxmlformats.org/officeDocument/2006/relationships/image" Target="../media/image32.svg"/><Relationship Id="rId15" Type="http://schemas.openxmlformats.org/officeDocument/2006/relationships/image" Target="../media/image42.sv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svg"/><Relationship Id="rId14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13" Type="http://schemas.openxmlformats.org/officeDocument/2006/relationships/image" Target="../media/image60.png"/><Relationship Id="rId3" Type="http://schemas.openxmlformats.org/officeDocument/2006/relationships/image" Target="../media/image47.svg"/><Relationship Id="rId7" Type="http://schemas.openxmlformats.org/officeDocument/2006/relationships/image" Target="../media/image54.png"/><Relationship Id="rId12" Type="http://schemas.openxmlformats.org/officeDocument/2006/relationships/image" Target="../media/image59.svg"/><Relationship Id="rId2" Type="http://schemas.openxmlformats.org/officeDocument/2006/relationships/image" Target="../media/image46.png"/><Relationship Id="rId16" Type="http://schemas.openxmlformats.org/officeDocument/2006/relationships/image" Target="../media/image63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image" Target="../media/image58.png"/><Relationship Id="rId5" Type="http://schemas.openxmlformats.org/officeDocument/2006/relationships/image" Target="../media/image53.svg"/><Relationship Id="rId15" Type="http://schemas.openxmlformats.org/officeDocument/2006/relationships/image" Target="../media/image62.png"/><Relationship Id="rId10" Type="http://schemas.openxmlformats.org/officeDocument/2006/relationships/image" Target="../media/image57.svg"/><Relationship Id="rId4" Type="http://schemas.openxmlformats.org/officeDocument/2006/relationships/image" Target="../media/image52.png"/><Relationship Id="rId9" Type="http://schemas.openxmlformats.org/officeDocument/2006/relationships/image" Target="../media/image56.png"/><Relationship Id="rId14" Type="http://schemas.openxmlformats.org/officeDocument/2006/relationships/image" Target="../media/image61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gif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Lernstrecke 1: Berufsorientierung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4267" y="3509963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AT"/>
              <a:t>Bildungs- und Berufswahl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CBDC29-3BFE-E180-9FB8-AB0938AC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10</a:t>
            </a:fld>
            <a:endParaRPr lang="de-AT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5B64C40-8DDC-870D-2802-FFD1542B3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Steckbrief zu deinem Traumberuf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0BA20ABF-C188-C422-5D40-E2EAC25F7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607" y="2506662"/>
            <a:ext cx="10515600" cy="4351338"/>
          </a:xfrm>
        </p:spPr>
        <p:txBody>
          <a:bodyPr>
            <a:normAutofit/>
          </a:bodyPr>
          <a:lstStyle/>
          <a:p>
            <a:pPr marL="450850" indent="0">
              <a:buNone/>
            </a:pPr>
            <a:r>
              <a:rPr lang="de-DE" sz="2400" dirty="0"/>
              <a:t>Nutzt die euch bekannten </a:t>
            </a:r>
            <a:r>
              <a:rPr lang="de-DE" sz="2400" b="1" dirty="0">
                <a:solidFill>
                  <a:srgbClr val="A9D18E"/>
                </a:solidFill>
              </a:rPr>
              <a:t>Informationsplattformen </a:t>
            </a:r>
            <a:r>
              <a:rPr lang="de-DE" sz="2400" dirty="0"/>
              <a:t>und informiert euch über unterschiedliche Berufe. </a:t>
            </a:r>
            <a:endParaRPr lang="en-AU" sz="2400" dirty="0"/>
          </a:p>
          <a:p>
            <a:pPr marL="450850" indent="0">
              <a:buNone/>
            </a:pPr>
            <a:endParaRPr lang="en-AU" sz="1200" dirty="0"/>
          </a:p>
          <a:p>
            <a:pPr marL="450850" indent="0">
              <a:buNone/>
            </a:pPr>
            <a:r>
              <a:rPr lang="de-AT" sz="2400" dirty="0"/>
              <a:t>Erstelle einen </a:t>
            </a:r>
            <a:r>
              <a:rPr lang="de-AT" sz="2400" b="1" dirty="0">
                <a:solidFill>
                  <a:srgbClr val="A9D18E"/>
                </a:solidFill>
              </a:rPr>
              <a:t>Steckbrief</a:t>
            </a:r>
            <a:r>
              <a:rPr lang="de-AT" sz="2400" dirty="0"/>
              <a:t> zu deinem/einem deiner Traumberufe.</a:t>
            </a:r>
          </a:p>
          <a:p>
            <a:pPr marL="450850" indent="0">
              <a:buNone/>
            </a:pPr>
            <a:endParaRPr lang="en-AU" sz="1400" dirty="0"/>
          </a:p>
          <a:p>
            <a:pPr marL="450850" indent="0">
              <a:buNone/>
            </a:pPr>
            <a:endParaRPr lang="en-AU" sz="1400" dirty="0"/>
          </a:p>
          <a:p>
            <a:pPr marL="450850" indent="0">
              <a:buNone/>
            </a:pPr>
            <a:r>
              <a:rPr lang="de-AT" sz="2400" dirty="0"/>
              <a:t>Nutze die vorhandene </a:t>
            </a:r>
            <a:r>
              <a:rPr lang="de-AT" sz="2400" b="1" dirty="0">
                <a:solidFill>
                  <a:srgbClr val="A9D18E"/>
                </a:solidFill>
              </a:rPr>
              <a:t>Vorlage</a:t>
            </a:r>
            <a:r>
              <a:rPr lang="de-AT" sz="2400" dirty="0"/>
              <a:t> für deinen Steckbrief. </a:t>
            </a:r>
          </a:p>
        </p:txBody>
      </p:sp>
      <p:pic>
        <p:nvPicPr>
          <p:cNvPr id="8" name="Grafik 7" descr="Marke 1 mit einfarbiger Füllung">
            <a:extLst>
              <a:ext uri="{FF2B5EF4-FFF2-40B4-BE49-F238E27FC236}">
                <a16:creationId xmlns:a16="http://schemas.microsoft.com/office/drawing/2014/main" id="{0BA48860-D469-F612-2614-03FCE559D2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081" y="2383178"/>
            <a:ext cx="699052" cy="699052"/>
          </a:xfrm>
          <a:prstGeom prst="rect">
            <a:avLst/>
          </a:prstGeom>
        </p:spPr>
      </p:pic>
      <p:pic>
        <p:nvPicPr>
          <p:cNvPr id="9" name="Grafik 8" descr="Abzeichen mit einfarbiger Füllung">
            <a:extLst>
              <a:ext uri="{FF2B5EF4-FFF2-40B4-BE49-F238E27FC236}">
                <a16:creationId xmlns:a16="http://schemas.microsoft.com/office/drawing/2014/main" id="{8C4B3466-B487-BA4C-7585-310124C0D5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1081" y="3429000"/>
            <a:ext cx="699052" cy="699052"/>
          </a:xfrm>
          <a:prstGeom prst="rect">
            <a:avLst/>
          </a:prstGeom>
        </p:spPr>
      </p:pic>
      <p:pic>
        <p:nvPicPr>
          <p:cNvPr id="10" name="Grafik 9" descr="Marke 3 mit einfarbiger Füllung">
            <a:extLst>
              <a:ext uri="{FF2B5EF4-FFF2-40B4-BE49-F238E27FC236}">
                <a16:creationId xmlns:a16="http://schemas.microsoft.com/office/drawing/2014/main" id="{6932C0CC-9FA2-1340-E4E8-2A98DC3C26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081" y="4548616"/>
            <a:ext cx="699052" cy="69905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471BE75A-11EF-A6C4-10C3-49605FAF679E}"/>
              </a:ext>
            </a:extLst>
          </p:cNvPr>
          <p:cNvSpPr txBox="1"/>
          <p:nvPr/>
        </p:nvSpPr>
        <p:spPr>
          <a:xfrm>
            <a:off x="228600" y="1790570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/>
              <a:t>Wir sammeln unterschiedliche Berufe! </a:t>
            </a:r>
            <a:endParaRPr lang="de-DE" sz="2400" b="1" dirty="0"/>
          </a:p>
        </p:txBody>
      </p:sp>
      <p:pic>
        <p:nvPicPr>
          <p:cNvPr id="4098" name="Picture 2" descr="empirica-Textvorlage ohne Titelblatt">
            <a:extLst>
              <a:ext uri="{FF2B5EF4-FFF2-40B4-BE49-F238E27FC236}">
                <a16:creationId xmlns:a16="http://schemas.microsoft.com/office/drawing/2014/main" id="{4B339639-8DB6-CE34-4117-AE463D4BF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75" y="3779242"/>
            <a:ext cx="2352675" cy="249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514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272B4-9A29-BF0D-5B44-32885A53E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Was sagen Personen in deinem Traumberuf?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CBDC29-3BFE-E180-9FB8-AB0938AC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11</a:t>
            </a:fld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776746-3BFD-BBBB-BD21-C6C173D9C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274" y="2402299"/>
            <a:ext cx="10515600" cy="687306"/>
          </a:xfrm>
        </p:spPr>
        <p:txBody>
          <a:bodyPr>
            <a:normAutofit lnSpcReduction="10000"/>
          </a:bodyPr>
          <a:lstStyle/>
          <a:p>
            <a:pPr marL="450850" indent="0">
              <a:buNone/>
            </a:pPr>
            <a:r>
              <a:rPr lang="de-DE" sz="2400" b="1" dirty="0"/>
              <a:t>Finde</a:t>
            </a:r>
            <a:r>
              <a:rPr lang="de-DE" sz="2400" dirty="0"/>
              <a:t> eine Person in deinem Umfeld, die in deinem </a:t>
            </a:r>
            <a:r>
              <a:rPr lang="de-DE" sz="2400" b="1" dirty="0">
                <a:solidFill>
                  <a:srgbClr val="A9D18E"/>
                </a:solidFill>
              </a:rPr>
              <a:t>Traumberuf</a:t>
            </a:r>
            <a:r>
              <a:rPr lang="de-DE" sz="2400" dirty="0"/>
              <a:t> arbeitet. </a:t>
            </a:r>
            <a:r>
              <a:rPr lang="de-DE" sz="2400" b="1" dirty="0"/>
              <a:t>Organisiere</a:t>
            </a:r>
            <a:r>
              <a:rPr lang="de-DE" sz="2400" dirty="0"/>
              <a:t> ein kurzes </a:t>
            </a:r>
            <a:r>
              <a:rPr lang="de-DE" sz="2400" b="1" dirty="0">
                <a:solidFill>
                  <a:srgbClr val="A9D18E"/>
                </a:solidFill>
              </a:rPr>
              <a:t>Interview</a:t>
            </a:r>
            <a:r>
              <a:rPr lang="de-DE" sz="2400" dirty="0"/>
              <a:t> (in Person, online, am Telefon). </a:t>
            </a:r>
            <a:endParaRPr lang="en-AU" sz="2400" dirty="0"/>
          </a:p>
          <a:p>
            <a:pPr marL="450850" indent="0">
              <a:buNone/>
            </a:pPr>
            <a:endParaRPr lang="en-AU" sz="1200" dirty="0"/>
          </a:p>
          <a:p>
            <a:pPr marL="450850" indent="0">
              <a:buNone/>
            </a:pPr>
            <a:endParaRPr lang="en-AU" sz="1200" dirty="0"/>
          </a:p>
        </p:txBody>
      </p:sp>
      <p:pic>
        <p:nvPicPr>
          <p:cNvPr id="5" name="Grafik 4" descr="Marke 1 mit einfarbiger Füllung">
            <a:extLst>
              <a:ext uri="{FF2B5EF4-FFF2-40B4-BE49-F238E27FC236}">
                <a16:creationId xmlns:a16="http://schemas.microsoft.com/office/drawing/2014/main" id="{39730AB5-54DA-7442-A9F6-C99113C09D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081" y="2383178"/>
            <a:ext cx="699052" cy="699052"/>
          </a:xfrm>
          <a:prstGeom prst="rect">
            <a:avLst/>
          </a:prstGeom>
        </p:spPr>
      </p:pic>
      <p:pic>
        <p:nvPicPr>
          <p:cNvPr id="6" name="Grafik 5" descr="Abzeichen mit einfarbiger Füllung">
            <a:extLst>
              <a:ext uri="{FF2B5EF4-FFF2-40B4-BE49-F238E27FC236}">
                <a16:creationId xmlns:a16="http://schemas.microsoft.com/office/drawing/2014/main" id="{86923AF9-8B8D-0486-D22C-05977C4F86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1081" y="3609092"/>
            <a:ext cx="699052" cy="699052"/>
          </a:xfrm>
          <a:prstGeom prst="rect">
            <a:avLst/>
          </a:prstGeom>
        </p:spPr>
      </p:pic>
      <p:pic>
        <p:nvPicPr>
          <p:cNvPr id="7" name="Grafik 6" descr="Marke 3 mit einfarbiger Füllung">
            <a:extLst>
              <a:ext uri="{FF2B5EF4-FFF2-40B4-BE49-F238E27FC236}">
                <a16:creationId xmlns:a16="http://schemas.microsoft.com/office/drawing/2014/main" id="{952B0324-1A5C-DEE0-8610-DAD5888A76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081" y="4843891"/>
            <a:ext cx="699052" cy="69905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2016197-F2D3-542B-6F33-57F585F2C6FC}"/>
              </a:ext>
            </a:extLst>
          </p:cNvPr>
          <p:cNvSpPr txBox="1"/>
          <p:nvPr/>
        </p:nvSpPr>
        <p:spPr>
          <a:xfrm>
            <a:off x="228600" y="1790570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/>
              <a:t>Eine der wichtigsten Informationsquellen ist auch die Erfahrung von Personen.   </a:t>
            </a:r>
            <a:endParaRPr lang="de-DE" sz="2400" b="1" dirty="0"/>
          </a:p>
        </p:txBody>
      </p:sp>
      <p:pic>
        <p:nvPicPr>
          <p:cNvPr id="5122" name="Picture 2" descr="6,600+ Job Interview Stock Illustrations, Royalty-Free Vector Graphics &amp;  Clip Art - iStock | Job search, Resume, Interview">
            <a:extLst>
              <a:ext uri="{FF2B5EF4-FFF2-40B4-BE49-F238E27FC236}">
                <a16:creationId xmlns:a16="http://schemas.microsoft.com/office/drawing/2014/main" id="{F74F0632-4FE3-0188-E45F-532F973A3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74" y="4175658"/>
            <a:ext cx="3952875" cy="279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B7E2C3A1-1911-5DD5-C35B-E97311C92DC3}"/>
              </a:ext>
            </a:extLst>
          </p:cNvPr>
          <p:cNvSpPr txBox="1"/>
          <p:nvPr/>
        </p:nvSpPr>
        <p:spPr>
          <a:xfrm>
            <a:off x="890274" y="3547562"/>
            <a:ext cx="96062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0850" indent="0">
              <a:buNone/>
            </a:pPr>
            <a:r>
              <a:rPr lang="de-AT" sz="2400" b="1" dirty="0"/>
              <a:t>Nutze</a:t>
            </a:r>
            <a:r>
              <a:rPr lang="en-AU" sz="2400" dirty="0"/>
              <a:t> </a:t>
            </a:r>
            <a:r>
              <a:rPr lang="de-DE" sz="2400" dirty="0"/>
              <a:t>den</a:t>
            </a:r>
            <a:r>
              <a:rPr lang="en-AU" sz="2400" dirty="0"/>
              <a:t> </a:t>
            </a:r>
            <a:r>
              <a:rPr lang="de-AT" sz="2400" dirty="0"/>
              <a:t>vorgegebenen</a:t>
            </a:r>
            <a:r>
              <a:rPr lang="en-AU" sz="2400" dirty="0"/>
              <a:t> </a:t>
            </a:r>
            <a:r>
              <a:rPr lang="de-AT" sz="2400" b="1" dirty="0">
                <a:solidFill>
                  <a:srgbClr val="A9D18E"/>
                </a:solidFill>
              </a:rPr>
              <a:t>Interviewleitfaden</a:t>
            </a:r>
            <a:r>
              <a:rPr lang="en-AU" sz="2400" dirty="0"/>
              <a:t>. </a:t>
            </a:r>
            <a:r>
              <a:rPr lang="de-AT" sz="2400" b="1" dirty="0"/>
              <a:t>Ergänze</a:t>
            </a:r>
            <a:r>
              <a:rPr lang="de-AT" sz="2400" dirty="0"/>
              <a:t> </a:t>
            </a:r>
            <a:r>
              <a:rPr lang="de-AT" sz="2400" b="1" dirty="0">
                <a:solidFill>
                  <a:srgbClr val="A9D18E"/>
                </a:solidFill>
              </a:rPr>
              <a:t>drei Fragen</a:t>
            </a:r>
            <a:r>
              <a:rPr lang="en-AU" sz="2400" dirty="0"/>
              <a:t>, die </a:t>
            </a:r>
            <a:r>
              <a:rPr lang="de-AT" sz="2400" dirty="0"/>
              <a:t>dich persönlich interessieren</a:t>
            </a:r>
            <a:r>
              <a:rPr lang="en-AU" sz="2400" dirty="0"/>
              <a:t>.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ECF6EB9-1DFE-FEE0-2489-AEEBBAD8D375}"/>
              </a:ext>
            </a:extLst>
          </p:cNvPr>
          <p:cNvSpPr txBox="1"/>
          <p:nvPr/>
        </p:nvSpPr>
        <p:spPr>
          <a:xfrm>
            <a:off x="890274" y="4777918"/>
            <a:ext cx="69202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0850" indent="0">
              <a:buNone/>
            </a:pPr>
            <a:r>
              <a:rPr lang="de-AT" sz="2400" b="1" dirty="0"/>
              <a:t>Ergänze</a:t>
            </a:r>
            <a:r>
              <a:rPr lang="de-AT" sz="2400" dirty="0"/>
              <a:t> die wichtigsten Erkenntnisse aus deinem Interview im </a:t>
            </a:r>
            <a:r>
              <a:rPr lang="de-AT" sz="2400" b="1" dirty="0">
                <a:solidFill>
                  <a:srgbClr val="A9D18E"/>
                </a:solidFill>
              </a:rPr>
              <a:t>Steckbrief</a:t>
            </a:r>
            <a:r>
              <a:rPr lang="en-A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29937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1793A-233D-FB36-6489-CFE57D4D4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51425A-95CB-C3E0-89D4-FA3A87CF4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12</a:t>
            </a:fld>
            <a:endParaRPr lang="de-AT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9C5FD2-1D13-6AD3-9B64-462A5DC7A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Steckbrief zu einem Zukunftsberuf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5FDFCDE-421F-01CB-A80C-06BFB91EE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607" y="2506662"/>
            <a:ext cx="10515600" cy="4351338"/>
          </a:xfrm>
        </p:spPr>
        <p:txBody>
          <a:bodyPr>
            <a:normAutofit/>
          </a:bodyPr>
          <a:lstStyle/>
          <a:p>
            <a:pPr marL="450850" indent="0">
              <a:buNone/>
            </a:pPr>
            <a:r>
              <a:rPr lang="de-DE" sz="2400" dirty="0"/>
              <a:t>Nutzt die euch bekannten </a:t>
            </a:r>
            <a:r>
              <a:rPr lang="de-DE" sz="2400" b="1" dirty="0">
                <a:solidFill>
                  <a:srgbClr val="A9D18E"/>
                </a:solidFill>
              </a:rPr>
              <a:t>Informationsplattformen </a:t>
            </a:r>
            <a:r>
              <a:rPr lang="de-DE" sz="2400" dirty="0"/>
              <a:t>und informiert euch über euren Beruf. Viele Informationen findest du im </a:t>
            </a:r>
            <a:r>
              <a:rPr lang="de-DE" sz="2400"/>
              <a:t>AMS Berufslexikon.</a:t>
            </a:r>
            <a:endParaRPr lang="en-AU" sz="2400" dirty="0"/>
          </a:p>
          <a:p>
            <a:pPr marL="450850" indent="0">
              <a:buNone/>
            </a:pPr>
            <a:endParaRPr lang="en-AU" sz="1200" dirty="0"/>
          </a:p>
          <a:p>
            <a:pPr marL="450850" indent="0">
              <a:buNone/>
            </a:pPr>
            <a:r>
              <a:rPr lang="de-AT" sz="2400" dirty="0"/>
              <a:t>Erstelle einen </a:t>
            </a:r>
            <a:r>
              <a:rPr lang="de-AT" sz="2400" b="1" dirty="0">
                <a:solidFill>
                  <a:srgbClr val="A9D18E"/>
                </a:solidFill>
              </a:rPr>
              <a:t>Steckbrief</a:t>
            </a:r>
            <a:r>
              <a:rPr lang="de-AT" sz="2400" dirty="0"/>
              <a:t> zu dem Zukunftsberuf.</a:t>
            </a:r>
          </a:p>
          <a:p>
            <a:pPr marL="450850" indent="0">
              <a:buNone/>
            </a:pPr>
            <a:endParaRPr lang="en-AU" sz="1400" dirty="0"/>
          </a:p>
          <a:p>
            <a:pPr marL="450850" indent="0">
              <a:buNone/>
            </a:pPr>
            <a:endParaRPr lang="en-AU" sz="1400" dirty="0"/>
          </a:p>
          <a:p>
            <a:pPr marL="450850" indent="0">
              <a:buNone/>
            </a:pPr>
            <a:r>
              <a:rPr lang="de-AT" sz="2400" dirty="0"/>
              <a:t>Nutze die vorhandene </a:t>
            </a:r>
            <a:r>
              <a:rPr lang="de-AT" sz="2400" b="1" dirty="0">
                <a:solidFill>
                  <a:srgbClr val="A9D18E"/>
                </a:solidFill>
              </a:rPr>
              <a:t>Vorlage</a:t>
            </a:r>
            <a:r>
              <a:rPr lang="de-AT" sz="2400" dirty="0"/>
              <a:t> für deinen Steckbrief. </a:t>
            </a:r>
          </a:p>
        </p:txBody>
      </p:sp>
      <p:pic>
        <p:nvPicPr>
          <p:cNvPr id="8" name="Grafik 7" descr="Marke 1 mit einfarbiger Füllung">
            <a:extLst>
              <a:ext uri="{FF2B5EF4-FFF2-40B4-BE49-F238E27FC236}">
                <a16:creationId xmlns:a16="http://schemas.microsoft.com/office/drawing/2014/main" id="{FB140682-2FCC-B0FD-4BDD-A3C12248C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081" y="2383178"/>
            <a:ext cx="699052" cy="699052"/>
          </a:xfrm>
          <a:prstGeom prst="rect">
            <a:avLst/>
          </a:prstGeom>
        </p:spPr>
      </p:pic>
      <p:pic>
        <p:nvPicPr>
          <p:cNvPr id="9" name="Grafik 8" descr="Abzeichen mit einfarbiger Füllung">
            <a:extLst>
              <a:ext uri="{FF2B5EF4-FFF2-40B4-BE49-F238E27FC236}">
                <a16:creationId xmlns:a16="http://schemas.microsoft.com/office/drawing/2014/main" id="{D4163C02-8ABB-F4B3-993F-145A5FADB2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1081" y="3429000"/>
            <a:ext cx="699052" cy="699052"/>
          </a:xfrm>
          <a:prstGeom prst="rect">
            <a:avLst/>
          </a:prstGeom>
        </p:spPr>
      </p:pic>
      <p:pic>
        <p:nvPicPr>
          <p:cNvPr id="10" name="Grafik 9" descr="Marke 3 mit einfarbiger Füllung">
            <a:extLst>
              <a:ext uri="{FF2B5EF4-FFF2-40B4-BE49-F238E27FC236}">
                <a16:creationId xmlns:a16="http://schemas.microsoft.com/office/drawing/2014/main" id="{E00D9A20-D377-BA6C-62E1-57C67CA0D6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081" y="4548616"/>
            <a:ext cx="699052" cy="69905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196F3DB2-F16E-1234-32F1-D6A3AEEC5D79}"/>
              </a:ext>
            </a:extLst>
          </p:cNvPr>
          <p:cNvSpPr txBox="1"/>
          <p:nvPr/>
        </p:nvSpPr>
        <p:spPr>
          <a:xfrm>
            <a:off x="228600" y="1790570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/>
              <a:t>Wir sammeln unterschiedliche Berufe! </a:t>
            </a:r>
            <a:endParaRPr lang="de-DE" sz="2400" b="1" dirty="0"/>
          </a:p>
        </p:txBody>
      </p:sp>
      <p:pic>
        <p:nvPicPr>
          <p:cNvPr id="4098" name="Picture 2" descr="empirica-Textvorlage ohne Titelblatt">
            <a:extLst>
              <a:ext uri="{FF2B5EF4-FFF2-40B4-BE49-F238E27FC236}">
                <a16:creationId xmlns:a16="http://schemas.microsoft.com/office/drawing/2014/main" id="{430031D3-43E2-93AF-C38E-19F7DA8D0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75" y="3779242"/>
            <a:ext cx="2352675" cy="249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076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272B4-9A29-BF0D-5B44-32885A53E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Gedankenreise: Deine Zukunft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CBDC29-3BFE-E180-9FB8-AB0938AC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6AE9719-22BE-D403-6E17-1A9F7B3BA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000" y="1829671"/>
            <a:ext cx="10515600" cy="880926"/>
          </a:xfrm>
        </p:spPr>
        <p:txBody>
          <a:bodyPr>
            <a:normAutofit/>
          </a:bodyPr>
          <a:lstStyle/>
          <a:p>
            <a:pPr marL="85725" indent="0" algn="ctr">
              <a:buNone/>
            </a:pPr>
            <a:r>
              <a:rPr lang="de-AT" sz="2400" dirty="0"/>
              <a:t>Schließe die Augen und komm mit auf unsere </a:t>
            </a:r>
            <a:r>
              <a:rPr lang="de-AT" sz="2400" b="1" dirty="0"/>
              <a:t>Gedankenreise </a:t>
            </a:r>
            <a:r>
              <a:rPr lang="de-AT" sz="2400" dirty="0"/>
              <a:t>in deine Zukunft. 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D4726F7-1FE4-0B42-AA89-C1C639FCFFE1}"/>
              </a:ext>
            </a:extLst>
          </p:cNvPr>
          <p:cNvSpPr txBox="1">
            <a:spLocks/>
          </p:cNvSpPr>
          <p:nvPr/>
        </p:nvSpPr>
        <p:spPr>
          <a:xfrm>
            <a:off x="461650" y="3072194"/>
            <a:ext cx="4386575" cy="5796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 algn="ctr">
              <a:buFont typeface="Arial" panose="020B0604020202020204" pitchFamily="34" charset="0"/>
              <a:buNone/>
            </a:pPr>
            <a:r>
              <a:rPr lang="de-AT" sz="2000" dirty="0">
                <a:solidFill>
                  <a:srgbClr val="A9D18E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Wie sieht ein Arbeitstag für dich aus?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BE65CE03-DCA5-5548-44DA-BDADA681A4B9}"/>
              </a:ext>
            </a:extLst>
          </p:cNvPr>
          <p:cNvSpPr txBox="1">
            <a:spLocks/>
          </p:cNvSpPr>
          <p:nvPr/>
        </p:nvSpPr>
        <p:spPr>
          <a:xfrm>
            <a:off x="5424800" y="2746493"/>
            <a:ext cx="5176525" cy="579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 algn="ctr">
              <a:buFont typeface="Arial" panose="020B0604020202020204" pitchFamily="34" charset="0"/>
              <a:buNone/>
            </a:pPr>
            <a:r>
              <a:rPr lang="de-AT" sz="2000" dirty="0">
                <a:solidFill>
                  <a:srgbClr val="548235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Wie sieht dein Arbeitsplatz aus?</a:t>
            </a:r>
          </a:p>
        </p:txBody>
      </p:sp>
      <p:pic>
        <p:nvPicPr>
          <p:cNvPr id="17" name="Grafik 16" descr="Idee mit einfarbiger Füllung">
            <a:extLst>
              <a:ext uri="{FF2B5EF4-FFF2-40B4-BE49-F238E27FC236}">
                <a16:creationId xmlns:a16="http://schemas.microsoft.com/office/drawing/2014/main" id="{2BC25594-5EF3-3172-E972-157BD4AC42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57388" y="3361998"/>
            <a:ext cx="3343275" cy="3343275"/>
          </a:xfrm>
          <a:prstGeom prst="rect">
            <a:avLst/>
          </a:prstGeom>
        </p:spPr>
      </p:pic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29BF7027-949B-14CA-225C-6755EDBE772C}"/>
              </a:ext>
            </a:extLst>
          </p:cNvPr>
          <p:cNvSpPr txBox="1">
            <a:spLocks/>
          </p:cNvSpPr>
          <p:nvPr/>
        </p:nvSpPr>
        <p:spPr>
          <a:xfrm>
            <a:off x="461650" y="4889468"/>
            <a:ext cx="4386575" cy="579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 algn="ctr">
              <a:buFont typeface="Arial" panose="020B0604020202020204" pitchFamily="34" charset="0"/>
              <a:buNone/>
            </a:pPr>
            <a:r>
              <a:rPr lang="de-AT" sz="2000" dirty="0">
                <a:solidFill>
                  <a:srgbClr val="385723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Was macht deine Arbeit aus?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ACC2AC2-9839-6C78-65AA-EB5EBDD81CA8}"/>
              </a:ext>
            </a:extLst>
          </p:cNvPr>
          <p:cNvSpPr txBox="1"/>
          <p:nvPr/>
        </p:nvSpPr>
        <p:spPr>
          <a:xfrm>
            <a:off x="7143750" y="3779397"/>
            <a:ext cx="46050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solidFill>
                  <a:srgbClr val="A9D18E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Welche Werkzeuge oder Materialien nutzt du?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6094970-82FA-BEAA-7D47-5F0D681773A2}"/>
              </a:ext>
            </a:extLst>
          </p:cNvPr>
          <p:cNvSpPr txBox="1"/>
          <p:nvPr/>
        </p:nvSpPr>
        <p:spPr>
          <a:xfrm>
            <a:off x="7315200" y="5469077"/>
            <a:ext cx="46812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>
                <a:solidFill>
                  <a:srgbClr val="385723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Wie</a:t>
            </a:r>
            <a:r>
              <a:rPr lang="de-DE" dirty="0"/>
              <a:t> </a:t>
            </a:r>
            <a:r>
              <a:rPr lang="de-DE" sz="2000" dirty="0">
                <a:solidFill>
                  <a:srgbClr val="385723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fühlst du dich in diesem Beruf?</a:t>
            </a:r>
          </a:p>
        </p:txBody>
      </p:sp>
    </p:spTree>
    <p:extLst>
      <p:ext uri="{BB962C8B-B14F-4D97-AF65-F5344CB8AC3E}">
        <p14:creationId xmlns:p14="http://schemas.microsoft.com/office/powerpoint/2010/main" val="441713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272B4-9A29-BF0D-5B44-32885A53E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Ausbildungswege nach der Unterstufe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CBDC29-3BFE-E180-9FB8-AB0938AC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/>
          </a:p>
        </p:txBody>
      </p:sp>
      <p:pic>
        <p:nvPicPr>
          <p:cNvPr id="15" name="Grafik 14" descr="Schulgebäude mit einfarbiger Füllung">
            <a:extLst>
              <a:ext uri="{FF2B5EF4-FFF2-40B4-BE49-F238E27FC236}">
                <a16:creationId xmlns:a16="http://schemas.microsoft.com/office/drawing/2014/main" id="{F3507860-55EC-195A-643F-98D01A4BA4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66045" y="1235421"/>
            <a:ext cx="914400" cy="91440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BC734D98-9D84-CD7B-F091-0022B722B4A7}"/>
              </a:ext>
            </a:extLst>
          </p:cNvPr>
          <p:cNvSpPr txBox="1"/>
          <p:nvPr/>
        </p:nvSpPr>
        <p:spPr>
          <a:xfrm>
            <a:off x="4364493" y="1953262"/>
            <a:ext cx="3217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/>
              <a:t>Mittelschule/AHS Unterstufe</a:t>
            </a:r>
          </a:p>
        </p:txBody>
      </p:sp>
      <p:pic>
        <p:nvPicPr>
          <p:cNvPr id="21" name="Grafik 20" descr="Schuhabdrücke mit einfarbiger Füllung">
            <a:extLst>
              <a:ext uri="{FF2B5EF4-FFF2-40B4-BE49-F238E27FC236}">
                <a16:creationId xmlns:a16="http://schemas.microsoft.com/office/drawing/2014/main" id="{76BBC2D5-120B-91B8-5D91-9299602870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8073"/>
          <a:stretch/>
        </p:blipFill>
        <p:spPr>
          <a:xfrm rot="14737187">
            <a:off x="4394679" y="2129632"/>
            <a:ext cx="258330" cy="497488"/>
          </a:xfrm>
          <a:prstGeom prst="rect">
            <a:avLst/>
          </a:prstGeom>
        </p:spPr>
      </p:pic>
      <p:pic>
        <p:nvPicPr>
          <p:cNvPr id="22" name="Grafik 21" descr="Schuhabdrücke mit einfarbiger Füllung">
            <a:extLst>
              <a:ext uri="{FF2B5EF4-FFF2-40B4-BE49-F238E27FC236}">
                <a16:creationId xmlns:a16="http://schemas.microsoft.com/office/drawing/2014/main" id="{D39A118D-775D-5D57-BF34-28B8BAE37B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" r="54757"/>
          <a:stretch/>
        </p:blipFill>
        <p:spPr>
          <a:xfrm rot="14737187">
            <a:off x="4299675" y="2485786"/>
            <a:ext cx="225077" cy="497488"/>
          </a:xfrm>
          <a:prstGeom prst="rect">
            <a:avLst/>
          </a:prstGeom>
        </p:spPr>
      </p:pic>
      <p:pic>
        <p:nvPicPr>
          <p:cNvPr id="23" name="Grafik 22" descr="Schuhabdrücke mit einfarbiger Füllung">
            <a:extLst>
              <a:ext uri="{FF2B5EF4-FFF2-40B4-BE49-F238E27FC236}">
                <a16:creationId xmlns:a16="http://schemas.microsoft.com/office/drawing/2014/main" id="{AD1954C4-8713-0A61-87F4-54F892C6969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8073"/>
          <a:stretch/>
        </p:blipFill>
        <p:spPr>
          <a:xfrm rot="15506421">
            <a:off x="3912037" y="2275002"/>
            <a:ext cx="258330" cy="497488"/>
          </a:xfrm>
          <a:prstGeom prst="rect">
            <a:avLst/>
          </a:prstGeom>
        </p:spPr>
      </p:pic>
      <p:pic>
        <p:nvPicPr>
          <p:cNvPr id="24" name="Grafik 23" descr="Schuhabdrücke mit einfarbiger Füllung">
            <a:extLst>
              <a:ext uri="{FF2B5EF4-FFF2-40B4-BE49-F238E27FC236}">
                <a16:creationId xmlns:a16="http://schemas.microsoft.com/office/drawing/2014/main" id="{5EFE1557-D6B1-5C41-20F4-426A5809432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" r="54757"/>
          <a:stretch/>
        </p:blipFill>
        <p:spPr>
          <a:xfrm rot="15506421">
            <a:off x="3817033" y="2631156"/>
            <a:ext cx="225077" cy="497488"/>
          </a:xfrm>
          <a:prstGeom prst="rect">
            <a:avLst/>
          </a:prstGeom>
        </p:spPr>
      </p:pic>
      <p:pic>
        <p:nvPicPr>
          <p:cNvPr id="25" name="Grafik 24" descr="Schuhabdrücke mit einfarbiger Füllung">
            <a:extLst>
              <a:ext uri="{FF2B5EF4-FFF2-40B4-BE49-F238E27FC236}">
                <a16:creationId xmlns:a16="http://schemas.microsoft.com/office/drawing/2014/main" id="{B227707D-6CAF-EC72-8391-4D00F7777C8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48073"/>
          <a:stretch/>
        </p:blipFill>
        <p:spPr>
          <a:xfrm rot="16200000">
            <a:off x="3429395" y="2420372"/>
            <a:ext cx="258330" cy="497488"/>
          </a:xfrm>
          <a:prstGeom prst="rect">
            <a:avLst/>
          </a:prstGeom>
        </p:spPr>
      </p:pic>
      <p:pic>
        <p:nvPicPr>
          <p:cNvPr id="26" name="Grafik 25" descr="Schuhabdrücke mit einfarbiger Füllung">
            <a:extLst>
              <a:ext uri="{FF2B5EF4-FFF2-40B4-BE49-F238E27FC236}">
                <a16:creationId xmlns:a16="http://schemas.microsoft.com/office/drawing/2014/main" id="{B3D3A81F-37D1-58D0-DADF-4921EAA0593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" r="54757"/>
          <a:stretch/>
        </p:blipFill>
        <p:spPr>
          <a:xfrm rot="16200000">
            <a:off x="3334391" y="2776526"/>
            <a:ext cx="225077" cy="497488"/>
          </a:xfrm>
          <a:prstGeom prst="rect">
            <a:avLst/>
          </a:prstGeom>
        </p:spPr>
      </p:pic>
      <p:pic>
        <p:nvPicPr>
          <p:cNvPr id="27" name="Grafik 26" descr="Schuhabdrücke mit einfarbiger Füllung">
            <a:extLst>
              <a:ext uri="{FF2B5EF4-FFF2-40B4-BE49-F238E27FC236}">
                <a16:creationId xmlns:a16="http://schemas.microsoft.com/office/drawing/2014/main" id="{49E06345-EE41-D2F5-15F2-6BE1027676C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48073"/>
          <a:stretch/>
        </p:blipFill>
        <p:spPr>
          <a:xfrm rot="16200000">
            <a:off x="2843892" y="2479123"/>
            <a:ext cx="258330" cy="497488"/>
          </a:xfrm>
          <a:prstGeom prst="rect">
            <a:avLst/>
          </a:prstGeom>
        </p:spPr>
      </p:pic>
      <p:pic>
        <p:nvPicPr>
          <p:cNvPr id="28" name="Grafik 27" descr="Schuhabdrücke mit einfarbiger Füllung">
            <a:extLst>
              <a:ext uri="{FF2B5EF4-FFF2-40B4-BE49-F238E27FC236}">
                <a16:creationId xmlns:a16="http://schemas.microsoft.com/office/drawing/2014/main" id="{9C4E5591-7292-BA57-A31E-CC9D4BD0226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" r="54757"/>
          <a:stretch/>
        </p:blipFill>
        <p:spPr>
          <a:xfrm rot="16200000">
            <a:off x="2748888" y="2835277"/>
            <a:ext cx="225077" cy="497488"/>
          </a:xfrm>
          <a:prstGeom prst="rect">
            <a:avLst/>
          </a:prstGeom>
        </p:spPr>
      </p:pic>
      <p:pic>
        <p:nvPicPr>
          <p:cNvPr id="29" name="Grafik 28" descr="Schuhabdrücke mit einfarbiger Füllung">
            <a:extLst>
              <a:ext uri="{FF2B5EF4-FFF2-40B4-BE49-F238E27FC236}">
                <a16:creationId xmlns:a16="http://schemas.microsoft.com/office/drawing/2014/main" id="{87FFE6F9-8EA4-1C4D-1838-D41ABAB9A1B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48073"/>
          <a:stretch/>
        </p:blipFill>
        <p:spPr>
          <a:xfrm rot="15539647">
            <a:off x="2258389" y="2537874"/>
            <a:ext cx="258330" cy="497488"/>
          </a:xfrm>
          <a:prstGeom prst="rect">
            <a:avLst/>
          </a:prstGeom>
        </p:spPr>
      </p:pic>
      <p:pic>
        <p:nvPicPr>
          <p:cNvPr id="30" name="Grafik 29" descr="Schuhabdrücke mit einfarbiger Füllung">
            <a:extLst>
              <a:ext uri="{FF2B5EF4-FFF2-40B4-BE49-F238E27FC236}">
                <a16:creationId xmlns:a16="http://schemas.microsoft.com/office/drawing/2014/main" id="{7CEB2032-2E69-474D-F0F0-D2B2D9B8AF3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1" r="54757"/>
          <a:stretch/>
        </p:blipFill>
        <p:spPr>
          <a:xfrm rot="15539647">
            <a:off x="2163385" y="2894028"/>
            <a:ext cx="225077" cy="497488"/>
          </a:xfrm>
          <a:prstGeom prst="rect">
            <a:avLst/>
          </a:prstGeom>
        </p:spPr>
      </p:pic>
      <p:pic>
        <p:nvPicPr>
          <p:cNvPr id="31" name="Grafik 30" descr="Schuhabdrücke mit einfarbiger Füllung">
            <a:extLst>
              <a:ext uri="{FF2B5EF4-FFF2-40B4-BE49-F238E27FC236}">
                <a16:creationId xmlns:a16="http://schemas.microsoft.com/office/drawing/2014/main" id="{1713AC56-3008-D759-0555-EF90F8291A27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48073"/>
          <a:stretch/>
        </p:blipFill>
        <p:spPr>
          <a:xfrm rot="14686226">
            <a:off x="1657669" y="2665661"/>
            <a:ext cx="258330" cy="497488"/>
          </a:xfrm>
          <a:prstGeom prst="rect">
            <a:avLst/>
          </a:prstGeom>
        </p:spPr>
      </p:pic>
      <p:pic>
        <p:nvPicPr>
          <p:cNvPr id="32" name="Grafik 31" descr="Schuhabdrücke mit einfarbiger Füllung">
            <a:extLst>
              <a:ext uri="{FF2B5EF4-FFF2-40B4-BE49-F238E27FC236}">
                <a16:creationId xmlns:a16="http://schemas.microsoft.com/office/drawing/2014/main" id="{FF5EDF1B-0333-9322-8776-5E8F7877720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1" r="54757"/>
          <a:stretch/>
        </p:blipFill>
        <p:spPr>
          <a:xfrm rot="14686226">
            <a:off x="1749875" y="2989808"/>
            <a:ext cx="225077" cy="497488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8BA3F73F-73CA-3473-744E-1F65AB972F26}"/>
              </a:ext>
            </a:extLst>
          </p:cNvPr>
          <p:cNvSpPr txBox="1"/>
          <p:nvPr/>
        </p:nvSpPr>
        <p:spPr>
          <a:xfrm>
            <a:off x="335885" y="3615889"/>
            <a:ext cx="1993964" cy="2523768"/>
          </a:xfrm>
          <a:prstGeom prst="rect">
            <a:avLst/>
          </a:prstGeom>
          <a:noFill/>
          <a:ln w="28575">
            <a:solidFill>
              <a:srgbClr val="E2F0D9"/>
            </a:solidFill>
          </a:ln>
        </p:spPr>
        <p:txBody>
          <a:bodyPr wrap="square">
            <a:spAutoFit/>
          </a:bodyPr>
          <a:lstStyle/>
          <a:p>
            <a:pPr algn="ctr"/>
            <a:endParaRPr lang="de-AT" sz="1000" dirty="0"/>
          </a:p>
          <a:p>
            <a:pPr algn="ctr"/>
            <a:r>
              <a:rPr lang="de-AT" sz="1600" dirty="0"/>
              <a:t>Theoretisches Wissen wird in der Berufsschule vermittelt. Rund 80 Prozent der Ausbildungszeit  verbringen Lehrlinge im Betrieb.</a:t>
            </a:r>
          </a:p>
          <a:p>
            <a:pPr algn="ctr"/>
            <a:endParaRPr lang="de-AT" sz="21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3BCB6FA-D072-B403-0601-156F19736AD2}"/>
              </a:ext>
            </a:extLst>
          </p:cNvPr>
          <p:cNvSpPr txBox="1"/>
          <p:nvPr/>
        </p:nvSpPr>
        <p:spPr>
          <a:xfrm>
            <a:off x="1000615" y="3428507"/>
            <a:ext cx="763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b="1" dirty="0"/>
              <a:t>Lehre</a:t>
            </a:r>
          </a:p>
        </p:txBody>
      </p:sp>
      <p:pic>
        <p:nvPicPr>
          <p:cNvPr id="43" name="Grafik 42" descr="Bauarbeiter mit einfarbiger Füllung">
            <a:extLst>
              <a:ext uri="{FF2B5EF4-FFF2-40B4-BE49-F238E27FC236}">
                <a16:creationId xmlns:a16="http://schemas.microsoft.com/office/drawing/2014/main" id="{F0F8B191-0A53-910C-3A4F-F6BB9CD761A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40068" y="3040002"/>
            <a:ext cx="457200" cy="457200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A3722FD6-6116-5CC2-CEA4-CE057411C451}"/>
              </a:ext>
            </a:extLst>
          </p:cNvPr>
          <p:cNvSpPr txBox="1"/>
          <p:nvPr/>
        </p:nvSpPr>
        <p:spPr>
          <a:xfrm>
            <a:off x="2656736" y="3608150"/>
            <a:ext cx="1993964" cy="2554545"/>
          </a:xfrm>
          <a:prstGeom prst="rect">
            <a:avLst/>
          </a:prstGeom>
          <a:noFill/>
          <a:ln w="28575">
            <a:solidFill>
              <a:srgbClr val="E2F0D9"/>
            </a:solidFill>
          </a:ln>
        </p:spPr>
        <p:txBody>
          <a:bodyPr wrap="square">
            <a:spAutoFit/>
          </a:bodyPr>
          <a:lstStyle/>
          <a:p>
            <a:pPr algn="ctr"/>
            <a:endParaRPr lang="de-AT" sz="1000" dirty="0"/>
          </a:p>
          <a:p>
            <a:pPr algn="ctr"/>
            <a:r>
              <a:rPr lang="de-AT" sz="1600" dirty="0"/>
              <a:t>In 3- bis 4-jährigen BMS erhalten Jugendliche eine Berufsausbildung. Theorie- und Praxisunterricht sowie Praktika bereiten auf das Berufsleben vor.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1E6FC590-DCCE-4363-DC04-3FDF0E7111BA}"/>
              </a:ext>
            </a:extLst>
          </p:cNvPr>
          <p:cNvSpPr txBox="1"/>
          <p:nvPr/>
        </p:nvSpPr>
        <p:spPr>
          <a:xfrm>
            <a:off x="4976085" y="3608149"/>
            <a:ext cx="1993964" cy="2539157"/>
          </a:xfrm>
          <a:prstGeom prst="rect">
            <a:avLst/>
          </a:prstGeom>
          <a:noFill/>
          <a:ln w="28575">
            <a:solidFill>
              <a:srgbClr val="E2F0D9"/>
            </a:solidFill>
          </a:ln>
        </p:spPr>
        <p:txBody>
          <a:bodyPr wrap="square">
            <a:spAutoFit/>
          </a:bodyPr>
          <a:lstStyle/>
          <a:p>
            <a:pPr algn="ctr"/>
            <a:endParaRPr lang="de-AT" sz="1000" dirty="0"/>
          </a:p>
          <a:p>
            <a:pPr algn="ctr"/>
            <a:r>
              <a:rPr lang="de-AT" sz="1600" dirty="0"/>
              <a:t>Eine BHS schließt mit der Matura (Reife-</a:t>
            </a:r>
          </a:p>
          <a:p>
            <a:pPr algn="ctr"/>
            <a:r>
              <a:rPr lang="de-AT" sz="1600" dirty="0"/>
              <a:t>und Diplomprüfung) ab und vermittelt neben Allgemeinwissen auch berufliche Qualifikationen.</a:t>
            </a:r>
          </a:p>
          <a:p>
            <a:pPr algn="ctr"/>
            <a:endParaRPr lang="de-AT" sz="1600" dirty="0"/>
          </a:p>
          <a:p>
            <a:pPr algn="ctr"/>
            <a:endParaRPr lang="de-AT" sz="500" dirty="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FFDF0DF6-533A-C359-1BBA-BB8C203C1A3A}"/>
              </a:ext>
            </a:extLst>
          </p:cNvPr>
          <p:cNvSpPr txBox="1"/>
          <p:nvPr/>
        </p:nvSpPr>
        <p:spPr>
          <a:xfrm>
            <a:off x="7322115" y="3615888"/>
            <a:ext cx="1993964" cy="2554545"/>
          </a:xfrm>
          <a:prstGeom prst="rect">
            <a:avLst/>
          </a:prstGeom>
          <a:noFill/>
          <a:ln w="28575">
            <a:solidFill>
              <a:srgbClr val="E2F0D9"/>
            </a:solidFill>
          </a:ln>
        </p:spPr>
        <p:txBody>
          <a:bodyPr wrap="square">
            <a:spAutoFit/>
          </a:bodyPr>
          <a:lstStyle/>
          <a:p>
            <a:pPr algn="ctr"/>
            <a:endParaRPr lang="de-AT" sz="1600" dirty="0"/>
          </a:p>
          <a:p>
            <a:pPr algn="ctr"/>
            <a:r>
              <a:rPr lang="de-AT" sz="1600" dirty="0"/>
              <a:t>Die AHS vermittelt eine umfassende und vertiefte Allgemeinbildung und schließt mit der Matura (Reife- und Diplomprüfung) ab. </a:t>
            </a:r>
          </a:p>
          <a:p>
            <a:pPr algn="ctr"/>
            <a:endParaRPr lang="de-AT" sz="1600" dirty="0"/>
          </a:p>
          <a:p>
            <a:pPr algn="ctr"/>
            <a:endParaRPr lang="de-AT" sz="1600" dirty="0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4A9A5544-F51E-6998-56D7-0DC76B504513}"/>
              </a:ext>
            </a:extLst>
          </p:cNvPr>
          <p:cNvSpPr txBox="1"/>
          <p:nvPr/>
        </p:nvSpPr>
        <p:spPr>
          <a:xfrm>
            <a:off x="9687225" y="3615888"/>
            <a:ext cx="1993964" cy="2554545"/>
          </a:xfrm>
          <a:prstGeom prst="rect">
            <a:avLst/>
          </a:prstGeom>
          <a:noFill/>
          <a:ln w="28575">
            <a:solidFill>
              <a:srgbClr val="E2F0D9"/>
            </a:solidFill>
          </a:ln>
        </p:spPr>
        <p:txBody>
          <a:bodyPr wrap="square">
            <a:spAutoFit/>
          </a:bodyPr>
          <a:lstStyle/>
          <a:p>
            <a:pPr algn="ctr"/>
            <a:endParaRPr lang="de-AT" sz="1600" dirty="0"/>
          </a:p>
          <a:p>
            <a:pPr algn="ctr"/>
            <a:r>
              <a:rPr lang="de-AT" sz="1600" dirty="0"/>
              <a:t>Die PTS wird vor allem besucht, wenn nach der Schulpflicht eine Lehre gemacht wird. Schüler:innen werden auf die Berufswahl und Berufsausübung vorbereitet.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68937B1-B382-1AA7-7C15-673DA35BD1FC}"/>
              </a:ext>
            </a:extLst>
          </p:cNvPr>
          <p:cNvSpPr txBox="1"/>
          <p:nvPr/>
        </p:nvSpPr>
        <p:spPr>
          <a:xfrm>
            <a:off x="3223125" y="3431237"/>
            <a:ext cx="8869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b="1" dirty="0"/>
              <a:t>BMS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DF13967-A7E8-7D7E-61D1-433CDFBBA473}"/>
              </a:ext>
            </a:extLst>
          </p:cNvPr>
          <p:cNvSpPr txBox="1"/>
          <p:nvPr/>
        </p:nvSpPr>
        <p:spPr>
          <a:xfrm>
            <a:off x="5554044" y="3423483"/>
            <a:ext cx="83804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b="1" dirty="0"/>
              <a:t>BHS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5F578AC-51E2-DD0D-1DC7-8888CBBC17F1}"/>
              </a:ext>
            </a:extLst>
          </p:cNvPr>
          <p:cNvSpPr txBox="1"/>
          <p:nvPr/>
        </p:nvSpPr>
        <p:spPr>
          <a:xfrm>
            <a:off x="7952698" y="3423483"/>
            <a:ext cx="771055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b="1" dirty="0"/>
              <a:t>AHS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255C9EF-C748-AE7C-6A0E-43340BDEEEFA}"/>
              </a:ext>
            </a:extLst>
          </p:cNvPr>
          <p:cNvSpPr txBox="1"/>
          <p:nvPr/>
        </p:nvSpPr>
        <p:spPr>
          <a:xfrm>
            <a:off x="10298728" y="3431237"/>
            <a:ext cx="771055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b="1" dirty="0"/>
              <a:t>PTS</a:t>
            </a:r>
          </a:p>
        </p:txBody>
      </p:sp>
      <p:pic>
        <p:nvPicPr>
          <p:cNvPr id="52" name="Grafik 51" descr="Schuhabdrücke mit einfarbiger Füllung">
            <a:extLst>
              <a:ext uri="{FF2B5EF4-FFF2-40B4-BE49-F238E27FC236}">
                <a16:creationId xmlns:a16="http://schemas.microsoft.com/office/drawing/2014/main" id="{403E84E3-10BC-653A-F8D4-408F9C929D1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8073"/>
          <a:stretch/>
        </p:blipFill>
        <p:spPr>
          <a:xfrm rot="13473744">
            <a:off x="5660986" y="2377237"/>
            <a:ext cx="258330" cy="497488"/>
          </a:xfrm>
          <a:prstGeom prst="rect">
            <a:avLst/>
          </a:prstGeom>
        </p:spPr>
      </p:pic>
      <p:pic>
        <p:nvPicPr>
          <p:cNvPr id="53" name="Grafik 52" descr="Schuhabdrücke mit einfarbiger Füllung">
            <a:extLst>
              <a:ext uri="{FF2B5EF4-FFF2-40B4-BE49-F238E27FC236}">
                <a16:creationId xmlns:a16="http://schemas.microsoft.com/office/drawing/2014/main" id="{DA546A76-6DEC-203E-DC13-8CB815CAA2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" r="54757"/>
          <a:stretch/>
        </p:blipFill>
        <p:spPr>
          <a:xfrm rot="13473744">
            <a:off x="5565982" y="2733391"/>
            <a:ext cx="225077" cy="497488"/>
          </a:xfrm>
          <a:prstGeom prst="rect">
            <a:avLst/>
          </a:prstGeom>
        </p:spPr>
      </p:pic>
      <p:pic>
        <p:nvPicPr>
          <p:cNvPr id="54" name="Grafik 53" descr="Schuhabdrücke mit einfarbiger Füllung">
            <a:extLst>
              <a:ext uri="{FF2B5EF4-FFF2-40B4-BE49-F238E27FC236}">
                <a16:creationId xmlns:a16="http://schemas.microsoft.com/office/drawing/2014/main" id="{77AFB504-26D6-BF83-D72B-45A155435A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8073"/>
          <a:stretch/>
        </p:blipFill>
        <p:spPr>
          <a:xfrm rot="14242978">
            <a:off x="5178344" y="2522607"/>
            <a:ext cx="258330" cy="497488"/>
          </a:xfrm>
          <a:prstGeom prst="rect">
            <a:avLst/>
          </a:prstGeom>
        </p:spPr>
      </p:pic>
      <p:pic>
        <p:nvPicPr>
          <p:cNvPr id="55" name="Grafik 54" descr="Schuhabdrücke mit einfarbiger Füllung">
            <a:extLst>
              <a:ext uri="{FF2B5EF4-FFF2-40B4-BE49-F238E27FC236}">
                <a16:creationId xmlns:a16="http://schemas.microsoft.com/office/drawing/2014/main" id="{69D94441-D551-018D-145D-A3359C09D80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" r="54757"/>
          <a:stretch/>
        </p:blipFill>
        <p:spPr>
          <a:xfrm rot="14242978">
            <a:off x="5083340" y="2878761"/>
            <a:ext cx="225077" cy="497488"/>
          </a:xfrm>
          <a:prstGeom prst="rect">
            <a:avLst/>
          </a:prstGeom>
        </p:spPr>
      </p:pic>
      <p:pic>
        <p:nvPicPr>
          <p:cNvPr id="56" name="Grafik 55" descr="Schuhabdrücke mit einfarbiger Füllung">
            <a:extLst>
              <a:ext uri="{FF2B5EF4-FFF2-40B4-BE49-F238E27FC236}">
                <a16:creationId xmlns:a16="http://schemas.microsoft.com/office/drawing/2014/main" id="{9DD43AA9-C0F4-D6B2-117E-0FC26F2A373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48073"/>
          <a:stretch/>
        </p:blipFill>
        <p:spPr>
          <a:xfrm rot="14936557">
            <a:off x="4695702" y="2667977"/>
            <a:ext cx="258330" cy="497488"/>
          </a:xfrm>
          <a:prstGeom prst="rect">
            <a:avLst/>
          </a:prstGeom>
        </p:spPr>
      </p:pic>
      <p:pic>
        <p:nvPicPr>
          <p:cNvPr id="57" name="Grafik 56" descr="Schuhabdrücke mit einfarbiger Füllung">
            <a:extLst>
              <a:ext uri="{FF2B5EF4-FFF2-40B4-BE49-F238E27FC236}">
                <a16:creationId xmlns:a16="http://schemas.microsoft.com/office/drawing/2014/main" id="{1B3E4974-C006-0D84-B614-DAA934306F7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" r="54757"/>
          <a:stretch/>
        </p:blipFill>
        <p:spPr>
          <a:xfrm rot="14936557">
            <a:off x="4600698" y="3024131"/>
            <a:ext cx="225077" cy="497488"/>
          </a:xfrm>
          <a:prstGeom prst="rect">
            <a:avLst/>
          </a:prstGeom>
        </p:spPr>
      </p:pic>
      <p:pic>
        <p:nvPicPr>
          <p:cNvPr id="58" name="Grafik 57" descr="Schuhabdrücke mit einfarbiger Füllung">
            <a:extLst>
              <a:ext uri="{FF2B5EF4-FFF2-40B4-BE49-F238E27FC236}">
                <a16:creationId xmlns:a16="http://schemas.microsoft.com/office/drawing/2014/main" id="{DCB9C405-FDE0-7320-650F-FDECCFBCADB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48073"/>
          <a:stretch/>
        </p:blipFill>
        <p:spPr>
          <a:xfrm rot="14936557">
            <a:off x="4110199" y="2726728"/>
            <a:ext cx="258330" cy="497488"/>
          </a:xfrm>
          <a:prstGeom prst="rect">
            <a:avLst/>
          </a:prstGeom>
        </p:spPr>
      </p:pic>
      <p:pic>
        <p:nvPicPr>
          <p:cNvPr id="59" name="Grafik 58" descr="Schuhabdrücke mit einfarbiger Füllung">
            <a:extLst>
              <a:ext uri="{FF2B5EF4-FFF2-40B4-BE49-F238E27FC236}">
                <a16:creationId xmlns:a16="http://schemas.microsoft.com/office/drawing/2014/main" id="{8CC408C5-8811-5A91-59FC-F8D55E82169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" r="54757"/>
          <a:stretch/>
        </p:blipFill>
        <p:spPr>
          <a:xfrm rot="14936557">
            <a:off x="4015195" y="3082882"/>
            <a:ext cx="225077" cy="497488"/>
          </a:xfrm>
          <a:prstGeom prst="rect">
            <a:avLst/>
          </a:prstGeom>
        </p:spPr>
      </p:pic>
      <p:pic>
        <p:nvPicPr>
          <p:cNvPr id="60" name="Grafik 59" descr="Schuhabdrücke mit einfarbiger Füllung">
            <a:extLst>
              <a:ext uri="{FF2B5EF4-FFF2-40B4-BE49-F238E27FC236}">
                <a16:creationId xmlns:a16="http://schemas.microsoft.com/office/drawing/2014/main" id="{49196922-5EBF-C82E-C4B5-5867A73461C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48073"/>
          <a:stretch/>
        </p:blipFill>
        <p:spPr>
          <a:xfrm rot="14276204">
            <a:off x="3715880" y="2869815"/>
            <a:ext cx="258330" cy="497488"/>
          </a:xfrm>
          <a:prstGeom prst="rect">
            <a:avLst/>
          </a:prstGeom>
        </p:spPr>
      </p:pic>
      <p:pic>
        <p:nvPicPr>
          <p:cNvPr id="64" name="Grafik 63" descr="Ärztin mit einfarbiger Füllung">
            <a:extLst>
              <a:ext uri="{FF2B5EF4-FFF2-40B4-BE49-F238E27FC236}">
                <a16:creationId xmlns:a16="http://schemas.microsoft.com/office/drawing/2014/main" id="{0A7F08A7-BFB5-5A1E-191A-790E534CA47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385573" y="3022205"/>
            <a:ext cx="497488" cy="497488"/>
          </a:xfrm>
          <a:prstGeom prst="rect">
            <a:avLst/>
          </a:prstGeom>
        </p:spPr>
      </p:pic>
      <p:pic>
        <p:nvPicPr>
          <p:cNvPr id="66" name="Grafik 65" descr="Büromitarbeiterin mit einfarbiger Füllung">
            <a:extLst>
              <a:ext uri="{FF2B5EF4-FFF2-40B4-BE49-F238E27FC236}">
                <a16:creationId xmlns:a16="http://schemas.microsoft.com/office/drawing/2014/main" id="{750D8943-D6E9-FDE2-729B-FD1FCB269AE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756348" y="3032059"/>
            <a:ext cx="463205" cy="463205"/>
          </a:xfrm>
          <a:prstGeom prst="rect">
            <a:avLst/>
          </a:prstGeom>
        </p:spPr>
      </p:pic>
      <p:pic>
        <p:nvPicPr>
          <p:cNvPr id="67" name="Grafik 66" descr="Schuhabdrücke mit einfarbiger Füllung">
            <a:extLst>
              <a:ext uri="{FF2B5EF4-FFF2-40B4-BE49-F238E27FC236}">
                <a16:creationId xmlns:a16="http://schemas.microsoft.com/office/drawing/2014/main" id="{8E8F5025-D46E-CEE7-D7EC-3AEF8B472D7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8073"/>
          <a:stretch/>
        </p:blipFill>
        <p:spPr>
          <a:xfrm rot="10800000">
            <a:off x="6104468" y="2404063"/>
            <a:ext cx="258330" cy="497488"/>
          </a:xfrm>
          <a:prstGeom prst="rect">
            <a:avLst/>
          </a:prstGeom>
        </p:spPr>
      </p:pic>
      <p:pic>
        <p:nvPicPr>
          <p:cNvPr id="68" name="Grafik 67" descr="Schuhabdrücke mit einfarbiger Füllung">
            <a:extLst>
              <a:ext uri="{FF2B5EF4-FFF2-40B4-BE49-F238E27FC236}">
                <a16:creationId xmlns:a16="http://schemas.microsoft.com/office/drawing/2014/main" id="{129A912C-311A-E491-FC1E-4ADD55C131D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" r="54757"/>
          <a:stretch/>
        </p:blipFill>
        <p:spPr>
          <a:xfrm rot="10800000">
            <a:off x="6001708" y="2536941"/>
            <a:ext cx="225077" cy="497488"/>
          </a:xfrm>
          <a:prstGeom prst="rect">
            <a:avLst/>
          </a:prstGeom>
        </p:spPr>
      </p:pic>
      <p:pic>
        <p:nvPicPr>
          <p:cNvPr id="69" name="Grafik 68" descr="Schuhabdrücke mit einfarbiger Füllung">
            <a:extLst>
              <a:ext uri="{FF2B5EF4-FFF2-40B4-BE49-F238E27FC236}">
                <a16:creationId xmlns:a16="http://schemas.microsoft.com/office/drawing/2014/main" id="{D73E17E3-D3E7-7FEC-CED3-DF1E83B5F3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8073"/>
          <a:stretch/>
        </p:blipFill>
        <p:spPr>
          <a:xfrm rot="11569234">
            <a:off x="5621826" y="2549433"/>
            <a:ext cx="258330" cy="497488"/>
          </a:xfrm>
          <a:prstGeom prst="rect">
            <a:avLst/>
          </a:prstGeom>
        </p:spPr>
      </p:pic>
      <p:pic>
        <p:nvPicPr>
          <p:cNvPr id="71" name="Grafik 70" descr="Büromitarbeiter mit einfarbiger Füllung">
            <a:extLst>
              <a:ext uri="{FF2B5EF4-FFF2-40B4-BE49-F238E27FC236}">
                <a16:creationId xmlns:a16="http://schemas.microsoft.com/office/drawing/2014/main" id="{A78BC0DD-0036-9B37-A243-B813FBB069B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8097249" y="3040002"/>
            <a:ext cx="481951" cy="481951"/>
          </a:xfrm>
          <a:prstGeom prst="rect">
            <a:avLst/>
          </a:prstGeom>
        </p:spPr>
      </p:pic>
      <p:pic>
        <p:nvPicPr>
          <p:cNvPr id="72" name="Grafik 71" descr="Schuhabdrücke mit einfarbiger Füllung">
            <a:extLst>
              <a:ext uri="{FF2B5EF4-FFF2-40B4-BE49-F238E27FC236}">
                <a16:creationId xmlns:a16="http://schemas.microsoft.com/office/drawing/2014/main" id="{0F816646-3D32-33A1-9A23-F6ACB7116E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8073"/>
          <a:stretch/>
        </p:blipFill>
        <p:spPr>
          <a:xfrm rot="9313875" flipH="1">
            <a:off x="6769407" y="2348329"/>
            <a:ext cx="258330" cy="497488"/>
          </a:xfrm>
          <a:prstGeom prst="rect">
            <a:avLst/>
          </a:prstGeom>
        </p:spPr>
      </p:pic>
      <p:pic>
        <p:nvPicPr>
          <p:cNvPr id="73" name="Grafik 72" descr="Schuhabdrücke mit einfarbiger Füllung">
            <a:extLst>
              <a:ext uri="{FF2B5EF4-FFF2-40B4-BE49-F238E27FC236}">
                <a16:creationId xmlns:a16="http://schemas.microsoft.com/office/drawing/2014/main" id="{7D0B65F7-FC49-B640-4EDD-CF7918B0A4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" r="54757"/>
          <a:stretch/>
        </p:blipFill>
        <p:spPr>
          <a:xfrm rot="9313875" flipH="1">
            <a:off x="6657227" y="2588359"/>
            <a:ext cx="225077" cy="497488"/>
          </a:xfrm>
          <a:prstGeom prst="rect">
            <a:avLst/>
          </a:prstGeom>
        </p:spPr>
      </p:pic>
      <p:pic>
        <p:nvPicPr>
          <p:cNvPr id="74" name="Grafik 73" descr="Schuhabdrücke mit einfarbiger Füllung">
            <a:extLst>
              <a:ext uri="{FF2B5EF4-FFF2-40B4-BE49-F238E27FC236}">
                <a16:creationId xmlns:a16="http://schemas.microsoft.com/office/drawing/2014/main" id="{F6A62A47-8795-FE62-6DBC-8E155F0D19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8073"/>
          <a:stretch/>
        </p:blipFill>
        <p:spPr>
          <a:xfrm rot="8544641" flipH="1">
            <a:off x="7118639" y="2690970"/>
            <a:ext cx="258330" cy="497488"/>
          </a:xfrm>
          <a:prstGeom prst="rect">
            <a:avLst/>
          </a:prstGeom>
        </p:spPr>
      </p:pic>
      <p:pic>
        <p:nvPicPr>
          <p:cNvPr id="75" name="Grafik 74" descr="Schuhabdrücke mit einfarbiger Füllung">
            <a:extLst>
              <a:ext uri="{FF2B5EF4-FFF2-40B4-BE49-F238E27FC236}">
                <a16:creationId xmlns:a16="http://schemas.microsoft.com/office/drawing/2014/main" id="{3B48CE98-646D-BE4A-208A-B93145C889B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" r="54757"/>
          <a:stretch/>
        </p:blipFill>
        <p:spPr>
          <a:xfrm rot="8544641" flipH="1">
            <a:off x="7049083" y="2986087"/>
            <a:ext cx="225077" cy="497488"/>
          </a:xfrm>
          <a:prstGeom prst="rect">
            <a:avLst/>
          </a:prstGeom>
        </p:spPr>
      </p:pic>
      <p:pic>
        <p:nvPicPr>
          <p:cNvPr id="76" name="Grafik 75" descr="Schuhabdrücke mit einfarbiger Füllung">
            <a:extLst>
              <a:ext uri="{FF2B5EF4-FFF2-40B4-BE49-F238E27FC236}">
                <a16:creationId xmlns:a16="http://schemas.microsoft.com/office/drawing/2014/main" id="{1902638E-DE76-0CCF-0BDB-ACAF40A00B8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48073"/>
          <a:stretch/>
        </p:blipFill>
        <p:spPr>
          <a:xfrm rot="7851062" flipH="1">
            <a:off x="7442361" y="3065970"/>
            <a:ext cx="258330" cy="497488"/>
          </a:xfrm>
          <a:prstGeom prst="rect">
            <a:avLst/>
          </a:prstGeom>
        </p:spPr>
      </p:pic>
      <p:pic>
        <p:nvPicPr>
          <p:cNvPr id="81" name="Grafik 80" descr="Küchenchefin mit einfarbiger Füllung">
            <a:extLst>
              <a:ext uri="{FF2B5EF4-FFF2-40B4-BE49-F238E27FC236}">
                <a16:creationId xmlns:a16="http://schemas.microsoft.com/office/drawing/2014/main" id="{2AC17CFD-7483-4847-F2C1-72A9AD392523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438331" y="3030722"/>
            <a:ext cx="491752" cy="491752"/>
          </a:xfrm>
          <a:prstGeom prst="rect">
            <a:avLst/>
          </a:prstGeom>
        </p:spPr>
      </p:pic>
      <p:pic>
        <p:nvPicPr>
          <p:cNvPr id="82" name="Grafik 81" descr="Schuhabdrücke mit einfarbiger Füllung">
            <a:extLst>
              <a:ext uri="{FF2B5EF4-FFF2-40B4-BE49-F238E27FC236}">
                <a16:creationId xmlns:a16="http://schemas.microsoft.com/office/drawing/2014/main" id="{A495E7B2-41EE-6BA2-B892-049E07D49B4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8073"/>
          <a:stretch/>
        </p:blipFill>
        <p:spPr>
          <a:xfrm rot="7945921" flipH="1">
            <a:off x="7423357" y="1994602"/>
            <a:ext cx="258330" cy="497488"/>
          </a:xfrm>
          <a:prstGeom prst="rect">
            <a:avLst/>
          </a:prstGeom>
        </p:spPr>
      </p:pic>
      <p:pic>
        <p:nvPicPr>
          <p:cNvPr id="83" name="Grafik 82" descr="Schuhabdrücke mit einfarbiger Füllung">
            <a:extLst>
              <a:ext uri="{FF2B5EF4-FFF2-40B4-BE49-F238E27FC236}">
                <a16:creationId xmlns:a16="http://schemas.microsoft.com/office/drawing/2014/main" id="{9F48BC49-4161-62FA-0B51-CAF82B208D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" r="54757"/>
          <a:stretch/>
        </p:blipFill>
        <p:spPr>
          <a:xfrm rot="7945921" flipH="1">
            <a:off x="7311177" y="2234632"/>
            <a:ext cx="225077" cy="497488"/>
          </a:xfrm>
          <a:prstGeom prst="rect">
            <a:avLst/>
          </a:prstGeom>
        </p:spPr>
      </p:pic>
      <p:pic>
        <p:nvPicPr>
          <p:cNvPr id="84" name="Grafik 83" descr="Schuhabdrücke mit einfarbiger Füllung">
            <a:extLst>
              <a:ext uri="{FF2B5EF4-FFF2-40B4-BE49-F238E27FC236}">
                <a16:creationId xmlns:a16="http://schemas.microsoft.com/office/drawing/2014/main" id="{5A8A96CB-82FC-583C-C249-DD43C16D88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8073"/>
          <a:stretch/>
        </p:blipFill>
        <p:spPr>
          <a:xfrm rot="7176687" flipH="1">
            <a:off x="7772589" y="2337243"/>
            <a:ext cx="258330" cy="497488"/>
          </a:xfrm>
          <a:prstGeom prst="rect">
            <a:avLst/>
          </a:prstGeom>
        </p:spPr>
      </p:pic>
      <p:pic>
        <p:nvPicPr>
          <p:cNvPr id="85" name="Grafik 84" descr="Schuhabdrücke mit einfarbiger Füllung">
            <a:extLst>
              <a:ext uri="{FF2B5EF4-FFF2-40B4-BE49-F238E27FC236}">
                <a16:creationId xmlns:a16="http://schemas.microsoft.com/office/drawing/2014/main" id="{F842B968-5121-C3DB-8333-3F979EFE3B2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" r="54757"/>
          <a:stretch/>
        </p:blipFill>
        <p:spPr>
          <a:xfrm rot="7176687" flipH="1">
            <a:off x="7703033" y="2632360"/>
            <a:ext cx="225077" cy="497488"/>
          </a:xfrm>
          <a:prstGeom prst="rect">
            <a:avLst/>
          </a:prstGeom>
        </p:spPr>
      </p:pic>
      <p:pic>
        <p:nvPicPr>
          <p:cNvPr id="86" name="Grafik 85" descr="Schuhabdrücke mit einfarbiger Füllung">
            <a:extLst>
              <a:ext uri="{FF2B5EF4-FFF2-40B4-BE49-F238E27FC236}">
                <a16:creationId xmlns:a16="http://schemas.microsoft.com/office/drawing/2014/main" id="{8D6F4BF4-B3B3-EE67-6B61-017392C4FE1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48073"/>
          <a:stretch/>
        </p:blipFill>
        <p:spPr>
          <a:xfrm rot="6483108" flipH="1">
            <a:off x="8453637" y="2661482"/>
            <a:ext cx="258330" cy="497488"/>
          </a:xfrm>
          <a:prstGeom prst="rect">
            <a:avLst/>
          </a:prstGeom>
        </p:spPr>
      </p:pic>
      <p:pic>
        <p:nvPicPr>
          <p:cNvPr id="87" name="Grafik 86" descr="Schuhabdrücke mit einfarbiger Füllung">
            <a:extLst>
              <a:ext uri="{FF2B5EF4-FFF2-40B4-BE49-F238E27FC236}">
                <a16:creationId xmlns:a16="http://schemas.microsoft.com/office/drawing/2014/main" id="{DDC4A777-184E-C1AD-928F-465FFE4DC3E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48073"/>
          <a:stretch/>
        </p:blipFill>
        <p:spPr>
          <a:xfrm rot="7651239">
            <a:off x="8671745" y="3036271"/>
            <a:ext cx="258330" cy="497488"/>
          </a:xfrm>
          <a:prstGeom prst="rect">
            <a:avLst/>
          </a:prstGeom>
        </p:spPr>
      </p:pic>
      <p:pic>
        <p:nvPicPr>
          <p:cNvPr id="88" name="Grafik 87" descr="Schuhabdrücke mit einfarbiger Füllung">
            <a:extLst>
              <a:ext uri="{FF2B5EF4-FFF2-40B4-BE49-F238E27FC236}">
                <a16:creationId xmlns:a16="http://schemas.microsoft.com/office/drawing/2014/main" id="{B431439F-A780-B898-C605-4192D560C29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1" r="54757"/>
          <a:stretch/>
        </p:blipFill>
        <p:spPr>
          <a:xfrm rot="7651239">
            <a:off x="8944734" y="2846491"/>
            <a:ext cx="225077" cy="497488"/>
          </a:xfrm>
          <a:prstGeom prst="rect">
            <a:avLst/>
          </a:prstGeom>
        </p:spPr>
      </p:pic>
      <p:pic>
        <p:nvPicPr>
          <p:cNvPr id="92" name="Grafik 91" descr="Schuhabdrücke mit einfarbiger Füllung">
            <a:extLst>
              <a:ext uri="{FF2B5EF4-FFF2-40B4-BE49-F238E27FC236}">
                <a16:creationId xmlns:a16="http://schemas.microsoft.com/office/drawing/2014/main" id="{1C1F7936-5494-FF96-1C19-DEC392303AC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48073"/>
          <a:stretch/>
        </p:blipFill>
        <p:spPr>
          <a:xfrm rot="5400000">
            <a:off x="9133619" y="3236795"/>
            <a:ext cx="258330" cy="497488"/>
          </a:xfrm>
          <a:prstGeom prst="rect">
            <a:avLst/>
          </a:prstGeom>
        </p:spPr>
      </p:pic>
      <p:pic>
        <p:nvPicPr>
          <p:cNvPr id="93" name="Grafik 92" descr="Schuhabdrücke mit einfarbiger Füllung">
            <a:extLst>
              <a:ext uri="{FF2B5EF4-FFF2-40B4-BE49-F238E27FC236}">
                <a16:creationId xmlns:a16="http://schemas.microsoft.com/office/drawing/2014/main" id="{AEC1D041-F286-7B26-4C97-F7491A331C94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1" r="54757"/>
          <a:stretch/>
        </p:blipFill>
        <p:spPr>
          <a:xfrm rot="6405244">
            <a:off x="9431749" y="3001023"/>
            <a:ext cx="225077" cy="49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02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50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0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00"/>
                            </p:stCondLst>
                            <p:childTnLst>
                              <p:par>
                                <p:cTn id="2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500"/>
                            </p:stCondLst>
                            <p:childTnLst>
                              <p:par>
                                <p:cTn id="2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500"/>
                            </p:stCondLst>
                            <p:childTnLst>
                              <p:par>
                                <p:cTn id="2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000"/>
                            </p:stCondLst>
                            <p:childTnLst>
                              <p:par>
                                <p:cTn id="2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1500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2000"/>
                            </p:stCondLst>
                            <p:childTnLst>
                              <p:par>
                                <p:cTn id="2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500"/>
                            </p:stCondLst>
                            <p:childTnLst>
                              <p:par>
                                <p:cTn id="2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000"/>
                            </p:stCondLst>
                            <p:childTnLst>
                              <p:par>
                                <p:cTn id="2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3500"/>
                            </p:stCondLst>
                            <p:childTnLst>
                              <p:par>
                                <p:cTn id="2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000"/>
                            </p:stCondLst>
                            <p:childTnLst>
                              <p:par>
                                <p:cTn id="2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" grpId="0" animBg="1"/>
      <p:bldP spid="48" grpId="0" animBg="1"/>
      <p:bldP spid="49" grpId="0" animBg="1"/>
      <p:bldP spid="50" grpId="0" animBg="1"/>
      <p:bldP spid="51" grpId="0" animBg="1"/>
      <p:bldP spid="13" grpId="0" animBg="1"/>
      <p:bldP spid="6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272B4-9A29-BF0D-5B44-32885A53E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Findet eure </a:t>
            </a:r>
            <a:r>
              <a:rPr lang="de-AT" dirty="0" err="1"/>
              <a:t>Partner:innen</a:t>
            </a:r>
            <a:r>
              <a:rPr lang="de-AT" dirty="0"/>
              <a:t>!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CBDC29-3BFE-E180-9FB8-AB0938AC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00CF2AF-D5A5-0595-CB8C-24F6D62189AB}"/>
              </a:ext>
            </a:extLst>
          </p:cNvPr>
          <p:cNvSpPr txBox="1"/>
          <p:nvPr/>
        </p:nvSpPr>
        <p:spPr>
          <a:xfrm>
            <a:off x="739833" y="1940069"/>
            <a:ext cx="10407534" cy="4154984"/>
          </a:xfrm>
          <a:custGeom>
            <a:avLst/>
            <a:gdLst>
              <a:gd name="connsiteX0" fmla="*/ 0 w 10407534"/>
              <a:gd name="connsiteY0" fmla="*/ 0 h 4154984"/>
              <a:gd name="connsiteX1" fmla="*/ 485685 w 10407534"/>
              <a:gd name="connsiteY1" fmla="*/ 0 h 4154984"/>
              <a:gd name="connsiteX2" fmla="*/ 1283596 w 10407534"/>
              <a:gd name="connsiteY2" fmla="*/ 0 h 4154984"/>
              <a:gd name="connsiteX3" fmla="*/ 2081507 w 10407534"/>
              <a:gd name="connsiteY3" fmla="*/ 0 h 4154984"/>
              <a:gd name="connsiteX4" fmla="*/ 2983493 w 10407534"/>
              <a:gd name="connsiteY4" fmla="*/ 0 h 4154984"/>
              <a:gd name="connsiteX5" fmla="*/ 3469178 w 10407534"/>
              <a:gd name="connsiteY5" fmla="*/ 0 h 4154984"/>
              <a:gd name="connsiteX6" fmla="*/ 4163014 w 10407534"/>
              <a:gd name="connsiteY6" fmla="*/ 0 h 4154984"/>
              <a:gd name="connsiteX7" fmla="*/ 4856849 w 10407534"/>
              <a:gd name="connsiteY7" fmla="*/ 0 h 4154984"/>
              <a:gd name="connsiteX8" fmla="*/ 5342534 w 10407534"/>
              <a:gd name="connsiteY8" fmla="*/ 0 h 4154984"/>
              <a:gd name="connsiteX9" fmla="*/ 6244520 w 10407534"/>
              <a:gd name="connsiteY9" fmla="*/ 0 h 4154984"/>
              <a:gd name="connsiteX10" fmla="*/ 6938356 w 10407534"/>
              <a:gd name="connsiteY10" fmla="*/ 0 h 4154984"/>
              <a:gd name="connsiteX11" fmla="*/ 7528116 w 10407534"/>
              <a:gd name="connsiteY11" fmla="*/ 0 h 4154984"/>
              <a:gd name="connsiteX12" fmla="*/ 8221952 w 10407534"/>
              <a:gd name="connsiteY12" fmla="*/ 0 h 4154984"/>
              <a:gd name="connsiteX13" fmla="*/ 8707637 w 10407534"/>
              <a:gd name="connsiteY13" fmla="*/ 0 h 4154984"/>
              <a:gd name="connsiteX14" fmla="*/ 9089246 w 10407534"/>
              <a:gd name="connsiteY14" fmla="*/ 0 h 4154984"/>
              <a:gd name="connsiteX15" fmla="*/ 10407534 w 10407534"/>
              <a:gd name="connsiteY15" fmla="*/ 0 h 4154984"/>
              <a:gd name="connsiteX16" fmla="*/ 10407534 w 10407534"/>
              <a:gd name="connsiteY16" fmla="*/ 775597 h 4154984"/>
              <a:gd name="connsiteX17" fmla="*/ 10407534 w 10407534"/>
              <a:gd name="connsiteY17" fmla="*/ 1384995 h 4154984"/>
              <a:gd name="connsiteX18" fmla="*/ 10407534 w 10407534"/>
              <a:gd name="connsiteY18" fmla="*/ 1952842 h 4154984"/>
              <a:gd name="connsiteX19" fmla="*/ 10407534 w 10407534"/>
              <a:gd name="connsiteY19" fmla="*/ 2562240 h 4154984"/>
              <a:gd name="connsiteX20" fmla="*/ 10407534 w 10407534"/>
              <a:gd name="connsiteY20" fmla="*/ 3171638 h 4154984"/>
              <a:gd name="connsiteX21" fmla="*/ 10407534 w 10407534"/>
              <a:gd name="connsiteY21" fmla="*/ 4154984 h 4154984"/>
              <a:gd name="connsiteX22" fmla="*/ 9609623 w 10407534"/>
              <a:gd name="connsiteY22" fmla="*/ 4154984 h 4154984"/>
              <a:gd name="connsiteX23" fmla="*/ 8811712 w 10407534"/>
              <a:gd name="connsiteY23" fmla="*/ 4154984 h 4154984"/>
              <a:gd name="connsiteX24" fmla="*/ 8430103 w 10407534"/>
              <a:gd name="connsiteY24" fmla="*/ 4154984 h 4154984"/>
              <a:gd name="connsiteX25" fmla="*/ 7528116 w 10407534"/>
              <a:gd name="connsiteY25" fmla="*/ 4154984 h 4154984"/>
              <a:gd name="connsiteX26" fmla="*/ 6626130 w 10407534"/>
              <a:gd name="connsiteY26" fmla="*/ 4154984 h 4154984"/>
              <a:gd name="connsiteX27" fmla="*/ 6036370 w 10407534"/>
              <a:gd name="connsiteY27" fmla="*/ 4154984 h 4154984"/>
              <a:gd name="connsiteX28" fmla="*/ 5134383 w 10407534"/>
              <a:gd name="connsiteY28" fmla="*/ 4154984 h 4154984"/>
              <a:gd name="connsiteX29" fmla="*/ 4544623 w 10407534"/>
              <a:gd name="connsiteY29" fmla="*/ 4154984 h 4154984"/>
              <a:gd name="connsiteX30" fmla="*/ 4163014 w 10407534"/>
              <a:gd name="connsiteY30" fmla="*/ 4154984 h 4154984"/>
              <a:gd name="connsiteX31" fmla="*/ 3365103 w 10407534"/>
              <a:gd name="connsiteY31" fmla="*/ 4154984 h 4154984"/>
              <a:gd name="connsiteX32" fmla="*/ 2671267 w 10407534"/>
              <a:gd name="connsiteY32" fmla="*/ 4154984 h 4154984"/>
              <a:gd name="connsiteX33" fmla="*/ 1977431 w 10407534"/>
              <a:gd name="connsiteY33" fmla="*/ 4154984 h 4154984"/>
              <a:gd name="connsiteX34" fmla="*/ 1595822 w 10407534"/>
              <a:gd name="connsiteY34" fmla="*/ 4154984 h 4154984"/>
              <a:gd name="connsiteX35" fmla="*/ 1214212 w 10407534"/>
              <a:gd name="connsiteY35" fmla="*/ 4154984 h 4154984"/>
              <a:gd name="connsiteX36" fmla="*/ 0 w 10407534"/>
              <a:gd name="connsiteY36" fmla="*/ 4154984 h 4154984"/>
              <a:gd name="connsiteX37" fmla="*/ 0 w 10407534"/>
              <a:gd name="connsiteY37" fmla="*/ 3420937 h 4154984"/>
              <a:gd name="connsiteX38" fmla="*/ 0 w 10407534"/>
              <a:gd name="connsiteY38" fmla="*/ 2769989 h 4154984"/>
              <a:gd name="connsiteX39" fmla="*/ 0 w 10407534"/>
              <a:gd name="connsiteY39" fmla="*/ 2119042 h 4154984"/>
              <a:gd name="connsiteX40" fmla="*/ 0 w 10407534"/>
              <a:gd name="connsiteY40" fmla="*/ 1426545 h 4154984"/>
              <a:gd name="connsiteX41" fmla="*/ 0 w 10407534"/>
              <a:gd name="connsiteY41" fmla="*/ 817147 h 4154984"/>
              <a:gd name="connsiteX42" fmla="*/ 0 w 10407534"/>
              <a:gd name="connsiteY42" fmla="*/ 0 h 4154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0407534" h="4154984" fill="none" extrusionOk="0">
                <a:moveTo>
                  <a:pt x="0" y="0"/>
                </a:moveTo>
                <a:cubicBezTo>
                  <a:pt x="153069" y="-1346"/>
                  <a:pt x="299209" y="6891"/>
                  <a:pt x="485685" y="0"/>
                </a:cubicBezTo>
                <a:cubicBezTo>
                  <a:pt x="672161" y="-6891"/>
                  <a:pt x="1074230" y="-27314"/>
                  <a:pt x="1283596" y="0"/>
                </a:cubicBezTo>
                <a:cubicBezTo>
                  <a:pt x="1492962" y="27314"/>
                  <a:pt x="1759416" y="28624"/>
                  <a:pt x="2081507" y="0"/>
                </a:cubicBezTo>
                <a:cubicBezTo>
                  <a:pt x="2403598" y="-28624"/>
                  <a:pt x="2752967" y="28200"/>
                  <a:pt x="2983493" y="0"/>
                </a:cubicBezTo>
                <a:cubicBezTo>
                  <a:pt x="3214019" y="-28200"/>
                  <a:pt x="3350490" y="-4455"/>
                  <a:pt x="3469178" y="0"/>
                </a:cubicBezTo>
                <a:cubicBezTo>
                  <a:pt x="3587867" y="4455"/>
                  <a:pt x="3929132" y="-7451"/>
                  <a:pt x="4163014" y="0"/>
                </a:cubicBezTo>
                <a:cubicBezTo>
                  <a:pt x="4396896" y="7451"/>
                  <a:pt x="4647200" y="18854"/>
                  <a:pt x="4856849" y="0"/>
                </a:cubicBezTo>
                <a:cubicBezTo>
                  <a:pt x="5066499" y="-18854"/>
                  <a:pt x="5125453" y="17422"/>
                  <a:pt x="5342534" y="0"/>
                </a:cubicBezTo>
                <a:cubicBezTo>
                  <a:pt x="5559616" y="-17422"/>
                  <a:pt x="5970404" y="-15288"/>
                  <a:pt x="6244520" y="0"/>
                </a:cubicBezTo>
                <a:cubicBezTo>
                  <a:pt x="6518636" y="15288"/>
                  <a:pt x="6595263" y="-10123"/>
                  <a:pt x="6938356" y="0"/>
                </a:cubicBezTo>
                <a:cubicBezTo>
                  <a:pt x="7281449" y="10123"/>
                  <a:pt x="7337354" y="-22606"/>
                  <a:pt x="7528116" y="0"/>
                </a:cubicBezTo>
                <a:cubicBezTo>
                  <a:pt x="7718878" y="22606"/>
                  <a:pt x="8058809" y="25979"/>
                  <a:pt x="8221952" y="0"/>
                </a:cubicBezTo>
                <a:cubicBezTo>
                  <a:pt x="8385095" y="-25979"/>
                  <a:pt x="8507333" y="-18124"/>
                  <a:pt x="8707637" y="0"/>
                </a:cubicBezTo>
                <a:cubicBezTo>
                  <a:pt x="8907942" y="18124"/>
                  <a:pt x="8917302" y="-1806"/>
                  <a:pt x="9089246" y="0"/>
                </a:cubicBezTo>
                <a:cubicBezTo>
                  <a:pt x="9261190" y="1806"/>
                  <a:pt x="9848569" y="-65277"/>
                  <a:pt x="10407534" y="0"/>
                </a:cubicBezTo>
                <a:cubicBezTo>
                  <a:pt x="10383974" y="367644"/>
                  <a:pt x="10441799" y="528246"/>
                  <a:pt x="10407534" y="775597"/>
                </a:cubicBezTo>
                <a:cubicBezTo>
                  <a:pt x="10373269" y="1022948"/>
                  <a:pt x="10437362" y="1081841"/>
                  <a:pt x="10407534" y="1384995"/>
                </a:cubicBezTo>
                <a:cubicBezTo>
                  <a:pt x="10377706" y="1688149"/>
                  <a:pt x="10390363" y="1775383"/>
                  <a:pt x="10407534" y="1952842"/>
                </a:cubicBezTo>
                <a:cubicBezTo>
                  <a:pt x="10424705" y="2130301"/>
                  <a:pt x="10392019" y="2320739"/>
                  <a:pt x="10407534" y="2562240"/>
                </a:cubicBezTo>
                <a:cubicBezTo>
                  <a:pt x="10423049" y="2803741"/>
                  <a:pt x="10406460" y="2880107"/>
                  <a:pt x="10407534" y="3171638"/>
                </a:cubicBezTo>
                <a:cubicBezTo>
                  <a:pt x="10408608" y="3463169"/>
                  <a:pt x="10421443" y="3833467"/>
                  <a:pt x="10407534" y="4154984"/>
                </a:cubicBezTo>
                <a:cubicBezTo>
                  <a:pt x="10127231" y="4185653"/>
                  <a:pt x="9829940" y="4155225"/>
                  <a:pt x="9609623" y="4154984"/>
                </a:cubicBezTo>
                <a:cubicBezTo>
                  <a:pt x="9389306" y="4154743"/>
                  <a:pt x="9039988" y="4125726"/>
                  <a:pt x="8811712" y="4154984"/>
                </a:cubicBezTo>
                <a:cubicBezTo>
                  <a:pt x="8583436" y="4184242"/>
                  <a:pt x="8552908" y="4167815"/>
                  <a:pt x="8430103" y="4154984"/>
                </a:cubicBezTo>
                <a:cubicBezTo>
                  <a:pt x="8307298" y="4142153"/>
                  <a:pt x="7916771" y="4148683"/>
                  <a:pt x="7528116" y="4154984"/>
                </a:cubicBezTo>
                <a:cubicBezTo>
                  <a:pt x="7139461" y="4161285"/>
                  <a:pt x="6905725" y="4146627"/>
                  <a:pt x="6626130" y="4154984"/>
                </a:cubicBezTo>
                <a:cubicBezTo>
                  <a:pt x="6346535" y="4163341"/>
                  <a:pt x="6293994" y="4157664"/>
                  <a:pt x="6036370" y="4154984"/>
                </a:cubicBezTo>
                <a:cubicBezTo>
                  <a:pt x="5778746" y="4152304"/>
                  <a:pt x="5533918" y="4116689"/>
                  <a:pt x="5134383" y="4154984"/>
                </a:cubicBezTo>
                <a:cubicBezTo>
                  <a:pt x="4734848" y="4193279"/>
                  <a:pt x="4802883" y="4128228"/>
                  <a:pt x="4544623" y="4154984"/>
                </a:cubicBezTo>
                <a:cubicBezTo>
                  <a:pt x="4286363" y="4181740"/>
                  <a:pt x="4273154" y="4156350"/>
                  <a:pt x="4163014" y="4154984"/>
                </a:cubicBezTo>
                <a:cubicBezTo>
                  <a:pt x="4052874" y="4153618"/>
                  <a:pt x="3652305" y="4144478"/>
                  <a:pt x="3365103" y="4154984"/>
                </a:cubicBezTo>
                <a:cubicBezTo>
                  <a:pt x="3077901" y="4165490"/>
                  <a:pt x="2894961" y="4145467"/>
                  <a:pt x="2671267" y="4154984"/>
                </a:cubicBezTo>
                <a:cubicBezTo>
                  <a:pt x="2447573" y="4164501"/>
                  <a:pt x="2206891" y="4159298"/>
                  <a:pt x="1977431" y="4154984"/>
                </a:cubicBezTo>
                <a:cubicBezTo>
                  <a:pt x="1747971" y="4150670"/>
                  <a:pt x="1675279" y="4168293"/>
                  <a:pt x="1595822" y="4154984"/>
                </a:cubicBezTo>
                <a:cubicBezTo>
                  <a:pt x="1516365" y="4141675"/>
                  <a:pt x="1358246" y="4146395"/>
                  <a:pt x="1214212" y="4154984"/>
                </a:cubicBezTo>
                <a:cubicBezTo>
                  <a:pt x="1070178" y="4163574"/>
                  <a:pt x="373708" y="4203727"/>
                  <a:pt x="0" y="4154984"/>
                </a:cubicBezTo>
                <a:cubicBezTo>
                  <a:pt x="25391" y="3878449"/>
                  <a:pt x="-23027" y="3750344"/>
                  <a:pt x="0" y="3420937"/>
                </a:cubicBezTo>
                <a:cubicBezTo>
                  <a:pt x="23027" y="3091530"/>
                  <a:pt x="24514" y="3025482"/>
                  <a:pt x="0" y="2769989"/>
                </a:cubicBezTo>
                <a:cubicBezTo>
                  <a:pt x="-24514" y="2514496"/>
                  <a:pt x="-15403" y="2387286"/>
                  <a:pt x="0" y="2119042"/>
                </a:cubicBezTo>
                <a:cubicBezTo>
                  <a:pt x="15403" y="1850798"/>
                  <a:pt x="2258" y="1609441"/>
                  <a:pt x="0" y="1426545"/>
                </a:cubicBezTo>
                <a:cubicBezTo>
                  <a:pt x="-2258" y="1243649"/>
                  <a:pt x="-19011" y="1009812"/>
                  <a:pt x="0" y="817147"/>
                </a:cubicBezTo>
                <a:cubicBezTo>
                  <a:pt x="19011" y="624482"/>
                  <a:pt x="-16126" y="338291"/>
                  <a:pt x="0" y="0"/>
                </a:cubicBezTo>
                <a:close/>
              </a:path>
              <a:path w="10407534" h="4154984" stroke="0" extrusionOk="0">
                <a:moveTo>
                  <a:pt x="0" y="0"/>
                </a:moveTo>
                <a:cubicBezTo>
                  <a:pt x="87107" y="9298"/>
                  <a:pt x="241967" y="6353"/>
                  <a:pt x="381610" y="0"/>
                </a:cubicBezTo>
                <a:cubicBezTo>
                  <a:pt x="521253" y="-6353"/>
                  <a:pt x="654709" y="-21704"/>
                  <a:pt x="867295" y="0"/>
                </a:cubicBezTo>
                <a:cubicBezTo>
                  <a:pt x="1079881" y="21704"/>
                  <a:pt x="1324412" y="-30169"/>
                  <a:pt x="1769281" y="0"/>
                </a:cubicBezTo>
                <a:cubicBezTo>
                  <a:pt x="2214150" y="30169"/>
                  <a:pt x="2266458" y="16540"/>
                  <a:pt x="2463116" y="0"/>
                </a:cubicBezTo>
                <a:cubicBezTo>
                  <a:pt x="2659775" y="-16540"/>
                  <a:pt x="2754463" y="12145"/>
                  <a:pt x="2844726" y="0"/>
                </a:cubicBezTo>
                <a:cubicBezTo>
                  <a:pt x="2934989" y="-12145"/>
                  <a:pt x="3267490" y="19874"/>
                  <a:pt x="3538562" y="0"/>
                </a:cubicBezTo>
                <a:cubicBezTo>
                  <a:pt x="3809634" y="-19874"/>
                  <a:pt x="3892367" y="19872"/>
                  <a:pt x="4024246" y="0"/>
                </a:cubicBezTo>
                <a:cubicBezTo>
                  <a:pt x="4156125" y="-19872"/>
                  <a:pt x="4346846" y="-10046"/>
                  <a:pt x="4509931" y="0"/>
                </a:cubicBezTo>
                <a:cubicBezTo>
                  <a:pt x="4673017" y="10046"/>
                  <a:pt x="4738069" y="-13661"/>
                  <a:pt x="4891541" y="0"/>
                </a:cubicBezTo>
                <a:cubicBezTo>
                  <a:pt x="5045013" y="13661"/>
                  <a:pt x="5268213" y="19549"/>
                  <a:pt x="5481301" y="0"/>
                </a:cubicBezTo>
                <a:cubicBezTo>
                  <a:pt x="5694389" y="-19549"/>
                  <a:pt x="5874724" y="32324"/>
                  <a:pt x="6175137" y="0"/>
                </a:cubicBezTo>
                <a:cubicBezTo>
                  <a:pt x="6475550" y="-32324"/>
                  <a:pt x="6610438" y="25521"/>
                  <a:pt x="6764897" y="0"/>
                </a:cubicBezTo>
                <a:cubicBezTo>
                  <a:pt x="6919356" y="-25521"/>
                  <a:pt x="7226073" y="10142"/>
                  <a:pt x="7354657" y="0"/>
                </a:cubicBezTo>
                <a:cubicBezTo>
                  <a:pt x="7483241" y="-10142"/>
                  <a:pt x="7760675" y="17781"/>
                  <a:pt x="7944418" y="0"/>
                </a:cubicBezTo>
                <a:cubicBezTo>
                  <a:pt x="8128161" y="-17781"/>
                  <a:pt x="8213834" y="6750"/>
                  <a:pt x="8326027" y="0"/>
                </a:cubicBezTo>
                <a:cubicBezTo>
                  <a:pt x="8438220" y="-6750"/>
                  <a:pt x="8811392" y="39264"/>
                  <a:pt x="9123938" y="0"/>
                </a:cubicBezTo>
                <a:cubicBezTo>
                  <a:pt x="9436484" y="-39264"/>
                  <a:pt x="9624797" y="26735"/>
                  <a:pt x="9817774" y="0"/>
                </a:cubicBezTo>
                <a:cubicBezTo>
                  <a:pt x="10010751" y="-26735"/>
                  <a:pt x="10124785" y="-2955"/>
                  <a:pt x="10407534" y="0"/>
                </a:cubicBezTo>
                <a:cubicBezTo>
                  <a:pt x="10391122" y="235477"/>
                  <a:pt x="10413959" y="292431"/>
                  <a:pt x="10407534" y="567848"/>
                </a:cubicBezTo>
                <a:cubicBezTo>
                  <a:pt x="10401109" y="843265"/>
                  <a:pt x="10427524" y="1072470"/>
                  <a:pt x="10407534" y="1218795"/>
                </a:cubicBezTo>
                <a:cubicBezTo>
                  <a:pt x="10387544" y="1365120"/>
                  <a:pt x="10379159" y="1627650"/>
                  <a:pt x="10407534" y="1952842"/>
                </a:cubicBezTo>
                <a:cubicBezTo>
                  <a:pt x="10435909" y="2278034"/>
                  <a:pt x="10390074" y="2390348"/>
                  <a:pt x="10407534" y="2562240"/>
                </a:cubicBezTo>
                <a:cubicBezTo>
                  <a:pt x="10424994" y="2734132"/>
                  <a:pt x="10408818" y="3110712"/>
                  <a:pt x="10407534" y="3337837"/>
                </a:cubicBezTo>
                <a:cubicBezTo>
                  <a:pt x="10406250" y="3564962"/>
                  <a:pt x="10441868" y="3809149"/>
                  <a:pt x="10407534" y="4154984"/>
                </a:cubicBezTo>
                <a:cubicBezTo>
                  <a:pt x="10221690" y="4157760"/>
                  <a:pt x="10191400" y="4146772"/>
                  <a:pt x="10025924" y="4154984"/>
                </a:cubicBezTo>
                <a:cubicBezTo>
                  <a:pt x="9860448" y="4163197"/>
                  <a:pt x="9477348" y="4133668"/>
                  <a:pt x="9123938" y="4154984"/>
                </a:cubicBezTo>
                <a:cubicBezTo>
                  <a:pt x="8770528" y="4176300"/>
                  <a:pt x="8854992" y="4139212"/>
                  <a:pt x="8742329" y="4154984"/>
                </a:cubicBezTo>
                <a:cubicBezTo>
                  <a:pt x="8629666" y="4170756"/>
                  <a:pt x="8276523" y="4168770"/>
                  <a:pt x="8048493" y="4154984"/>
                </a:cubicBezTo>
                <a:cubicBezTo>
                  <a:pt x="7820463" y="4141198"/>
                  <a:pt x="7708673" y="4133376"/>
                  <a:pt x="7562808" y="4154984"/>
                </a:cubicBezTo>
                <a:cubicBezTo>
                  <a:pt x="7416944" y="4176592"/>
                  <a:pt x="7304374" y="4137156"/>
                  <a:pt x="7181198" y="4154984"/>
                </a:cubicBezTo>
                <a:cubicBezTo>
                  <a:pt x="7058022" y="4172813"/>
                  <a:pt x="6578234" y="4138930"/>
                  <a:pt x="6383288" y="4154984"/>
                </a:cubicBezTo>
                <a:cubicBezTo>
                  <a:pt x="6188342" y="4171039"/>
                  <a:pt x="6055290" y="4173003"/>
                  <a:pt x="5897603" y="4154984"/>
                </a:cubicBezTo>
                <a:cubicBezTo>
                  <a:pt x="5739916" y="4136965"/>
                  <a:pt x="5264124" y="4156988"/>
                  <a:pt x="4995616" y="4154984"/>
                </a:cubicBezTo>
                <a:cubicBezTo>
                  <a:pt x="4727108" y="4152980"/>
                  <a:pt x="4588734" y="4183740"/>
                  <a:pt x="4301781" y="4154984"/>
                </a:cubicBezTo>
                <a:cubicBezTo>
                  <a:pt x="4014829" y="4126228"/>
                  <a:pt x="3793593" y="4167027"/>
                  <a:pt x="3399794" y="4154984"/>
                </a:cubicBezTo>
                <a:cubicBezTo>
                  <a:pt x="3005995" y="4142941"/>
                  <a:pt x="3044420" y="4139162"/>
                  <a:pt x="2810034" y="4154984"/>
                </a:cubicBezTo>
                <a:cubicBezTo>
                  <a:pt x="2575648" y="4170806"/>
                  <a:pt x="2613310" y="4153961"/>
                  <a:pt x="2428425" y="4154984"/>
                </a:cubicBezTo>
                <a:cubicBezTo>
                  <a:pt x="2243540" y="4156007"/>
                  <a:pt x="2165033" y="4159272"/>
                  <a:pt x="2046815" y="4154984"/>
                </a:cubicBezTo>
                <a:cubicBezTo>
                  <a:pt x="1928597" y="4150697"/>
                  <a:pt x="1761769" y="4154686"/>
                  <a:pt x="1665205" y="4154984"/>
                </a:cubicBezTo>
                <a:cubicBezTo>
                  <a:pt x="1568641" y="4155283"/>
                  <a:pt x="1394269" y="4152959"/>
                  <a:pt x="1283596" y="4154984"/>
                </a:cubicBezTo>
                <a:cubicBezTo>
                  <a:pt x="1172923" y="4157009"/>
                  <a:pt x="343982" y="4172568"/>
                  <a:pt x="0" y="4154984"/>
                </a:cubicBezTo>
                <a:cubicBezTo>
                  <a:pt x="20768" y="3884862"/>
                  <a:pt x="38497" y="3752917"/>
                  <a:pt x="0" y="3379387"/>
                </a:cubicBezTo>
                <a:cubicBezTo>
                  <a:pt x="-38497" y="3005857"/>
                  <a:pt x="-33886" y="2894269"/>
                  <a:pt x="0" y="2603790"/>
                </a:cubicBezTo>
                <a:cubicBezTo>
                  <a:pt x="33886" y="2313311"/>
                  <a:pt x="-21301" y="2072519"/>
                  <a:pt x="0" y="1869743"/>
                </a:cubicBezTo>
                <a:cubicBezTo>
                  <a:pt x="21301" y="1666967"/>
                  <a:pt x="-31083" y="1339858"/>
                  <a:pt x="0" y="1094146"/>
                </a:cubicBezTo>
                <a:cubicBezTo>
                  <a:pt x="31083" y="848434"/>
                  <a:pt x="-35684" y="229603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14986316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2400" dirty="0"/>
              <a:t>Findet euch in Berufsgruppen zusammen. In jeder Gruppe sind </a:t>
            </a:r>
            <a:r>
              <a:rPr lang="de-AT" sz="2400" b="1" dirty="0"/>
              <a:t>vier Mitglieder.</a:t>
            </a:r>
          </a:p>
          <a:p>
            <a:pPr algn="ctr"/>
            <a:r>
              <a:rPr lang="de-AT" sz="2400" b="1" dirty="0"/>
              <a:t> </a:t>
            </a:r>
          </a:p>
          <a:p>
            <a:pPr algn="ctr"/>
            <a:endParaRPr lang="de-AT" sz="2400" b="1" dirty="0"/>
          </a:p>
          <a:p>
            <a:pPr algn="ctr"/>
            <a:endParaRPr lang="de-AT" sz="2400" b="1" dirty="0"/>
          </a:p>
          <a:p>
            <a:pPr algn="ctr"/>
            <a:endParaRPr lang="de-AT" sz="2400" b="1" dirty="0"/>
          </a:p>
          <a:p>
            <a:pPr algn="ctr"/>
            <a:endParaRPr lang="de-AT" sz="2400" b="1" dirty="0"/>
          </a:p>
          <a:p>
            <a:pPr algn="ctr"/>
            <a:endParaRPr lang="de-AT" sz="2400" b="1" dirty="0"/>
          </a:p>
          <a:p>
            <a:pPr algn="ctr"/>
            <a:endParaRPr lang="de-AT" sz="2400" b="1" dirty="0"/>
          </a:p>
          <a:p>
            <a:pPr algn="ctr"/>
            <a:endParaRPr lang="de-AT" sz="2400" b="1" dirty="0"/>
          </a:p>
          <a:p>
            <a:pPr algn="ctr"/>
            <a:endParaRPr lang="de-AT" sz="2400" b="1" dirty="0"/>
          </a:p>
          <a:p>
            <a:pPr algn="ctr"/>
            <a:r>
              <a:rPr lang="de-AT" sz="2400" dirty="0"/>
              <a:t> </a:t>
            </a:r>
          </a:p>
        </p:txBody>
      </p:sp>
      <p:pic>
        <p:nvPicPr>
          <p:cNvPr id="5" name="Grafik 4" descr="Ärztin mit einfarbiger Füllung">
            <a:extLst>
              <a:ext uri="{FF2B5EF4-FFF2-40B4-BE49-F238E27FC236}">
                <a16:creationId xmlns:a16="http://schemas.microsoft.com/office/drawing/2014/main" id="{0A7F08A7-BFB5-5A1E-191A-790E534CA4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5325" y="4509247"/>
            <a:ext cx="1460500" cy="1460500"/>
          </a:xfrm>
          <a:prstGeom prst="rect">
            <a:avLst/>
          </a:prstGeom>
        </p:spPr>
      </p:pic>
      <p:pic>
        <p:nvPicPr>
          <p:cNvPr id="6" name="Grafik 5" descr="Arzt mit einfarbiger Füllung">
            <a:extLst>
              <a:ext uri="{FF2B5EF4-FFF2-40B4-BE49-F238E27FC236}">
                <a16:creationId xmlns:a16="http://schemas.microsoft.com/office/drawing/2014/main" id="{886BC69B-54CE-86BA-A4B0-F3506C6546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86387" y="4629150"/>
            <a:ext cx="1419225" cy="1419225"/>
          </a:xfrm>
          <a:prstGeom prst="rect">
            <a:avLst/>
          </a:prstGeom>
        </p:spPr>
      </p:pic>
      <p:pic>
        <p:nvPicPr>
          <p:cNvPr id="7" name="Grafik 6" descr="Callcenter mit einfarbiger Füllung">
            <a:extLst>
              <a:ext uri="{FF2B5EF4-FFF2-40B4-BE49-F238E27FC236}">
                <a16:creationId xmlns:a16="http://schemas.microsoft.com/office/drawing/2014/main" id="{6228DEB9-428B-7301-9B5E-410B263D7B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13362" y="3150393"/>
            <a:ext cx="1285875" cy="1285875"/>
          </a:xfrm>
          <a:prstGeom prst="rect">
            <a:avLst/>
          </a:prstGeom>
        </p:spPr>
      </p:pic>
      <p:pic>
        <p:nvPicPr>
          <p:cNvPr id="8" name="Grafik 7" descr="Bauarbeiterin mit einfarbiger Füllung">
            <a:extLst>
              <a:ext uri="{FF2B5EF4-FFF2-40B4-BE49-F238E27FC236}">
                <a16:creationId xmlns:a16="http://schemas.microsoft.com/office/drawing/2014/main" id="{28185BF1-A68A-D97C-952C-0E3FDCFCFF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34312" y="4007223"/>
            <a:ext cx="1552575" cy="1552575"/>
          </a:xfrm>
          <a:prstGeom prst="rect">
            <a:avLst/>
          </a:prstGeom>
        </p:spPr>
      </p:pic>
      <p:pic>
        <p:nvPicPr>
          <p:cNvPr id="9" name="Grafik 8" descr="Büromitarbeiterin mit einfarbiger Füllung">
            <a:extLst>
              <a:ext uri="{FF2B5EF4-FFF2-40B4-BE49-F238E27FC236}">
                <a16:creationId xmlns:a16="http://schemas.microsoft.com/office/drawing/2014/main" id="{750D8943-D6E9-FDE2-729B-FD1FCB269AE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18625" y="3451207"/>
            <a:ext cx="1359535" cy="1359535"/>
          </a:xfrm>
          <a:prstGeom prst="rect">
            <a:avLst/>
          </a:prstGeom>
        </p:spPr>
      </p:pic>
      <p:pic>
        <p:nvPicPr>
          <p:cNvPr id="10" name="Grafik 9" descr="Männliches Profil mit einfarbiger Füllung">
            <a:extLst>
              <a:ext uri="{FF2B5EF4-FFF2-40B4-BE49-F238E27FC236}">
                <a16:creationId xmlns:a16="http://schemas.microsoft.com/office/drawing/2014/main" id="{4B47141B-FD26-6D7A-4674-5621DC10058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313235" y="3210671"/>
            <a:ext cx="1524000" cy="1524000"/>
          </a:xfrm>
          <a:prstGeom prst="rect">
            <a:avLst/>
          </a:prstGeom>
        </p:spPr>
      </p:pic>
      <p:pic>
        <p:nvPicPr>
          <p:cNvPr id="11" name="Grafik 10" descr="Büromitarbeiter mit einfarbiger Füllung">
            <a:extLst>
              <a:ext uri="{FF2B5EF4-FFF2-40B4-BE49-F238E27FC236}">
                <a16:creationId xmlns:a16="http://schemas.microsoft.com/office/drawing/2014/main" id="{A78BC0DD-0036-9B37-A243-B813FBB069B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014847" y="3095737"/>
            <a:ext cx="1413510" cy="1413510"/>
          </a:xfrm>
          <a:prstGeom prst="rect">
            <a:avLst/>
          </a:prstGeom>
        </p:spPr>
      </p:pic>
      <p:pic>
        <p:nvPicPr>
          <p:cNvPr id="13" name="Grafik 12" descr="Lupe mit einfarbiger Füllung">
            <a:extLst>
              <a:ext uri="{FF2B5EF4-FFF2-40B4-BE49-F238E27FC236}">
                <a16:creationId xmlns:a16="http://schemas.microsoft.com/office/drawing/2014/main" id="{1DEA5124-16C5-011A-FDF8-1B406EE6196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966845" y="4593011"/>
            <a:ext cx="1703294" cy="170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265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lipchart Imagens – Procure 47,412 fotos, vetores e vídeos | Adobe Stock">
            <a:extLst>
              <a:ext uri="{FF2B5EF4-FFF2-40B4-BE49-F238E27FC236}">
                <a16:creationId xmlns:a16="http://schemas.microsoft.com/office/drawing/2014/main" id="{3A95C56D-D9A3-6F4E-50B1-EC8B654DB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0535" y="3947774"/>
            <a:ext cx="3178443" cy="3178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25272B4-9A29-BF0D-5B44-32885A53E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Marktstand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CBDC29-3BFE-E180-9FB8-AB0938AC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5</a:t>
            </a:fld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A13347-C94D-9829-1F4F-2B4F825C1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275" y="2525867"/>
            <a:ext cx="10515600" cy="4351338"/>
          </a:xfrm>
        </p:spPr>
        <p:txBody>
          <a:bodyPr>
            <a:normAutofit/>
          </a:bodyPr>
          <a:lstStyle/>
          <a:p>
            <a:pPr marL="450850" indent="0">
              <a:buNone/>
            </a:pPr>
            <a:r>
              <a:rPr lang="de-AT" sz="2400" dirty="0"/>
              <a:t>Lest euch die </a:t>
            </a:r>
            <a:r>
              <a:rPr lang="de-AT" sz="2400" b="1" dirty="0">
                <a:solidFill>
                  <a:srgbClr val="A9D18E"/>
                </a:solidFill>
              </a:rPr>
              <a:t>Unterlagen</a:t>
            </a:r>
            <a:r>
              <a:rPr lang="de-AT" sz="2400" dirty="0"/>
              <a:t> zu eurem zugewiesenen Ausbildungsweg durch.</a:t>
            </a:r>
            <a:endParaRPr lang="en-AU" sz="2400" dirty="0"/>
          </a:p>
          <a:p>
            <a:pPr marL="450850" indent="0">
              <a:buNone/>
            </a:pPr>
            <a:endParaRPr lang="en-AU" sz="1200" dirty="0"/>
          </a:p>
          <a:p>
            <a:pPr marL="450850" indent="0">
              <a:buNone/>
            </a:pPr>
            <a:endParaRPr lang="en-AU" sz="1200" dirty="0"/>
          </a:p>
          <a:p>
            <a:pPr marL="450850" indent="0">
              <a:buNone/>
            </a:pPr>
            <a:r>
              <a:rPr lang="de-AT" sz="2400" dirty="0"/>
              <a:t>Erstellt einen </a:t>
            </a:r>
            <a:r>
              <a:rPr lang="de-AT" sz="2400" b="1" dirty="0">
                <a:solidFill>
                  <a:srgbClr val="A9D18E"/>
                </a:solidFill>
              </a:rPr>
              <a:t>Marktstand</a:t>
            </a:r>
            <a:r>
              <a:rPr lang="de-AT" sz="2400" dirty="0"/>
              <a:t>, der die wichtigsten Informationen zusammenfasst. </a:t>
            </a:r>
          </a:p>
          <a:p>
            <a:pPr marL="450850" indent="0">
              <a:buNone/>
            </a:pPr>
            <a:endParaRPr lang="de-AT" sz="1400" dirty="0"/>
          </a:p>
          <a:p>
            <a:pPr marL="450850" indent="0">
              <a:buNone/>
            </a:pPr>
            <a:endParaRPr lang="de-AT" sz="1400" dirty="0"/>
          </a:p>
          <a:p>
            <a:pPr marL="450850" indent="0">
              <a:buNone/>
            </a:pPr>
            <a:r>
              <a:rPr lang="de-AT" sz="2400" dirty="0"/>
              <a:t>Der Marktstand sollte so kreativ wie möglich sein. Nutzt </a:t>
            </a:r>
            <a:r>
              <a:rPr lang="de-AT" sz="2400" b="1" dirty="0">
                <a:solidFill>
                  <a:srgbClr val="A9D18E"/>
                </a:solidFill>
              </a:rPr>
              <a:t>Plakate, Bilder, </a:t>
            </a:r>
          </a:p>
          <a:p>
            <a:pPr marL="450850" indent="0">
              <a:buNone/>
            </a:pPr>
            <a:r>
              <a:rPr lang="de-AT" sz="2400" b="1" dirty="0">
                <a:solidFill>
                  <a:srgbClr val="A9D18E"/>
                </a:solidFill>
              </a:rPr>
              <a:t>Farben</a:t>
            </a:r>
            <a:r>
              <a:rPr lang="de-AT" sz="2400" b="1" dirty="0"/>
              <a:t> </a:t>
            </a:r>
            <a:r>
              <a:rPr lang="de-AT" sz="2400" dirty="0"/>
              <a:t>etc. </a:t>
            </a:r>
          </a:p>
        </p:txBody>
      </p:sp>
      <p:pic>
        <p:nvPicPr>
          <p:cNvPr id="5" name="Grafik 4" descr="Marke 1 mit einfarbiger Füllung">
            <a:extLst>
              <a:ext uri="{FF2B5EF4-FFF2-40B4-BE49-F238E27FC236}">
                <a16:creationId xmlns:a16="http://schemas.microsoft.com/office/drawing/2014/main" id="{0914E3FF-BCFD-5120-B642-49FAC2B39C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1081" y="2383178"/>
            <a:ext cx="699052" cy="699052"/>
          </a:xfrm>
          <a:prstGeom prst="rect">
            <a:avLst/>
          </a:prstGeom>
        </p:spPr>
      </p:pic>
      <p:pic>
        <p:nvPicPr>
          <p:cNvPr id="6" name="Grafik 5" descr="Abzeichen mit einfarbiger Füllung">
            <a:extLst>
              <a:ext uri="{FF2B5EF4-FFF2-40B4-BE49-F238E27FC236}">
                <a16:creationId xmlns:a16="http://schemas.microsoft.com/office/drawing/2014/main" id="{765E4F60-8A65-4A67-0A15-2E37C912FE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1081" y="3429000"/>
            <a:ext cx="699052" cy="699052"/>
          </a:xfrm>
          <a:prstGeom prst="rect">
            <a:avLst/>
          </a:prstGeom>
        </p:spPr>
      </p:pic>
      <p:pic>
        <p:nvPicPr>
          <p:cNvPr id="7" name="Grafik 6" descr="Marke 3 mit einfarbiger Füllung">
            <a:extLst>
              <a:ext uri="{FF2B5EF4-FFF2-40B4-BE49-F238E27FC236}">
                <a16:creationId xmlns:a16="http://schemas.microsoft.com/office/drawing/2014/main" id="{7479B1B1-55ED-A312-03E4-9508B11B22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1081" y="4605766"/>
            <a:ext cx="699052" cy="69905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C4613F3E-275F-3182-F385-85177FB299C0}"/>
              </a:ext>
            </a:extLst>
          </p:cNvPr>
          <p:cNvSpPr txBox="1"/>
          <p:nvPr/>
        </p:nvSpPr>
        <p:spPr>
          <a:xfrm>
            <a:off x="228600" y="1790570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/>
              <a:t>Wir veranstalten einen Marktstand zu den unterschiedlichen Ausbildungswegen.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633968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272B4-9A29-BF0D-5B44-32885A53E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Marktstand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CBDC29-3BFE-E180-9FB8-AB0938AC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6</a:t>
            </a:fld>
            <a:endParaRPr lang="de-AT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F0DAEFC-C623-6CE7-6834-30FBE06F0458}"/>
              </a:ext>
            </a:extLst>
          </p:cNvPr>
          <p:cNvSpPr txBox="1"/>
          <p:nvPr/>
        </p:nvSpPr>
        <p:spPr>
          <a:xfrm>
            <a:off x="1025693" y="2346534"/>
            <a:ext cx="1068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/>
              <a:t>PHASE</a:t>
            </a:r>
            <a:endParaRPr lang="de-DE" sz="2400" b="1" dirty="0"/>
          </a:p>
        </p:txBody>
      </p:sp>
      <p:pic>
        <p:nvPicPr>
          <p:cNvPr id="5" name="Grafik 4" descr="Marke 1 mit einfarbiger Füllung">
            <a:extLst>
              <a:ext uri="{FF2B5EF4-FFF2-40B4-BE49-F238E27FC236}">
                <a16:creationId xmlns:a16="http://schemas.microsoft.com/office/drawing/2014/main" id="{C6477AA5-6CC2-B4FB-97CA-BE9A741528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93742" y="2346534"/>
            <a:ext cx="501033" cy="50103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6325439-870D-5562-AD0F-C9F7CE0B1FB3}"/>
              </a:ext>
            </a:extLst>
          </p:cNvPr>
          <p:cNvSpPr txBox="1"/>
          <p:nvPr/>
        </p:nvSpPr>
        <p:spPr>
          <a:xfrm>
            <a:off x="8689540" y="2366217"/>
            <a:ext cx="1068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/>
              <a:t>PHASE</a:t>
            </a:r>
            <a:endParaRPr lang="de-DE" sz="2400" b="1" dirty="0"/>
          </a:p>
        </p:txBody>
      </p:sp>
      <p:pic>
        <p:nvPicPr>
          <p:cNvPr id="7" name="Grafik 6" descr="Abzeichen mit einfarbiger Füllung">
            <a:extLst>
              <a:ext uri="{FF2B5EF4-FFF2-40B4-BE49-F238E27FC236}">
                <a16:creationId xmlns:a16="http://schemas.microsoft.com/office/drawing/2014/main" id="{AABFD82F-C7D5-B858-7FC2-22FF55027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16325" y="2345804"/>
            <a:ext cx="507927" cy="507927"/>
          </a:xfrm>
          <a:prstGeom prst="rect">
            <a:avLst/>
          </a:prstGeom>
        </p:spPr>
      </p:pic>
      <p:pic>
        <p:nvPicPr>
          <p:cNvPr id="8" name="Picture 4" descr="Flipchart Imagens – Procure 47,412 fotos, vetores e vídeos | Adobe Stock">
            <a:extLst>
              <a:ext uri="{FF2B5EF4-FFF2-40B4-BE49-F238E27FC236}">
                <a16:creationId xmlns:a16="http://schemas.microsoft.com/office/drawing/2014/main" id="{F7BAF38E-6C64-B396-8A8E-E3BEB2032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97" y="2937469"/>
            <a:ext cx="1497410" cy="149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84952FB-F398-89A1-5ADF-19ED6D99124F}"/>
              </a:ext>
            </a:extLst>
          </p:cNvPr>
          <p:cNvSpPr txBox="1"/>
          <p:nvPr/>
        </p:nvSpPr>
        <p:spPr>
          <a:xfrm>
            <a:off x="4799701" y="2346534"/>
            <a:ext cx="1068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/>
              <a:t>PHASE</a:t>
            </a:r>
            <a:endParaRPr lang="de-DE" sz="2400" b="1" dirty="0"/>
          </a:p>
        </p:txBody>
      </p:sp>
      <p:pic>
        <p:nvPicPr>
          <p:cNvPr id="11" name="Grafik 10" descr="Männliches Profil mit einfarbiger Füllung">
            <a:extLst>
              <a:ext uri="{FF2B5EF4-FFF2-40B4-BE49-F238E27FC236}">
                <a16:creationId xmlns:a16="http://schemas.microsoft.com/office/drawing/2014/main" id="{76A6BF2A-3C2B-7C7D-7A84-A884355833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98596" y="4157667"/>
            <a:ext cx="627245" cy="627245"/>
          </a:xfrm>
          <a:prstGeom prst="rect">
            <a:avLst/>
          </a:prstGeom>
        </p:spPr>
      </p:pic>
      <p:pic>
        <p:nvPicPr>
          <p:cNvPr id="13" name="Grafik 12" descr="Weibliches Profil mit einfarbiger Füllung">
            <a:extLst>
              <a:ext uri="{FF2B5EF4-FFF2-40B4-BE49-F238E27FC236}">
                <a16:creationId xmlns:a16="http://schemas.microsoft.com/office/drawing/2014/main" id="{7FF0360A-D2C6-9785-3BCD-A5A64B66618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34236" y="4414149"/>
            <a:ext cx="566138" cy="566138"/>
          </a:xfrm>
          <a:prstGeom prst="rect">
            <a:avLst/>
          </a:prstGeom>
        </p:spPr>
      </p:pic>
      <p:pic>
        <p:nvPicPr>
          <p:cNvPr id="15" name="Grafik 14" descr="Benutzer mit einfarbiger Füllung">
            <a:extLst>
              <a:ext uri="{FF2B5EF4-FFF2-40B4-BE49-F238E27FC236}">
                <a16:creationId xmlns:a16="http://schemas.microsoft.com/office/drawing/2014/main" id="{37FE685F-0E1C-28E4-6E7F-7110AB79D89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02394" y="4092863"/>
            <a:ext cx="566138" cy="56613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58B88E91-B6F6-DA1A-A607-03A32EE671E9}"/>
              </a:ext>
            </a:extLst>
          </p:cNvPr>
          <p:cNvSpPr txBox="1"/>
          <p:nvPr/>
        </p:nvSpPr>
        <p:spPr>
          <a:xfrm>
            <a:off x="132735" y="5578035"/>
            <a:ext cx="232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Gruppen erstellen ihren Marktstand.</a:t>
            </a:r>
          </a:p>
        </p:txBody>
      </p:sp>
      <p:pic>
        <p:nvPicPr>
          <p:cNvPr id="17" name="Picture 4" descr="Flipchart Imagens – Procure 47,412 fotos, vetores e vídeos | Adobe Stock">
            <a:extLst>
              <a:ext uri="{FF2B5EF4-FFF2-40B4-BE49-F238E27FC236}">
                <a16:creationId xmlns:a16="http://schemas.microsoft.com/office/drawing/2014/main" id="{916815CB-CA7F-8C8B-1232-F72D9EFB7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316" y="2973880"/>
            <a:ext cx="1497410" cy="149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Flipchart Imagens – Procure 47,412 fotos, vetores e vídeos | Adobe Stock">
            <a:extLst>
              <a:ext uri="{FF2B5EF4-FFF2-40B4-BE49-F238E27FC236}">
                <a16:creationId xmlns:a16="http://schemas.microsoft.com/office/drawing/2014/main" id="{DD7187CF-5ADA-297D-FE05-50C9262CB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74" y="3344158"/>
            <a:ext cx="1497410" cy="149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Flipchart Imagens – Procure 47,412 fotos, vetores e vídeos | Adobe Stock">
            <a:extLst>
              <a:ext uri="{FF2B5EF4-FFF2-40B4-BE49-F238E27FC236}">
                <a16:creationId xmlns:a16="http://schemas.microsoft.com/office/drawing/2014/main" id="{E621762A-858B-DDEC-3467-94B79C787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51" y="3874950"/>
            <a:ext cx="1497410" cy="149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Flipchart Imagens – Procure 47,412 fotos, vetores e vídeos | Adobe Stock">
            <a:extLst>
              <a:ext uri="{FF2B5EF4-FFF2-40B4-BE49-F238E27FC236}">
                <a16:creationId xmlns:a16="http://schemas.microsoft.com/office/drawing/2014/main" id="{C8D3BCE3-D8C6-2A3C-C326-5E0A9E211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843" y="3832501"/>
            <a:ext cx="1497410" cy="149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Grafik 20" descr="Männliches Profil mit einfarbiger Füllung">
            <a:extLst>
              <a:ext uri="{FF2B5EF4-FFF2-40B4-BE49-F238E27FC236}">
                <a16:creationId xmlns:a16="http://schemas.microsoft.com/office/drawing/2014/main" id="{E6A50491-6850-E6C4-C976-15D5FE0B1F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952142" y="4781560"/>
            <a:ext cx="627245" cy="627245"/>
          </a:xfrm>
          <a:prstGeom prst="rect">
            <a:avLst/>
          </a:prstGeom>
        </p:spPr>
      </p:pic>
      <p:pic>
        <p:nvPicPr>
          <p:cNvPr id="22" name="Grafik 21" descr="Männliches Profil mit einfarbiger Füllung">
            <a:extLst>
              <a:ext uri="{FF2B5EF4-FFF2-40B4-BE49-F238E27FC236}">
                <a16:creationId xmlns:a16="http://schemas.microsoft.com/office/drawing/2014/main" id="{34BA563F-0881-CB19-99D8-E569619A75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79387" y="3862267"/>
            <a:ext cx="627245" cy="627245"/>
          </a:xfrm>
          <a:prstGeom prst="rect">
            <a:avLst/>
          </a:prstGeom>
        </p:spPr>
      </p:pic>
      <p:pic>
        <p:nvPicPr>
          <p:cNvPr id="23" name="Grafik 22" descr="Männliches Profil mit einfarbiger Füllung">
            <a:extLst>
              <a:ext uri="{FF2B5EF4-FFF2-40B4-BE49-F238E27FC236}">
                <a16:creationId xmlns:a16="http://schemas.microsoft.com/office/drawing/2014/main" id="{DE2B2BE0-35E4-89E9-AA4E-F9CD0E0330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67750" y="4697218"/>
            <a:ext cx="627245" cy="627245"/>
          </a:xfrm>
          <a:prstGeom prst="rect">
            <a:avLst/>
          </a:prstGeom>
        </p:spPr>
      </p:pic>
      <p:pic>
        <p:nvPicPr>
          <p:cNvPr id="24" name="Grafik 23" descr="Benutzer mit einfarbiger Füllung">
            <a:extLst>
              <a:ext uri="{FF2B5EF4-FFF2-40B4-BE49-F238E27FC236}">
                <a16:creationId xmlns:a16="http://schemas.microsoft.com/office/drawing/2014/main" id="{8AA49404-370D-3597-C3B3-2B4CBDEC014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957296" y="4298137"/>
            <a:ext cx="566138" cy="566138"/>
          </a:xfrm>
          <a:prstGeom prst="rect">
            <a:avLst/>
          </a:prstGeom>
        </p:spPr>
      </p:pic>
      <p:pic>
        <p:nvPicPr>
          <p:cNvPr id="25" name="Grafik 24" descr="Benutzer mit einfarbiger Füllung">
            <a:extLst>
              <a:ext uri="{FF2B5EF4-FFF2-40B4-BE49-F238E27FC236}">
                <a16:creationId xmlns:a16="http://schemas.microsoft.com/office/drawing/2014/main" id="{51AFCFF7-4C13-3E04-1934-1ED7F0ECED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494995" y="5041394"/>
            <a:ext cx="566138" cy="566138"/>
          </a:xfrm>
          <a:prstGeom prst="rect">
            <a:avLst/>
          </a:prstGeom>
        </p:spPr>
      </p:pic>
      <p:pic>
        <p:nvPicPr>
          <p:cNvPr id="26" name="Grafik 25" descr="Büromitarbeiterin mit einfarbiger Füllung">
            <a:extLst>
              <a:ext uri="{FF2B5EF4-FFF2-40B4-BE49-F238E27FC236}">
                <a16:creationId xmlns:a16="http://schemas.microsoft.com/office/drawing/2014/main" id="{D414E6DD-B6D3-4D8E-9BCF-9FE4311FC51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405553" y="3705124"/>
            <a:ext cx="559555" cy="559555"/>
          </a:xfrm>
          <a:prstGeom prst="rect">
            <a:avLst/>
          </a:prstGeom>
        </p:spPr>
      </p:pic>
      <p:pic>
        <p:nvPicPr>
          <p:cNvPr id="10" name="Grafik 9" descr="Büromitarbeiterin mit einfarbiger Füllung">
            <a:extLst>
              <a:ext uri="{FF2B5EF4-FFF2-40B4-BE49-F238E27FC236}">
                <a16:creationId xmlns:a16="http://schemas.microsoft.com/office/drawing/2014/main" id="{F7F80457-6688-E75D-E6CB-CA791FD0AD6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081961" y="4561790"/>
            <a:ext cx="559555" cy="559555"/>
          </a:xfrm>
          <a:prstGeom prst="rect">
            <a:avLst/>
          </a:prstGeom>
        </p:spPr>
      </p:pic>
      <p:pic>
        <p:nvPicPr>
          <p:cNvPr id="27" name="Grafik 26" descr="Weibliches Profil mit einfarbiger Füllung">
            <a:extLst>
              <a:ext uri="{FF2B5EF4-FFF2-40B4-BE49-F238E27FC236}">
                <a16:creationId xmlns:a16="http://schemas.microsoft.com/office/drawing/2014/main" id="{5FA7931F-F980-AC48-4A8F-28B9594998A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33062" y="4544349"/>
            <a:ext cx="566138" cy="566138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A996BF32-DF38-2D1A-B671-8E6BA1CB1C9C}"/>
              </a:ext>
            </a:extLst>
          </p:cNvPr>
          <p:cNvSpPr txBox="1"/>
          <p:nvPr/>
        </p:nvSpPr>
        <p:spPr>
          <a:xfrm>
            <a:off x="3766604" y="5571967"/>
            <a:ext cx="329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err="1"/>
              <a:t>Jede:r</a:t>
            </a:r>
            <a:r>
              <a:rPr lang="de-AT" dirty="0"/>
              <a:t> kann sich die Marktstände selbstständig ansehen.</a:t>
            </a:r>
          </a:p>
        </p:txBody>
      </p:sp>
      <p:pic>
        <p:nvPicPr>
          <p:cNvPr id="29" name="Picture 4" descr="Flipchart Imagens – Procure 47,412 fotos, vetores e vídeos | Adobe Stock">
            <a:extLst>
              <a:ext uri="{FF2B5EF4-FFF2-40B4-BE49-F238E27FC236}">
                <a16:creationId xmlns:a16="http://schemas.microsoft.com/office/drawing/2014/main" id="{7385D93B-BACD-05B5-46AF-821605200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798" y="3366865"/>
            <a:ext cx="1497410" cy="149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Grafik 29" descr="Marke 3 mit einfarbiger Füllung">
            <a:extLst>
              <a:ext uri="{FF2B5EF4-FFF2-40B4-BE49-F238E27FC236}">
                <a16:creationId xmlns:a16="http://schemas.microsoft.com/office/drawing/2014/main" id="{7AED8656-EFB8-5805-0D64-23B67DCA575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787528" y="2355510"/>
            <a:ext cx="545680" cy="545680"/>
          </a:xfrm>
          <a:prstGeom prst="rect">
            <a:avLst/>
          </a:prstGeom>
        </p:spPr>
      </p:pic>
      <p:pic>
        <p:nvPicPr>
          <p:cNvPr id="31" name="Grafik 30" descr="Benutzer mit einfarbiger Füllung">
            <a:extLst>
              <a:ext uri="{FF2B5EF4-FFF2-40B4-BE49-F238E27FC236}">
                <a16:creationId xmlns:a16="http://schemas.microsoft.com/office/drawing/2014/main" id="{25EC8760-E6AA-15BF-6606-09CF4406698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693672" y="4579710"/>
            <a:ext cx="566138" cy="566138"/>
          </a:xfrm>
          <a:prstGeom prst="rect">
            <a:avLst/>
          </a:prstGeom>
        </p:spPr>
      </p:pic>
      <p:pic>
        <p:nvPicPr>
          <p:cNvPr id="32" name="Grafik 31" descr="Büromitarbeiterin mit einfarbiger Füllung">
            <a:extLst>
              <a:ext uri="{FF2B5EF4-FFF2-40B4-BE49-F238E27FC236}">
                <a16:creationId xmlns:a16="http://schemas.microsoft.com/office/drawing/2014/main" id="{4971CD56-FA17-67CC-5048-4216D7F64D1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131375" y="4579710"/>
            <a:ext cx="559555" cy="559555"/>
          </a:xfrm>
          <a:prstGeom prst="rect">
            <a:avLst/>
          </a:prstGeom>
        </p:spPr>
      </p:pic>
      <p:pic>
        <p:nvPicPr>
          <p:cNvPr id="33" name="Grafik 32" descr="Weibliches Profil mit einfarbiger Füllung">
            <a:extLst>
              <a:ext uri="{FF2B5EF4-FFF2-40B4-BE49-F238E27FC236}">
                <a16:creationId xmlns:a16="http://schemas.microsoft.com/office/drawing/2014/main" id="{0330FAFA-8CBD-4642-33A9-DD2C7067E49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62495" y="4612771"/>
            <a:ext cx="566138" cy="566138"/>
          </a:xfrm>
          <a:prstGeom prst="rect">
            <a:avLst/>
          </a:prstGeom>
        </p:spPr>
      </p:pic>
      <p:pic>
        <p:nvPicPr>
          <p:cNvPr id="34" name="Grafik 33" descr="Benutzer mit einfarbiger Füllung">
            <a:extLst>
              <a:ext uri="{FF2B5EF4-FFF2-40B4-BE49-F238E27FC236}">
                <a16:creationId xmlns:a16="http://schemas.microsoft.com/office/drawing/2014/main" id="{1FC5EBC0-6759-6459-BC29-A1EB4A3762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985922" y="4603788"/>
            <a:ext cx="566138" cy="566138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6A91BD97-7A09-0918-35B9-1C1B386BC941}"/>
              </a:ext>
            </a:extLst>
          </p:cNvPr>
          <p:cNvSpPr txBox="1"/>
          <p:nvPr/>
        </p:nvSpPr>
        <p:spPr>
          <a:xfrm>
            <a:off x="7740775" y="5571966"/>
            <a:ext cx="3900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Die Gruppen stellen ihren Marktstand nochmals in der Klasse vor.</a:t>
            </a:r>
          </a:p>
        </p:txBody>
      </p:sp>
    </p:spTree>
    <p:extLst>
      <p:ext uri="{BB962C8B-B14F-4D97-AF65-F5344CB8AC3E}">
        <p14:creationId xmlns:p14="http://schemas.microsoft.com/office/powerpoint/2010/main" val="316194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6" grpId="0"/>
      <p:bldP spid="28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3E4CBCFD-B265-477C-7791-373B15A23A90}"/>
              </a:ext>
            </a:extLst>
          </p:cNvPr>
          <p:cNvSpPr/>
          <p:nvPr/>
        </p:nvSpPr>
        <p:spPr>
          <a:xfrm>
            <a:off x="66675" y="6284396"/>
            <a:ext cx="12058650" cy="1384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8924BED-AE91-EEE9-15FD-87A4266443A4}"/>
              </a:ext>
            </a:extLst>
          </p:cNvPr>
          <p:cNvSpPr/>
          <p:nvPr/>
        </p:nvSpPr>
        <p:spPr>
          <a:xfrm>
            <a:off x="3381375" y="2273578"/>
            <a:ext cx="1847850" cy="1156732"/>
          </a:xfrm>
          <a:prstGeom prst="rect">
            <a:avLst/>
          </a:prstGeom>
          <a:solidFill>
            <a:srgbClr val="54823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Kolleg</a:t>
            </a:r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5272B4-9A29-BF0D-5B44-32885A53E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40" y="614242"/>
            <a:ext cx="10515600" cy="1009651"/>
          </a:xfrm>
        </p:spPr>
        <p:txBody>
          <a:bodyPr/>
          <a:lstStyle/>
          <a:p>
            <a:r>
              <a:rPr lang="de-AT" dirty="0"/>
              <a:t>Ausbildungssystem in Österreich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CBDC29-3BFE-E180-9FB8-AB0938AC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7</a:t>
            </a:fld>
            <a:endParaRPr lang="de-AT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280CDEA-D244-C999-F048-263F602A83BC}"/>
              </a:ext>
            </a:extLst>
          </p:cNvPr>
          <p:cNvSpPr/>
          <p:nvPr/>
        </p:nvSpPr>
        <p:spPr>
          <a:xfrm>
            <a:off x="2880358" y="5784215"/>
            <a:ext cx="5947412" cy="937260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Kindergarten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47E026-ADCE-F71E-EE15-3961F73F1A5A}"/>
              </a:ext>
            </a:extLst>
          </p:cNvPr>
          <p:cNvSpPr/>
          <p:nvPr/>
        </p:nvSpPr>
        <p:spPr>
          <a:xfrm>
            <a:off x="6848476" y="5765165"/>
            <a:ext cx="1979294" cy="342900"/>
          </a:xfrm>
          <a:prstGeom prst="rect">
            <a:avLst/>
          </a:prstGeom>
          <a:solidFill>
            <a:srgbClr val="C5E0B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Vorschule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D34B314-9976-AF5C-3F77-9E073BA989D0}"/>
              </a:ext>
            </a:extLst>
          </p:cNvPr>
          <p:cNvSpPr/>
          <p:nvPr/>
        </p:nvSpPr>
        <p:spPr>
          <a:xfrm rot="16200000">
            <a:off x="7724776" y="4685030"/>
            <a:ext cx="1866900" cy="342900"/>
          </a:xfrm>
          <a:prstGeom prst="rect">
            <a:avLst/>
          </a:prstGeom>
          <a:solidFill>
            <a:srgbClr val="A9D18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Sonderschule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2A30794-90E0-7D4F-B874-5745E707E8EA}"/>
              </a:ext>
            </a:extLst>
          </p:cNvPr>
          <p:cNvSpPr/>
          <p:nvPr/>
        </p:nvSpPr>
        <p:spPr>
          <a:xfrm>
            <a:off x="2880360" y="4852670"/>
            <a:ext cx="5606416" cy="937260"/>
          </a:xfrm>
          <a:prstGeom prst="rect">
            <a:avLst/>
          </a:prstGeom>
          <a:solidFill>
            <a:srgbClr val="A9D18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Volksschule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0C4682C-B018-3785-3840-40A2FDC63713}"/>
              </a:ext>
            </a:extLst>
          </p:cNvPr>
          <p:cNvSpPr/>
          <p:nvPr/>
        </p:nvSpPr>
        <p:spPr>
          <a:xfrm>
            <a:off x="2880360" y="3919220"/>
            <a:ext cx="2964180" cy="937260"/>
          </a:xfrm>
          <a:prstGeom prst="rect">
            <a:avLst/>
          </a:prstGeom>
          <a:solidFill>
            <a:srgbClr val="A9D18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AHS Unterstufe 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DBAC57F-CC7E-00A1-FB3C-2ECBCBA687E6}"/>
              </a:ext>
            </a:extLst>
          </p:cNvPr>
          <p:cNvSpPr/>
          <p:nvPr/>
        </p:nvSpPr>
        <p:spPr>
          <a:xfrm>
            <a:off x="5844541" y="3920649"/>
            <a:ext cx="2642236" cy="932021"/>
          </a:xfrm>
          <a:prstGeom prst="rect">
            <a:avLst/>
          </a:prstGeom>
          <a:solidFill>
            <a:srgbClr val="A9D18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Mittelschule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A917F84-BB9B-F189-B609-75802CE0EA56}"/>
              </a:ext>
            </a:extLst>
          </p:cNvPr>
          <p:cNvSpPr/>
          <p:nvPr/>
        </p:nvSpPr>
        <p:spPr>
          <a:xfrm>
            <a:off x="2880360" y="2825473"/>
            <a:ext cx="1394460" cy="1104701"/>
          </a:xfrm>
          <a:prstGeom prst="rect">
            <a:avLst/>
          </a:prstGeom>
          <a:solidFill>
            <a:srgbClr val="54823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AHS Oberstufe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9F2C745-F2ED-B745-AD74-8B0C596C5CF2}"/>
              </a:ext>
            </a:extLst>
          </p:cNvPr>
          <p:cNvSpPr/>
          <p:nvPr/>
        </p:nvSpPr>
        <p:spPr>
          <a:xfrm>
            <a:off x="4274820" y="2643346"/>
            <a:ext cx="1394460" cy="1282858"/>
          </a:xfrm>
          <a:prstGeom prst="rect">
            <a:avLst/>
          </a:prstGeom>
          <a:solidFill>
            <a:srgbClr val="54823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BHS 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09911E5-7C5E-545D-4C66-D0172C4B8444}"/>
              </a:ext>
            </a:extLst>
          </p:cNvPr>
          <p:cNvSpPr/>
          <p:nvPr/>
        </p:nvSpPr>
        <p:spPr>
          <a:xfrm>
            <a:off x="5669279" y="2831307"/>
            <a:ext cx="1533525" cy="1094897"/>
          </a:xfrm>
          <a:prstGeom prst="rect">
            <a:avLst/>
          </a:prstGeom>
          <a:solidFill>
            <a:srgbClr val="54823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BMS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DA56B82-5303-0709-F07F-D1752447CCA1}"/>
              </a:ext>
            </a:extLst>
          </p:cNvPr>
          <p:cNvSpPr/>
          <p:nvPr/>
        </p:nvSpPr>
        <p:spPr>
          <a:xfrm>
            <a:off x="7189470" y="3583940"/>
            <a:ext cx="1638300" cy="342900"/>
          </a:xfrm>
          <a:prstGeom prst="rect">
            <a:avLst/>
          </a:prstGeom>
          <a:solidFill>
            <a:srgbClr val="54823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PTS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339920B-6D2C-18E8-86A5-071CEAE3EEC9}"/>
              </a:ext>
            </a:extLst>
          </p:cNvPr>
          <p:cNvSpPr/>
          <p:nvPr/>
        </p:nvSpPr>
        <p:spPr>
          <a:xfrm>
            <a:off x="7195184" y="2984657"/>
            <a:ext cx="1638300" cy="627064"/>
          </a:xfrm>
          <a:prstGeom prst="rect">
            <a:avLst/>
          </a:prstGeom>
          <a:solidFill>
            <a:srgbClr val="54823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Berufsschule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E1EC5C4-AA25-1861-F128-D23211DE7DB1}"/>
              </a:ext>
            </a:extLst>
          </p:cNvPr>
          <p:cNvSpPr/>
          <p:nvPr/>
        </p:nvSpPr>
        <p:spPr>
          <a:xfrm>
            <a:off x="2880358" y="1546422"/>
            <a:ext cx="2684146" cy="627064"/>
          </a:xfrm>
          <a:prstGeom prst="rect">
            <a:avLst/>
          </a:prstGeom>
          <a:solidFill>
            <a:srgbClr val="38572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Universität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595C823D-B1A1-13D3-2BE6-601CD6544DEF}"/>
              </a:ext>
            </a:extLst>
          </p:cNvPr>
          <p:cNvSpPr/>
          <p:nvPr/>
        </p:nvSpPr>
        <p:spPr>
          <a:xfrm>
            <a:off x="5564504" y="1544397"/>
            <a:ext cx="1807846" cy="625397"/>
          </a:xfrm>
          <a:prstGeom prst="rect">
            <a:avLst/>
          </a:prstGeom>
          <a:solidFill>
            <a:srgbClr val="38572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Fachhochschule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C68EA46D-D70B-6F86-72E5-ABD87AFFD276}"/>
              </a:ext>
            </a:extLst>
          </p:cNvPr>
          <p:cNvSpPr/>
          <p:nvPr/>
        </p:nvSpPr>
        <p:spPr>
          <a:xfrm>
            <a:off x="7344727" y="1544398"/>
            <a:ext cx="1483043" cy="627064"/>
          </a:xfrm>
          <a:prstGeom prst="rect">
            <a:avLst/>
          </a:prstGeom>
          <a:solidFill>
            <a:srgbClr val="38572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Pädagogische Hochschule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84DD7EE-C0CA-53DD-02E2-199194FEFD99}"/>
              </a:ext>
            </a:extLst>
          </p:cNvPr>
          <p:cNvSpPr txBox="1"/>
          <p:nvPr/>
        </p:nvSpPr>
        <p:spPr>
          <a:xfrm>
            <a:off x="1893572" y="5976619"/>
            <a:ext cx="1520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Schulstufe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AC455C8-2D13-8A02-B219-8BB06D5A617F}"/>
              </a:ext>
            </a:extLst>
          </p:cNvPr>
          <p:cNvSpPr txBox="1"/>
          <p:nvPr/>
        </p:nvSpPr>
        <p:spPr>
          <a:xfrm>
            <a:off x="1916431" y="5320665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2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569E0EA-94F4-C7F0-B6D8-380A81FF1B4B}"/>
              </a:ext>
            </a:extLst>
          </p:cNvPr>
          <p:cNvSpPr txBox="1"/>
          <p:nvPr/>
        </p:nvSpPr>
        <p:spPr>
          <a:xfrm>
            <a:off x="1916431" y="5530413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1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A2E9ED2-FF10-FF09-1EA7-71CF03E3AE51}"/>
              </a:ext>
            </a:extLst>
          </p:cNvPr>
          <p:cNvSpPr txBox="1"/>
          <p:nvPr/>
        </p:nvSpPr>
        <p:spPr>
          <a:xfrm>
            <a:off x="1912622" y="5122703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3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C55907F-9A0C-BEB7-055A-83FECB0EE452}"/>
              </a:ext>
            </a:extLst>
          </p:cNvPr>
          <p:cNvSpPr txBox="1"/>
          <p:nvPr/>
        </p:nvSpPr>
        <p:spPr>
          <a:xfrm>
            <a:off x="1912622" y="4903628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4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A4E165C-DF33-2D96-3D44-20FB5A5635AC}"/>
              </a:ext>
            </a:extLst>
          </p:cNvPr>
          <p:cNvSpPr txBox="1"/>
          <p:nvPr/>
        </p:nvSpPr>
        <p:spPr>
          <a:xfrm>
            <a:off x="1903097" y="4598828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5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80E7B52-4F09-4D0B-A155-B45901CFDA90}"/>
              </a:ext>
            </a:extLst>
          </p:cNvPr>
          <p:cNvSpPr txBox="1"/>
          <p:nvPr/>
        </p:nvSpPr>
        <p:spPr>
          <a:xfrm>
            <a:off x="1893572" y="4360703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6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9A5CFE4-B0E3-BD75-FF3B-F42EBB4721F4}"/>
              </a:ext>
            </a:extLst>
          </p:cNvPr>
          <p:cNvSpPr txBox="1"/>
          <p:nvPr/>
        </p:nvSpPr>
        <p:spPr>
          <a:xfrm>
            <a:off x="1893572" y="4122578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7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ECCDB96D-8E34-3036-0F84-21F2038A00AA}"/>
              </a:ext>
            </a:extLst>
          </p:cNvPr>
          <p:cNvSpPr txBox="1"/>
          <p:nvPr/>
        </p:nvSpPr>
        <p:spPr>
          <a:xfrm>
            <a:off x="1893572" y="3884453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8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20E741A-06D5-BEBA-66D4-655D97A24AAB}"/>
              </a:ext>
            </a:extLst>
          </p:cNvPr>
          <p:cNvSpPr txBox="1"/>
          <p:nvPr/>
        </p:nvSpPr>
        <p:spPr>
          <a:xfrm>
            <a:off x="1893572" y="3589178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9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BEB82B9-22F3-6805-4D11-D051F2D507FE}"/>
              </a:ext>
            </a:extLst>
          </p:cNvPr>
          <p:cNvSpPr txBox="1"/>
          <p:nvPr/>
        </p:nvSpPr>
        <p:spPr>
          <a:xfrm>
            <a:off x="1893572" y="3332003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10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51D0509-9098-6128-DF74-ABF655E618BA}"/>
              </a:ext>
            </a:extLst>
          </p:cNvPr>
          <p:cNvSpPr txBox="1"/>
          <p:nvPr/>
        </p:nvSpPr>
        <p:spPr>
          <a:xfrm>
            <a:off x="1893572" y="3074828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11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F03F339C-54A0-0B0E-5C48-26CB15EFA435}"/>
              </a:ext>
            </a:extLst>
          </p:cNvPr>
          <p:cNvSpPr txBox="1"/>
          <p:nvPr/>
        </p:nvSpPr>
        <p:spPr>
          <a:xfrm>
            <a:off x="1893572" y="2836703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12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8D0C6EF-A43E-43FC-9A62-F6A566F3EBF8}"/>
              </a:ext>
            </a:extLst>
          </p:cNvPr>
          <p:cNvSpPr txBox="1"/>
          <p:nvPr/>
        </p:nvSpPr>
        <p:spPr>
          <a:xfrm>
            <a:off x="1903097" y="2627153"/>
            <a:ext cx="962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13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1E232C3-3E7E-F79A-D350-9F8F12031FF4}"/>
              </a:ext>
            </a:extLst>
          </p:cNvPr>
          <p:cNvSpPr/>
          <p:nvPr/>
        </p:nvSpPr>
        <p:spPr>
          <a:xfrm>
            <a:off x="6445569" y="2636917"/>
            <a:ext cx="348614" cy="455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7F1BD661-D73C-FF29-F10F-8054DE3E9946}"/>
              </a:ext>
            </a:extLst>
          </p:cNvPr>
          <p:cNvSpPr/>
          <p:nvPr/>
        </p:nvSpPr>
        <p:spPr>
          <a:xfrm>
            <a:off x="6784658" y="2827178"/>
            <a:ext cx="404810" cy="455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5AE8FD04-CF0E-8B4B-9A82-44D1AF86B4D9}"/>
              </a:ext>
            </a:extLst>
          </p:cNvPr>
          <p:cNvSpPr/>
          <p:nvPr/>
        </p:nvSpPr>
        <p:spPr>
          <a:xfrm>
            <a:off x="7016114" y="2641323"/>
            <a:ext cx="404810" cy="335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58DEBDE0-F135-E407-3DDB-643B4D6A355D}"/>
              </a:ext>
            </a:extLst>
          </p:cNvPr>
          <p:cNvCxnSpPr>
            <a:cxnSpLocks/>
          </p:cNvCxnSpPr>
          <p:nvPr/>
        </p:nvCxnSpPr>
        <p:spPr>
          <a:xfrm flipH="1">
            <a:off x="1782126" y="3611721"/>
            <a:ext cx="7291536" cy="9009"/>
          </a:xfrm>
          <a:prstGeom prst="line">
            <a:avLst/>
          </a:prstGeom>
          <a:ln w="19050">
            <a:solidFill>
              <a:srgbClr val="B6525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B4D89CBA-90E9-139C-F7CC-DA152522E287}"/>
              </a:ext>
            </a:extLst>
          </p:cNvPr>
          <p:cNvSpPr txBox="1"/>
          <p:nvPr/>
        </p:nvSpPr>
        <p:spPr>
          <a:xfrm>
            <a:off x="740098" y="3463389"/>
            <a:ext cx="1520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B65252"/>
                </a:solidFill>
              </a:rPr>
              <a:t>Schulpflicht</a:t>
            </a:r>
            <a:r>
              <a:rPr lang="de-DE" sz="1400" dirty="0"/>
              <a:t> 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9E8B026-9AE8-D70C-4C29-D41590B268DF}"/>
              </a:ext>
            </a:extLst>
          </p:cNvPr>
          <p:cNvSpPr/>
          <p:nvPr/>
        </p:nvSpPr>
        <p:spPr>
          <a:xfrm>
            <a:off x="8983099" y="728179"/>
            <a:ext cx="3118337" cy="1094897"/>
          </a:xfrm>
          <a:prstGeom prst="rect">
            <a:avLst/>
          </a:prstGeom>
          <a:noFill/>
          <a:ln>
            <a:solidFill>
              <a:srgbClr val="A9D18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1400" dirty="0">
                <a:solidFill>
                  <a:schemeClr val="tx1"/>
                </a:solidFill>
              </a:rPr>
              <a:t>AHS = Allgemeinbildende höhere Schule</a:t>
            </a:r>
          </a:p>
          <a:p>
            <a:r>
              <a:rPr lang="de-AT" sz="1400" dirty="0">
                <a:solidFill>
                  <a:schemeClr val="tx1"/>
                </a:solidFill>
              </a:rPr>
              <a:t>BHS = Berufsbildende höhere Schule</a:t>
            </a:r>
          </a:p>
          <a:p>
            <a:r>
              <a:rPr lang="de-AT" sz="1400" dirty="0">
                <a:solidFill>
                  <a:schemeClr val="tx1"/>
                </a:solidFill>
              </a:rPr>
              <a:t>BMS = Berufsbildende mittlere Schule</a:t>
            </a:r>
          </a:p>
          <a:p>
            <a:r>
              <a:rPr lang="de-AT" sz="1400" dirty="0">
                <a:solidFill>
                  <a:schemeClr val="tx1"/>
                </a:solidFill>
              </a:rPr>
              <a:t>PTS = Polytechnische Schule</a:t>
            </a:r>
          </a:p>
        </p:txBody>
      </p:sp>
    </p:spTree>
    <p:extLst>
      <p:ext uri="{BB962C8B-B14F-4D97-AF65-F5344CB8AC3E}">
        <p14:creationId xmlns:p14="http://schemas.microsoft.com/office/powerpoint/2010/main" val="1208054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9ABA3851-8A04-8AEF-0A5E-8B39C628BDD2}"/>
              </a:ext>
            </a:extLst>
          </p:cNvPr>
          <p:cNvSpPr/>
          <p:nvPr/>
        </p:nvSpPr>
        <p:spPr>
          <a:xfrm>
            <a:off x="66675" y="6284396"/>
            <a:ext cx="12058650" cy="1384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5272B4-9A29-BF0D-5B44-32885A53E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Berufsbilder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CBDC29-3BFE-E180-9FB8-AB0938AC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8</a:t>
            </a:fld>
            <a:endParaRPr lang="de-AT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1926131-C815-75A7-5A03-4DED49AABB61}"/>
              </a:ext>
            </a:extLst>
          </p:cNvPr>
          <p:cNvSpPr/>
          <p:nvPr/>
        </p:nvSpPr>
        <p:spPr>
          <a:xfrm>
            <a:off x="838200" y="1538288"/>
            <a:ext cx="2886075" cy="2576512"/>
          </a:xfrm>
          <a:prstGeom prst="ellipse">
            <a:avLst/>
          </a:prstGeom>
          <a:noFill/>
          <a:ln>
            <a:solidFill>
              <a:srgbClr val="38572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Handwerkberufe</a:t>
            </a: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Elektriker:in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Tischler:in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Maurer:in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Friseur:in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C453304-A9B1-2D85-C6B3-1297EEFD0DC5}"/>
              </a:ext>
            </a:extLst>
          </p:cNvPr>
          <p:cNvSpPr/>
          <p:nvPr/>
        </p:nvSpPr>
        <p:spPr>
          <a:xfrm>
            <a:off x="3362325" y="1538288"/>
            <a:ext cx="2886075" cy="2662237"/>
          </a:xfrm>
          <a:prstGeom prst="ellipse">
            <a:avLst/>
          </a:prstGeom>
          <a:noFill/>
          <a:ln>
            <a:solidFill>
              <a:srgbClr val="A9D18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Technische Berufe</a:t>
            </a: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Mechatroniker:in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KFZ-Techniker:in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IT-Systemelektroniker:in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59E66AC0-A10C-1916-CC81-E50862E31400}"/>
              </a:ext>
            </a:extLst>
          </p:cNvPr>
          <p:cNvSpPr/>
          <p:nvPr/>
        </p:nvSpPr>
        <p:spPr>
          <a:xfrm>
            <a:off x="5876925" y="1538288"/>
            <a:ext cx="2886075" cy="2662237"/>
          </a:xfrm>
          <a:prstGeom prst="ellipse">
            <a:avLst/>
          </a:prstGeom>
          <a:noFill/>
          <a:ln>
            <a:solidFill>
              <a:srgbClr val="54823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Kreative Berufe</a:t>
            </a:r>
          </a:p>
          <a:p>
            <a:pPr algn="ctr"/>
            <a:endParaRPr lang="de-DE" b="1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Mediengestalter:in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Grafiker:in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Fotograf:in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3A77BD03-BB6F-5A16-EB88-D13489B2579D}"/>
              </a:ext>
            </a:extLst>
          </p:cNvPr>
          <p:cNvSpPr/>
          <p:nvPr/>
        </p:nvSpPr>
        <p:spPr>
          <a:xfrm>
            <a:off x="8391525" y="1538288"/>
            <a:ext cx="2886075" cy="2662237"/>
          </a:xfrm>
          <a:prstGeom prst="ellipse">
            <a:avLst/>
          </a:prstGeom>
          <a:noFill/>
          <a:ln>
            <a:solidFill>
              <a:srgbClr val="A9D18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Soziale und Pädagogische Berufe</a:t>
            </a:r>
          </a:p>
          <a:p>
            <a:pPr algn="ctr"/>
            <a:endParaRPr lang="de-DE" b="1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Erzieher:in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>
                <a:solidFill>
                  <a:schemeClr val="tx1"/>
                </a:solidFill>
              </a:rPr>
              <a:t>Lehrkraft</a:t>
            </a: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Sozialarbeiter:in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EA7FA08-7DA5-D4B0-F476-C32491395110}"/>
              </a:ext>
            </a:extLst>
          </p:cNvPr>
          <p:cNvSpPr/>
          <p:nvPr/>
        </p:nvSpPr>
        <p:spPr>
          <a:xfrm>
            <a:off x="838199" y="3871913"/>
            <a:ext cx="2886075" cy="2662237"/>
          </a:xfrm>
          <a:prstGeom prst="ellipse">
            <a:avLst/>
          </a:prstGeom>
          <a:noFill/>
          <a:ln>
            <a:solidFill>
              <a:srgbClr val="54823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Naturwissen-</a:t>
            </a:r>
            <a:r>
              <a:rPr lang="de-DE" b="1" dirty="0" err="1">
                <a:solidFill>
                  <a:schemeClr val="tx1"/>
                </a:solidFill>
              </a:rPr>
              <a:t>schaftliche</a:t>
            </a:r>
            <a:r>
              <a:rPr lang="de-DE" b="1" dirty="0">
                <a:solidFill>
                  <a:schemeClr val="tx1"/>
                </a:solidFill>
              </a:rPr>
              <a:t> Berufe</a:t>
            </a:r>
          </a:p>
          <a:p>
            <a:pPr algn="ctr"/>
            <a:endParaRPr lang="de-DE" b="1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Laborant:in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Aptheker:in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Umweltingeneur:in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937DAC3B-6DAF-CD0E-9BAF-40031E31B679}"/>
              </a:ext>
            </a:extLst>
          </p:cNvPr>
          <p:cNvSpPr/>
          <p:nvPr/>
        </p:nvSpPr>
        <p:spPr>
          <a:xfrm>
            <a:off x="3362325" y="3940176"/>
            <a:ext cx="2886075" cy="2662237"/>
          </a:xfrm>
          <a:prstGeom prst="ellipse">
            <a:avLst/>
          </a:prstGeom>
          <a:noFill/>
          <a:ln>
            <a:solidFill>
              <a:srgbClr val="A9D18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Kaufmännische Berufe</a:t>
            </a:r>
          </a:p>
          <a:p>
            <a:pPr algn="ctr"/>
            <a:endParaRPr lang="de-DE" b="1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Marketing-mitarbeiter:in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Buchhalter:in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Bankangestellte:r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4CC62C03-D4E3-0E20-7B1D-594B47D4A99B}"/>
              </a:ext>
            </a:extLst>
          </p:cNvPr>
          <p:cNvSpPr/>
          <p:nvPr/>
        </p:nvSpPr>
        <p:spPr>
          <a:xfrm>
            <a:off x="5848349" y="3940176"/>
            <a:ext cx="2886075" cy="2576512"/>
          </a:xfrm>
          <a:prstGeom prst="ellipse">
            <a:avLst/>
          </a:prstGeom>
          <a:noFill/>
          <a:ln>
            <a:solidFill>
              <a:srgbClr val="38572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Dienstleistungs-berufe</a:t>
            </a: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>
                <a:solidFill>
                  <a:schemeClr val="tx1"/>
                </a:solidFill>
              </a:rPr>
              <a:t>Hotelfachmann/-frau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Koch/Köchin</a:t>
            </a: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Florist:in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37E2D77F-FA1D-2EE4-4B03-4840204BC386}"/>
              </a:ext>
            </a:extLst>
          </p:cNvPr>
          <p:cNvSpPr/>
          <p:nvPr/>
        </p:nvSpPr>
        <p:spPr>
          <a:xfrm>
            <a:off x="8401050" y="3956844"/>
            <a:ext cx="2886075" cy="2662237"/>
          </a:xfrm>
          <a:prstGeom prst="ellipse">
            <a:avLst/>
          </a:prstGeom>
          <a:noFill/>
          <a:ln>
            <a:solidFill>
              <a:srgbClr val="54823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</a:rPr>
              <a:t>Gesundheits-branche</a:t>
            </a:r>
          </a:p>
          <a:p>
            <a:pPr algn="ctr"/>
            <a:endParaRPr lang="de-DE" b="1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Physiotherapeut:in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Zahntechniker:in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Plegekraft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144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272B4-9A29-BF0D-5B44-32885A53E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40" y="605174"/>
            <a:ext cx="10515600" cy="1009651"/>
          </a:xfrm>
        </p:spPr>
        <p:txBody>
          <a:bodyPr/>
          <a:lstStyle/>
          <a:p>
            <a:r>
              <a:rPr lang="de-AT" dirty="0"/>
              <a:t>Informationsbeschaffung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CBDC29-3BFE-E180-9FB8-AB0938ACE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9</a:t>
            </a:fld>
            <a:endParaRPr lang="de-AT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1EC4E538-3898-C84D-08AA-C6989FFD37BE}"/>
              </a:ext>
            </a:extLst>
          </p:cNvPr>
          <p:cNvSpPr/>
          <p:nvPr/>
        </p:nvSpPr>
        <p:spPr>
          <a:xfrm>
            <a:off x="8491311" y="1442466"/>
            <a:ext cx="1887793" cy="1801761"/>
          </a:xfrm>
          <a:prstGeom prst="ellipse">
            <a:avLst/>
          </a:prstGeom>
          <a:solidFill>
            <a:srgbClr val="E2F0D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412496FD-AE23-E660-A575-34916E7EA4F5}"/>
              </a:ext>
            </a:extLst>
          </p:cNvPr>
          <p:cNvSpPr/>
          <p:nvPr/>
        </p:nvSpPr>
        <p:spPr>
          <a:xfrm>
            <a:off x="6257161" y="1432850"/>
            <a:ext cx="1887793" cy="1801761"/>
          </a:xfrm>
          <a:prstGeom prst="ellipse">
            <a:avLst/>
          </a:prstGeom>
          <a:solidFill>
            <a:srgbClr val="E2F0D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E73B249-533E-A87F-76FE-E38B0A5F0912}"/>
              </a:ext>
            </a:extLst>
          </p:cNvPr>
          <p:cNvSpPr/>
          <p:nvPr/>
        </p:nvSpPr>
        <p:spPr>
          <a:xfrm>
            <a:off x="4023012" y="1425416"/>
            <a:ext cx="1887793" cy="1801761"/>
          </a:xfrm>
          <a:prstGeom prst="ellipse">
            <a:avLst/>
          </a:prstGeom>
          <a:solidFill>
            <a:srgbClr val="E2F0D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B81B9E7-DA04-6FFB-E282-5CDFFF39FB6E}"/>
              </a:ext>
            </a:extLst>
          </p:cNvPr>
          <p:cNvSpPr/>
          <p:nvPr/>
        </p:nvSpPr>
        <p:spPr>
          <a:xfrm>
            <a:off x="1788863" y="1425415"/>
            <a:ext cx="1887793" cy="1801761"/>
          </a:xfrm>
          <a:prstGeom prst="ellipse">
            <a:avLst/>
          </a:prstGeom>
          <a:solidFill>
            <a:srgbClr val="E2F0D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226E4F3C-CB83-7E7E-BD68-C2E191DE8A58}"/>
              </a:ext>
            </a:extLst>
          </p:cNvPr>
          <p:cNvSpPr txBox="1"/>
          <p:nvPr/>
        </p:nvSpPr>
        <p:spPr>
          <a:xfrm>
            <a:off x="2282367" y="3289789"/>
            <a:ext cx="8082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100" dirty="0">
                <a:latin typeface="Gadugi" panose="020B0502040204020203" pitchFamily="34" charset="0"/>
                <a:ea typeface="Gadugi" panose="020B0502040204020203" pitchFamily="34" charset="0"/>
              </a:rPr>
              <a:t>AMS - BIZ</a:t>
            </a:r>
          </a:p>
        </p:txBody>
      </p:sp>
      <p:sp>
        <p:nvSpPr>
          <p:cNvPr id="12" name="TextBox 27">
            <a:extLst>
              <a:ext uri="{FF2B5EF4-FFF2-40B4-BE49-F238E27FC236}">
                <a16:creationId xmlns:a16="http://schemas.microsoft.com/office/drawing/2014/main" id="{DAF5738F-0B4D-D808-43DF-47DC72B2EF20}"/>
              </a:ext>
            </a:extLst>
          </p:cNvPr>
          <p:cNvSpPr txBox="1"/>
          <p:nvPr/>
        </p:nvSpPr>
        <p:spPr>
          <a:xfrm>
            <a:off x="4772785" y="3289789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100" dirty="0">
                <a:latin typeface="Gadugi" panose="020B0502040204020203" pitchFamily="34" charset="0"/>
                <a:ea typeface="Gadugi" panose="020B0502040204020203" pitchFamily="34" charset="0"/>
              </a:rPr>
              <a:t>BIC</a:t>
            </a:r>
          </a:p>
        </p:txBody>
      </p:sp>
      <p:sp>
        <p:nvSpPr>
          <p:cNvPr id="13" name="TextBox 28">
            <a:extLst>
              <a:ext uri="{FF2B5EF4-FFF2-40B4-BE49-F238E27FC236}">
                <a16:creationId xmlns:a16="http://schemas.microsoft.com/office/drawing/2014/main" id="{22456A89-6FD2-B37A-6844-9C4C824D1BD3}"/>
              </a:ext>
            </a:extLst>
          </p:cNvPr>
          <p:cNvSpPr txBox="1"/>
          <p:nvPr/>
        </p:nvSpPr>
        <p:spPr>
          <a:xfrm>
            <a:off x="6717593" y="3289789"/>
            <a:ext cx="9669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100" dirty="0">
                <a:latin typeface="Gadugi" panose="020B0502040204020203" pitchFamily="34" charset="0"/>
                <a:ea typeface="Gadugi" panose="020B0502040204020203" pitchFamily="34" charset="0"/>
              </a:rPr>
              <a:t>WIFI &amp; WKO</a:t>
            </a:r>
          </a:p>
        </p:txBody>
      </p:sp>
      <p:sp>
        <p:nvSpPr>
          <p:cNvPr id="14" name="TextBox 29">
            <a:extLst>
              <a:ext uri="{FF2B5EF4-FFF2-40B4-BE49-F238E27FC236}">
                <a16:creationId xmlns:a16="http://schemas.microsoft.com/office/drawing/2014/main" id="{9815283B-5BCF-32D4-127E-EFEA7B250EA9}"/>
              </a:ext>
            </a:extLst>
          </p:cNvPr>
          <p:cNvSpPr txBox="1"/>
          <p:nvPr/>
        </p:nvSpPr>
        <p:spPr>
          <a:xfrm>
            <a:off x="8825911" y="3304451"/>
            <a:ext cx="12186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100" dirty="0">
                <a:latin typeface="Gadugi" panose="020B0502040204020203" pitchFamily="34" charset="0"/>
                <a:ea typeface="Gadugi" panose="020B0502040204020203" pitchFamily="34" charset="0"/>
              </a:rPr>
              <a:t>Karrierekompass</a:t>
            </a: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8A8AC94A-408A-4B1B-B054-39FDEFEA0A16}"/>
              </a:ext>
            </a:extLst>
          </p:cNvPr>
          <p:cNvGrpSpPr/>
          <p:nvPr/>
        </p:nvGrpSpPr>
        <p:grpSpPr>
          <a:xfrm>
            <a:off x="7556625" y="4057955"/>
            <a:ext cx="2025927" cy="2146236"/>
            <a:chOff x="8386536" y="3933464"/>
            <a:chExt cx="2025927" cy="2146236"/>
          </a:xfrm>
        </p:grpSpPr>
        <p:sp>
          <p:nvSpPr>
            <p:cNvPr id="9" name="Ellipse 7">
              <a:extLst>
                <a:ext uri="{FF2B5EF4-FFF2-40B4-BE49-F238E27FC236}">
                  <a16:creationId xmlns:a16="http://schemas.microsoft.com/office/drawing/2014/main" id="{5C51C561-C523-B2DE-BD83-BE5FF994E777}"/>
                </a:ext>
              </a:extLst>
            </p:cNvPr>
            <p:cNvSpPr/>
            <p:nvPr/>
          </p:nvSpPr>
          <p:spPr>
            <a:xfrm>
              <a:off x="8386536" y="3933464"/>
              <a:ext cx="1887793" cy="1801761"/>
            </a:xfrm>
            <a:prstGeom prst="ellipse">
              <a:avLst/>
            </a:prstGeom>
            <a:solidFill>
              <a:srgbClr val="E2F0D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15" name="TextBox 30">
              <a:extLst>
                <a:ext uri="{FF2B5EF4-FFF2-40B4-BE49-F238E27FC236}">
                  <a16:creationId xmlns:a16="http://schemas.microsoft.com/office/drawing/2014/main" id="{63F73E29-8672-1331-E37B-0C51449DAAF6}"/>
                </a:ext>
              </a:extLst>
            </p:cNvPr>
            <p:cNvSpPr txBox="1"/>
            <p:nvPr/>
          </p:nvSpPr>
          <p:spPr>
            <a:xfrm>
              <a:off x="8528613" y="5818090"/>
              <a:ext cx="18838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sz="1100" dirty="0">
                  <a:latin typeface="Gadugi" panose="020B0502040204020203" pitchFamily="34" charset="0"/>
                  <a:ea typeface="Gadugi" panose="020B0502040204020203" pitchFamily="34" charset="0"/>
                </a:rPr>
                <a:t>Jugendberatung Österreich</a:t>
              </a:r>
            </a:p>
          </p:txBody>
        </p:sp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970EA2B2-AE22-1E9C-5570-3A4AEF065D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31473" y="4496639"/>
              <a:ext cx="1350727" cy="667161"/>
            </a:xfrm>
            <a:prstGeom prst="rect">
              <a:avLst/>
            </a:prstGeom>
          </p:spPr>
        </p:pic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53DA6E5-3DFB-E572-C0BD-4B9047A50D09}"/>
              </a:ext>
            </a:extLst>
          </p:cNvPr>
          <p:cNvGrpSpPr/>
          <p:nvPr/>
        </p:nvGrpSpPr>
        <p:grpSpPr>
          <a:xfrm>
            <a:off x="5200139" y="4057955"/>
            <a:ext cx="1887793" cy="2135698"/>
            <a:chOff x="6300944" y="3929340"/>
            <a:chExt cx="1887793" cy="2135698"/>
          </a:xfrm>
        </p:grpSpPr>
        <p:sp>
          <p:nvSpPr>
            <p:cNvPr id="18" name="Ellipse 3">
              <a:extLst>
                <a:ext uri="{FF2B5EF4-FFF2-40B4-BE49-F238E27FC236}">
                  <a16:creationId xmlns:a16="http://schemas.microsoft.com/office/drawing/2014/main" id="{1419B1C9-986F-6509-A3DA-578F6B4E1B1A}"/>
                </a:ext>
              </a:extLst>
            </p:cNvPr>
            <p:cNvSpPr/>
            <p:nvPr/>
          </p:nvSpPr>
          <p:spPr>
            <a:xfrm>
              <a:off x="6300944" y="3929340"/>
              <a:ext cx="1887793" cy="1801761"/>
            </a:xfrm>
            <a:prstGeom prst="ellipse">
              <a:avLst/>
            </a:prstGeom>
            <a:solidFill>
              <a:srgbClr val="E2F0D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19" name="TextBox 9">
              <a:extLst>
                <a:ext uri="{FF2B5EF4-FFF2-40B4-BE49-F238E27FC236}">
                  <a16:creationId xmlns:a16="http://schemas.microsoft.com/office/drawing/2014/main" id="{99058116-F161-67CE-A342-6ECC23BF6D1F}"/>
                </a:ext>
              </a:extLst>
            </p:cNvPr>
            <p:cNvSpPr txBox="1"/>
            <p:nvPr/>
          </p:nvSpPr>
          <p:spPr>
            <a:xfrm>
              <a:off x="6580238" y="5803428"/>
              <a:ext cx="13292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sz="1100" dirty="0">
                  <a:latin typeface="Gadugi" panose="020B0502040204020203" pitchFamily="34" charset="0"/>
                  <a:ea typeface="Gadugi" panose="020B0502040204020203" pitchFamily="34" charset="0"/>
                </a:rPr>
                <a:t>Lehrlingsplattform</a:t>
              </a:r>
            </a:p>
          </p:txBody>
        </p:sp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1D1B4447-4C41-3E35-63F3-B780CB2D7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16128" y="4641373"/>
              <a:ext cx="1646057" cy="377691"/>
            </a:xfrm>
            <a:prstGeom prst="rect">
              <a:avLst/>
            </a:prstGeom>
          </p:spPr>
        </p:pic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FD3F4461-B0F8-B015-59CC-95C9E59EF37C}"/>
              </a:ext>
            </a:extLst>
          </p:cNvPr>
          <p:cNvGrpSpPr/>
          <p:nvPr/>
        </p:nvGrpSpPr>
        <p:grpSpPr>
          <a:xfrm>
            <a:off x="2843653" y="4078628"/>
            <a:ext cx="1887793" cy="2135698"/>
            <a:chOff x="4023012" y="3929340"/>
            <a:chExt cx="1887793" cy="2135698"/>
          </a:xfrm>
        </p:grpSpPr>
        <p:sp>
          <p:nvSpPr>
            <p:cNvPr id="3" name="Ellipse 3">
              <a:extLst>
                <a:ext uri="{FF2B5EF4-FFF2-40B4-BE49-F238E27FC236}">
                  <a16:creationId xmlns:a16="http://schemas.microsoft.com/office/drawing/2014/main" id="{16641989-FE7A-45F2-A56B-7CAD02E6A7AF}"/>
                </a:ext>
              </a:extLst>
            </p:cNvPr>
            <p:cNvSpPr/>
            <p:nvPr/>
          </p:nvSpPr>
          <p:spPr>
            <a:xfrm>
              <a:off x="4023012" y="3929340"/>
              <a:ext cx="1887793" cy="1801761"/>
            </a:xfrm>
            <a:prstGeom prst="ellipse">
              <a:avLst/>
            </a:prstGeom>
            <a:solidFill>
              <a:srgbClr val="E2F0D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Gadugi" panose="020B0502040204020203" pitchFamily="34" charset="0"/>
                <a:ea typeface="Gadugi" panose="020B0502040204020203" pitchFamily="34" charset="0"/>
              </a:endParaRPr>
            </a:p>
          </p:txBody>
        </p:sp>
        <p:sp>
          <p:nvSpPr>
            <p:cNvPr id="17" name="TextBox 32">
              <a:extLst>
                <a:ext uri="{FF2B5EF4-FFF2-40B4-BE49-F238E27FC236}">
                  <a16:creationId xmlns:a16="http://schemas.microsoft.com/office/drawing/2014/main" id="{41B59268-C16D-3757-1014-86047E5CA04F}"/>
                </a:ext>
              </a:extLst>
            </p:cNvPr>
            <p:cNvSpPr txBox="1"/>
            <p:nvPr/>
          </p:nvSpPr>
          <p:spPr>
            <a:xfrm>
              <a:off x="4525748" y="5803428"/>
              <a:ext cx="10118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sz="1100" dirty="0">
                  <a:latin typeface="Gadugi" panose="020B0502040204020203" pitchFamily="34" charset="0"/>
                  <a:ea typeface="Gadugi" panose="020B0502040204020203" pitchFamily="34" charset="0"/>
                </a:rPr>
                <a:t>Berufslexikon</a:t>
              </a:r>
            </a:p>
          </p:txBody>
        </p:sp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2B9B63B7-81FA-98F1-F050-18ACC4B88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49443" y="4734937"/>
              <a:ext cx="1620000" cy="241579"/>
            </a:xfrm>
            <a:prstGeom prst="rect">
              <a:avLst/>
            </a:prstGeom>
          </p:spPr>
        </p:pic>
      </p:grpSp>
      <p:pic>
        <p:nvPicPr>
          <p:cNvPr id="37" name="Grafik 36">
            <a:extLst>
              <a:ext uri="{FF2B5EF4-FFF2-40B4-BE49-F238E27FC236}">
                <a16:creationId xmlns:a16="http://schemas.microsoft.com/office/drawing/2014/main" id="{2A880BC3-9CE3-0BE5-B797-ADD28A20BC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0600" y="2223843"/>
            <a:ext cx="1662333" cy="312163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C32F354-DFA2-50B2-9C54-FED1B5C9F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223" y="1781453"/>
            <a:ext cx="1008887" cy="100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BC7C190C-E082-6CA1-8D76-6D9E954554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9751" y="2144131"/>
            <a:ext cx="1299383" cy="379198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107EC334-FAE7-0F45-98A4-EFAAEF2FBF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61168" y="2267701"/>
            <a:ext cx="1543184" cy="21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07802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8" ma:contentTypeDescription="Ein neues Dokument erstellen." ma:contentTypeScope="" ma:versionID="f5e3b4240479c2d2fb83b7ce32ab2b2e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096f724d03bae60f97515ed20eb8d29d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72819D-E8A6-476E-B758-9B2143DCB52F}">
  <ds:schemaRefs>
    <ds:schemaRef ds:uri="http://schemas.microsoft.com/office/2006/metadata/properties"/>
    <ds:schemaRef ds:uri="http://schemas.microsoft.com/office/infopath/2007/PartnerControls"/>
    <ds:schemaRef ds:uri="ddef0fd0-f7a0-46f6-88e2-570aff215751"/>
    <ds:schemaRef ds:uri="9b3acc60-b0dd-4309-89dc-e18f00e7e0ae"/>
  </ds:schemaRefs>
</ds:datastoreItem>
</file>

<file path=customXml/itemProps2.xml><?xml version="1.0" encoding="utf-8"?>
<ds:datastoreItem xmlns:ds="http://schemas.openxmlformats.org/officeDocument/2006/customXml" ds:itemID="{3683E14F-36CD-4119-BE37-0DAAFE74C7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A79615-0C10-4900-9149-6A343A46C60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</Words>
  <Application>Microsoft Office PowerPoint</Application>
  <PresentationFormat>Breitbild</PresentationFormat>
  <Paragraphs>174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Cavolini</vt:lpstr>
      <vt:lpstr>Gadugi</vt:lpstr>
      <vt:lpstr>1_Office</vt:lpstr>
      <vt:lpstr>Lernstrecke 1: Berufsorientierung</vt:lpstr>
      <vt:lpstr>Gedankenreise: Deine Zukunft </vt:lpstr>
      <vt:lpstr>Ausbildungswege nach der Unterstufe</vt:lpstr>
      <vt:lpstr>Findet eure Partner:innen! </vt:lpstr>
      <vt:lpstr>Marktstand</vt:lpstr>
      <vt:lpstr>Marktstand</vt:lpstr>
      <vt:lpstr>Ausbildungssystem in Österreich</vt:lpstr>
      <vt:lpstr>Berufsbilder</vt:lpstr>
      <vt:lpstr>Informationsbeschaffung</vt:lpstr>
      <vt:lpstr>Steckbrief zu deinem Traumberuf</vt:lpstr>
      <vt:lpstr>Was sagen Personen in deinem Traumberuf?</vt:lpstr>
      <vt:lpstr>Steckbrief zu einem Zukunftsberuf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2025-01-07T12:19:26Z</dcterms:created>
  <dcterms:modified xsi:type="dcterms:W3CDTF">2025-01-29T09:34:58Z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0x010100595324AF558A4644A44B7A3BBA3F768F</vt:lpwstr>
  </property>
</Properties>
</file>