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4"/>
  </p:sldMasterIdLst>
  <p:notesMasterIdLst>
    <p:notesMasterId r:id="rId28"/>
  </p:notesMasterIdLst>
  <p:handoutMasterIdLst>
    <p:handoutMasterId r:id="rId29"/>
  </p:handoutMasterIdLst>
  <p:sldIdLst>
    <p:sldId id="256" r:id="rId5"/>
    <p:sldId id="260" r:id="rId6"/>
    <p:sldId id="257" r:id="rId7"/>
    <p:sldId id="262" r:id="rId8"/>
    <p:sldId id="891" r:id="rId9"/>
    <p:sldId id="875" r:id="rId10"/>
    <p:sldId id="261" r:id="rId11"/>
    <p:sldId id="259" r:id="rId12"/>
    <p:sldId id="263" r:id="rId13"/>
    <p:sldId id="892" r:id="rId14"/>
    <p:sldId id="878" r:id="rId15"/>
    <p:sldId id="876" r:id="rId16"/>
    <p:sldId id="879" r:id="rId17"/>
    <p:sldId id="884" r:id="rId18"/>
    <p:sldId id="883" r:id="rId19"/>
    <p:sldId id="885" r:id="rId20"/>
    <p:sldId id="881" r:id="rId21"/>
    <p:sldId id="886" r:id="rId22"/>
    <p:sldId id="888" r:id="rId23"/>
    <p:sldId id="887" r:id="rId24"/>
    <p:sldId id="889" r:id="rId25"/>
    <p:sldId id="893" r:id="rId26"/>
    <p:sldId id="890" r:id="rId27"/>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or" initials="M"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096B6"/>
    <a:srgbClr val="7CC4D5"/>
    <a:srgbClr val="D8EBF0"/>
    <a:srgbClr val="DCF6FC"/>
    <a:srgbClr val="D7D7D7"/>
    <a:srgbClr val="ABE9F7"/>
    <a:srgbClr val="13B5DB"/>
    <a:srgbClr val="FFFFFF"/>
    <a:srgbClr val="6ED9F2"/>
    <a:srgbClr val="33CA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29D7F5D-97C3-4086-9CAB-902C91EADF40}" v="9" dt="2024-08-02T11:09:49.336"/>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1" d="100"/>
          <a:sy n="71" d="100"/>
        </p:scale>
        <p:origin x="388" y="5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8/10/relationships/authors" Target="author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3E6AEF9C-658A-913C-9738-B4CBA6E51D0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a:extLst>
              <a:ext uri="{FF2B5EF4-FFF2-40B4-BE49-F238E27FC236}">
                <a16:creationId xmlns:a16="http://schemas.microsoft.com/office/drawing/2014/main" id="{DBE4259D-5FF8-21D6-AA34-3AC91444636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70E7F32-1E2C-4E53-8182-5538962F12C5}" type="datetimeFigureOut">
              <a:rPr lang="de-AT" smtClean="0"/>
              <a:t>02.08.2024</a:t>
            </a:fld>
            <a:endParaRPr lang="de-AT"/>
          </a:p>
        </p:txBody>
      </p:sp>
      <p:sp>
        <p:nvSpPr>
          <p:cNvPr id="4" name="Fußzeilenplatzhalter 3">
            <a:extLst>
              <a:ext uri="{FF2B5EF4-FFF2-40B4-BE49-F238E27FC236}">
                <a16:creationId xmlns:a16="http://schemas.microsoft.com/office/drawing/2014/main" id="{EAAE8756-03FE-B489-7842-4CD0D9E7879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5" name="Foliennummernplatzhalter 4">
            <a:extLst>
              <a:ext uri="{FF2B5EF4-FFF2-40B4-BE49-F238E27FC236}">
                <a16:creationId xmlns:a16="http://schemas.microsoft.com/office/drawing/2014/main" id="{51AEDEDC-30EC-45EA-E4CF-677C3B8E03F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19089D9-9695-4731-8F20-C43BF1C68EE8}" type="slidenum">
              <a:rPr lang="de-AT" smtClean="0"/>
              <a:t>‹Nr.›</a:t>
            </a:fld>
            <a:endParaRPr lang="de-AT"/>
          </a:p>
        </p:txBody>
      </p:sp>
    </p:spTree>
    <p:extLst>
      <p:ext uri="{BB962C8B-B14F-4D97-AF65-F5344CB8AC3E}">
        <p14:creationId xmlns:p14="http://schemas.microsoft.com/office/powerpoint/2010/main" val="5306526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ACE6F3-B57E-443A-A8DA-6C2C80B6CC27}" type="datetimeFigureOut">
              <a:rPr lang="de-AT" smtClean="0"/>
              <a:t>02.08.2024</a:t>
            </a:fld>
            <a:endParaRPr lang="de-AT"/>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67A2DD-559C-4957-BFD1-D1F3EC902464}" type="slidenum">
              <a:rPr lang="de-AT" smtClean="0"/>
              <a:t>‹Nr.›</a:t>
            </a:fld>
            <a:endParaRPr lang="de-AT"/>
          </a:p>
        </p:txBody>
      </p:sp>
    </p:spTree>
    <p:extLst>
      <p:ext uri="{BB962C8B-B14F-4D97-AF65-F5344CB8AC3E}">
        <p14:creationId xmlns:p14="http://schemas.microsoft.com/office/powerpoint/2010/main" val="14202504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AU"/>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B7520-6218-4ADC-9E0C-DC35ED680E06}"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89973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AU"/>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B7520-6218-4ADC-9E0C-DC35ED680E06}"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10818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AU"/>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B7520-6218-4ADC-9E0C-DC35ED680E06}"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87377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AU"/>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B7520-6218-4ADC-9E0C-DC35ED680E06}"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21597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AU"/>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4B7520-6218-4ADC-9E0C-DC35ED680E06}"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39852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464ABD-7F6F-CB5C-BB82-49BD8AC5B989}"/>
              </a:ext>
            </a:extLst>
          </p:cNvPr>
          <p:cNvSpPr>
            <a:spLocks noGrp="1"/>
          </p:cNvSpPr>
          <p:nvPr>
            <p:ph type="ctrTitle"/>
          </p:nvPr>
        </p:nvSpPr>
        <p:spPr>
          <a:xfrm>
            <a:off x="1524000" y="2417379"/>
            <a:ext cx="9144000" cy="1092584"/>
          </a:xfrm>
        </p:spPr>
        <p:txBody>
          <a:bodyPr anchor="b">
            <a:normAutofit/>
          </a:bodyPr>
          <a:lstStyle>
            <a:lvl1pPr algn="ctr">
              <a:defRPr sz="5400">
                <a:solidFill>
                  <a:schemeClr val="bg1"/>
                </a:solidFill>
              </a:defRPr>
            </a:lvl1pPr>
          </a:lstStyle>
          <a:p>
            <a:r>
              <a:rPr lang="de-DE"/>
              <a:t>Mastertitelformat bearbeiten</a:t>
            </a:r>
            <a:endParaRPr lang="de-AT"/>
          </a:p>
        </p:txBody>
      </p:sp>
      <p:sp>
        <p:nvSpPr>
          <p:cNvPr id="3" name="Untertitel 2">
            <a:extLst>
              <a:ext uri="{FF2B5EF4-FFF2-40B4-BE49-F238E27FC236}">
                <a16:creationId xmlns:a16="http://schemas.microsoft.com/office/drawing/2014/main" id="{7189A1FF-69B3-5ED1-F08E-06B48DAD68BC}"/>
              </a:ext>
            </a:extLst>
          </p:cNvPr>
          <p:cNvSpPr>
            <a:spLocks noGrp="1"/>
          </p:cNvSpPr>
          <p:nvPr>
            <p:ph type="subTitle" idx="1"/>
          </p:nvPr>
        </p:nvSpPr>
        <p:spPr>
          <a:xfrm>
            <a:off x="1524000" y="3602038"/>
            <a:ext cx="9144000"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AT"/>
          </a:p>
        </p:txBody>
      </p:sp>
      <p:sp>
        <p:nvSpPr>
          <p:cNvPr id="4" name="Datumsplatzhalter 3">
            <a:extLst>
              <a:ext uri="{FF2B5EF4-FFF2-40B4-BE49-F238E27FC236}">
                <a16:creationId xmlns:a16="http://schemas.microsoft.com/office/drawing/2014/main" id="{AED2F7CC-F5E0-9E58-F49E-0CD0DC111488}"/>
              </a:ext>
            </a:extLst>
          </p:cNvPr>
          <p:cNvSpPr>
            <a:spLocks noGrp="1"/>
          </p:cNvSpPr>
          <p:nvPr>
            <p:ph type="dt" sz="half" idx="10"/>
          </p:nvPr>
        </p:nvSpPr>
        <p:spPr/>
        <p:txBody>
          <a:bodyPr/>
          <a:lstStyle/>
          <a:p>
            <a:fld id="{7B72AFC8-71AF-4FA8-81EA-9CC1D8591C18}" type="datetime1">
              <a:rPr lang="de-AT" smtClean="0"/>
              <a:t>02.08.2024</a:t>
            </a:fld>
            <a:endParaRPr lang="de-AT"/>
          </a:p>
        </p:txBody>
      </p:sp>
      <p:sp>
        <p:nvSpPr>
          <p:cNvPr id="5" name="Fußzeilenplatzhalter 4">
            <a:extLst>
              <a:ext uri="{FF2B5EF4-FFF2-40B4-BE49-F238E27FC236}">
                <a16:creationId xmlns:a16="http://schemas.microsoft.com/office/drawing/2014/main" id="{69FC7B56-405B-CEC6-5F70-96042FC7A9FF}"/>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3932A690-45BC-2082-EF1E-F00BF76E3848}"/>
              </a:ext>
            </a:extLst>
          </p:cNvPr>
          <p:cNvSpPr>
            <a:spLocks noGrp="1"/>
          </p:cNvSpPr>
          <p:nvPr>
            <p:ph type="sldNum" sz="quarter" idx="12"/>
          </p:nvPr>
        </p:nvSpPr>
        <p:spPr/>
        <p:txBody>
          <a:bodyPr/>
          <a:lstStyle/>
          <a:p>
            <a:fld id="{4C23FFEC-42AF-4C5F-8FEB-D69D9B6A7C04}" type="slidenum">
              <a:rPr lang="de-AT" smtClean="0"/>
              <a:t>‹Nr.›</a:t>
            </a:fld>
            <a:endParaRPr lang="de-AT"/>
          </a:p>
        </p:txBody>
      </p:sp>
      <p:pic>
        <p:nvPicPr>
          <p:cNvPr id="7" name="Grafik 6" descr="Ein Bild, das Grafiken, Schrift, Grafikdesign, Text enthält.&#10;&#10;Automatisch generierte Beschreibung">
            <a:extLst>
              <a:ext uri="{FF2B5EF4-FFF2-40B4-BE49-F238E27FC236}">
                <a16:creationId xmlns:a16="http://schemas.microsoft.com/office/drawing/2014/main" id="{A980B4CC-8D7F-A554-4EC3-2DE1719F4FAC}"/>
              </a:ext>
            </a:extLst>
          </p:cNvPr>
          <p:cNvPicPr>
            <a:picLocks noChangeAspect="1"/>
          </p:cNvPicPr>
          <p:nvPr userDrawn="1"/>
        </p:nvPicPr>
        <p:blipFill>
          <a:blip r:embed="rId3"/>
          <a:stretch>
            <a:fillRect/>
          </a:stretch>
        </p:blipFill>
        <p:spPr bwMode="auto">
          <a:xfrm>
            <a:off x="7376160" y="1825625"/>
            <a:ext cx="1234440" cy="706755"/>
          </a:xfrm>
          <a:prstGeom prst="rect">
            <a:avLst/>
          </a:prstGeom>
        </p:spPr>
      </p:pic>
      <p:pic>
        <p:nvPicPr>
          <p:cNvPr id="8" name="Grafik 7" descr="Ein Bild, das Text, Schrift, Screenshot, weiß enthält.&#10;&#10;Automatisch generierte Beschreibung">
            <a:extLst>
              <a:ext uri="{FF2B5EF4-FFF2-40B4-BE49-F238E27FC236}">
                <a16:creationId xmlns:a16="http://schemas.microsoft.com/office/drawing/2014/main" id="{82BC6F5F-CAC9-79C0-6347-07C26E381833}"/>
              </a:ext>
            </a:extLst>
          </p:cNvPr>
          <p:cNvPicPr>
            <a:picLocks noChangeAspect="1"/>
          </p:cNvPicPr>
          <p:nvPr userDrawn="1"/>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05200" y="2028825"/>
            <a:ext cx="3634740" cy="511175"/>
          </a:xfrm>
          <a:prstGeom prst="rect">
            <a:avLst/>
          </a:prstGeom>
          <a:noFill/>
          <a:ln>
            <a:noFill/>
          </a:ln>
        </p:spPr>
      </p:pic>
    </p:spTree>
    <p:extLst>
      <p:ext uri="{BB962C8B-B14F-4D97-AF65-F5344CB8AC3E}">
        <p14:creationId xmlns:p14="http://schemas.microsoft.com/office/powerpoint/2010/main" val="2758401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3D86DB4-0146-BA32-3C81-CDB6ADA9FA5C}"/>
              </a:ext>
            </a:extLst>
          </p:cNvPr>
          <p:cNvSpPr>
            <a:spLocks noGrp="1"/>
          </p:cNvSpPr>
          <p:nvPr>
            <p:ph type="title"/>
          </p:nvPr>
        </p:nvSpPr>
        <p:spPr/>
        <p:txBody>
          <a:bodyPr/>
          <a:lstStyle/>
          <a:p>
            <a:r>
              <a:rPr lang="de-DE"/>
              <a:t>Mastertitelformat bearbeiten</a:t>
            </a:r>
            <a:endParaRPr lang="de-AT"/>
          </a:p>
        </p:txBody>
      </p:sp>
      <p:sp>
        <p:nvSpPr>
          <p:cNvPr id="3" name="Vertikaler Textplatzhalter 2">
            <a:extLst>
              <a:ext uri="{FF2B5EF4-FFF2-40B4-BE49-F238E27FC236}">
                <a16:creationId xmlns:a16="http://schemas.microsoft.com/office/drawing/2014/main" id="{14BEE132-D228-1F40-F945-92639918ED4B}"/>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A906F0E2-28DC-65DB-7031-A193A7A0B1E5}"/>
              </a:ext>
            </a:extLst>
          </p:cNvPr>
          <p:cNvSpPr>
            <a:spLocks noGrp="1"/>
          </p:cNvSpPr>
          <p:nvPr>
            <p:ph type="dt" sz="half" idx="10"/>
          </p:nvPr>
        </p:nvSpPr>
        <p:spPr/>
        <p:txBody>
          <a:bodyPr/>
          <a:lstStyle/>
          <a:p>
            <a:fld id="{338EDD10-9B23-4350-97BC-2C1CFC0D54F1}" type="datetime1">
              <a:rPr lang="de-AT" smtClean="0"/>
              <a:t>02.08.2024</a:t>
            </a:fld>
            <a:endParaRPr lang="de-AT"/>
          </a:p>
        </p:txBody>
      </p:sp>
      <p:sp>
        <p:nvSpPr>
          <p:cNvPr id="5" name="Fußzeilenplatzhalter 4">
            <a:extLst>
              <a:ext uri="{FF2B5EF4-FFF2-40B4-BE49-F238E27FC236}">
                <a16:creationId xmlns:a16="http://schemas.microsoft.com/office/drawing/2014/main" id="{211969DB-A210-3A73-0122-1A770E75CC34}"/>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7D2B2BE5-2AEB-18E8-F087-0D5DB9EF2F92}"/>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27977041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C4134C2F-843F-23F2-08C1-039F13C3016E}"/>
              </a:ext>
            </a:extLst>
          </p:cNvPr>
          <p:cNvSpPr>
            <a:spLocks noGrp="1"/>
          </p:cNvSpPr>
          <p:nvPr>
            <p:ph type="title" orient="vert"/>
          </p:nvPr>
        </p:nvSpPr>
        <p:spPr>
          <a:xfrm>
            <a:off x="8724900" y="365125"/>
            <a:ext cx="2628900" cy="5811838"/>
          </a:xfrm>
        </p:spPr>
        <p:txBody>
          <a:bodyPr vert="eaVert"/>
          <a:lstStyle/>
          <a:p>
            <a:r>
              <a:rPr lang="de-DE"/>
              <a:t>Mastertitelformat bearbeiten</a:t>
            </a:r>
            <a:endParaRPr lang="de-AT"/>
          </a:p>
        </p:txBody>
      </p:sp>
      <p:sp>
        <p:nvSpPr>
          <p:cNvPr id="3" name="Vertikaler Textplatzhalter 2">
            <a:extLst>
              <a:ext uri="{FF2B5EF4-FFF2-40B4-BE49-F238E27FC236}">
                <a16:creationId xmlns:a16="http://schemas.microsoft.com/office/drawing/2014/main" id="{A46345AD-93B7-8C08-BE3B-A1F20C3FDFE6}"/>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546DAA41-1689-7BA6-EF63-0E2175A708DA}"/>
              </a:ext>
            </a:extLst>
          </p:cNvPr>
          <p:cNvSpPr>
            <a:spLocks noGrp="1"/>
          </p:cNvSpPr>
          <p:nvPr>
            <p:ph type="dt" sz="half" idx="10"/>
          </p:nvPr>
        </p:nvSpPr>
        <p:spPr/>
        <p:txBody>
          <a:bodyPr/>
          <a:lstStyle/>
          <a:p>
            <a:fld id="{418801F8-98D9-4D95-8348-CD17CB4A3F68}" type="datetime1">
              <a:rPr lang="de-AT" smtClean="0"/>
              <a:t>02.08.2024</a:t>
            </a:fld>
            <a:endParaRPr lang="de-AT"/>
          </a:p>
        </p:txBody>
      </p:sp>
      <p:sp>
        <p:nvSpPr>
          <p:cNvPr id="5" name="Fußzeilenplatzhalter 4">
            <a:extLst>
              <a:ext uri="{FF2B5EF4-FFF2-40B4-BE49-F238E27FC236}">
                <a16:creationId xmlns:a16="http://schemas.microsoft.com/office/drawing/2014/main" id="{1394FEF3-53C3-5730-AFDF-DEBCBF593A5A}"/>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03F285EF-1D57-311D-8577-6A9F133B9447}"/>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7227042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BA9223D-CB3E-BEA4-08F0-FB556A9E06E2}"/>
              </a:ext>
            </a:extLst>
          </p:cNvPr>
          <p:cNvSpPr>
            <a:spLocks noGrp="1"/>
          </p:cNvSpPr>
          <p:nvPr>
            <p:ph type="title"/>
          </p:nvPr>
        </p:nvSpPr>
        <p:spPr>
          <a:xfrm>
            <a:off x="838200" y="681037"/>
            <a:ext cx="10515600" cy="1009651"/>
          </a:xfrm>
        </p:spPr>
        <p:txBody>
          <a:bodyPr/>
          <a:lstStyle>
            <a:lvl1pPr>
              <a:defRPr>
                <a:solidFill>
                  <a:srgbClr val="1096B6"/>
                </a:solidFill>
              </a:defRPr>
            </a:lvl1pPr>
          </a:lstStyle>
          <a:p>
            <a:r>
              <a:rPr lang="de-DE"/>
              <a:t>Mastertitelformat bearbeiten</a:t>
            </a:r>
            <a:endParaRPr lang="de-AT"/>
          </a:p>
        </p:txBody>
      </p:sp>
      <p:sp>
        <p:nvSpPr>
          <p:cNvPr id="3" name="Inhaltsplatzhalter 2">
            <a:extLst>
              <a:ext uri="{FF2B5EF4-FFF2-40B4-BE49-F238E27FC236}">
                <a16:creationId xmlns:a16="http://schemas.microsoft.com/office/drawing/2014/main" id="{DC1F9A8B-94A7-632E-1EA3-65E85F45FE28}"/>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E9B483B5-19CD-7CF0-9C19-E3D408D282C2}"/>
              </a:ext>
            </a:extLst>
          </p:cNvPr>
          <p:cNvSpPr>
            <a:spLocks noGrp="1"/>
          </p:cNvSpPr>
          <p:nvPr>
            <p:ph type="dt" sz="half" idx="10"/>
          </p:nvPr>
        </p:nvSpPr>
        <p:spPr/>
        <p:txBody>
          <a:bodyPr/>
          <a:lstStyle/>
          <a:p>
            <a:fld id="{D8F2C201-6C60-4773-9E8B-B829119F319A}" type="datetime1">
              <a:rPr lang="de-AT" smtClean="0"/>
              <a:t>02.08.2024</a:t>
            </a:fld>
            <a:endParaRPr lang="de-AT"/>
          </a:p>
        </p:txBody>
      </p:sp>
      <p:sp>
        <p:nvSpPr>
          <p:cNvPr id="5" name="Fußzeilenplatzhalter 4">
            <a:extLst>
              <a:ext uri="{FF2B5EF4-FFF2-40B4-BE49-F238E27FC236}">
                <a16:creationId xmlns:a16="http://schemas.microsoft.com/office/drawing/2014/main" id="{8A2D298C-0C2A-61AA-F6B4-9DAB62177920}"/>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5F03FFE4-FEFC-3AFF-B232-62D883E025D7}"/>
              </a:ext>
            </a:extLst>
          </p:cNvPr>
          <p:cNvSpPr>
            <a:spLocks noGrp="1"/>
          </p:cNvSpPr>
          <p:nvPr>
            <p:ph type="sldNum" sz="quarter" idx="12"/>
          </p:nvPr>
        </p:nvSpPr>
        <p:spPr/>
        <p:txBody>
          <a:bodyPr/>
          <a:lstStyle/>
          <a:p>
            <a:r>
              <a:rPr lang="de-AT"/>
              <a:t>Folie </a:t>
            </a:r>
            <a:fld id="{4C23FFEC-42AF-4C5F-8FEB-D69D9B6A7C04}" type="slidenum">
              <a:rPr lang="de-AT" smtClean="0"/>
              <a:pPr/>
              <a:t>‹Nr.›</a:t>
            </a:fld>
            <a:endParaRPr lang="de-AT"/>
          </a:p>
        </p:txBody>
      </p:sp>
      <p:pic>
        <p:nvPicPr>
          <p:cNvPr id="8" name="Grafik 7">
            <a:extLst>
              <a:ext uri="{FF2B5EF4-FFF2-40B4-BE49-F238E27FC236}">
                <a16:creationId xmlns:a16="http://schemas.microsoft.com/office/drawing/2014/main" id="{3E52D445-B16A-DC23-1E19-5E8840CF712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39" y="50705"/>
            <a:ext cx="12192000" cy="630544"/>
          </a:xfrm>
          <a:prstGeom prst="rect">
            <a:avLst/>
          </a:prstGeom>
        </p:spPr>
      </p:pic>
      <p:cxnSp>
        <p:nvCxnSpPr>
          <p:cNvPr id="10" name="Gerader Verbinder 9">
            <a:extLst>
              <a:ext uri="{FF2B5EF4-FFF2-40B4-BE49-F238E27FC236}">
                <a16:creationId xmlns:a16="http://schemas.microsoft.com/office/drawing/2014/main" id="{F1985109-0A2E-F212-F0F2-07023400DE4F}"/>
              </a:ext>
            </a:extLst>
          </p:cNvPr>
          <p:cNvCxnSpPr>
            <a:cxnSpLocks/>
          </p:cNvCxnSpPr>
          <p:nvPr userDrawn="1"/>
        </p:nvCxnSpPr>
        <p:spPr>
          <a:xfrm>
            <a:off x="79513" y="6356350"/>
            <a:ext cx="12016409" cy="0"/>
          </a:xfrm>
          <a:prstGeom prst="line">
            <a:avLst/>
          </a:prstGeom>
          <a:ln w="12700">
            <a:solidFill>
              <a:srgbClr val="1096B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2084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D9C815-B4AA-44AC-D907-ABBDCC44A45B}"/>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endParaRPr lang="de-AT"/>
          </a:p>
        </p:txBody>
      </p:sp>
      <p:sp>
        <p:nvSpPr>
          <p:cNvPr id="3" name="Textplatzhalter 2">
            <a:extLst>
              <a:ext uri="{FF2B5EF4-FFF2-40B4-BE49-F238E27FC236}">
                <a16:creationId xmlns:a16="http://schemas.microsoft.com/office/drawing/2014/main" id="{5774AF07-8386-1579-5C88-E48076DCB4A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FF859A44-2F25-E5DE-75BF-8B83340C4E15}"/>
              </a:ext>
            </a:extLst>
          </p:cNvPr>
          <p:cNvSpPr>
            <a:spLocks noGrp="1"/>
          </p:cNvSpPr>
          <p:nvPr>
            <p:ph type="dt" sz="half" idx="10"/>
          </p:nvPr>
        </p:nvSpPr>
        <p:spPr/>
        <p:txBody>
          <a:bodyPr/>
          <a:lstStyle/>
          <a:p>
            <a:fld id="{55A0FBB4-2693-4AEC-8D3A-B96C8CEF2613}" type="datetime1">
              <a:rPr lang="de-AT" smtClean="0"/>
              <a:t>02.08.2024</a:t>
            </a:fld>
            <a:endParaRPr lang="de-AT"/>
          </a:p>
        </p:txBody>
      </p:sp>
      <p:sp>
        <p:nvSpPr>
          <p:cNvPr id="5" name="Fußzeilenplatzhalter 4">
            <a:extLst>
              <a:ext uri="{FF2B5EF4-FFF2-40B4-BE49-F238E27FC236}">
                <a16:creationId xmlns:a16="http://schemas.microsoft.com/office/drawing/2014/main" id="{18B55C9F-4A01-92CC-ACA3-8F09A88DD335}"/>
              </a:ext>
            </a:extLst>
          </p:cNvPr>
          <p:cNvSpPr>
            <a:spLocks noGrp="1"/>
          </p:cNvSpPr>
          <p:nvPr>
            <p:ph type="ftr" sz="quarter" idx="11"/>
          </p:nvPr>
        </p:nvSpPr>
        <p:spPr/>
        <p:txBody>
          <a:bodyPr/>
          <a:lstStyle/>
          <a:p>
            <a:endParaRPr lang="de-AT"/>
          </a:p>
        </p:txBody>
      </p:sp>
      <p:sp>
        <p:nvSpPr>
          <p:cNvPr id="6" name="Foliennummernplatzhalter 5">
            <a:extLst>
              <a:ext uri="{FF2B5EF4-FFF2-40B4-BE49-F238E27FC236}">
                <a16:creationId xmlns:a16="http://schemas.microsoft.com/office/drawing/2014/main" id="{71E4F155-3138-5774-87EF-18846B50C6DD}"/>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788687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F35FB1-8054-049B-4A4B-F3A97A139CFA}"/>
              </a:ext>
            </a:extLst>
          </p:cNvPr>
          <p:cNvSpPr>
            <a:spLocks noGrp="1"/>
          </p:cNvSpPr>
          <p:nvPr>
            <p:ph type="title"/>
          </p:nvPr>
        </p:nvSpPr>
        <p:spPr/>
        <p:txBody>
          <a:bodyPr/>
          <a:lstStyle/>
          <a:p>
            <a:r>
              <a:rPr lang="de-DE"/>
              <a:t>Mastertitelformat bearbeiten</a:t>
            </a:r>
            <a:endParaRPr lang="de-AT"/>
          </a:p>
        </p:txBody>
      </p:sp>
      <p:sp>
        <p:nvSpPr>
          <p:cNvPr id="3" name="Inhaltsplatzhalter 2">
            <a:extLst>
              <a:ext uri="{FF2B5EF4-FFF2-40B4-BE49-F238E27FC236}">
                <a16:creationId xmlns:a16="http://schemas.microsoft.com/office/drawing/2014/main" id="{4F9F1288-06B3-FCEC-DECD-430E296222D6}"/>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Inhaltsplatzhalter 3">
            <a:extLst>
              <a:ext uri="{FF2B5EF4-FFF2-40B4-BE49-F238E27FC236}">
                <a16:creationId xmlns:a16="http://schemas.microsoft.com/office/drawing/2014/main" id="{40993D54-8D56-C8D3-BED2-C737DFFC4929}"/>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Datumsplatzhalter 4">
            <a:extLst>
              <a:ext uri="{FF2B5EF4-FFF2-40B4-BE49-F238E27FC236}">
                <a16:creationId xmlns:a16="http://schemas.microsoft.com/office/drawing/2014/main" id="{86F9C42F-658D-1E47-D056-C49F693C17F7}"/>
              </a:ext>
            </a:extLst>
          </p:cNvPr>
          <p:cNvSpPr>
            <a:spLocks noGrp="1"/>
          </p:cNvSpPr>
          <p:nvPr>
            <p:ph type="dt" sz="half" idx="10"/>
          </p:nvPr>
        </p:nvSpPr>
        <p:spPr/>
        <p:txBody>
          <a:bodyPr/>
          <a:lstStyle/>
          <a:p>
            <a:fld id="{063AA2DF-D5AA-403F-88F0-92CBBEE81278}" type="datetime1">
              <a:rPr lang="de-AT" smtClean="0"/>
              <a:t>02.08.2024</a:t>
            </a:fld>
            <a:endParaRPr lang="de-AT"/>
          </a:p>
        </p:txBody>
      </p:sp>
      <p:sp>
        <p:nvSpPr>
          <p:cNvPr id="6" name="Fußzeilenplatzhalter 5">
            <a:extLst>
              <a:ext uri="{FF2B5EF4-FFF2-40B4-BE49-F238E27FC236}">
                <a16:creationId xmlns:a16="http://schemas.microsoft.com/office/drawing/2014/main" id="{1A1C0140-32AE-F47B-9A46-05260C92C391}"/>
              </a:ext>
            </a:extLst>
          </p:cNvPr>
          <p:cNvSpPr>
            <a:spLocks noGrp="1"/>
          </p:cNvSpPr>
          <p:nvPr>
            <p:ph type="ftr" sz="quarter" idx="11"/>
          </p:nvPr>
        </p:nvSpPr>
        <p:spPr/>
        <p:txBody>
          <a:bodyPr/>
          <a:lstStyle/>
          <a:p>
            <a:endParaRPr lang="de-AT"/>
          </a:p>
        </p:txBody>
      </p:sp>
      <p:sp>
        <p:nvSpPr>
          <p:cNvPr id="7" name="Foliennummernplatzhalter 6">
            <a:extLst>
              <a:ext uri="{FF2B5EF4-FFF2-40B4-BE49-F238E27FC236}">
                <a16:creationId xmlns:a16="http://schemas.microsoft.com/office/drawing/2014/main" id="{EDABDA0A-DF7D-D0A1-2A9D-32DB6F8FB586}"/>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23840704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741E12-E963-7B45-FE6B-5384FBF84D78}"/>
              </a:ext>
            </a:extLst>
          </p:cNvPr>
          <p:cNvSpPr>
            <a:spLocks noGrp="1"/>
          </p:cNvSpPr>
          <p:nvPr>
            <p:ph type="title"/>
          </p:nvPr>
        </p:nvSpPr>
        <p:spPr>
          <a:xfrm>
            <a:off x="839788" y="365125"/>
            <a:ext cx="10515600" cy="1325563"/>
          </a:xfrm>
        </p:spPr>
        <p:txBody>
          <a:bodyPr/>
          <a:lstStyle/>
          <a:p>
            <a:r>
              <a:rPr lang="de-DE"/>
              <a:t>Mastertitelformat bearbeiten</a:t>
            </a:r>
            <a:endParaRPr lang="de-AT"/>
          </a:p>
        </p:txBody>
      </p:sp>
      <p:sp>
        <p:nvSpPr>
          <p:cNvPr id="3" name="Textplatzhalter 2">
            <a:extLst>
              <a:ext uri="{FF2B5EF4-FFF2-40B4-BE49-F238E27FC236}">
                <a16:creationId xmlns:a16="http://schemas.microsoft.com/office/drawing/2014/main" id="{76B6FB0A-DDE3-4649-1764-48A0C065F65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639A23F1-5D17-F4E5-36F2-EAA49679F894}"/>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Textplatzhalter 4">
            <a:extLst>
              <a:ext uri="{FF2B5EF4-FFF2-40B4-BE49-F238E27FC236}">
                <a16:creationId xmlns:a16="http://schemas.microsoft.com/office/drawing/2014/main" id="{D08DF235-FAE9-6FCB-C2D0-698E760908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88B32B09-5D1B-011A-A223-6659FC9AAB0F}"/>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7" name="Datumsplatzhalter 6">
            <a:extLst>
              <a:ext uri="{FF2B5EF4-FFF2-40B4-BE49-F238E27FC236}">
                <a16:creationId xmlns:a16="http://schemas.microsoft.com/office/drawing/2014/main" id="{6AA65B16-A26E-CAD0-FF72-05B157D4ACB0}"/>
              </a:ext>
            </a:extLst>
          </p:cNvPr>
          <p:cNvSpPr>
            <a:spLocks noGrp="1"/>
          </p:cNvSpPr>
          <p:nvPr>
            <p:ph type="dt" sz="half" idx="10"/>
          </p:nvPr>
        </p:nvSpPr>
        <p:spPr/>
        <p:txBody>
          <a:bodyPr/>
          <a:lstStyle/>
          <a:p>
            <a:fld id="{645D1250-63A7-4381-833C-4FBE381FC9FB}" type="datetime1">
              <a:rPr lang="de-AT" smtClean="0"/>
              <a:t>02.08.2024</a:t>
            </a:fld>
            <a:endParaRPr lang="de-AT"/>
          </a:p>
        </p:txBody>
      </p:sp>
      <p:sp>
        <p:nvSpPr>
          <p:cNvPr id="8" name="Fußzeilenplatzhalter 7">
            <a:extLst>
              <a:ext uri="{FF2B5EF4-FFF2-40B4-BE49-F238E27FC236}">
                <a16:creationId xmlns:a16="http://schemas.microsoft.com/office/drawing/2014/main" id="{83C70F9C-38A9-2459-CBF3-120EB3743939}"/>
              </a:ext>
            </a:extLst>
          </p:cNvPr>
          <p:cNvSpPr>
            <a:spLocks noGrp="1"/>
          </p:cNvSpPr>
          <p:nvPr>
            <p:ph type="ftr" sz="quarter" idx="11"/>
          </p:nvPr>
        </p:nvSpPr>
        <p:spPr/>
        <p:txBody>
          <a:bodyPr/>
          <a:lstStyle/>
          <a:p>
            <a:endParaRPr lang="de-AT"/>
          </a:p>
        </p:txBody>
      </p:sp>
      <p:sp>
        <p:nvSpPr>
          <p:cNvPr id="9" name="Foliennummernplatzhalter 8">
            <a:extLst>
              <a:ext uri="{FF2B5EF4-FFF2-40B4-BE49-F238E27FC236}">
                <a16:creationId xmlns:a16="http://schemas.microsoft.com/office/drawing/2014/main" id="{9C327E51-B105-183D-C9AF-A431D419589C}"/>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1402804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BE04AD-9C81-F30B-17F9-0DF668C0A397}"/>
              </a:ext>
            </a:extLst>
          </p:cNvPr>
          <p:cNvSpPr>
            <a:spLocks noGrp="1"/>
          </p:cNvSpPr>
          <p:nvPr>
            <p:ph type="title"/>
          </p:nvPr>
        </p:nvSpPr>
        <p:spPr/>
        <p:txBody>
          <a:bodyPr/>
          <a:lstStyle/>
          <a:p>
            <a:r>
              <a:rPr lang="de-DE"/>
              <a:t>Mastertitelformat bearbeiten</a:t>
            </a:r>
            <a:endParaRPr lang="de-AT"/>
          </a:p>
        </p:txBody>
      </p:sp>
      <p:sp>
        <p:nvSpPr>
          <p:cNvPr id="3" name="Datumsplatzhalter 2">
            <a:extLst>
              <a:ext uri="{FF2B5EF4-FFF2-40B4-BE49-F238E27FC236}">
                <a16:creationId xmlns:a16="http://schemas.microsoft.com/office/drawing/2014/main" id="{76D61C28-73F4-4E15-FD2D-19C6760BF3C4}"/>
              </a:ext>
            </a:extLst>
          </p:cNvPr>
          <p:cNvSpPr>
            <a:spLocks noGrp="1"/>
          </p:cNvSpPr>
          <p:nvPr>
            <p:ph type="dt" sz="half" idx="10"/>
          </p:nvPr>
        </p:nvSpPr>
        <p:spPr/>
        <p:txBody>
          <a:bodyPr/>
          <a:lstStyle/>
          <a:p>
            <a:fld id="{A79B09A9-2E27-4799-B323-A66541FEF0C0}" type="datetime1">
              <a:rPr lang="de-AT" smtClean="0"/>
              <a:t>02.08.2024</a:t>
            </a:fld>
            <a:endParaRPr lang="de-AT"/>
          </a:p>
        </p:txBody>
      </p:sp>
      <p:sp>
        <p:nvSpPr>
          <p:cNvPr id="4" name="Fußzeilenplatzhalter 3">
            <a:extLst>
              <a:ext uri="{FF2B5EF4-FFF2-40B4-BE49-F238E27FC236}">
                <a16:creationId xmlns:a16="http://schemas.microsoft.com/office/drawing/2014/main" id="{A4AD59C0-2464-A704-CB57-A5FEFCBDED2B}"/>
              </a:ext>
            </a:extLst>
          </p:cNvPr>
          <p:cNvSpPr>
            <a:spLocks noGrp="1"/>
          </p:cNvSpPr>
          <p:nvPr>
            <p:ph type="ftr" sz="quarter" idx="11"/>
          </p:nvPr>
        </p:nvSpPr>
        <p:spPr/>
        <p:txBody>
          <a:bodyPr/>
          <a:lstStyle/>
          <a:p>
            <a:endParaRPr lang="de-AT"/>
          </a:p>
        </p:txBody>
      </p:sp>
      <p:sp>
        <p:nvSpPr>
          <p:cNvPr id="5" name="Foliennummernplatzhalter 4">
            <a:extLst>
              <a:ext uri="{FF2B5EF4-FFF2-40B4-BE49-F238E27FC236}">
                <a16:creationId xmlns:a16="http://schemas.microsoft.com/office/drawing/2014/main" id="{FD387A09-A537-8DA8-6B60-6694687DC8B5}"/>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4250013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D3773ED8-578A-EAF3-1031-2E9629BBEA79}"/>
              </a:ext>
            </a:extLst>
          </p:cNvPr>
          <p:cNvSpPr>
            <a:spLocks noGrp="1"/>
          </p:cNvSpPr>
          <p:nvPr>
            <p:ph type="dt" sz="half" idx="10"/>
          </p:nvPr>
        </p:nvSpPr>
        <p:spPr/>
        <p:txBody>
          <a:bodyPr/>
          <a:lstStyle/>
          <a:p>
            <a:fld id="{DD7CB653-35AB-42A8-820C-A4395AEC0D50}" type="datetime1">
              <a:rPr lang="de-AT" smtClean="0"/>
              <a:t>02.08.2024</a:t>
            </a:fld>
            <a:endParaRPr lang="de-AT"/>
          </a:p>
        </p:txBody>
      </p:sp>
      <p:sp>
        <p:nvSpPr>
          <p:cNvPr id="3" name="Fußzeilenplatzhalter 2">
            <a:extLst>
              <a:ext uri="{FF2B5EF4-FFF2-40B4-BE49-F238E27FC236}">
                <a16:creationId xmlns:a16="http://schemas.microsoft.com/office/drawing/2014/main" id="{21E32D6F-3340-3CE3-4C95-55B977A14772}"/>
              </a:ext>
            </a:extLst>
          </p:cNvPr>
          <p:cNvSpPr>
            <a:spLocks noGrp="1"/>
          </p:cNvSpPr>
          <p:nvPr>
            <p:ph type="ftr" sz="quarter" idx="11"/>
          </p:nvPr>
        </p:nvSpPr>
        <p:spPr/>
        <p:txBody>
          <a:bodyPr/>
          <a:lstStyle/>
          <a:p>
            <a:endParaRPr lang="de-AT"/>
          </a:p>
        </p:txBody>
      </p:sp>
      <p:sp>
        <p:nvSpPr>
          <p:cNvPr id="4" name="Foliennummernplatzhalter 3">
            <a:extLst>
              <a:ext uri="{FF2B5EF4-FFF2-40B4-BE49-F238E27FC236}">
                <a16:creationId xmlns:a16="http://schemas.microsoft.com/office/drawing/2014/main" id="{9E2DD9E9-541E-8FB3-152C-100D02767D86}"/>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37610996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D1A0621-764F-1889-A6F4-7D04F733140E}"/>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AT"/>
          </a:p>
        </p:txBody>
      </p:sp>
      <p:sp>
        <p:nvSpPr>
          <p:cNvPr id="3" name="Inhaltsplatzhalter 2">
            <a:extLst>
              <a:ext uri="{FF2B5EF4-FFF2-40B4-BE49-F238E27FC236}">
                <a16:creationId xmlns:a16="http://schemas.microsoft.com/office/drawing/2014/main" id="{613B9605-035F-56BC-2A55-89BFBD8EF0C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Textplatzhalter 3">
            <a:extLst>
              <a:ext uri="{FF2B5EF4-FFF2-40B4-BE49-F238E27FC236}">
                <a16:creationId xmlns:a16="http://schemas.microsoft.com/office/drawing/2014/main" id="{1F67CC33-AD4A-9E80-BC98-5B8ABF45F4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BD16A415-0A15-1A1F-B96E-389707D94F02}"/>
              </a:ext>
            </a:extLst>
          </p:cNvPr>
          <p:cNvSpPr>
            <a:spLocks noGrp="1"/>
          </p:cNvSpPr>
          <p:nvPr>
            <p:ph type="dt" sz="half" idx="10"/>
          </p:nvPr>
        </p:nvSpPr>
        <p:spPr/>
        <p:txBody>
          <a:bodyPr/>
          <a:lstStyle/>
          <a:p>
            <a:fld id="{93410289-1E52-431D-BAF2-45A2C1CF2F63}" type="datetime1">
              <a:rPr lang="de-AT" smtClean="0"/>
              <a:t>02.08.2024</a:t>
            </a:fld>
            <a:endParaRPr lang="de-AT"/>
          </a:p>
        </p:txBody>
      </p:sp>
      <p:sp>
        <p:nvSpPr>
          <p:cNvPr id="6" name="Fußzeilenplatzhalter 5">
            <a:extLst>
              <a:ext uri="{FF2B5EF4-FFF2-40B4-BE49-F238E27FC236}">
                <a16:creationId xmlns:a16="http://schemas.microsoft.com/office/drawing/2014/main" id="{231294D9-0629-385E-285C-3550C9BC4F65}"/>
              </a:ext>
            </a:extLst>
          </p:cNvPr>
          <p:cNvSpPr>
            <a:spLocks noGrp="1"/>
          </p:cNvSpPr>
          <p:nvPr>
            <p:ph type="ftr" sz="quarter" idx="11"/>
          </p:nvPr>
        </p:nvSpPr>
        <p:spPr/>
        <p:txBody>
          <a:bodyPr/>
          <a:lstStyle/>
          <a:p>
            <a:endParaRPr lang="de-AT"/>
          </a:p>
        </p:txBody>
      </p:sp>
      <p:sp>
        <p:nvSpPr>
          <p:cNvPr id="7" name="Foliennummernplatzhalter 6">
            <a:extLst>
              <a:ext uri="{FF2B5EF4-FFF2-40B4-BE49-F238E27FC236}">
                <a16:creationId xmlns:a16="http://schemas.microsoft.com/office/drawing/2014/main" id="{A4398957-8C79-CDCF-0BCE-0818B90AC83B}"/>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14606490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B1DEE8-1121-5CB2-3A1A-18529DE2C349}"/>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AT"/>
          </a:p>
        </p:txBody>
      </p:sp>
      <p:sp>
        <p:nvSpPr>
          <p:cNvPr id="3" name="Bildplatzhalter 2">
            <a:extLst>
              <a:ext uri="{FF2B5EF4-FFF2-40B4-BE49-F238E27FC236}">
                <a16:creationId xmlns:a16="http://schemas.microsoft.com/office/drawing/2014/main" id="{502AEAFB-3281-60F1-BCC8-C314C5B4EB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AT"/>
          </a:p>
        </p:txBody>
      </p:sp>
      <p:sp>
        <p:nvSpPr>
          <p:cNvPr id="4" name="Textplatzhalter 3">
            <a:extLst>
              <a:ext uri="{FF2B5EF4-FFF2-40B4-BE49-F238E27FC236}">
                <a16:creationId xmlns:a16="http://schemas.microsoft.com/office/drawing/2014/main" id="{FEF4F349-8F68-20E1-1E15-FC09987338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9EB140D7-7BC1-AEF8-976B-C806D0058B5C}"/>
              </a:ext>
            </a:extLst>
          </p:cNvPr>
          <p:cNvSpPr>
            <a:spLocks noGrp="1"/>
          </p:cNvSpPr>
          <p:nvPr>
            <p:ph type="dt" sz="half" idx="10"/>
          </p:nvPr>
        </p:nvSpPr>
        <p:spPr/>
        <p:txBody>
          <a:bodyPr/>
          <a:lstStyle/>
          <a:p>
            <a:fld id="{059A0B00-6C18-4671-9DC0-E76C9C59F4EF}" type="datetime1">
              <a:rPr lang="de-AT" smtClean="0"/>
              <a:t>02.08.2024</a:t>
            </a:fld>
            <a:endParaRPr lang="de-AT"/>
          </a:p>
        </p:txBody>
      </p:sp>
      <p:sp>
        <p:nvSpPr>
          <p:cNvPr id="6" name="Fußzeilenplatzhalter 5">
            <a:extLst>
              <a:ext uri="{FF2B5EF4-FFF2-40B4-BE49-F238E27FC236}">
                <a16:creationId xmlns:a16="http://schemas.microsoft.com/office/drawing/2014/main" id="{4780B8D4-96F7-5982-5619-EDBF54C9C584}"/>
              </a:ext>
            </a:extLst>
          </p:cNvPr>
          <p:cNvSpPr>
            <a:spLocks noGrp="1"/>
          </p:cNvSpPr>
          <p:nvPr>
            <p:ph type="ftr" sz="quarter" idx="11"/>
          </p:nvPr>
        </p:nvSpPr>
        <p:spPr/>
        <p:txBody>
          <a:bodyPr/>
          <a:lstStyle/>
          <a:p>
            <a:endParaRPr lang="de-AT"/>
          </a:p>
        </p:txBody>
      </p:sp>
      <p:sp>
        <p:nvSpPr>
          <p:cNvPr id="7" name="Foliennummernplatzhalter 6">
            <a:extLst>
              <a:ext uri="{FF2B5EF4-FFF2-40B4-BE49-F238E27FC236}">
                <a16:creationId xmlns:a16="http://schemas.microsoft.com/office/drawing/2014/main" id="{9E0A3988-3A38-4E5D-492A-0403484F5F26}"/>
              </a:ext>
            </a:extLst>
          </p:cNvPr>
          <p:cNvSpPr>
            <a:spLocks noGrp="1"/>
          </p:cNvSpPr>
          <p:nvPr>
            <p:ph type="sldNum" sz="quarter" idx="12"/>
          </p:nvPr>
        </p:nvSpPr>
        <p:spPr/>
        <p:txBody>
          <a:bodyPr/>
          <a:lstStyle/>
          <a:p>
            <a:fld id="{4C23FFEC-42AF-4C5F-8FEB-D69D9B6A7C04}" type="slidenum">
              <a:rPr lang="de-AT" smtClean="0"/>
              <a:t>‹Nr.›</a:t>
            </a:fld>
            <a:endParaRPr lang="de-AT"/>
          </a:p>
        </p:txBody>
      </p:sp>
    </p:spTree>
    <p:extLst>
      <p:ext uri="{BB962C8B-B14F-4D97-AF65-F5344CB8AC3E}">
        <p14:creationId xmlns:p14="http://schemas.microsoft.com/office/powerpoint/2010/main" val="13771804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A81CE185-5458-C32E-F998-3C23CB000B2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endParaRPr lang="de-AT"/>
          </a:p>
        </p:txBody>
      </p:sp>
      <p:sp>
        <p:nvSpPr>
          <p:cNvPr id="3" name="Textplatzhalter 2">
            <a:extLst>
              <a:ext uri="{FF2B5EF4-FFF2-40B4-BE49-F238E27FC236}">
                <a16:creationId xmlns:a16="http://schemas.microsoft.com/office/drawing/2014/main" id="{BC9889F1-8313-4686-9FC8-C59AEB8C1D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a:extLst>
              <a:ext uri="{FF2B5EF4-FFF2-40B4-BE49-F238E27FC236}">
                <a16:creationId xmlns:a16="http://schemas.microsoft.com/office/drawing/2014/main" id="{A833E04D-BF2D-0644-EDBB-869B64538C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9D1594-A142-473C-8999-B68A3E6D610E}" type="datetime1">
              <a:rPr lang="de-AT" smtClean="0"/>
              <a:t>02.08.2024</a:t>
            </a:fld>
            <a:endParaRPr lang="de-AT"/>
          </a:p>
        </p:txBody>
      </p:sp>
      <p:sp>
        <p:nvSpPr>
          <p:cNvPr id="5" name="Fußzeilenplatzhalter 4">
            <a:extLst>
              <a:ext uri="{FF2B5EF4-FFF2-40B4-BE49-F238E27FC236}">
                <a16:creationId xmlns:a16="http://schemas.microsoft.com/office/drawing/2014/main" id="{BD313F64-D68B-6A33-94F2-1FA989C397A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AT"/>
          </a:p>
        </p:txBody>
      </p:sp>
      <p:sp>
        <p:nvSpPr>
          <p:cNvPr id="6" name="Foliennummernplatzhalter 5">
            <a:extLst>
              <a:ext uri="{FF2B5EF4-FFF2-40B4-BE49-F238E27FC236}">
                <a16:creationId xmlns:a16="http://schemas.microsoft.com/office/drawing/2014/main" id="{2926A613-7E35-9D31-D730-23A8C3B37B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23FFEC-42AF-4C5F-8FEB-D69D9B6A7C04}" type="slidenum">
              <a:rPr lang="de-AT" smtClean="0"/>
              <a:t>‹Nr.›</a:t>
            </a:fld>
            <a:endParaRPr lang="de-AT"/>
          </a:p>
        </p:txBody>
      </p:sp>
    </p:spTree>
    <p:extLst>
      <p:ext uri="{BB962C8B-B14F-4D97-AF65-F5344CB8AC3E}">
        <p14:creationId xmlns:p14="http://schemas.microsoft.com/office/powerpoint/2010/main" val="21803496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2.svg"/><Relationship Id="rId7" Type="http://schemas.openxmlformats.org/officeDocument/2006/relationships/image" Target="../media/image6.sv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34.svg"/><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58.svg"/><Relationship Id="rId7" Type="http://schemas.openxmlformats.org/officeDocument/2006/relationships/image" Target="../media/image12.svg"/><Relationship Id="rId2" Type="http://schemas.openxmlformats.org/officeDocument/2006/relationships/image" Target="../media/image57.png"/><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6.svg"/><Relationship Id="rId5" Type="http://schemas.openxmlformats.org/officeDocument/2006/relationships/image" Target="../media/image60.svg"/><Relationship Id="rId10" Type="http://schemas.openxmlformats.org/officeDocument/2006/relationships/image" Target="../media/image5.png"/><Relationship Id="rId4" Type="http://schemas.openxmlformats.org/officeDocument/2006/relationships/image" Target="../media/image59.png"/><Relationship Id="rId9" Type="http://schemas.openxmlformats.org/officeDocument/2006/relationships/image" Target="../media/image61.svg"/></Relationships>
</file>

<file path=ppt/slides/_rels/slide12.xml.rels><?xml version="1.0" encoding="UTF-8" standalone="yes"?>
<Relationships xmlns="http://schemas.openxmlformats.org/package/2006/relationships"><Relationship Id="rId8" Type="http://schemas.openxmlformats.org/officeDocument/2006/relationships/image" Target="../media/image67.svg"/><Relationship Id="rId13" Type="http://schemas.openxmlformats.org/officeDocument/2006/relationships/image" Target="../media/image72.png"/><Relationship Id="rId3" Type="http://schemas.openxmlformats.org/officeDocument/2006/relationships/image" Target="../media/image62.png"/><Relationship Id="rId7" Type="http://schemas.openxmlformats.org/officeDocument/2006/relationships/image" Target="../media/image66.png"/><Relationship Id="rId12" Type="http://schemas.openxmlformats.org/officeDocument/2006/relationships/image" Target="../media/image71.sv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5.svg"/><Relationship Id="rId11" Type="http://schemas.openxmlformats.org/officeDocument/2006/relationships/image" Target="../media/image70.png"/><Relationship Id="rId5" Type="http://schemas.openxmlformats.org/officeDocument/2006/relationships/image" Target="../media/image64.png"/><Relationship Id="rId10" Type="http://schemas.openxmlformats.org/officeDocument/2006/relationships/image" Target="../media/image69.svg"/><Relationship Id="rId4" Type="http://schemas.openxmlformats.org/officeDocument/2006/relationships/image" Target="../media/image63.svg"/><Relationship Id="rId9" Type="http://schemas.openxmlformats.org/officeDocument/2006/relationships/image" Target="../media/image68.png"/><Relationship Id="rId14" Type="http://schemas.openxmlformats.org/officeDocument/2006/relationships/image" Target="../media/image73.svg"/></Relationships>
</file>

<file path=ppt/slides/_rels/slide1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58.svg"/><Relationship Id="rId7" Type="http://schemas.openxmlformats.org/officeDocument/2006/relationships/image" Target="../media/image12.svg"/><Relationship Id="rId2" Type="http://schemas.openxmlformats.org/officeDocument/2006/relationships/image" Target="../media/image5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60.svg"/><Relationship Id="rId4" Type="http://schemas.openxmlformats.org/officeDocument/2006/relationships/image" Target="../media/image59.png"/><Relationship Id="rId9" Type="http://schemas.openxmlformats.org/officeDocument/2006/relationships/image" Target="../media/image6.svg"/></Relationships>
</file>

<file path=ppt/slides/_rels/slide1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6.svg"/><Relationship Id="rId7" Type="http://schemas.openxmlformats.org/officeDocument/2006/relationships/image" Target="../media/image77.sv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6.png"/><Relationship Id="rId11" Type="http://schemas.openxmlformats.org/officeDocument/2006/relationships/image" Target="../media/image79.svg"/><Relationship Id="rId5" Type="http://schemas.openxmlformats.org/officeDocument/2006/relationships/image" Target="../media/image75.svg"/><Relationship Id="rId10" Type="http://schemas.openxmlformats.org/officeDocument/2006/relationships/image" Target="../media/image78.png"/><Relationship Id="rId4" Type="http://schemas.openxmlformats.org/officeDocument/2006/relationships/image" Target="../media/image74.png"/><Relationship Id="rId9" Type="http://schemas.openxmlformats.org/officeDocument/2006/relationships/image" Target="../media/image24.svg"/></Relationships>
</file>

<file path=ppt/slides/_rels/slide1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3.svg"/><Relationship Id="rId5" Type="http://schemas.openxmlformats.org/officeDocument/2006/relationships/image" Target="../media/image82.png"/><Relationship Id="rId4" Type="http://schemas.openxmlformats.org/officeDocument/2006/relationships/image" Target="../media/image81.svg"/></Relationships>
</file>

<file path=ppt/slides/_rels/slide1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75.svg"/><Relationship Id="rId7" Type="http://schemas.openxmlformats.org/officeDocument/2006/relationships/image" Target="../media/image24.svg"/><Relationship Id="rId2" Type="http://schemas.openxmlformats.org/officeDocument/2006/relationships/image" Target="../media/image74.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77.svg"/><Relationship Id="rId4" Type="http://schemas.openxmlformats.org/officeDocument/2006/relationships/image" Target="../media/image76.png"/><Relationship Id="rId9" Type="http://schemas.openxmlformats.org/officeDocument/2006/relationships/image" Target="../media/image6.svg"/></Relationships>
</file>

<file path=ppt/slides/_rels/slide1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5.svg"/></Relationships>
</file>

<file path=ppt/slides/_rels/slide1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18.sv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svg"/><Relationship Id="rId5" Type="http://schemas.openxmlformats.org/officeDocument/2006/relationships/image" Target="../media/image8.sv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svg"/></Relationships>
</file>

<file path=ppt/slides/_rels/slide20.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18.sv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svg"/><Relationship Id="rId3" Type="http://schemas.openxmlformats.org/officeDocument/2006/relationships/image" Target="../media/image6.svg"/><Relationship Id="rId7" Type="http://schemas.openxmlformats.org/officeDocument/2006/relationships/image" Target="../media/image22.svg"/><Relationship Id="rId12" Type="http://schemas.openxmlformats.org/officeDocument/2006/relationships/image" Target="../media/image27.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21.png"/><Relationship Id="rId11" Type="http://schemas.openxmlformats.org/officeDocument/2006/relationships/image" Target="../media/image26.svg"/><Relationship Id="rId5" Type="http://schemas.openxmlformats.org/officeDocument/2006/relationships/image" Target="../media/image20.svg"/><Relationship Id="rId15" Type="http://schemas.openxmlformats.org/officeDocument/2006/relationships/image" Target="../media/image30.sv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svg"/><Relationship Id="rId14" Type="http://schemas.openxmlformats.org/officeDocument/2006/relationships/image" Target="../media/image29.png"/></Relationships>
</file>

<file path=ppt/slides/_rels/slide5.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34.sv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svg"/><Relationship Id="rId4" Type="http://schemas.openxmlformats.org/officeDocument/2006/relationships/image" Target="../media/image31.png"/></Relationships>
</file>

<file path=ppt/slides/_rels/slide6.xml.rels><?xml version="1.0" encoding="UTF-8" standalone="yes"?>
<Relationships xmlns="http://schemas.openxmlformats.org/package/2006/relationships"><Relationship Id="rId8" Type="http://schemas.openxmlformats.org/officeDocument/2006/relationships/image" Target="../media/image40.svg"/><Relationship Id="rId13" Type="http://schemas.openxmlformats.org/officeDocument/2006/relationships/image" Target="../media/image45.png"/><Relationship Id="rId18" Type="http://schemas.openxmlformats.org/officeDocument/2006/relationships/image" Target="../media/image50.svg"/><Relationship Id="rId3" Type="http://schemas.openxmlformats.org/officeDocument/2006/relationships/image" Target="../media/image35.png"/><Relationship Id="rId21" Type="http://schemas.openxmlformats.org/officeDocument/2006/relationships/image" Target="../media/image53.png"/><Relationship Id="rId7" Type="http://schemas.openxmlformats.org/officeDocument/2006/relationships/image" Target="../media/image39.png"/><Relationship Id="rId12" Type="http://schemas.openxmlformats.org/officeDocument/2006/relationships/image" Target="../media/image44.svg"/><Relationship Id="rId17" Type="http://schemas.openxmlformats.org/officeDocument/2006/relationships/image" Target="../media/image49.png"/><Relationship Id="rId2" Type="http://schemas.openxmlformats.org/officeDocument/2006/relationships/notesSlide" Target="../notesSlides/notesSlide1.xml"/><Relationship Id="rId16" Type="http://schemas.openxmlformats.org/officeDocument/2006/relationships/image" Target="../media/image48.svg"/><Relationship Id="rId20" Type="http://schemas.openxmlformats.org/officeDocument/2006/relationships/image" Target="../media/image52.svg"/><Relationship Id="rId1" Type="http://schemas.openxmlformats.org/officeDocument/2006/relationships/slideLayout" Target="../slideLayouts/slideLayout2.xml"/><Relationship Id="rId6" Type="http://schemas.openxmlformats.org/officeDocument/2006/relationships/image" Target="../media/image38.svg"/><Relationship Id="rId11" Type="http://schemas.openxmlformats.org/officeDocument/2006/relationships/image" Target="../media/image43.png"/><Relationship Id="rId24" Type="http://schemas.openxmlformats.org/officeDocument/2006/relationships/image" Target="../media/image56.svg"/><Relationship Id="rId5" Type="http://schemas.openxmlformats.org/officeDocument/2006/relationships/image" Target="../media/image37.png"/><Relationship Id="rId15" Type="http://schemas.openxmlformats.org/officeDocument/2006/relationships/image" Target="../media/image47.png"/><Relationship Id="rId23" Type="http://schemas.openxmlformats.org/officeDocument/2006/relationships/image" Target="../media/image55.png"/><Relationship Id="rId10" Type="http://schemas.openxmlformats.org/officeDocument/2006/relationships/image" Target="../media/image42.svg"/><Relationship Id="rId19" Type="http://schemas.openxmlformats.org/officeDocument/2006/relationships/image" Target="../media/image51.png"/><Relationship Id="rId4" Type="http://schemas.openxmlformats.org/officeDocument/2006/relationships/image" Target="../media/image36.svg"/><Relationship Id="rId9" Type="http://schemas.openxmlformats.org/officeDocument/2006/relationships/image" Target="../media/image41.png"/><Relationship Id="rId14" Type="http://schemas.openxmlformats.org/officeDocument/2006/relationships/image" Target="../media/image46.svg"/><Relationship Id="rId22" Type="http://schemas.openxmlformats.org/officeDocument/2006/relationships/image" Target="../media/image54.svg"/></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12.svg"/></Relationships>
</file>

<file path=ppt/slides/_rels/slide8.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0.svg"/><Relationship Id="rId7" Type="http://schemas.openxmlformats.org/officeDocument/2006/relationships/image" Target="../media/image24.sv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 Id="rId9" Type="http://schemas.openxmlformats.org/officeDocument/2006/relationships/image" Target="../media/image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697CEF-5D78-3E43-978C-073D2115F578}"/>
              </a:ext>
            </a:extLst>
          </p:cNvPr>
          <p:cNvSpPr>
            <a:spLocks noGrp="1"/>
          </p:cNvSpPr>
          <p:nvPr>
            <p:ph type="ctrTitle"/>
          </p:nvPr>
        </p:nvSpPr>
        <p:spPr/>
        <p:txBody>
          <a:bodyPr/>
          <a:lstStyle/>
          <a:p>
            <a:r>
              <a:rPr lang="de-AT"/>
              <a:t>Arbeitsleben</a:t>
            </a:r>
          </a:p>
        </p:txBody>
      </p:sp>
      <p:sp>
        <p:nvSpPr>
          <p:cNvPr id="3" name="Untertitel 2">
            <a:extLst>
              <a:ext uri="{FF2B5EF4-FFF2-40B4-BE49-F238E27FC236}">
                <a16:creationId xmlns:a16="http://schemas.microsoft.com/office/drawing/2014/main" id="{37111E99-03BD-708F-D1DE-97A79C2DC805}"/>
              </a:ext>
            </a:extLst>
          </p:cNvPr>
          <p:cNvSpPr>
            <a:spLocks noGrp="1"/>
          </p:cNvSpPr>
          <p:nvPr>
            <p:ph type="subTitle" idx="1"/>
          </p:nvPr>
        </p:nvSpPr>
        <p:spPr/>
        <p:txBody>
          <a:bodyPr/>
          <a:lstStyle/>
          <a:p>
            <a:r>
              <a:rPr lang="de-AT"/>
              <a:t>Arbeitsverhältnisse </a:t>
            </a:r>
          </a:p>
        </p:txBody>
      </p:sp>
    </p:spTree>
    <p:extLst>
      <p:ext uri="{BB962C8B-B14F-4D97-AF65-F5344CB8AC3E}">
        <p14:creationId xmlns:p14="http://schemas.microsoft.com/office/powerpoint/2010/main" val="30660536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914CDCC2-9B3D-865B-21B2-68CB443496F9}"/>
              </a:ext>
            </a:extLst>
          </p:cNvPr>
          <p:cNvSpPr>
            <a:spLocks noGrp="1"/>
          </p:cNvSpPr>
          <p:nvPr>
            <p:ph idx="1"/>
          </p:nvPr>
        </p:nvSpPr>
        <p:spPr>
          <a:xfrm>
            <a:off x="1190297" y="1871993"/>
            <a:ext cx="10163503" cy="3630173"/>
          </a:xfrm>
          <a:prstGeom prst="foldedCorner">
            <a:avLst/>
          </a:prstGeom>
          <a:solidFill>
            <a:schemeClr val="accent3">
              <a:lumMod val="20000"/>
              <a:lumOff val="80000"/>
            </a:schemeClr>
          </a:solidFill>
        </p:spPr>
        <p:txBody>
          <a:bodyPr>
            <a:normAutofit/>
          </a:bodyPr>
          <a:lstStyle/>
          <a:p>
            <a:pPr marL="0" indent="0" algn="just">
              <a:lnSpc>
                <a:spcPct val="120000"/>
              </a:lnSpc>
              <a:buNone/>
            </a:pPr>
            <a:endParaRPr lang="de-AT" sz="1800" dirty="0"/>
          </a:p>
          <a:p>
            <a:pPr marL="0" indent="0" algn="just">
              <a:lnSpc>
                <a:spcPct val="120000"/>
              </a:lnSpc>
              <a:buNone/>
            </a:pPr>
            <a:r>
              <a:rPr lang="de-DE" sz="3600" b="1" dirty="0">
                <a:solidFill>
                  <a:schemeClr val="accent6">
                    <a:lumMod val="75000"/>
                  </a:schemeClr>
                </a:solidFill>
              </a:rPr>
              <a:t>JA, </a:t>
            </a:r>
            <a:r>
              <a:rPr lang="de-DE" dirty="0" err="1"/>
              <a:t>Arbeitgeber:innen</a:t>
            </a:r>
            <a:r>
              <a:rPr lang="de-DE" dirty="0"/>
              <a:t> sind auch verpflichtet, bestimmte Gruppen (wie Jugendliche) am Arbeitsplatz zu schützen. Ihr Arbeitgeber Thomas darf ihr also zu ihrem eigenen Schutz verbieten, mit giftigen Chemikalien zu arbeiten. </a:t>
            </a:r>
            <a:endParaRPr lang="de-AT" dirty="0"/>
          </a:p>
        </p:txBody>
      </p:sp>
      <p:sp>
        <p:nvSpPr>
          <p:cNvPr id="5" name="Foliennummernplatzhalter 4">
            <a:extLst>
              <a:ext uri="{FF2B5EF4-FFF2-40B4-BE49-F238E27FC236}">
                <a16:creationId xmlns:a16="http://schemas.microsoft.com/office/drawing/2014/main" id="{5F33F151-E55A-2F41-5A59-2FDB82AFEBD7}"/>
              </a:ext>
            </a:extLst>
          </p:cNvPr>
          <p:cNvSpPr>
            <a:spLocks noGrp="1"/>
          </p:cNvSpPr>
          <p:nvPr>
            <p:ph type="sldNum" sz="quarter" idx="12"/>
          </p:nvPr>
        </p:nvSpPr>
        <p:spPr/>
        <p:txBody>
          <a:bodyPr/>
          <a:lstStyle/>
          <a:p>
            <a:fld id="{4C23FFEC-42AF-4C5F-8FEB-D69D9B6A7C04}" type="slidenum">
              <a:rPr lang="de-AT" smtClean="0"/>
              <a:t>10</a:t>
            </a:fld>
            <a:endParaRPr lang="de-AT"/>
          </a:p>
        </p:txBody>
      </p:sp>
      <p:pic>
        <p:nvPicPr>
          <p:cNvPr id="4" name="Grafik 3" descr="Eine Frau mit Pferdeschwanzhaaren">
            <a:extLst>
              <a:ext uri="{FF2B5EF4-FFF2-40B4-BE49-F238E27FC236}">
                <a16:creationId xmlns:a16="http://schemas.microsoft.com/office/drawing/2014/main" id="{4B01DE1F-2D81-1076-94D1-976B1180695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4116598"/>
            <a:ext cx="1837701" cy="2771136"/>
          </a:xfrm>
          <a:prstGeom prst="rect">
            <a:avLst/>
          </a:prstGeom>
        </p:spPr>
      </p:pic>
      <p:pic>
        <p:nvPicPr>
          <p:cNvPr id="12" name="Grafik 11" descr="Becherglas mit einfarbiger Füllung">
            <a:extLst>
              <a:ext uri="{FF2B5EF4-FFF2-40B4-BE49-F238E27FC236}">
                <a16:creationId xmlns:a16="http://schemas.microsoft.com/office/drawing/2014/main" id="{5F74C53C-E544-7D2E-DED1-9F23641E181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334500" y="4821237"/>
            <a:ext cx="1295400" cy="1295400"/>
          </a:xfrm>
          <a:prstGeom prst="rect">
            <a:avLst/>
          </a:prstGeom>
        </p:spPr>
      </p:pic>
      <p:sp>
        <p:nvSpPr>
          <p:cNvPr id="9" name="Titel 1">
            <a:extLst>
              <a:ext uri="{FF2B5EF4-FFF2-40B4-BE49-F238E27FC236}">
                <a16:creationId xmlns:a16="http://schemas.microsoft.com/office/drawing/2014/main" id="{E3B26698-48CE-0216-B5A8-3A344A182CB6}"/>
              </a:ext>
            </a:extLst>
          </p:cNvPr>
          <p:cNvSpPr>
            <a:spLocks noGrp="1"/>
          </p:cNvSpPr>
          <p:nvPr>
            <p:ph type="title"/>
          </p:nvPr>
        </p:nvSpPr>
        <p:spPr>
          <a:xfrm>
            <a:off x="838200" y="829113"/>
            <a:ext cx="10515600" cy="1009651"/>
          </a:xfrm>
        </p:spPr>
        <p:txBody>
          <a:bodyPr/>
          <a:lstStyle/>
          <a:p>
            <a:pPr algn="ctr"/>
            <a:r>
              <a:rPr lang="de-AT" b="1" dirty="0"/>
              <a:t>Was sagt das Gesetz dazu</a:t>
            </a:r>
          </a:p>
        </p:txBody>
      </p:sp>
      <p:pic>
        <p:nvPicPr>
          <p:cNvPr id="10" name="Grafik 9" descr="Fragezeichen mit einfarbiger Füllung">
            <a:extLst>
              <a:ext uri="{FF2B5EF4-FFF2-40B4-BE49-F238E27FC236}">
                <a16:creationId xmlns:a16="http://schemas.microsoft.com/office/drawing/2014/main" id="{B8BF3ED2-0C61-2433-E35D-E02EB7200DA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910454" y="914127"/>
            <a:ext cx="627501" cy="627501"/>
          </a:xfrm>
          <a:prstGeom prst="rect">
            <a:avLst/>
          </a:prstGeom>
        </p:spPr>
      </p:pic>
    </p:spTree>
    <p:extLst>
      <p:ext uri="{BB962C8B-B14F-4D97-AF65-F5344CB8AC3E}">
        <p14:creationId xmlns:p14="http://schemas.microsoft.com/office/powerpoint/2010/main" val="28465121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914CDCC2-9B3D-865B-21B2-68CB443496F9}"/>
              </a:ext>
            </a:extLst>
          </p:cNvPr>
          <p:cNvSpPr>
            <a:spLocks noGrp="1"/>
          </p:cNvSpPr>
          <p:nvPr>
            <p:ph idx="1"/>
          </p:nvPr>
        </p:nvSpPr>
        <p:spPr>
          <a:xfrm>
            <a:off x="1190297" y="1838764"/>
            <a:ext cx="10163503" cy="3630173"/>
          </a:xfrm>
          <a:prstGeom prst="foldedCorner">
            <a:avLst/>
          </a:prstGeom>
          <a:solidFill>
            <a:srgbClr val="D8EBF0"/>
          </a:solidFill>
        </p:spPr>
        <p:txBody>
          <a:bodyPr>
            <a:normAutofit/>
          </a:bodyPr>
          <a:lstStyle/>
          <a:p>
            <a:pPr marL="0" indent="0" algn="just">
              <a:lnSpc>
                <a:spcPct val="120000"/>
              </a:lnSpc>
              <a:buNone/>
            </a:pPr>
            <a:r>
              <a:rPr lang="de-AT" b="1" dirty="0"/>
              <a:t>Susanne</a:t>
            </a:r>
            <a:r>
              <a:rPr lang="de-AT" dirty="0"/>
              <a:t> ist bei einer Werbeagentur angestellt. Sie hat diese Woche besonders viel zu tun und muss deshalb 55 Stunden arbeiten, damit sie die Werbung für den neuen Kunden </a:t>
            </a:r>
            <a:r>
              <a:rPr lang="de-AT" dirty="0" err="1"/>
              <a:t>SportsFun</a:t>
            </a:r>
            <a:r>
              <a:rPr lang="de-AT" dirty="0"/>
              <a:t> rechtzeitig fertigstellt. </a:t>
            </a:r>
          </a:p>
        </p:txBody>
      </p:sp>
      <p:sp>
        <p:nvSpPr>
          <p:cNvPr id="5" name="Foliennummernplatzhalter 4">
            <a:extLst>
              <a:ext uri="{FF2B5EF4-FFF2-40B4-BE49-F238E27FC236}">
                <a16:creationId xmlns:a16="http://schemas.microsoft.com/office/drawing/2014/main" id="{5F33F151-E55A-2F41-5A59-2FDB82AFEBD7}"/>
              </a:ext>
            </a:extLst>
          </p:cNvPr>
          <p:cNvSpPr>
            <a:spLocks noGrp="1"/>
          </p:cNvSpPr>
          <p:nvPr>
            <p:ph type="sldNum" sz="quarter" idx="12"/>
          </p:nvPr>
        </p:nvSpPr>
        <p:spPr/>
        <p:txBody>
          <a:bodyPr/>
          <a:lstStyle/>
          <a:p>
            <a:fld id="{4C23FFEC-42AF-4C5F-8FEB-D69D9B6A7C04}" type="slidenum">
              <a:rPr lang="de-AT" smtClean="0"/>
              <a:t>11</a:t>
            </a:fld>
            <a:endParaRPr lang="de-AT"/>
          </a:p>
        </p:txBody>
      </p:sp>
      <p:grpSp>
        <p:nvGrpSpPr>
          <p:cNvPr id="14" name="Gruppieren 13">
            <a:extLst>
              <a:ext uri="{FF2B5EF4-FFF2-40B4-BE49-F238E27FC236}">
                <a16:creationId xmlns:a16="http://schemas.microsoft.com/office/drawing/2014/main" id="{67158F66-0BC6-7D78-ECFE-AB446948EF31}"/>
              </a:ext>
            </a:extLst>
          </p:cNvPr>
          <p:cNvGrpSpPr/>
          <p:nvPr/>
        </p:nvGrpSpPr>
        <p:grpSpPr>
          <a:xfrm>
            <a:off x="523547" y="4493173"/>
            <a:ext cx="1691508" cy="2364828"/>
            <a:chOff x="523547" y="5019237"/>
            <a:chExt cx="1333500" cy="1838763"/>
          </a:xfrm>
        </p:grpSpPr>
        <p:pic>
          <p:nvPicPr>
            <p:cNvPr id="7" name="Grafik 6" descr="Frau im Pullover">
              <a:extLst>
                <a:ext uri="{FF2B5EF4-FFF2-40B4-BE49-F238E27FC236}">
                  <a16:creationId xmlns:a16="http://schemas.microsoft.com/office/drawing/2014/main" id="{36B68796-15CD-7DF1-5F17-3A1D949B1A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3547" y="5629275"/>
              <a:ext cx="1333500" cy="1228725"/>
            </a:xfrm>
            <a:prstGeom prst="rect">
              <a:avLst/>
            </a:prstGeom>
          </p:spPr>
        </p:pic>
        <p:pic>
          <p:nvPicPr>
            <p:cNvPr id="10" name="Grafik 9" descr="Frau mit kurzem Haar">
              <a:extLst>
                <a:ext uri="{FF2B5EF4-FFF2-40B4-BE49-F238E27FC236}">
                  <a16:creationId xmlns:a16="http://schemas.microsoft.com/office/drawing/2014/main" id="{BF10941D-7F07-F653-9AF0-5B643BCC249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38200" y="5019237"/>
              <a:ext cx="790575" cy="695325"/>
            </a:xfrm>
            <a:prstGeom prst="rect">
              <a:avLst/>
            </a:prstGeom>
          </p:spPr>
        </p:pic>
        <p:pic>
          <p:nvPicPr>
            <p:cNvPr id="12" name="Grafik 11" descr="Ein ruhiges Gesicht">
              <a:extLst>
                <a:ext uri="{FF2B5EF4-FFF2-40B4-BE49-F238E27FC236}">
                  <a16:creationId xmlns:a16="http://schemas.microsoft.com/office/drawing/2014/main" id="{18EE48B3-AEE2-4171-B104-ECE79202FE3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2619" y="5322833"/>
              <a:ext cx="304800" cy="314325"/>
            </a:xfrm>
            <a:prstGeom prst="rect">
              <a:avLst/>
            </a:prstGeom>
          </p:spPr>
        </p:pic>
      </p:grpSp>
      <p:pic>
        <p:nvPicPr>
          <p:cNvPr id="15" name="Grafik 14" descr="Uhr mit einfarbiger Füllung">
            <a:extLst>
              <a:ext uri="{FF2B5EF4-FFF2-40B4-BE49-F238E27FC236}">
                <a16:creationId xmlns:a16="http://schemas.microsoft.com/office/drawing/2014/main" id="{176FD10F-92C3-7829-0CA4-4D67655E572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201609" y="3821696"/>
            <a:ext cx="1561182" cy="1561182"/>
          </a:xfrm>
          <a:prstGeom prst="rect">
            <a:avLst/>
          </a:prstGeom>
        </p:spPr>
      </p:pic>
      <p:sp>
        <p:nvSpPr>
          <p:cNvPr id="9" name="Titel 1">
            <a:extLst>
              <a:ext uri="{FF2B5EF4-FFF2-40B4-BE49-F238E27FC236}">
                <a16:creationId xmlns:a16="http://schemas.microsoft.com/office/drawing/2014/main" id="{AF38EBFB-CC69-2524-B67C-09E329437998}"/>
              </a:ext>
            </a:extLst>
          </p:cNvPr>
          <p:cNvSpPr>
            <a:spLocks noGrp="1"/>
          </p:cNvSpPr>
          <p:nvPr>
            <p:ph type="title"/>
          </p:nvPr>
        </p:nvSpPr>
        <p:spPr>
          <a:xfrm>
            <a:off x="838200" y="829113"/>
            <a:ext cx="10515600" cy="1009651"/>
          </a:xfrm>
        </p:spPr>
        <p:txBody>
          <a:bodyPr/>
          <a:lstStyle/>
          <a:p>
            <a:pPr algn="ctr"/>
            <a:r>
              <a:rPr lang="de-AT" b="1" dirty="0"/>
              <a:t>Ist das gereicht</a:t>
            </a:r>
          </a:p>
        </p:txBody>
      </p:sp>
      <p:pic>
        <p:nvPicPr>
          <p:cNvPr id="11" name="Grafik 10" descr="Fragezeichen mit einfarbiger Füllung">
            <a:extLst>
              <a:ext uri="{FF2B5EF4-FFF2-40B4-BE49-F238E27FC236}">
                <a16:creationId xmlns:a16="http://schemas.microsoft.com/office/drawing/2014/main" id="{CD18ED99-EC89-2DB4-0DC4-B1FD528DE82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848909" y="951351"/>
            <a:ext cx="627501" cy="627501"/>
          </a:xfrm>
          <a:prstGeom prst="rect">
            <a:avLst/>
          </a:prstGeom>
        </p:spPr>
      </p:pic>
    </p:spTree>
    <p:extLst>
      <p:ext uri="{BB962C8B-B14F-4D97-AF65-F5344CB8AC3E}">
        <p14:creationId xmlns:p14="http://schemas.microsoft.com/office/powerpoint/2010/main" val="30617451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302CD3-DA14-38F9-4F76-70EBC784B23A}"/>
              </a:ext>
            </a:extLst>
          </p:cNvPr>
          <p:cNvSpPr>
            <a:spLocks noGrp="1"/>
          </p:cNvSpPr>
          <p:nvPr>
            <p:ph type="title"/>
          </p:nvPr>
        </p:nvSpPr>
        <p:spPr/>
        <p:txBody>
          <a:bodyPr/>
          <a:lstStyle/>
          <a:p>
            <a:r>
              <a:rPr lang="de-AT" dirty="0">
                <a:latin typeface="+mn-lt"/>
              </a:rPr>
              <a:t>Arbeitszeit</a:t>
            </a:r>
          </a:p>
        </p:txBody>
      </p:sp>
      <p:sp>
        <p:nvSpPr>
          <p:cNvPr id="3" name="Rechteck 2">
            <a:extLst>
              <a:ext uri="{FF2B5EF4-FFF2-40B4-BE49-F238E27FC236}">
                <a16:creationId xmlns:a16="http://schemas.microsoft.com/office/drawing/2014/main" id="{DD8951B0-05A3-ED0F-6B6D-1F581B56CF4B}"/>
              </a:ext>
            </a:extLst>
          </p:cNvPr>
          <p:cNvSpPr/>
          <p:nvPr/>
        </p:nvSpPr>
        <p:spPr>
          <a:xfrm>
            <a:off x="1545692" y="1725994"/>
            <a:ext cx="2204534" cy="1848671"/>
          </a:xfrm>
          <a:prstGeom prst="rect">
            <a:avLst/>
          </a:prstGeom>
          <a:solidFill>
            <a:srgbClr val="1096B6"/>
          </a:solidFill>
          <a:ln w="57150">
            <a:solidFill>
              <a:srgbClr val="1096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00000"/>
              </a:lnSpc>
              <a:spcBef>
                <a:spcPts val="0"/>
              </a:spcBef>
              <a:spcAft>
                <a:spcPts val="0"/>
              </a:spcAft>
              <a:buClrTx/>
              <a:buSzTx/>
              <a:buFontTx/>
              <a:buNone/>
              <a:tabLst/>
              <a:defRPr/>
            </a:pPr>
            <a:r>
              <a:rPr kumimoji="0" lang="de-DE" b="1" i="0" u="none" strike="noStrike" kern="1200" cap="none" spc="0" normalizeH="0" baseline="0" noProof="0">
                <a:ln>
                  <a:noFill/>
                </a:ln>
                <a:solidFill>
                  <a:schemeClr val="tx1"/>
                </a:solidFill>
                <a:effectLst/>
                <a:uLnTx/>
                <a:uFillTx/>
                <a:latin typeface="Calibri" panose="020F0502020204030204"/>
                <a:ea typeface="Gadugi" panose="020B0502040204020203" pitchFamily="34" charset="0"/>
                <a:cs typeface="+mn-cs"/>
              </a:rPr>
              <a:t>Normalarbeitszeit</a:t>
            </a:r>
            <a:r>
              <a:rPr kumimoji="0" lang="de-DE" b="0" i="0" u="none" strike="noStrike" kern="1200" cap="none" spc="0" normalizeH="0" baseline="0" noProof="0">
                <a:ln>
                  <a:noFill/>
                </a:ln>
                <a:solidFill>
                  <a:schemeClr val="tx1"/>
                </a:solidFill>
                <a:effectLst/>
                <a:uLnTx/>
                <a:uFillTx/>
                <a:latin typeface="Calibri" panose="020F0502020204030204"/>
                <a:ea typeface="Gadugi" panose="020B0502040204020203" pitchFamily="34" charset="0"/>
                <a:cs typeface="+mn-cs"/>
              </a:rPr>
              <a:t> sind 8 Stunden pro Tag bzw. 40 Stunden pro Woche </a:t>
            </a:r>
            <a:r>
              <a:rPr kumimoji="0" lang="de-DE" sz="1400" b="0" i="0" u="none" strike="noStrike" kern="1200" cap="none" spc="0" normalizeH="0" baseline="0" noProof="0">
                <a:ln>
                  <a:noFill/>
                </a:ln>
                <a:solidFill>
                  <a:schemeClr val="tx1"/>
                </a:solidFill>
                <a:effectLst/>
                <a:uLnTx/>
                <a:uFillTx/>
                <a:latin typeface="Calibri" panose="020F0502020204030204"/>
                <a:ea typeface="Gadugi" panose="020B0502040204020203" pitchFamily="34" charset="0"/>
                <a:cs typeface="+mn-cs"/>
              </a:rPr>
              <a:t>(38,5 Stunden möglich)</a:t>
            </a:r>
            <a:endParaRPr kumimoji="0" lang="de-DE" b="0" i="0" u="none" strike="noStrike" kern="1200" cap="none" spc="0" normalizeH="0" baseline="0" noProof="0">
              <a:ln>
                <a:noFill/>
              </a:ln>
              <a:solidFill>
                <a:schemeClr val="tx1"/>
              </a:solidFill>
              <a:effectLst/>
              <a:uLnTx/>
              <a:uFillTx/>
              <a:latin typeface="Calibri" panose="020F0502020204030204"/>
              <a:ea typeface="Gadugi" panose="020B0502040204020203" pitchFamily="34" charset="0"/>
              <a:cs typeface="+mn-cs"/>
            </a:endParaRPr>
          </a:p>
        </p:txBody>
      </p:sp>
      <p:sp>
        <p:nvSpPr>
          <p:cNvPr id="6" name="Rechteck 5">
            <a:extLst>
              <a:ext uri="{FF2B5EF4-FFF2-40B4-BE49-F238E27FC236}">
                <a16:creationId xmlns:a16="http://schemas.microsoft.com/office/drawing/2014/main" id="{69551F1A-F907-A1CC-67DB-F81DA295A0F5}"/>
              </a:ext>
            </a:extLst>
          </p:cNvPr>
          <p:cNvSpPr/>
          <p:nvPr/>
        </p:nvSpPr>
        <p:spPr>
          <a:xfrm>
            <a:off x="4780898" y="1725994"/>
            <a:ext cx="2204534" cy="1848671"/>
          </a:xfrm>
          <a:prstGeom prst="rect">
            <a:avLst/>
          </a:prstGeom>
          <a:solidFill>
            <a:srgbClr val="13B5DB"/>
          </a:solidFill>
          <a:ln w="57150">
            <a:solidFill>
              <a:srgbClr val="13B5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00000"/>
              </a:lnSpc>
              <a:spcBef>
                <a:spcPts val="0"/>
              </a:spcBef>
              <a:spcAft>
                <a:spcPts val="0"/>
              </a:spcAft>
              <a:buClrTx/>
              <a:buSzTx/>
              <a:buFontTx/>
              <a:buNone/>
              <a:tabLst/>
              <a:defRPr/>
            </a:pPr>
            <a:r>
              <a:rPr kumimoji="0" lang="de-DE" b="1" i="0" u="none" strike="noStrike" kern="1200" cap="none" spc="0" normalizeH="0" baseline="0" noProof="0">
                <a:ln>
                  <a:noFill/>
                </a:ln>
                <a:solidFill>
                  <a:schemeClr val="tx1"/>
                </a:solidFill>
                <a:effectLst/>
                <a:uLnTx/>
                <a:uFillTx/>
                <a:latin typeface="Calibri" panose="020F0502020204030204"/>
                <a:ea typeface="Gadugi" panose="020B0502040204020203" pitchFamily="34" charset="0"/>
                <a:cs typeface="+mn-cs"/>
              </a:rPr>
              <a:t>Überstunden</a:t>
            </a:r>
            <a:r>
              <a:rPr kumimoji="0" lang="de-DE" b="0" i="0" u="none" strike="noStrike" kern="1200" cap="none" spc="0" normalizeH="0" baseline="0" noProof="0">
                <a:ln>
                  <a:noFill/>
                </a:ln>
                <a:solidFill>
                  <a:schemeClr val="tx1"/>
                </a:solidFill>
                <a:effectLst/>
                <a:uLnTx/>
                <a:uFillTx/>
                <a:latin typeface="Calibri" panose="020F0502020204030204"/>
                <a:ea typeface="Gadugi" panose="020B0502040204020203" pitchFamily="34" charset="0"/>
                <a:cs typeface="+mn-cs"/>
              </a:rPr>
              <a:t> wenn die Normalarbeitszeit überschritten wird </a:t>
            </a:r>
          </a:p>
        </p:txBody>
      </p:sp>
      <p:sp>
        <p:nvSpPr>
          <p:cNvPr id="8" name="Rechteck 7">
            <a:extLst>
              <a:ext uri="{FF2B5EF4-FFF2-40B4-BE49-F238E27FC236}">
                <a16:creationId xmlns:a16="http://schemas.microsoft.com/office/drawing/2014/main" id="{111CD22B-7673-5DB3-2F68-6AF9ED784802}"/>
              </a:ext>
            </a:extLst>
          </p:cNvPr>
          <p:cNvSpPr/>
          <p:nvPr/>
        </p:nvSpPr>
        <p:spPr>
          <a:xfrm>
            <a:off x="8016104" y="1725994"/>
            <a:ext cx="2204534" cy="1848671"/>
          </a:xfrm>
          <a:prstGeom prst="rect">
            <a:avLst/>
          </a:prstGeom>
          <a:solidFill>
            <a:srgbClr val="33CAED"/>
          </a:solidFill>
          <a:ln w="57150">
            <a:solidFill>
              <a:srgbClr val="33CA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00000"/>
              </a:lnSpc>
              <a:spcBef>
                <a:spcPts val="0"/>
              </a:spcBef>
              <a:spcAft>
                <a:spcPts val="0"/>
              </a:spcAft>
              <a:buClrTx/>
              <a:buSzTx/>
              <a:buFontTx/>
              <a:buNone/>
              <a:tabLst/>
              <a:defRPr/>
            </a:pPr>
            <a:r>
              <a:rPr kumimoji="0" lang="de-DE" b="1" i="0" u="none" strike="noStrike" kern="1200" cap="none" spc="0" normalizeH="0" baseline="0" noProof="0">
                <a:ln>
                  <a:noFill/>
                </a:ln>
                <a:solidFill>
                  <a:schemeClr val="tx1"/>
                </a:solidFill>
                <a:effectLst/>
                <a:uLnTx/>
                <a:uFillTx/>
                <a:latin typeface="Calibri" panose="020F0502020204030204"/>
                <a:ea typeface="Gadugi" panose="020B0502040204020203" pitchFamily="34" charset="0"/>
                <a:cs typeface="+mn-cs"/>
              </a:rPr>
              <a:t>Höchstarbeitszeit </a:t>
            </a:r>
            <a:r>
              <a:rPr kumimoji="0" lang="de-DE" i="0" u="none" strike="noStrike" kern="1200" cap="none" spc="0" normalizeH="0" baseline="0" noProof="0">
                <a:ln>
                  <a:noFill/>
                </a:ln>
                <a:solidFill>
                  <a:schemeClr val="tx1"/>
                </a:solidFill>
                <a:effectLst/>
                <a:uLnTx/>
                <a:uFillTx/>
                <a:latin typeface="Calibri" panose="020F0502020204030204"/>
                <a:ea typeface="Gadugi" panose="020B0502040204020203" pitchFamily="34" charset="0"/>
                <a:cs typeface="+mn-cs"/>
              </a:rPr>
              <a:t>sind 60 Stunden pro Woche </a:t>
            </a:r>
          </a:p>
        </p:txBody>
      </p:sp>
      <p:sp>
        <p:nvSpPr>
          <p:cNvPr id="11" name="Rechteck 10">
            <a:extLst>
              <a:ext uri="{FF2B5EF4-FFF2-40B4-BE49-F238E27FC236}">
                <a16:creationId xmlns:a16="http://schemas.microsoft.com/office/drawing/2014/main" id="{30962746-7287-FFB0-78BF-4F833823A161}"/>
              </a:ext>
            </a:extLst>
          </p:cNvPr>
          <p:cNvSpPr/>
          <p:nvPr/>
        </p:nvSpPr>
        <p:spPr>
          <a:xfrm>
            <a:off x="1545692" y="3984570"/>
            <a:ext cx="2204534" cy="1848671"/>
          </a:xfrm>
          <a:prstGeom prst="rect">
            <a:avLst/>
          </a:prstGeom>
          <a:solidFill>
            <a:srgbClr val="6ED9F2"/>
          </a:solidFill>
          <a:ln w="57150">
            <a:solidFill>
              <a:srgbClr val="6ED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00000"/>
              </a:lnSpc>
              <a:spcBef>
                <a:spcPts val="0"/>
              </a:spcBef>
              <a:spcAft>
                <a:spcPts val="0"/>
              </a:spcAft>
              <a:buClrTx/>
              <a:buSzTx/>
              <a:buFontTx/>
              <a:buNone/>
              <a:tabLst/>
              <a:defRPr/>
            </a:pPr>
            <a:r>
              <a:rPr lang="de-DE">
                <a:solidFill>
                  <a:schemeClr val="tx1"/>
                </a:solidFill>
                <a:latin typeface="Calibri" panose="020F0502020204030204"/>
                <a:ea typeface="Gadugi" panose="020B0502040204020203" pitchFamily="34" charset="0"/>
              </a:rPr>
              <a:t>Ab 6 Stunden Arbeitszeit pro Tag müssen 30 Minuten </a:t>
            </a:r>
            <a:r>
              <a:rPr lang="de-DE" b="1">
                <a:solidFill>
                  <a:schemeClr val="tx1"/>
                </a:solidFill>
                <a:latin typeface="Calibri" panose="020F0502020204030204"/>
                <a:ea typeface="Gadugi" panose="020B0502040204020203" pitchFamily="34" charset="0"/>
              </a:rPr>
              <a:t>Ruhepause</a:t>
            </a:r>
            <a:r>
              <a:rPr lang="de-DE">
                <a:solidFill>
                  <a:schemeClr val="tx1"/>
                </a:solidFill>
                <a:latin typeface="Calibri" panose="020F0502020204030204"/>
                <a:ea typeface="Gadugi" panose="020B0502040204020203" pitchFamily="34" charset="0"/>
              </a:rPr>
              <a:t> eingehalten werden</a:t>
            </a:r>
            <a:endParaRPr kumimoji="0" lang="de-DE" i="0" u="none" strike="noStrike" kern="1200" cap="none" spc="0" normalizeH="0" baseline="0" noProof="0">
              <a:ln>
                <a:noFill/>
              </a:ln>
              <a:solidFill>
                <a:schemeClr val="tx1"/>
              </a:solidFill>
              <a:effectLst/>
              <a:uLnTx/>
              <a:uFillTx/>
              <a:latin typeface="Calibri" panose="020F0502020204030204"/>
              <a:ea typeface="Gadugi" panose="020B0502040204020203" pitchFamily="34" charset="0"/>
              <a:cs typeface="+mn-cs"/>
            </a:endParaRPr>
          </a:p>
        </p:txBody>
      </p:sp>
      <p:sp>
        <p:nvSpPr>
          <p:cNvPr id="12" name="Rechteck 11">
            <a:extLst>
              <a:ext uri="{FF2B5EF4-FFF2-40B4-BE49-F238E27FC236}">
                <a16:creationId xmlns:a16="http://schemas.microsoft.com/office/drawing/2014/main" id="{8180228B-69D5-76E0-3D8C-249A33616514}"/>
              </a:ext>
            </a:extLst>
          </p:cNvPr>
          <p:cNvSpPr/>
          <p:nvPr/>
        </p:nvSpPr>
        <p:spPr>
          <a:xfrm>
            <a:off x="4780898" y="3984569"/>
            <a:ext cx="2204534" cy="1848671"/>
          </a:xfrm>
          <a:prstGeom prst="rect">
            <a:avLst/>
          </a:prstGeom>
          <a:solidFill>
            <a:srgbClr val="ABE9F7"/>
          </a:solidFill>
          <a:ln w="57150">
            <a:solidFill>
              <a:srgbClr val="ABE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00000"/>
              </a:lnSpc>
              <a:spcBef>
                <a:spcPts val="0"/>
              </a:spcBef>
              <a:spcAft>
                <a:spcPts val="0"/>
              </a:spcAft>
              <a:buClrTx/>
              <a:buSzTx/>
              <a:buFontTx/>
              <a:buNone/>
              <a:tabLst/>
              <a:defRPr/>
            </a:pPr>
            <a:r>
              <a:rPr kumimoji="0" lang="de-DE" i="0" u="none" strike="noStrike" kern="1200" cap="none" spc="0" normalizeH="0" baseline="0" noProof="0">
                <a:ln>
                  <a:noFill/>
                </a:ln>
                <a:solidFill>
                  <a:schemeClr val="tx1"/>
                </a:solidFill>
                <a:effectLst/>
                <a:uLnTx/>
                <a:uFillTx/>
                <a:latin typeface="Calibri" panose="020F0502020204030204"/>
                <a:ea typeface="Gadugi" panose="020B0502040204020203" pitchFamily="34" charset="0"/>
                <a:cs typeface="+mn-cs"/>
              </a:rPr>
              <a:t>Bei </a:t>
            </a:r>
            <a:r>
              <a:rPr kumimoji="0" lang="de-DE" b="1" i="0" u="none" strike="noStrike" kern="1200" cap="none" spc="0" normalizeH="0" baseline="0" noProof="0">
                <a:ln>
                  <a:noFill/>
                </a:ln>
                <a:solidFill>
                  <a:schemeClr val="tx1"/>
                </a:solidFill>
                <a:effectLst/>
                <a:uLnTx/>
                <a:uFillTx/>
                <a:latin typeface="Calibri" panose="020F0502020204030204"/>
                <a:ea typeface="Gadugi" panose="020B0502040204020203" pitchFamily="34" charset="0"/>
                <a:cs typeface="+mn-cs"/>
              </a:rPr>
              <a:t>Gleitzeit</a:t>
            </a:r>
            <a:r>
              <a:rPr kumimoji="0" lang="de-DE" i="0" u="none" strike="noStrike" kern="1200" cap="none" spc="0" normalizeH="0" baseline="0" noProof="0">
                <a:ln>
                  <a:noFill/>
                </a:ln>
                <a:solidFill>
                  <a:schemeClr val="tx1"/>
                </a:solidFill>
                <a:effectLst/>
                <a:uLnTx/>
                <a:uFillTx/>
                <a:latin typeface="Calibri" panose="020F0502020204030204"/>
                <a:ea typeface="Gadugi" panose="020B0502040204020203" pitchFamily="34" charset="0"/>
                <a:cs typeface="+mn-cs"/>
              </a:rPr>
              <a:t> können </a:t>
            </a:r>
            <a:r>
              <a:rPr kumimoji="0" lang="de-DE" i="0" u="none" strike="noStrike" kern="1200" cap="none" spc="0" normalizeH="0" baseline="0" noProof="0" err="1">
                <a:ln>
                  <a:noFill/>
                </a:ln>
                <a:solidFill>
                  <a:schemeClr val="tx1"/>
                </a:solidFill>
                <a:effectLst/>
                <a:uLnTx/>
                <a:uFillTx/>
                <a:latin typeface="Calibri" panose="020F0502020204030204"/>
                <a:ea typeface="Gadugi" panose="020B0502040204020203" pitchFamily="34" charset="0"/>
                <a:cs typeface="+mn-cs"/>
              </a:rPr>
              <a:t>Mitarbeiter:innen</a:t>
            </a:r>
            <a:r>
              <a:rPr kumimoji="0" lang="de-DE" i="0" u="none" strike="noStrike" kern="1200" cap="none" spc="0" normalizeH="0" baseline="0" noProof="0">
                <a:ln>
                  <a:noFill/>
                </a:ln>
                <a:solidFill>
                  <a:schemeClr val="tx1"/>
                </a:solidFill>
                <a:effectLst/>
                <a:uLnTx/>
                <a:uFillTx/>
                <a:latin typeface="Calibri" panose="020F0502020204030204"/>
                <a:ea typeface="Gadugi" panose="020B0502040204020203" pitchFamily="34" charset="0"/>
                <a:cs typeface="+mn-cs"/>
              </a:rPr>
              <a:t> Beginn/Ende der Arbeit selbst festlegen</a:t>
            </a:r>
          </a:p>
        </p:txBody>
      </p:sp>
      <p:sp>
        <p:nvSpPr>
          <p:cNvPr id="13" name="Rechteck 12">
            <a:extLst>
              <a:ext uri="{FF2B5EF4-FFF2-40B4-BE49-F238E27FC236}">
                <a16:creationId xmlns:a16="http://schemas.microsoft.com/office/drawing/2014/main" id="{275DD3AA-4EE0-C5EF-238B-DB2425421763}"/>
              </a:ext>
            </a:extLst>
          </p:cNvPr>
          <p:cNvSpPr/>
          <p:nvPr/>
        </p:nvSpPr>
        <p:spPr>
          <a:xfrm>
            <a:off x="8016104" y="3984568"/>
            <a:ext cx="2204534" cy="1848671"/>
          </a:xfrm>
          <a:prstGeom prst="rect">
            <a:avLst/>
          </a:prstGeom>
          <a:solidFill>
            <a:srgbClr val="DCF6FC"/>
          </a:solidFill>
          <a:ln w="57150">
            <a:solidFill>
              <a:srgbClr val="DCF6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00000"/>
              </a:lnSpc>
              <a:spcBef>
                <a:spcPts val="0"/>
              </a:spcBef>
              <a:spcAft>
                <a:spcPts val="0"/>
              </a:spcAft>
              <a:buClrTx/>
              <a:buSzTx/>
              <a:buFontTx/>
              <a:buNone/>
              <a:tabLst/>
              <a:defRPr/>
            </a:pPr>
            <a:r>
              <a:rPr kumimoji="0" lang="de-DE" i="0" u="none" strike="noStrike" kern="1200" cap="none" spc="0" normalizeH="0" baseline="0" noProof="0">
                <a:ln>
                  <a:noFill/>
                </a:ln>
                <a:solidFill>
                  <a:schemeClr val="tx1"/>
                </a:solidFill>
                <a:effectLst/>
                <a:uLnTx/>
                <a:uFillTx/>
                <a:latin typeface="Calibri" panose="020F0502020204030204"/>
                <a:ea typeface="Gadugi" panose="020B0502040204020203" pitchFamily="34" charset="0"/>
                <a:cs typeface="+mn-cs"/>
              </a:rPr>
              <a:t>Bei</a:t>
            </a:r>
            <a:r>
              <a:rPr kumimoji="0" lang="de-DE" b="1" i="0" u="none" strike="noStrike" kern="1200" cap="none" spc="0" normalizeH="0" baseline="0" noProof="0">
                <a:ln>
                  <a:noFill/>
                </a:ln>
                <a:solidFill>
                  <a:schemeClr val="tx1"/>
                </a:solidFill>
                <a:effectLst/>
                <a:uLnTx/>
                <a:uFillTx/>
                <a:latin typeface="Calibri" panose="020F0502020204030204"/>
                <a:ea typeface="Gadugi" panose="020B0502040204020203" pitchFamily="34" charset="0"/>
                <a:cs typeface="+mn-cs"/>
              </a:rPr>
              <a:t> Teilzeitarbeit </a:t>
            </a:r>
            <a:r>
              <a:rPr kumimoji="0" lang="de-DE" i="0" u="none" strike="noStrike" kern="1200" cap="none" spc="0" normalizeH="0" baseline="0" noProof="0">
                <a:ln>
                  <a:noFill/>
                </a:ln>
                <a:solidFill>
                  <a:schemeClr val="tx1"/>
                </a:solidFill>
                <a:effectLst/>
                <a:uLnTx/>
                <a:uFillTx/>
                <a:latin typeface="Calibri" panose="020F0502020204030204"/>
                <a:ea typeface="Gadugi" panose="020B0502040204020203" pitchFamily="34" charset="0"/>
                <a:cs typeface="+mn-cs"/>
              </a:rPr>
              <a:t>wird weniger als die Normalarbeitszeit gearbeitet</a:t>
            </a:r>
            <a:endParaRPr kumimoji="0" lang="de-DE" b="1" i="0" u="none" strike="noStrike" kern="1200" cap="none" spc="0" normalizeH="0" baseline="0" noProof="0">
              <a:ln>
                <a:noFill/>
              </a:ln>
              <a:solidFill>
                <a:schemeClr val="tx1"/>
              </a:solidFill>
              <a:effectLst/>
              <a:uLnTx/>
              <a:uFillTx/>
              <a:latin typeface="Calibri" panose="020F0502020204030204"/>
              <a:ea typeface="Gadugi" panose="020B0502040204020203" pitchFamily="34" charset="0"/>
              <a:cs typeface="+mn-cs"/>
            </a:endParaRPr>
          </a:p>
        </p:txBody>
      </p:sp>
      <p:pic>
        <p:nvPicPr>
          <p:cNvPr id="15" name="Grafik 14" descr="Stoppuhr 75% mit einfarbiger Füllung">
            <a:extLst>
              <a:ext uri="{FF2B5EF4-FFF2-40B4-BE49-F238E27FC236}">
                <a16:creationId xmlns:a16="http://schemas.microsoft.com/office/drawing/2014/main" id="{A6EC932B-3AB1-0AEB-E069-44ED233CA93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057903" y="1690688"/>
            <a:ext cx="457200" cy="457200"/>
          </a:xfrm>
          <a:prstGeom prst="rect">
            <a:avLst/>
          </a:prstGeom>
        </p:spPr>
      </p:pic>
      <p:pic>
        <p:nvPicPr>
          <p:cNvPr id="19" name="Grafik 18" descr="Sanduhr 90% mit einfarbiger Füllung">
            <a:extLst>
              <a:ext uri="{FF2B5EF4-FFF2-40B4-BE49-F238E27FC236}">
                <a16:creationId xmlns:a16="http://schemas.microsoft.com/office/drawing/2014/main" id="{0AA8D5D2-0614-3F92-2DB1-B15AEA4F8CB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780701" y="3968802"/>
            <a:ext cx="524370" cy="524370"/>
          </a:xfrm>
          <a:prstGeom prst="rect">
            <a:avLst/>
          </a:prstGeom>
        </p:spPr>
      </p:pic>
      <p:pic>
        <p:nvPicPr>
          <p:cNvPr id="22" name="Grafik 21" descr="Uhr mit einfarbiger Füllung">
            <a:extLst>
              <a:ext uri="{FF2B5EF4-FFF2-40B4-BE49-F238E27FC236}">
                <a16:creationId xmlns:a16="http://schemas.microsoft.com/office/drawing/2014/main" id="{908945EC-F050-0996-2688-4BE856A5898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806977" y="1721963"/>
            <a:ext cx="524371" cy="524371"/>
          </a:xfrm>
          <a:prstGeom prst="rect">
            <a:avLst/>
          </a:prstGeom>
        </p:spPr>
      </p:pic>
      <p:pic>
        <p:nvPicPr>
          <p:cNvPr id="25" name="Grafik 24" descr="Flip-Kalender mit einfarbiger Füllung">
            <a:extLst>
              <a:ext uri="{FF2B5EF4-FFF2-40B4-BE49-F238E27FC236}">
                <a16:creationId xmlns:a16="http://schemas.microsoft.com/office/drawing/2014/main" id="{0B343EC3-6BE7-DE56-4B4E-781B2A90F622}"/>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220638" y="1587933"/>
            <a:ext cx="599648" cy="599648"/>
          </a:xfrm>
          <a:prstGeom prst="rect">
            <a:avLst/>
          </a:prstGeom>
        </p:spPr>
      </p:pic>
      <p:pic>
        <p:nvPicPr>
          <p:cNvPr id="27" name="Grafik 26" descr="klingelnder Wecker mit einfarbiger Füllung">
            <a:extLst>
              <a:ext uri="{FF2B5EF4-FFF2-40B4-BE49-F238E27FC236}">
                <a16:creationId xmlns:a16="http://schemas.microsoft.com/office/drawing/2014/main" id="{83B2D834-D0AA-9347-6551-1CDE816E21F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057902" y="3968801"/>
            <a:ext cx="524369" cy="524369"/>
          </a:xfrm>
          <a:prstGeom prst="rect">
            <a:avLst/>
          </a:prstGeom>
        </p:spPr>
      </p:pic>
      <p:pic>
        <p:nvPicPr>
          <p:cNvPr id="29" name="Grafik 28" descr="Markee nicht mehr folgen mit einfarbiger Füllung">
            <a:extLst>
              <a:ext uri="{FF2B5EF4-FFF2-40B4-BE49-F238E27FC236}">
                <a16:creationId xmlns:a16="http://schemas.microsoft.com/office/drawing/2014/main" id="{585B5814-F7DE-FB5C-02C4-C556427D9094}"/>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329847" y="3968801"/>
            <a:ext cx="457200" cy="457200"/>
          </a:xfrm>
          <a:prstGeom prst="rect">
            <a:avLst/>
          </a:prstGeom>
        </p:spPr>
      </p:pic>
    </p:spTree>
    <p:extLst>
      <p:ext uri="{BB962C8B-B14F-4D97-AF65-F5344CB8AC3E}">
        <p14:creationId xmlns:p14="http://schemas.microsoft.com/office/powerpoint/2010/main" val="29858089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914CDCC2-9B3D-865B-21B2-68CB443496F9}"/>
              </a:ext>
            </a:extLst>
          </p:cNvPr>
          <p:cNvSpPr>
            <a:spLocks noGrp="1"/>
          </p:cNvSpPr>
          <p:nvPr>
            <p:ph idx="1"/>
          </p:nvPr>
        </p:nvSpPr>
        <p:spPr>
          <a:xfrm>
            <a:off x="1190297" y="1871993"/>
            <a:ext cx="10163503" cy="3630173"/>
          </a:xfrm>
          <a:prstGeom prst="foldedCorner">
            <a:avLst/>
          </a:prstGeom>
          <a:solidFill>
            <a:schemeClr val="accent3">
              <a:lumMod val="20000"/>
              <a:lumOff val="80000"/>
            </a:schemeClr>
          </a:solidFill>
        </p:spPr>
        <p:txBody>
          <a:bodyPr>
            <a:normAutofit/>
          </a:bodyPr>
          <a:lstStyle/>
          <a:p>
            <a:pPr marL="0" indent="0" algn="just">
              <a:lnSpc>
                <a:spcPct val="120000"/>
              </a:lnSpc>
              <a:buNone/>
            </a:pPr>
            <a:endParaRPr lang="de-AT" sz="1800" dirty="0"/>
          </a:p>
          <a:p>
            <a:pPr marL="0" indent="0" algn="just">
              <a:lnSpc>
                <a:spcPct val="120000"/>
              </a:lnSpc>
              <a:buNone/>
            </a:pPr>
            <a:r>
              <a:rPr lang="de-AT" sz="3600" b="1" dirty="0">
                <a:solidFill>
                  <a:srgbClr val="92D050"/>
                </a:solidFill>
              </a:rPr>
              <a:t>JA, </a:t>
            </a:r>
            <a:r>
              <a:rPr lang="de-AT" dirty="0"/>
              <a:t>Susanne darf bis zu 60 Stunden die Woche arbeiten. Sie macht somit Überstunden. Sie könnte sogar noch weitere fünf Stunden arbeiten, um die Arbeit fertigzustellen. Dies darf sie allerdings nicht dauerhaft tun. </a:t>
            </a:r>
          </a:p>
        </p:txBody>
      </p:sp>
      <p:sp>
        <p:nvSpPr>
          <p:cNvPr id="5" name="Foliennummernplatzhalter 4">
            <a:extLst>
              <a:ext uri="{FF2B5EF4-FFF2-40B4-BE49-F238E27FC236}">
                <a16:creationId xmlns:a16="http://schemas.microsoft.com/office/drawing/2014/main" id="{5F33F151-E55A-2F41-5A59-2FDB82AFEBD7}"/>
              </a:ext>
            </a:extLst>
          </p:cNvPr>
          <p:cNvSpPr>
            <a:spLocks noGrp="1"/>
          </p:cNvSpPr>
          <p:nvPr>
            <p:ph type="sldNum" sz="quarter" idx="12"/>
          </p:nvPr>
        </p:nvSpPr>
        <p:spPr/>
        <p:txBody>
          <a:bodyPr/>
          <a:lstStyle/>
          <a:p>
            <a:fld id="{4C23FFEC-42AF-4C5F-8FEB-D69D9B6A7C04}" type="slidenum">
              <a:rPr lang="de-AT" smtClean="0"/>
              <a:t>13</a:t>
            </a:fld>
            <a:endParaRPr lang="de-AT"/>
          </a:p>
        </p:txBody>
      </p:sp>
      <p:grpSp>
        <p:nvGrpSpPr>
          <p:cNvPr id="4" name="Gruppieren 3">
            <a:extLst>
              <a:ext uri="{FF2B5EF4-FFF2-40B4-BE49-F238E27FC236}">
                <a16:creationId xmlns:a16="http://schemas.microsoft.com/office/drawing/2014/main" id="{613CA164-6ACD-6F1C-7F5D-C7A4993FD0FC}"/>
              </a:ext>
            </a:extLst>
          </p:cNvPr>
          <p:cNvGrpSpPr/>
          <p:nvPr/>
        </p:nvGrpSpPr>
        <p:grpSpPr>
          <a:xfrm>
            <a:off x="523547" y="4493173"/>
            <a:ext cx="1691508" cy="2364828"/>
            <a:chOff x="523547" y="5019237"/>
            <a:chExt cx="1333500" cy="1838763"/>
          </a:xfrm>
        </p:grpSpPr>
        <p:pic>
          <p:nvPicPr>
            <p:cNvPr id="12" name="Grafik 11" descr="Frau im Pullover">
              <a:extLst>
                <a:ext uri="{FF2B5EF4-FFF2-40B4-BE49-F238E27FC236}">
                  <a16:creationId xmlns:a16="http://schemas.microsoft.com/office/drawing/2014/main" id="{E248D496-D62C-5350-AA68-02C257C0D6F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3547" y="5629275"/>
              <a:ext cx="1333500" cy="1228725"/>
            </a:xfrm>
            <a:prstGeom prst="rect">
              <a:avLst/>
            </a:prstGeom>
          </p:spPr>
        </p:pic>
        <p:pic>
          <p:nvPicPr>
            <p:cNvPr id="13" name="Grafik 12" descr="Frau mit kurzem Haar">
              <a:extLst>
                <a:ext uri="{FF2B5EF4-FFF2-40B4-BE49-F238E27FC236}">
                  <a16:creationId xmlns:a16="http://schemas.microsoft.com/office/drawing/2014/main" id="{F937874F-CE6F-B6B1-3311-E61B4219088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38200" y="5019237"/>
              <a:ext cx="790575" cy="695325"/>
            </a:xfrm>
            <a:prstGeom prst="rect">
              <a:avLst/>
            </a:prstGeom>
          </p:spPr>
        </p:pic>
        <p:pic>
          <p:nvPicPr>
            <p:cNvPr id="14" name="Grafik 13" descr="Ein ruhiges Gesicht">
              <a:extLst>
                <a:ext uri="{FF2B5EF4-FFF2-40B4-BE49-F238E27FC236}">
                  <a16:creationId xmlns:a16="http://schemas.microsoft.com/office/drawing/2014/main" id="{D6A02401-5370-B957-0EA2-EEE808DD2A7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2619" y="5322833"/>
              <a:ext cx="304800" cy="314325"/>
            </a:xfrm>
            <a:prstGeom prst="rect">
              <a:avLst/>
            </a:prstGeom>
          </p:spPr>
        </p:pic>
      </p:grpSp>
      <p:sp>
        <p:nvSpPr>
          <p:cNvPr id="9" name="Titel 1">
            <a:extLst>
              <a:ext uri="{FF2B5EF4-FFF2-40B4-BE49-F238E27FC236}">
                <a16:creationId xmlns:a16="http://schemas.microsoft.com/office/drawing/2014/main" id="{1B944521-1331-A355-4332-F88BBB4EC366}"/>
              </a:ext>
            </a:extLst>
          </p:cNvPr>
          <p:cNvSpPr>
            <a:spLocks noGrp="1"/>
          </p:cNvSpPr>
          <p:nvPr>
            <p:ph type="title"/>
          </p:nvPr>
        </p:nvSpPr>
        <p:spPr>
          <a:xfrm>
            <a:off x="838200" y="829113"/>
            <a:ext cx="10515600" cy="1009651"/>
          </a:xfrm>
        </p:spPr>
        <p:txBody>
          <a:bodyPr/>
          <a:lstStyle/>
          <a:p>
            <a:pPr algn="ctr"/>
            <a:r>
              <a:rPr lang="de-AT" b="1" dirty="0"/>
              <a:t>Was sagt das Gesetz dazu</a:t>
            </a:r>
          </a:p>
        </p:txBody>
      </p:sp>
      <p:pic>
        <p:nvPicPr>
          <p:cNvPr id="10" name="Grafik 9" descr="Fragezeichen mit einfarbiger Füllung">
            <a:extLst>
              <a:ext uri="{FF2B5EF4-FFF2-40B4-BE49-F238E27FC236}">
                <a16:creationId xmlns:a16="http://schemas.microsoft.com/office/drawing/2014/main" id="{7BF8CA95-A5C1-11D5-04C4-F666BDA9CF6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910454" y="914127"/>
            <a:ext cx="627501" cy="627501"/>
          </a:xfrm>
          <a:prstGeom prst="rect">
            <a:avLst/>
          </a:prstGeom>
        </p:spPr>
      </p:pic>
    </p:spTree>
    <p:extLst>
      <p:ext uri="{BB962C8B-B14F-4D97-AF65-F5344CB8AC3E}">
        <p14:creationId xmlns:p14="http://schemas.microsoft.com/office/powerpoint/2010/main" val="39369718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302CD3-DA14-38F9-4F76-70EBC784B23A}"/>
              </a:ext>
            </a:extLst>
          </p:cNvPr>
          <p:cNvSpPr>
            <a:spLocks noGrp="1"/>
          </p:cNvSpPr>
          <p:nvPr>
            <p:ph type="title"/>
          </p:nvPr>
        </p:nvSpPr>
        <p:spPr>
          <a:xfrm>
            <a:off x="838200" y="829113"/>
            <a:ext cx="10515600" cy="1009651"/>
          </a:xfrm>
        </p:spPr>
        <p:txBody>
          <a:bodyPr/>
          <a:lstStyle/>
          <a:p>
            <a:pPr algn="ctr"/>
            <a:r>
              <a:rPr lang="de-AT" b="1"/>
              <a:t>Ist das </a:t>
            </a:r>
            <a:r>
              <a:rPr lang="de-AT" b="1" dirty="0"/>
              <a:t>gerecht</a:t>
            </a:r>
            <a:endParaRPr lang="de-AT" b="1"/>
          </a:p>
        </p:txBody>
      </p:sp>
      <p:sp>
        <p:nvSpPr>
          <p:cNvPr id="3" name="Inhaltsplatzhalter 2">
            <a:extLst>
              <a:ext uri="{FF2B5EF4-FFF2-40B4-BE49-F238E27FC236}">
                <a16:creationId xmlns:a16="http://schemas.microsoft.com/office/drawing/2014/main" id="{914CDCC2-9B3D-865B-21B2-68CB443496F9}"/>
              </a:ext>
            </a:extLst>
          </p:cNvPr>
          <p:cNvSpPr>
            <a:spLocks noGrp="1"/>
          </p:cNvSpPr>
          <p:nvPr>
            <p:ph idx="1"/>
          </p:nvPr>
        </p:nvSpPr>
        <p:spPr>
          <a:xfrm>
            <a:off x="1190297" y="1838764"/>
            <a:ext cx="10163503" cy="3630173"/>
          </a:xfrm>
          <a:prstGeom prst="foldedCorner">
            <a:avLst/>
          </a:prstGeom>
          <a:solidFill>
            <a:srgbClr val="D8EBF0"/>
          </a:solidFill>
        </p:spPr>
        <p:txBody>
          <a:bodyPr>
            <a:normAutofit/>
          </a:bodyPr>
          <a:lstStyle/>
          <a:p>
            <a:pPr marL="0" indent="0" algn="just">
              <a:lnSpc>
                <a:spcPct val="120000"/>
              </a:lnSpc>
              <a:buNone/>
            </a:pPr>
            <a:r>
              <a:rPr lang="de-AT" dirty="0"/>
              <a:t>Teodora arbeitet im Freibad und hat Recht auf fünf Wochen Urlaub. Ihr Arbeitgeber Tom hat ihr nun die Anordnung gegeben, diese fünf Wochen Urlaub im Winter zu verbrauchen, da in dieser Saison weniger los ist im Betrieb. </a:t>
            </a:r>
          </a:p>
        </p:txBody>
      </p:sp>
      <p:sp>
        <p:nvSpPr>
          <p:cNvPr id="5" name="Foliennummernplatzhalter 4">
            <a:extLst>
              <a:ext uri="{FF2B5EF4-FFF2-40B4-BE49-F238E27FC236}">
                <a16:creationId xmlns:a16="http://schemas.microsoft.com/office/drawing/2014/main" id="{5F33F151-E55A-2F41-5A59-2FDB82AFEBD7}"/>
              </a:ext>
            </a:extLst>
          </p:cNvPr>
          <p:cNvSpPr>
            <a:spLocks noGrp="1"/>
          </p:cNvSpPr>
          <p:nvPr>
            <p:ph type="sldNum" sz="quarter" idx="12"/>
          </p:nvPr>
        </p:nvSpPr>
        <p:spPr/>
        <p:txBody>
          <a:bodyPr/>
          <a:lstStyle/>
          <a:p>
            <a:fld id="{4C23FFEC-42AF-4C5F-8FEB-D69D9B6A7C04}" type="slidenum">
              <a:rPr lang="de-AT" smtClean="0"/>
              <a:t>14</a:t>
            </a:fld>
            <a:endParaRPr lang="de-AT"/>
          </a:p>
        </p:txBody>
      </p:sp>
      <p:pic>
        <p:nvPicPr>
          <p:cNvPr id="8" name="Grafik 7" descr="Fragezeichen mit einfarbiger Füllung">
            <a:extLst>
              <a:ext uri="{FF2B5EF4-FFF2-40B4-BE49-F238E27FC236}">
                <a16:creationId xmlns:a16="http://schemas.microsoft.com/office/drawing/2014/main" id="{E98EA838-08C8-87C9-63DF-B0B144762CF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01607" y="896939"/>
            <a:ext cx="627501" cy="627501"/>
          </a:xfrm>
          <a:prstGeom prst="rect">
            <a:avLst/>
          </a:prstGeom>
        </p:spPr>
      </p:pic>
      <p:grpSp>
        <p:nvGrpSpPr>
          <p:cNvPr id="12" name="Gruppieren 11">
            <a:extLst>
              <a:ext uri="{FF2B5EF4-FFF2-40B4-BE49-F238E27FC236}">
                <a16:creationId xmlns:a16="http://schemas.microsoft.com/office/drawing/2014/main" id="{BE22B789-51B2-0E98-72FA-AD19A7001325}"/>
              </a:ext>
            </a:extLst>
          </p:cNvPr>
          <p:cNvGrpSpPr/>
          <p:nvPr/>
        </p:nvGrpSpPr>
        <p:grpSpPr>
          <a:xfrm>
            <a:off x="213062" y="4553856"/>
            <a:ext cx="1602373" cy="2391628"/>
            <a:chOff x="213062" y="4553856"/>
            <a:chExt cx="1602373" cy="2391628"/>
          </a:xfrm>
        </p:grpSpPr>
        <p:pic>
          <p:nvPicPr>
            <p:cNvPr id="6" name="Grafik 5" descr="Mann in einem Polohemd">
              <a:extLst>
                <a:ext uri="{FF2B5EF4-FFF2-40B4-BE49-F238E27FC236}">
                  <a16:creationId xmlns:a16="http://schemas.microsoft.com/office/drawing/2014/main" id="{8D87859A-9382-38CE-2E3B-B49A08F566E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13062" y="5343111"/>
              <a:ext cx="1602373" cy="1602373"/>
            </a:xfrm>
            <a:prstGeom prst="rect">
              <a:avLst/>
            </a:prstGeom>
          </p:spPr>
        </p:pic>
        <p:pic>
          <p:nvPicPr>
            <p:cNvPr id="9" name="Grafik 8" descr="Frau mit langen gewellten Haaren">
              <a:extLst>
                <a:ext uri="{FF2B5EF4-FFF2-40B4-BE49-F238E27FC236}">
                  <a16:creationId xmlns:a16="http://schemas.microsoft.com/office/drawing/2014/main" id="{35B4770A-958D-7255-8EF4-9D4A77AC748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03110" y="4553856"/>
              <a:ext cx="1071165" cy="1229405"/>
            </a:xfrm>
            <a:prstGeom prst="rect">
              <a:avLst/>
            </a:prstGeom>
          </p:spPr>
        </p:pic>
        <p:pic>
          <p:nvPicPr>
            <p:cNvPr id="11" name="Grafik 10" descr="Ein gelangweiltes Gesicht">
              <a:extLst>
                <a:ext uri="{FF2B5EF4-FFF2-40B4-BE49-F238E27FC236}">
                  <a16:creationId xmlns:a16="http://schemas.microsoft.com/office/drawing/2014/main" id="{0FF9E24B-682C-5A10-4251-5BC6A7FD9F3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85489" y="4895093"/>
              <a:ext cx="409616" cy="448018"/>
            </a:xfrm>
            <a:prstGeom prst="rect">
              <a:avLst/>
            </a:prstGeom>
          </p:spPr>
        </p:pic>
      </p:grpSp>
      <p:pic>
        <p:nvPicPr>
          <p:cNvPr id="14" name="Grafik 13" descr="Flugzeug mit einfarbiger Füllung">
            <a:extLst>
              <a:ext uri="{FF2B5EF4-FFF2-40B4-BE49-F238E27FC236}">
                <a16:creationId xmlns:a16="http://schemas.microsoft.com/office/drawing/2014/main" id="{4A139919-EE43-FEAA-806F-AAA05ABD2D4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3284850">
            <a:off x="8066379" y="4330386"/>
            <a:ext cx="1997737" cy="1997737"/>
          </a:xfrm>
          <a:prstGeom prst="rect">
            <a:avLst/>
          </a:prstGeom>
        </p:spPr>
      </p:pic>
    </p:spTree>
    <p:extLst>
      <p:ext uri="{BB962C8B-B14F-4D97-AF65-F5344CB8AC3E}">
        <p14:creationId xmlns:p14="http://schemas.microsoft.com/office/powerpoint/2010/main" val="24955980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302CD3-DA14-38F9-4F76-70EBC784B23A}"/>
              </a:ext>
            </a:extLst>
          </p:cNvPr>
          <p:cNvSpPr>
            <a:spLocks noGrp="1"/>
          </p:cNvSpPr>
          <p:nvPr>
            <p:ph type="title"/>
          </p:nvPr>
        </p:nvSpPr>
        <p:spPr/>
        <p:txBody>
          <a:bodyPr/>
          <a:lstStyle/>
          <a:p>
            <a:r>
              <a:rPr lang="de-AT">
                <a:latin typeface="+mn-lt"/>
              </a:rPr>
              <a:t>Urlaub, Krankheit und Unfall  </a:t>
            </a:r>
          </a:p>
        </p:txBody>
      </p:sp>
      <p:sp>
        <p:nvSpPr>
          <p:cNvPr id="5" name="Foliennummernplatzhalter 4">
            <a:extLst>
              <a:ext uri="{FF2B5EF4-FFF2-40B4-BE49-F238E27FC236}">
                <a16:creationId xmlns:a16="http://schemas.microsoft.com/office/drawing/2014/main" id="{5F33F151-E55A-2F41-5A59-2FDB82AFEBD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23FFEC-42AF-4C5F-8FEB-D69D9B6A7C04}" type="slidenum">
              <a:rPr kumimoji="0" lang="de-AT"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de-A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pSp>
        <p:nvGrpSpPr>
          <p:cNvPr id="56" name="Gruppieren 55">
            <a:extLst>
              <a:ext uri="{FF2B5EF4-FFF2-40B4-BE49-F238E27FC236}">
                <a16:creationId xmlns:a16="http://schemas.microsoft.com/office/drawing/2014/main" id="{B92DEF39-809D-E741-DF79-96200875D07C}"/>
              </a:ext>
            </a:extLst>
          </p:cNvPr>
          <p:cNvGrpSpPr/>
          <p:nvPr/>
        </p:nvGrpSpPr>
        <p:grpSpPr>
          <a:xfrm>
            <a:off x="315322" y="2074237"/>
            <a:ext cx="5487459" cy="2903846"/>
            <a:chOff x="315322" y="1811589"/>
            <a:chExt cx="5487459" cy="2903846"/>
          </a:xfrm>
        </p:grpSpPr>
        <p:sp>
          <p:nvSpPr>
            <p:cNvPr id="9" name="Rechteck 8">
              <a:extLst>
                <a:ext uri="{FF2B5EF4-FFF2-40B4-BE49-F238E27FC236}">
                  <a16:creationId xmlns:a16="http://schemas.microsoft.com/office/drawing/2014/main" id="{90C17A4B-7207-5C1A-176B-7108D2DDE15C}"/>
                </a:ext>
              </a:extLst>
            </p:cNvPr>
            <p:cNvSpPr/>
            <p:nvPr/>
          </p:nvSpPr>
          <p:spPr>
            <a:xfrm>
              <a:off x="315322" y="1811589"/>
              <a:ext cx="5476573" cy="677241"/>
            </a:xfrm>
            <a:prstGeom prst="rect">
              <a:avLst/>
            </a:prstGeom>
            <a:solidFill>
              <a:srgbClr val="1096B6"/>
            </a:solidFill>
            <a:ln w="19050">
              <a:solidFill>
                <a:srgbClr val="1096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2800" b="1">
                  <a:solidFill>
                    <a:prstClr val="white"/>
                  </a:solidFill>
                  <a:latin typeface="Calibri" panose="020F0502020204030204"/>
                </a:rPr>
                <a:t>Urlaub</a:t>
              </a:r>
              <a:endParaRPr kumimoji="0" lang="en-AU" sz="2800" b="1"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echteck: abgerundete Ecken 3">
              <a:extLst>
                <a:ext uri="{FF2B5EF4-FFF2-40B4-BE49-F238E27FC236}">
                  <a16:creationId xmlns:a16="http://schemas.microsoft.com/office/drawing/2014/main" id="{D4EB2E9A-1806-BD44-9A04-0097612A206C}"/>
                </a:ext>
              </a:extLst>
            </p:cNvPr>
            <p:cNvSpPr/>
            <p:nvPr/>
          </p:nvSpPr>
          <p:spPr>
            <a:xfrm>
              <a:off x="1538472" y="2764715"/>
              <a:ext cx="4264309" cy="548640"/>
            </a:xfrm>
            <a:prstGeom prst="roundRect">
              <a:avLst/>
            </a:prstGeom>
            <a:solidFill>
              <a:schemeClr val="bg1"/>
            </a:solidFill>
            <a:ln w="19050">
              <a:solidFill>
                <a:srgbClr val="1096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rgbClr val="1096B6"/>
                  </a:solidFill>
                  <a:effectLst/>
                  <a:uLnTx/>
                  <a:uFillTx/>
                  <a:latin typeface="Calibri" panose="020F0502020204030204"/>
                  <a:ea typeface="+mn-ea"/>
                  <a:cs typeface="+mn-cs"/>
                </a:rPr>
                <a:t>25 Tage </a:t>
              </a: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Urlaubsanspruch </a:t>
              </a:r>
              <a:r>
                <a:rPr kumimoji="0" lang="de-DE" sz="1400" b="0" i="0" u="none" strike="noStrike" kern="1200" cap="none" spc="0" normalizeH="0" baseline="0" noProof="0" dirty="0">
                  <a:ln>
                    <a:noFill/>
                  </a:ln>
                  <a:solidFill>
                    <a:prstClr val="black"/>
                  </a:solidFill>
                  <a:effectLst/>
                  <a:uLnTx/>
                  <a:uFillTx/>
                  <a:latin typeface="Calibri" panose="020F0502020204030204"/>
                  <a:ea typeface="+mn-ea"/>
                  <a:cs typeface="+mn-cs"/>
                </a:rPr>
                <a:t>(frei einteilbar)</a:t>
              </a:r>
              <a:endPar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34" name="Gerader Verbinder 33">
              <a:extLst>
                <a:ext uri="{FF2B5EF4-FFF2-40B4-BE49-F238E27FC236}">
                  <a16:creationId xmlns:a16="http://schemas.microsoft.com/office/drawing/2014/main" id="{D2F50751-17F9-4D6C-0736-E05856B61AFF}"/>
                </a:ext>
              </a:extLst>
            </p:cNvPr>
            <p:cNvCxnSpPr/>
            <p:nvPr/>
          </p:nvCxnSpPr>
          <p:spPr>
            <a:xfrm>
              <a:off x="1183341" y="3045547"/>
              <a:ext cx="0" cy="694528"/>
            </a:xfrm>
            <a:prstGeom prst="line">
              <a:avLst/>
            </a:prstGeom>
          </p:spPr>
          <p:style>
            <a:lnRef idx="1">
              <a:schemeClr val="dk1"/>
            </a:lnRef>
            <a:fillRef idx="0">
              <a:schemeClr val="dk1"/>
            </a:fillRef>
            <a:effectRef idx="0">
              <a:schemeClr val="dk1"/>
            </a:effectRef>
            <a:fontRef idx="minor">
              <a:schemeClr val="tx1"/>
            </a:fontRef>
          </p:style>
        </p:cxnSp>
        <p:cxnSp>
          <p:nvCxnSpPr>
            <p:cNvPr id="35" name="Gerader Verbinder 34">
              <a:extLst>
                <a:ext uri="{FF2B5EF4-FFF2-40B4-BE49-F238E27FC236}">
                  <a16:creationId xmlns:a16="http://schemas.microsoft.com/office/drawing/2014/main" id="{2E15DEE4-61EB-E078-BC18-DC9FA4BC816B}"/>
                </a:ext>
              </a:extLst>
            </p:cNvPr>
            <p:cNvCxnSpPr>
              <a:cxnSpLocks/>
              <a:stCxn id="23" idx="1"/>
            </p:cNvCxnSpPr>
            <p:nvPr/>
          </p:nvCxnSpPr>
          <p:spPr>
            <a:xfrm flipH="1">
              <a:off x="1193779" y="3740075"/>
              <a:ext cx="344692" cy="0"/>
            </a:xfrm>
            <a:prstGeom prst="line">
              <a:avLst/>
            </a:prstGeom>
          </p:spPr>
          <p:style>
            <a:lnRef idx="1">
              <a:schemeClr val="dk1"/>
            </a:lnRef>
            <a:fillRef idx="0">
              <a:schemeClr val="dk1"/>
            </a:fillRef>
            <a:effectRef idx="0">
              <a:schemeClr val="dk1"/>
            </a:effectRef>
            <a:fontRef idx="minor">
              <a:schemeClr val="tx1"/>
            </a:fontRef>
          </p:style>
        </p:cxnSp>
        <p:sp>
          <p:nvSpPr>
            <p:cNvPr id="23" name="Rechteck: abgerundete Ecken 22">
              <a:extLst>
                <a:ext uri="{FF2B5EF4-FFF2-40B4-BE49-F238E27FC236}">
                  <a16:creationId xmlns:a16="http://schemas.microsoft.com/office/drawing/2014/main" id="{7613CEA3-DA7D-C342-BE75-87D05E28BD0F}"/>
                </a:ext>
              </a:extLst>
            </p:cNvPr>
            <p:cNvSpPr/>
            <p:nvPr/>
          </p:nvSpPr>
          <p:spPr>
            <a:xfrm>
              <a:off x="1538471" y="3465755"/>
              <a:ext cx="4264309" cy="548640"/>
            </a:xfrm>
            <a:prstGeom prst="roundRect">
              <a:avLst/>
            </a:prstGeom>
            <a:solidFill>
              <a:schemeClr val="bg1"/>
            </a:solidFill>
            <a:ln w="19050">
              <a:solidFill>
                <a:srgbClr val="1096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bei einer </a:t>
              </a:r>
              <a:r>
                <a:rPr kumimoji="0" lang="de-DE" sz="1800" b="1" i="0" u="none" strike="noStrike" kern="1200" cap="none" spc="0" normalizeH="0" baseline="0" noProof="0">
                  <a:ln>
                    <a:noFill/>
                  </a:ln>
                  <a:solidFill>
                    <a:prstClr val="black"/>
                  </a:solidFill>
                  <a:effectLst/>
                  <a:uLnTx/>
                  <a:uFillTx/>
                  <a:latin typeface="Calibri" panose="020F0502020204030204"/>
                  <a:ea typeface="+mn-ea"/>
                  <a:cs typeface="+mn-cs"/>
                </a:rPr>
                <a:t>5-Tage-Woche</a:t>
              </a:r>
              <a:endParaRPr kumimoji="0" lang="en-AU"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38" name="Gerader Verbinder 37">
              <a:extLst>
                <a:ext uri="{FF2B5EF4-FFF2-40B4-BE49-F238E27FC236}">
                  <a16:creationId xmlns:a16="http://schemas.microsoft.com/office/drawing/2014/main" id="{8AC4127E-8123-3541-9130-6F6D4E71740A}"/>
                </a:ext>
              </a:extLst>
            </p:cNvPr>
            <p:cNvCxnSpPr>
              <a:cxnSpLocks/>
            </p:cNvCxnSpPr>
            <p:nvPr/>
          </p:nvCxnSpPr>
          <p:spPr>
            <a:xfrm flipH="1">
              <a:off x="1182893" y="4431387"/>
              <a:ext cx="344692" cy="0"/>
            </a:xfrm>
            <a:prstGeom prst="line">
              <a:avLst/>
            </a:prstGeom>
          </p:spPr>
          <p:style>
            <a:lnRef idx="1">
              <a:schemeClr val="dk1"/>
            </a:lnRef>
            <a:fillRef idx="0">
              <a:schemeClr val="dk1"/>
            </a:fillRef>
            <a:effectRef idx="0">
              <a:schemeClr val="dk1"/>
            </a:effectRef>
            <a:fontRef idx="minor">
              <a:schemeClr val="tx1"/>
            </a:fontRef>
          </p:style>
        </p:cxnSp>
        <p:cxnSp>
          <p:nvCxnSpPr>
            <p:cNvPr id="40" name="Gerader Verbinder 39">
              <a:extLst>
                <a:ext uri="{FF2B5EF4-FFF2-40B4-BE49-F238E27FC236}">
                  <a16:creationId xmlns:a16="http://schemas.microsoft.com/office/drawing/2014/main" id="{62C3FF7E-A41F-72BE-BD05-B21D454BACBA}"/>
                </a:ext>
              </a:extLst>
            </p:cNvPr>
            <p:cNvCxnSpPr/>
            <p:nvPr/>
          </p:nvCxnSpPr>
          <p:spPr>
            <a:xfrm>
              <a:off x="1182893" y="3740075"/>
              <a:ext cx="0" cy="694528"/>
            </a:xfrm>
            <a:prstGeom prst="line">
              <a:avLst/>
            </a:prstGeom>
          </p:spPr>
          <p:style>
            <a:lnRef idx="1">
              <a:schemeClr val="dk1"/>
            </a:lnRef>
            <a:fillRef idx="0">
              <a:schemeClr val="dk1"/>
            </a:fillRef>
            <a:effectRef idx="0">
              <a:schemeClr val="dk1"/>
            </a:effectRef>
            <a:fontRef idx="minor">
              <a:schemeClr val="tx1"/>
            </a:fontRef>
          </p:style>
        </p:cxnSp>
        <p:sp>
          <p:nvSpPr>
            <p:cNvPr id="24" name="Rechteck: abgerundete Ecken 23">
              <a:extLst>
                <a:ext uri="{FF2B5EF4-FFF2-40B4-BE49-F238E27FC236}">
                  <a16:creationId xmlns:a16="http://schemas.microsoft.com/office/drawing/2014/main" id="{DAF585D1-E3CB-30A7-2C17-4A4CE35DB9F9}"/>
                </a:ext>
              </a:extLst>
            </p:cNvPr>
            <p:cNvSpPr/>
            <p:nvPr/>
          </p:nvSpPr>
          <p:spPr>
            <a:xfrm>
              <a:off x="1538470" y="4166795"/>
              <a:ext cx="4264309" cy="548640"/>
            </a:xfrm>
            <a:prstGeom prst="roundRect">
              <a:avLst/>
            </a:prstGeom>
            <a:solidFill>
              <a:schemeClr val="bg1"/>
            </a:solidFill>
            <a:ln w="19050">
              <a:solidFill>
                <a:srgbClr val="1096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nach </a:t>
              </a:r>
              <a:r>
                <a:rPr kumimoji="0" lang="de-DE" sz="1800" b="1" i="0" u="none" strike="noStrike" kern="1200" cap="none" spc="0" normalizeH="0" baseline="0" noProof="0">
                  <a:ln>
                    <a:noFill/>
                  </a:ln>
                  <a:solidFill>
                    <a:prstClr val="black"/>
                  </a:solidFill>
                  <a:effectLst/>
                  <a:uLnTx/>
                  <a:uFillTx/>
                  <a:latin typeface="Calibri" panose="020F0502020204030204"/>
                  <a:ea typeface="+mn-ea"/>
                  <a:cs typeface="+mn-cs"/>
                </a:rPr>
                <a:t>6 Monaten </a:t>
              </a:r>
              <a:r>
                <a:rPr kumimoji="0" lang="de-DE" sz="1800" i="0" u="none" strike="noStrike" kern="1200" cap="none" spc="0" normalizeH="0" baseline="0" noProof="0">
                  <a:ln>
                    <a:noFill/>
                  </a:ln>
                  <a:solidFill>
                    <a:prstClr val="black"/>
                  </a:solidFill>
                  <a:effectLst/>
                  <a:uLnTx/>
                  <a:uFillTx/>
                  <a:latin typeface="Calibri" panose="020F0502020204030204"/>
                  <a:ea typeface="+mn-ea"/>
                  <a:cs typeface="+mn-cs"/>
                </a:rPr>
                <a:t>Arbeit</a:t>
              </a:r>
              <a:r>
                <a:rPr kumimoji="0" lang="de-DE" sz="1800" b="1" i="0" u="none" strike="noStrike" kern="1200" cap="none" spc="0" normalizeH="0" baseline="0" noProof="0">
                  <a:ln>
                    <a:noFill/>
                  </a:ln>
                  <a:solidFill>
                    <a:prstClr val="black"/>
                  </a:solidFill>
                  <a:effectLst/>
                  <a:uLnTx/>
                  <a:uFillTx/>
                  <a:latin typeface="Calibri" panose="020F0502020204030204"/>
                  <a:ea typeface="+mn-ea"/>
                  <a:cs typeface="+mn-cs"/>
                </a:rPr>
                <a:t> </a:t>
              </a:r>
              <a:endParaRPr kumimoji="0" lang="en-AU"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42" name="Gerader Verbinder 41">
              <a:extLst>
                <a:ext uri="{FF2B5EF4-FFF2-40B4-BE49-F238E27FC236}">
                  <a16:creationId xmlns:a16="http://schemas.microsoft.com/office/drawing/2014/main" id="{24F14108-8693-A4D0-3307-887AD4A073AD}"/>
                </a:ext>
              </a:extLst>
            </p:cNvPr>
            <p:cNvCxnSpPr>
              <a:cxnSpLocks/>
            </p:cNvCxnSpPr>
            <p:nvPr/>
          </p:nvCxnSpPr>
          <p:spPr>
            <a:xfrm flipH="1">
              <a:off x="1193779" y="3045547"/>
              <a:ext cx="344692" cy="0"/>
            </a:xfrm>
            <a:prstGeom prst="line">
              <a:avLst/>
            </a:prstGeom>
          </p:spPr>
          <p:style>
            <a:lnRef idx="1">
              <a:schemeClr val="dk1"/>
            </a:lnRef>
            <a:fillRef idx="0">
              <a:schemeClr val="dk1"/>
            </a:fillRef>
            <a:effectRef idx="0">
              <a:schemeClr val="dk1"/>
            </a:effectRef>
            <a:fontRef idx="minor">
              <a:schemeClr val="tx1"/>
            </a:fontRef>
          </p:style>
        </p:cxnSp>
        <p:cxnSp>
          <p:nvCxnSpPr>
            <p:cNvPr id="43" name="Gerader Verbinder 42">
              <a:extLst>
                <a:ext uri="{FF2B5EF4-FFF2-40B4-BE49-F238E27FC236}">
                  <a16:creationId xmlns:a16="http://schemas.microsoft.com/office/drawing/2014/main" id="{867467AC-F536-7825-4620-98833D1B5CB7}"/>
                </a:ext>
              </a:extLst>
            </p:cNvPr>
            <p:cNvCxnSpPr/>
            <p:nvPr/>
          </p:nvCxnSpPr>
          <p:spPr>
            <a:xfrm>
              <a:off x="1182445" y="2501005"/>
              <a:ext cx="0" cy="694528"/>
            </a:xfrm>
            <a:prstGeom prst="line">
              <a:avLst/>
            </a:prstGeom>
          </p:spPr>
          <p:style>
            <a:lnRef idx="1">
              <a:schemeClr val="dk1"/>
            </a:lnRef>
            <a:fillRef idx="0">
              <a:schemeClr val="dk1"/>
            </a:fillRef>
            <a:effectRef idx="0">
              <a:schemeClr val="dk1"/>
            </a:effectRef>
            <a:fontRef idx="minor">
              <a:schemeClr val="tx1"/>
            </a:fontRef>
          </p:style>
        </p:cxnSp>
      </p:grpSp>
      <p:grpSp>
        <p:nvGrpSpPr>
          <p:cNvPr id="57" name="Gruppieren 56">
            <a:extLst>
              <a:ext uri="{FF2B5EF4-FFF2-40B4-BE49-F238E27FC236}">
                <a16:creationId xmlns:a16="http://schemas.microsoft.com/office/drawing/2014/main" id="{0F990BA3-D296-163C-761B-333E7DB97EF0}"/>
              </a:ext>
            </a:extLst>
          </p:cNvPr>
          <p:cNvGrpSpPr/>
          <p:nvPr/>
        </p:nvGrpSpPr>
        <p:grpSpPr>
          <a:xfrm>
            <a:off x="6291248" y="2098503"/>
            <a:ext cx="5476573" cy="2879580"/>
            <a:chOff x="6291248" y="1835855"/>
            <a:chExt cx="5476573" cy="2879580"/>
          </a:xfrm>
        </p:grpSpPr>
        <p:sp>
          <p:nvSpPr>
            <p:cNvPr id="10" name="Rechteck 9">
              <a:extLst>
                <a:ext uri="{FF2B5EF4-FFF2-40B4-BE49-F238E27FC236}">
                  <a16:creationId xmlns:a16="http://schemas.microsoft.com/office/drawing/2014/main" id="{B7D76103-1529-17CB-D06B-9CE9B95424F2}"/>
                </a:ext>
              </a:extLst>
            </p:cNvPr>
            <p:cNvSpPr/>
            <p:nvPr/>
          </p:nvSpPr>
          <p:spPr>
            <a:xfrm>
              <a:off x="6291248" y="1835855"/>
              <a:ext cx="5476573" cy="651671"/>
            </a:xfrm>
            <a:prstGeom prst="rect">
              <a:avLst/>
            </a:prstGeom>
            <a:solidFill>
              <a:srgbClr val="7CC4D5"/>
            </a:solidFill>
            <a:ln w="19050">
              <a:solidFill>
                <a:srgbClr val="7CC4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800" b="1" i="0" u="none" strike="noStrike" kern="1200" cap="none" spc="0" normalizeH="0" baseline="0" noProof="0">
                  <a:ln>
                    <a:noFill/>
                  </a:ln>
                  <a:solidFill>
                    <a:prstClr val="white"/>
                  </a:solidFill>
                  <a:effectLst/>
                  <a:uLnTx/>
                  <a:uFillTx/>
                  <a:latin typeface="Calibri" panose="020F0502020204030204"/>
                  <a:ea typeface="+mn-ea"/>
                  <a:cs typeface="+mn-cs"/>
                </a:rPr>
                <a:t>Krankheit, Unfall </a:t>
              </a:r>
              <a:endParaRPr kumimoji="0" lang="en-AU" sz="2800" b="1"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4" name="Rechteck: abgerundete Ecken 43">
              <a:extLst>
                <a:ext uri="{FF2B5EF4-FFF2-40B4-BE49-F238E27FC236}">
                  <a16:creationId xmlns:a16="http://schemas.microsoft.com/office/drawing/2014/main" id="{5CB90184-BD32-622A-AA4E-67B06CFD4620}"/>
                </a:ext>
              </a:extLst>
            </p:cNvPr>
            <p:cNvSpPr/>
            <p:nvPr/>
          </p:nvSpPr>
          <p:spPr>
            <a:xfrm>
              <a:off x="7503512" y="2764715"/>
              <a:ext cx="4264309" cy="548640"/>
            </a:xfrm>
            <a:prstGeom prst="roundRect">
              <a:avLst/>
            </a:prstGeom>
            <a:solidFill>
              <a:schemeClr val="bg1"/>
            </a:solidFill>
            <a:ln w="19050">
              <a:solidFill>
                <a:srgbClr val="7CC4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Arbeitsverhinderung </a:t>
              </a:r>
              <a:r>
                <a:rPr kumimoji="0" lang="de-DE" sz="1800" b="1" i="0" u="none" strike="noStrike" kern="1200" cap="none" spc="0" normalizeH="0" baseline="0" noProof="0">
                  <a:ln>
                    <a:noFill/>
                  </a:ln>
                  <a:solidFill>
                    <a:prstClr val="black"/>
                  </a:solidFill>
                  <a:effectLst/>
                  <a:uLnTx/>
                  <a:uFillTx/>
                  <a:latin typeface="Calibri" panose="020F0502020204030204"/>
                  <a:ea typeface="+mn-ea"/>
                  <a:cs typeface="+mn-cs"/>
                </a:rPr>
                <a:t>sofort</a:t>
              </a: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 melden!</a:t>
              </a: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45" name="Gerader Verbinder 44">
              <a:extLst>
                <a:ext uri="{FF2B5EF4-FFF2-40B4-BE49-F238E27FC236}">
                  <a16:creationId xmlns:a16="http://schemas.microsoft.com/office/drawing/2014/main" id="{4C192AD4-0A5B-85AB-BC1B-27C728E08508}"/>
                </a:ext>
              </a:extLst>
            </p:cNvPr>
            <p:cNvCxnSpPr/>
            <p:nvPr/>
          </p:nvCxnSpPr>
          <p:spPr>
            <a:xfrm>
              <a:off x="7148381" y="3045547"/>
              <a:ext cx="0" cy="694528"/>
            </a:xfrm>
            <a:prstGeom prst="line">
              <a:avLst/>
            </a:prstGeom>
          </p:spPr>
          <p:style>
            <a:lnRef idx="1">
              <a:schemeClr val="dk1"/>
            </a:lnRef>
            <a:fillRef idx="0">
              <a:schemeClr val="dk1"/>
            </a:fillRef>
            <a:effectRef idx="0">
              <a:schemeClr val="dk1"/>
            </a:effectRef>
            <a:fontRef idx="minor">
              <a:schemeClr val="tx1"/>
            </a:fontRef>
          </p:style>
        </p:cxnSp>
        <p:cxnSp>
          <p:nvCxnSpPr>
            <p:cNvPr id="46" name="Gerader Verbinder 45">
              <a:extLst>
                <a:ext uri="{FF2B5EF4-FFF2-40B4-BE49-F238E27FC236}">
                  <a16:creationId xmlns:a16="http://schemas.microsoft.com/office/drawing/2014/main" id="{29917877-56F4-82A6-F10D-44766BE21C0F}"/>
                </a:ext>
              </a:extLst>
            </p:cNvPr>
            <p:cNvCxnSpPr>
              <a:cxnSpLocks/>
              <a:stCxn id="47" idx="1"/>
            </p:cNvCxnSpPr>
            <p:nvPr/>
          </p:nvCxnSpPr>
          <p:spPr>
            <a:xfrm flipH="1">
              <a:off x="7158819" y="3740075"/>
              <a:ext cx="344692" cy="0"/>
            </a:xfrm>
            <a:prstGeom prst="line">
              <a:avLst/>
            </a:prstGeom>
          </p:spPr>
          <p:style>
            <a:lnRef idx="1">
              <a:schemeClr val="dk1"/>
            </a:lnRef>
            <a:fillRef idx="0">
              <a:schemeClr val="dk1"/>
            </a:fillRef>
            <a:effectRef idx="0">
              <a:schemeClr val="dk1"/>
            </a:effectRef>
            <a:fontRef idx="minor">
              <a:schemeClr val="tx1"/>
            </a:fontRef>
          </p:style>
        </p:cxnSp>
        <p:sp>
          <p:nvSpPr>
            <p:cNvPr id="47" name="Rechteck: abgerundete Ecken 46">
              <a:extLst>
                <a:ext uri="{FF2B5EF4-FFF2-40B4-BE49-F238E27FC236}">
                  <a16:creationId xmlns:a16="http://schemas.microsoft.com/office/drawing/2014/main" id="{5448DC40-A79D-F749-4758-EC316D15CA65}"/>
                </a:ext>
              </a:extLst>
            </p:cNvPr>
            <p:cNvSpPr/>
            <p:nvPr/>
          </p:nvSpPr>
          <p:spPr>
            <a:xfrm>
              <a:off x="7503511" y="3465755"/>
              <a:ext cx="4264309" cy="548640"/>
            </a:xfrm>
            <a:prstGeom prst="roundRect">
              <a:avLst/>
            </a:prstGeom>
            <a:solidFill>
              <a:schemeClr val="bg1"/>
            </a:solidFill>
            <a:ln w="19050">
              <a:solidFill>
                <a:srgbClr val="7CC4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err="1">
                  <a:ln>
                    <a:noFill/>
                  </a:ln>
                  <a:solidFill>
                    <a:prstClr val="black"/>
                  </a:solidFill>
                  <a:effectLst/>
                  <a:uLnTx/>
                  <a:uFillTx/>
                  <a:latin typeface="Calibri" panose="020F0502020204030204"/>
                  <a:ea typeface="+mn-ea"/>
                  <a:cs typeface="+mn-cs"/>
                </a:rPr>
                <a:t>Arbeitnehmer:innen</a:t>
              </a: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 erhalten weiterhin </a:t>
              </a:r>
              <a:r>
                <a:rPr kumimoji="0" lang="de-DE" sz="1800" b="1" i="0" u="none" strike="noStrike" kern="1200" cap="none" spc="0" normalizeH="0" baseline="0" noProof="0">
                  <a:ln>
                    <a:noFill/>
                  </a:ln>
                  <a:solidFill>
                    <a:prstClr val="black"/>
                  </a:solidFill>
                  <a:effectLst/>
                  <a:uLnTx/>
                  <a:uFillTx/>
                  <a:latin typeface="Calibri" panose="020F0502020204030204"/>
                  <a:ea typeface="+mn-ea"/>
                  <a:cs typeface="+mn-cs"/>
                </a:rPr>
                <a:t>Lohn bzw. Gehalt</a:t>
              </a:r>
              <a:endParaRPr kumimoji="0" lang="en-AU"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48" name="Gerader Verbinder 47">
              <a:extLst>
                <a:ext uri="{FF2B5EF4-FFF2-40B4-BE49-F238E27FC236}">
                  <a16:creationId xmlns:a16="http://schemas.microsoft.com/office/drawing/2014/main" id="{F16A5EBA-83AC-0F03-F396-F1CE486C0575}"/>
                </a:ext>
              </a:extLst>
            </p:cNvPr>
            <p:cNvCxnSpPr>
              <a:cxnSpLocks/>
            </p:cNvCxnSpPr>
            <p:nvPr/>
          </p:nvCxnSpPr>
          <p:spPr>
            <a:xfrm flipH="1">
              <a:off x="7147933" y="4431387"/>
              <a:ext cx="344692" cy="0"/>
            </a:xfrm>
            <a:prstGeom prst="line">
              <a:avLst/>
            </a:prstGeom>
          </p:spPr>
          <p:style>
            <a:lnRef idx="1">
              <a:schemeClr val="dk1"/>
            </a:lnRef>
            <a:fillRef idx="0">
              <a:schemeClr val="dk1"/>
            </a:fillRef>
            <a:effectRef idx="0">
              <a:schemeClr val="dk1"/>
            </a:effectRef>
            <a:fontRef idx="minor">
              <a:schemeClr val="tx1"/>
            </a:fontRef>
          </p:style>
        </p:cxnSp>
        <p:cxnSp>
          <p:nvCxnSpPr>
            <p:cNvPr id="50" name="Gerader Verbinder 49">
              <a:extLst>
                <a:ext uri="{FF2B5EF4-FFF2-40B4-BE49-F238E27FC236}">
                  <a16:creationId xmlns:a16="http://schemas.microsoft.com/office/drawing/2014/main" id="{16FCCBB6-AC4E-DD83-357B-35C049B08CAE}"/>
                </a:ext>
              </a:extLst>
            </p:cNvPr>
            <p:cNvCxnSpPr/>
            <p:nvPr/>
          </p:nvCxnSpPr>
          <p:spPr>
            <a:xfrm>
              <a:off x="7147933" y="3740075"/>
              <a:ext cx="0" cy="694528"/>
            </a:xfrm>
            <a:prstGeom prst="line">
              <a:avLst/>
            </a:prstGeom>
          </p:spPr>
          <p:style>
            <a:lnRef idx="1">
              <a:schemeClr val="dk1"/>
            </a:lnRef>
            <a:fillRef idx="0">
              <a:schemeClr val="dk1"/>
            </a:fillRef>
            <a:effectRef idx="0">
              <a:schemeClr val="dk1"/>
            </a:effectRef>
            <a:fontRef idx="minor">
              <a:schemeClr val="tx1"/>
            </a:fontRef>
          </p:style>
        </p:cxnSp>
        <p:sp>
          <p:nvSpPr>
            <p:cNvPr id="52" name="Rechteck: abgerundete Ecken 51">
              <a:extLst>
                <a:ext uri="{FF2B5EF4-FFF2-40B4-BE49-F238E27FC236}">
                  <a16:creationId xmlns:a16="http://schemas.microsoft.com/office/drawing/2014/main" id="{50AA1358-EDF9-FF0F-7F98-FAD38041DA67}"/>
                </a:ext>
              </a:extLst>
            </p:cNvPr>
            <p:cNvSpPr/>
            <p:nvPr/>
          </p:nvSpPr>
          <p:spPr>
            <a:xfrm>
              <a:off x="7503509" y="4166795"/>
              <a:ext cx="4264309" cy="548640"/>
            </a:xfrm>
            <a:prstGeom prst="roundRect">
              <a:avLst/>
            </a:prstGeom>
            <a:solidFill>
              <a:schemeClr val="bg1"/>
            </a:solidFill>
            <a:ln w="19050">
              <a:solidFill>
                <a:srgbClr val="7CC4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err="1">
                  <a:ln>
                    <a:noFill/>
                  </a:ln>
                  <a:solidFill>
                    <a:prstClr val="black"/>
                  </a:solidFill>
                  <a:effectLst/>
                  <a:uLnTx/>
                  <a:uFillTx/>
                  <a:latin typeface="Calibri" panose="020F0502020204030204"/>
                  <a:ea typeface="+mn-ea"/>
                  <a:cs typeface="+mn-cs"/>
                </a:rPr>
                <a:t>Arbeitgeber:innen</a:t>
              </a:r>
              <a:r>
                <a:rPr kumimoji="0" lang="de-DE" sz="1800" b="0" i="0" u="none" strike="noStrike" kern="1200" cap="none" spc="0" normalizeH="0" baseline="0" noProof="0">
                  <a:ln>
                    <a:noFill/>
                  </a:ln>
                  <a:solidFill>
                    <a:prstClr val="black"/>
                  </a:solidFill>
                  <a:effectLst/>
                  <a:uLnTx/>
                  <a:uFillTx/>
                  <a:latin typeface="Calibri" panose="020F0502020204030204"/>
                  <a:ea typeface="+mn-ea"/>
                  <a:cs typeface="+mn-cs"/>
                </a:rPr>
                <a:t> haben Recht auf </a:t>
              </a:r>
              <a:r>
                <a:rPr kumimoji="0" lang="de-DE" sz="1800" b="1" i="0" u="none" strike="noStrike" kern="1200" cap="none" spc="0" normalizeH="0" baseline="0" noProof="0">
                  <a:ln>
                    <a:noFill/>
                  </a:ln>
                  <a:solidFill>
                    <a:prstClr val="black"/>
                  </a:solidFill>
                  <a:effectLst/>
                  <a:uLnTx/>
                  <a:uFillTx/>
                  <a:latin typeface="Calibri" panose="020F0502020204030204"/>
                  <a:ea typeface="+mn-ea"/>
                  <a:cs typeface="+mn-cs"/>
                </a:rPr>
                <a:t>Krankenbestätigung</a:t>
              </a:r>
              <a:endParaRPr kumimoji="0" lang="en-AU" sz="1800" b="1"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54" name="Gerader Verbinder 53">
              <a:extLst>
                <a:ext uri="{FF2B5EF4-FFF2-40B4-BE49-F238E27FC236}">
                  <a16:creationId xmlns:a16="http://schemas.microsoft.com/office/drawing/2014/main" id="{2EDCEFD4-FD37-BC1D-90AA-3416FA5A049B}"/>
                </a:ext>
              </a:extLst>
            </p:cNvPr>
            <p:cNvCxnSpPr>
              <a:cxnSpLocks/>
            </p:cNvCxnSpPr>
            <p:nvPr/>
          </p:nvCxnSpPr>
          <p:spPr>
            <a:xfrm flipH="1">
              <a:off x="7158819" y="3045547"/>
              <a:ext cx="344692" cy="0"/>
            </a:xfrm>
            <a:prstGeom prst="line">
              <a:avLst/>
            </a:prstGeom>
          </p:spPr>
          <p:style>
            <a:lnRef idx="1">
              <a:schemeClr val="dk1"/>
            </a:lnRef>
            <a:fillRef idx="0">
              <a:schemeClr val="dk1"/>
            </a:fillRef>
            <a:effectRef idx="0">
              <a:schemeClr val="dk1"/>
            </a:effectRef>
            <a:fontRef idx="minor">
              <a:schemeClr val="tx1"/>
            </a:fontRef>
          </p:style>
        </p:cxnSp>
        <p:cxnSp>
          <p:nvCxnSpPr>
            <p:cNvPr id="55" name="Gerader Verbinder 54">
              <a:extLst>
                <a:ext uri="{FF2B5EF4-FFF2-40B4-BE49-F238E27FC236}">
                  <a16:creationId xmlns:a16="http://schemas.microsoft.com/office/drawing/2014/main" id="{B4562FF8-8DE2-0BC6-4E37-A11D4332B1B7}"/>
                </a:ext>
              </a:extLst>
            </p:cNvPr>
            <p:cNvCxnSpPr/>
            <p:nvPr/>
          </p:nvCxnSpPr>
          <p:spPr>
            <a:xfrm>
              <a:off x="7147485" y="2501005"/>
              <a:ext cx="0" cy="694528"/>
            </a:xfrm>
            <a:prstGeom prst="line">
              <a:avLst/>
            </a:prstGeom>
          </p:spPr>
          <p:style>
            <a:lnRef idx="1">
              <a:schemeClr val="dk1"/>
            </a:lnRef>
            <a:fillRef idx="0">
              <a:schemeClr val="dk1"/>
            </a:fillRef>
            <a:effectRef idx="0">
              <a:schemeClr val="dk1"/>
            </a:effectRef>
            <a:fontRef idx="minor">
              <a:schemeClr val="tx1"/>
            </a:fontRef>
          </p:style>
        </p:cxnSp>
      </p:grpSp>
      <p:pic>
        <p:nvPicPr>
          <p:cNvPr id="6" name="Grafik 5" descr="Stationär mit einfarbiger Füllung">
            <a:extLst>
              <a:ext uri="{FF2B5EF4-FFF2-40B4-BE49-F238E27FC236}">
                <a16:creationId xmlns:a16="http://schemas.microsoft.com/office/drawing/2014/main" id="{54886489-37FF-836F-9A00-623B15E47B6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18344" y="2006899"/>
            <a:ext cx="829141" cy="829141"/>
          </a:xfrm>
          <a:prstGeom prst="rect">
            <a:avLst/>
          </a:prstGeom>
        </p:spPr>
      </p:pic>
      <p:pic>
        <p:nvPicPr>
          <p:cNvPr id="8" name="Grafik 7" descr="Urlaub mit einfarbiger Füllung">
            <a:extLst>
              <a:ext uri="{FF2B5EF4-FFF2-40B4-BE49-F238E27FC236}">
                <a16:creationId xmlns:a16="http://schemas.microsoft.com/office/drawing/2014/main" id="{59AC0DEA-4431-1F13-CFB3-6196ACA7ED0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57927" y="2023615"/>
            <a:ext cx="801445" cy="801445"/>
          </a:xfrm>
          <a:prstGeom prst="rect">
            <a:avLst/>
          </a:prstGeom>
        </p:spPr>
      </p:pic>
    </p:spTree>
    <p:extLst>
      <p:ext uri="{BB962C8B-B14F-4D97-AF65-F5344CB8AC3E}">
        <p14:creationId xmlns:p14="http://schemas.microsoft.com/office/powerpoint/2010/main" val="2887561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914CDCC2-9B3D-865B-21B2-68CB443496F9}"/>
              </a:ext>
            </a:extLst>
          </p:cNvPr>
          <p:cNvSpPr>
            <a:spLocks noGrp="1"/>
          </p:cNvSpPr>
          <p:nvPr>
            <p:ph idx="1"/>
          </p:nvPr>
        </p:nvSpPr>
        <p:spPr>
          <a:xfrm>
            <a:off x="1190297" y="1962907"/>
            <a:ext cx="10163503" cy="3630173"/>
          </a:xfrm>
          <a:prstGeom prst="foldedCorner">
            <a:avLst/>
          </a:prstGeom>
          <a:solidFill>
            <a:schemeClr val="accent3">
              <a:lumMod val="20000"/>
              <a:lumOff val="80000"/>
            </a:schemeClr>
          </a:solidFill>
        </p:spPr>
        <p:txBody>
          <a:bodyPr>
            <a:normAutofit fontScale="92500"/>
          </a:bodyPr>
          <a:lstStyle/>
          <a:p>
            <a:pPr marL="0" indent="0" algn="just">
              <a:lnSpc>
                <a:spcPct val="120000"/>
              </a:lnSpc>
              <a:buNone/>
            </a:pPr>
            <a:r>
              <a:rPr lang="de-AT" sz="3600" b="1" dirty="0">
                <a:solidFill>
                  <a:srgbClr val="C00000"/>
                </a:solidFill>
              </a:rPr>
              <a:t>NEIN, </a:t>
            </a:r>
            <a:r>
              <a:rPr lang="de-AT" sz="3600" dirty="0"/>
              <a:t>der Vorgesetzte darf nicht einfach bestimmen, wann Teodora ihren Urlaub nimmt. Teodora darf auch nicht vollständig alleine entscheiden. </a:t>
            </a:r>
            <a:r>
              <a:rPr lang="de-AT" sz="3600" dirty="0" err="1"/>
              <a:t>Arbeitnehmer:innen</a:t>
            </a:r>
            <a:r>
              <a:rPr lang="de-AT" sz="3600" dirty="0"/>
              <a:t> und </a:t>
            </a:r>
            <a:r>
              <a:rPr lang="de-AT" sz="3600" dirty="0" err="1"/>
              <a:t>Arbeitgeber:innen</a:t>
            </a:r>
            <a:r>
              <a:rPr lang="de-AT" sz="3600" dirty="0"/>
              <a:t> müssen sich diesbezüglich abstimmen. </a:t>
            </a:r>
            <a:endParaRPr lang="de-AT" dirty="0"/>
          </a:p>
        </p:txBody>
      </p:sp>
      <p:sp>
        <p:nvSpPr>
          <p:cNvPr id="5" name="Foliennummernplatzhalter 4">
            <a:extLst>
              <a:ext uri="{FF2B5EF4-FFF2-40B4-BE49-F238E27FC236}">
                <a16:creationId xmlns:a16="http://schemas.microsoft.com/office/drawing/2014/main" id="{5F33F151-E55A-2F41-5A59-2FDB82AFEBD7}"/>
              </a:ext>
            </a:extLst>
          </p:cNvPr>
          <p:cNvSpPr>
            <a:spLocks noGrp="1"/>
          </p:cNvSpPr>
          <p:nvPr>
            <p:ph type="sldNum" sz="quarter" idx="12"/>
          </p:nvPr>
        </p:nvSpPr>
        <p:spPr/>
        <p:txBody>
          <a:bodyPr/>
          <a:lstStyle/>
          <a:p>
            <a:fld id="{4C23FFEC-42AF-4C5F-8FEB-D69D9B6A7C04}" type="slidenum">
              <a:rPr lang="de-AT" smtClean="0"/>
              <a:t>16</a:t>
            </a:fld>
            <a:endParaRPr lang="de-AT"/>
          </a:p>
        </p:txBody>
      </p:sp>
      <p:grpSp>
        <p:nvGrpSpPr>
          <p:cNvPr id="4" name="Gruppieren 3">
            <a:extLst>
              <a:ext uri="{FF2B5EF4-FFF2-40B4-BE49-F238E27FC236}">
                <a16:creationId xmlns:a16="http://schemas.microsoft.com/office/drawing/2014/main" id="{418A4354-B1F8-9565-5106-AB3F1725688F}"/>
              </a:ext>
            </a:extLst>
          </p:cNvPr>
          <p:cNvGrpSpPr/>
          <p:nvPr/>
        </p:nvGrpSpPr>
        <p:grpSpPr>
          <a:xfrm>
            <a:off x="213062" y="4553856"/>
            <a:ext cx="1602373" cy="2391628"/>
            <a:chOff x="213062" y="4553856"/>
            <a:chExt cx="1602373" cy="2391628"/>
          </a:xfrm>
        </p:grpSpPr>
        <p:pic>
          <p:nvPicPr>
            <p:cNvPr id="6" name="Grafik 5" descr="Mann in einem Polohemd">
              <a:extLst>
                <a:ext uri="{FF2B5EF4-FFF2-40B4-BE49-F238E27FC236}">
                  <a16:creationId xmlns:a16="http://schemas.microsoft.com/office/drawing/2014/main" id="{0AF7A60D-78DC-8A56-03D8-86328180F96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13062" y="5343111"/>
              <a:ext cx="1602373" cy="1602373"/>
            </a:xfrm>
            <a:prstGeom prst="rect">
              <a:avLst/>
            </a:prstGeom>
          </p:spPr>
        </p:pic>
        <p:pic>
          <p:nvPicPr>
            <p:cNvPr id="7" name="Grafik 6" descr="Frau mit langen gewellten Haaren">
              <a:extLst>
                <a:ext uri="{FF2B5EF4-FFF2-40B4-BE49-F238E27FC236}">
                  <a16:creationId xmlns:a16="http://schemas.microsoft.com/office/drawing/2014/main" id="{BDE1EC44-2878-C9B9-035B-F86033E47DC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03110" y="4553856"/>
              <a:ext cx="1071165" cy="1229405"/>
            </a:xfrm>
            <a:prstGeom prst="rect">
              <a:avLst/>
            </a:prstGeom>
          </p:spPr>
        </p:pic>
        <p:pic>
          <p:nvPicPr>
            <p:cNvPr id="9" name="Grafik 8" descr="Ein gelangweiltes Gesicht">
              <a:extLst>
                <a:ext uri="{FF2B5EF4-FFF2-40B4-BE49-F238E27FC236}">
                  <a16:creationId xmlns:a16="http://schemas.microsoft.com/office/drawing/2014/main" id="{6DB87B8D-4883-2386-4795-108CFC8D603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85489" y="4895093"/>
              <a:ext cx="409616" cy="448018"/>
            </a:xfrm>
            <a:prstGeom prst="rect">
              <a:avLst/>
            </a:prstGeom>
          </p:spPr>
        </p:pic>
      </p:grpSp>
      <p:sp>
        <p:nvSpPr>
          <p:cNvPr id="12" name="Titel 1">
            <a:extLst>
              <a:ext uri="{FF2B5EF4-FFF2-40B4-BE49-F238E27FC236}">
                <a16:creationId xmlns:a16="http://schemas.microsoft.com/office/drawing/2014/main" id="{3AC8589B-090B-60D4-99B5-6B6C9293B437}"/>
              </a:ext>
            </a:extLst>
          </p:cNvPr>
          <p:cNvSpPr>
            <a:spLocks noGrp="1"/>
          </p:cNvSpPr>
          <p:nvPr>
            <p:ph type="title"/>
          </p:nvPr>
        </p:nvSpPr>
        <p:spPr>
          <a:xfrm>
            <a:off x="838200" y="829113"/>
            <a:ext cx="10515600" cy="1009651"/>
          </a:xfrm>
        </p:spPr>
        <p:txBody>
          <a:bodyPr/>
          <a:lstStyle/>
          <a:p>
            <a:pPr algn="ctr"/>
            <a:r>
              <a:rPr lang="de-AT" b="1" dirty="0"/>
              <a:t>Was sagt das Gesetz dazu</a:t>
            </a:r>
          </a:p>
        </p:txBody>
      </p:sp>
      <p:pic>
        <p:nvPicPr>
          <p:cNvPr id="13" name="Grafik 12" descr="Fragezeichen mit einfarbiger Füllung">
            <a:extLst>
              <a:ext uri="{FF2B5EF4-FFF2-40B4-BE49-F238E27FC236}">
                <a16:creationId xmlns:a16="http://schemas.microsoft.com/office/drawing/2014/main" id="{6B234E09-B2C0-AA78-76FC-71FEB87E7FF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910454" y="914127"/>
            <a:ext cx="627501" cy="627501"/>
          </a:xfrm>
          <a:prstGeom prst="rect">
            <a:avLst/>
          </a:prstGeom>
        </p:spPr>
      </p:pic>
    </p:spTree>
    <p:extLst>
      <p:ext uri="{BB962C8B-B14F-4D97-AF65-F5344CB8AC3E}">
        <p14:creationId xmlns:p14="http://schemas.microsoft.com/office/powerpoint/2010/main" val="16929237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302CD3-DA14-38F9-4F76-70EBC784B23A}"/>
              </a:ext>
            </a:extLst>
          </p:cNvPr>
          <p:cNvSpPr>
            <a:spLocks noGrp="1"/>
          </p:cNvSpPr>
          <p:nvPr>
            <p:ph type="title"/>
          </p:nvPr>
        </p:nvSpPr>
        <p:spPr/>
        <p:txBody>
          <a:bodyPr/>
          <a:lstStyle/>
          <a:p>
            <a:r>
              <a:rPr lang="de-AT">
                <a:latin typeface="+mn-lt"/>
              </a:rPr>
              <a:t>Arbeitsvertrag</a:t>
            </a:r>
          </a:p>
        </p:txBody>
      </p:sp>
      <p:grpSp>
        <p:nvGrpSpPr>
          <p:cNvPr id="11" name="Gruppieren 10">
            <a:extLst>
              <a:ext uri="{FF2B5EF4-FFF2-40B4-BE49-F238E27FC236}">
                <a16:creationId xmlns:a16="http://schemas.microsoft.com/office/drawing/2014/main" id="{3F56FD74-9B0F-E276-51FC-E1B24FB6D5BB}"/>
              </a:ext>
            </a:extLst>
          </p:cNvPr>
          <p:cNvGrpSpPr/>
          <p:nvPr/>
        </p:nvGrpSpPr>
        <p:grpSpPr>
          <a:xfrm>
            <a:off x="719847" y="1392373"/>
            <a:ext cx="10515600" cy="4867145"/>
            <a:chOff x="719847" y="1392373"/>
            <a:chExt cx="10515600" cy="4867145"/>
          </a:xfrm>
        </p:grpSpPr>
        <p:sp>
          <p:nvSpPr>
            <p:cNvPr id="3" name="Rechteck 2">
              <a:extLst>
                <a:ext uri="{FF2B5EF4-FFF2-40B4-BE49-F238E27FC236}">
                  <a16:creationId xmlns:a16="http://schemas.microsoft.com/office/drawing/2014/main" id="{34D2B9F8-D962-EC0A-6D75-2A6983A6D5C3}"/>
                </a:ext>
              </a:extLst>
            </p:cNvPr>
            <p:cNvSpPr/>
            <p:nvPr/>
          </p:nvSpPr>
          <p:spPr>
            <a:xfrm rot="21375154">
              <a:off x="2194438" y="1789345"/>
              <a:ext cx="6677098" cy="3542861"/>
            </a:xfrm>
            <a:custGeom>
              <a:avLst/>
              <a:gdLst>
                <a:gd name="connsiteX0" fmla="*/ 0 w 6677098"/>
                <a:gd name="connsiteY0" fmla="*/ 0 h 3542861"/>
                <a:gd name="connsiteX1" fmla="*/ 734481 w 6677098"/>
                <a:gd name="connsiteY1" fmla="*/ 0 h 3542861"/>
                <a:gd name="connsiteX2" fmla="*/ 1335420 w 6677098"/>
                <a:gd name="connsiteY2" fmla="*/ 0 h 3542861"/>
                <a:gd name="connsiteX3" fmla="*/ 2069900 w 6677098"/>
                <a:gd name="connsiteY3" fmla="*/ 0 h 3542861"/>
                <a:gd name="connsiteX4" fmla="*/ 2537297 w 6677098"/>
                <a:gd name="connsiteY4" fmla="*/ 0 h 3542861"/>
                <a:gd name="connsiteX5" fmla="*/ 3004694 w 6677098"/>
                <a:gd name="connsiteY5" fmla="*/ 0 h 3542861"/>
                <a:gd name="connsiteX6" fmla="*/ 3472091 w 6677098"/>
                <a:gd name="connsiteY6" fmla="*/ 0 h 3542861"/>
                <a:gd name="connsiteX7" fmla="*/ 3939488 w 6677098"/>
                <a:gd name="connsiteY7" fmla="*/ 0 h 3542861"/>
                <a:gd name="connsiteX8" fmla="*/ 4673969 w 6677098"/>
                <a:gd name="connsiteY8" fmla="*/ 0 h 3542861"/>
                <a:gd name="connsiteX9" fmla="*/ 5341678 w 6677098"/>
                <a:gd name="connsiteY9" fmla="*/ 0 h 3542861"/>
                <a:gd name="connsiteX10" fmla="*/ 6076159 w 6677098"/>
                <a:gd name="connsiteY10" fmla="*/ 0 h 3542861"/>
                <a:gd name="connsiteX11" fmla="*/ 6677098 w 6677098"/>
                <a:gd name="connsiteY11" fmla="*/ 0 h 3542861"/>
                <a:gd name="connsiteX12" fmla="*/ 6677098 w 6677098"/>
                <a:gd name="connsiteY12" fmla="*/ 625905 h 3542861"/>
                <a:gd name="connsiteX13" fmla="*/ 6677098 w 6677098"/>
                <a:gd name="connsiteY13" fmla="*/ 1216382 h 3542861"/>
                <a:gd name="connsiteX14" fmla="*/ 6677098 w 6677098"/>
                <a:gd name="connsiteY14" fmla="*/ 1771431 h 3542861"/>
                <a:gd name="connsiteX15" fmla="*/ 6677098 w 6677098"/>
                <a:gd name="connsiteY15" fmla="*/ 2326479 h 3542861"/>
                <a:gd name="connsiteX16" fmla="*/ 6677098 w 6677098"/>
                <a:gd name="connsiteY16" fmla="*/ 2916956 h 3542861"/>
                <a:gd name="connsiteX17" fmla="*/ 6677098 w 6677098"/>
                <a:gd name="connsiteY17" fmla="*/ 3542861 h 3542861"/>
                <a:gd name="connsiteX18" fmla="*/ 6209701 w 6677098"/>
                <a:gd name="connsiteY18" fmla="*/ 3542861 h 3542861"/>
                <a:gd name="connsiteX19" fmla="*/ 5675533 w 6677098"/>
                <a:gd name="connsiteY19" fmla="*/ 3542861 h 3542861"/>
                <a:gd name="connsiteX20" fmla="*/ 4941053 w 6677098"/>
                <a:gd name="connsiteY20" fmla="*/ 3542861 h 3542861"/>
                <a:gd name="connsiteX21" fmla="*/ 4406885 w 6677098"/>
                <a:gd name="connsiteY21" fmla="*/ 3542861 h 3542861"/>
                <a:gd name="connsiteX22" fmla="*/ 3672404 w 6677098"/>
                <a:gd name="connsiteY22" fmla="*/ 3542861 h 3542861"/>
                <a:gd name="connsiteX23" fmla="*/ 3071465 w 6677098"/>
                <a:gd name="connsiteY23" fmla="*/ 3542861 h 3542861"/>
                <a:gd name="connsiteX24" fmla="*/ 2470526 w 6677098"/>
                <a:gd name="connsiteY24" fmla="*/ 3542861 h 3542861"/>
                <a:gd name="connsiteX25" fmla="*/ 1736045 w 6677098"/>
                <a:gd name="connsiteY25" fmla="*/ 3542861 h 3542861"/>
                <a:gd name="connsiteX26" fmla="*/ 1068336 w 6677098"/>
                <a:gd name="connsiteY26" fmla="*/ 3542861 h 3542861"/>
                <a:gd name="connsiteX27" fmla="*/ 0 w 6677098"/>
                <a:gd name="connsiteY27" fmla="*/ 3542861 h 3542861"/>
                <a:gd name="connsiteX28" fmla="*/ 0 w 6677098"/>
                <a:gd name="connsiteY28" fmla="*/ 2987813 h 3542861"/>
                <a:gd name="connsiteX29" fmla="*/ 0 w 6677098"/>
                <a:gd name="connsiteY29" fmla="*/ 2397336 h 3542861"/>
                <a:gd name="connsiteX30" fmla="*/ 0 w 6677098"/>
                <a:gd name="connsiteY30" fmla="*/ 1842288 h 3542861"/>
                <a:gd name="connsiteX31" fmla="*/ 0 w 6677098"/>
                <a:gd name="connsiteY31" fmla="*/ 1216382 h 3542861"/>
                <a:gd name="connsiteX32" fmla="*/ 0 w 6677098"/>
                <a:gd name="connsiteY32" fmla="*/ 732191 h 3542861"/>
                <a:gd name="connsiteX33" fmla="*/ 0 w 6677098"/>
                <a:gd name="connsiteY33" fmla="*/ 0 h 3542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677098" h="3542861" fill="none" extrusionOk="0">
                  <a:moveTo>
                    <a:pt x="0" y="0"/>
                  </a:moveTo>
                  <a:cubicBezTo>
                    <a:pt x="295675" y="-30590"/>
                    <a:pt x="480410" y="22929"/>
                    <a:pt x="734481" y="0"/>
                  </a:cubicBezTo>
                  <a:cubicBezTo>
                    <a:pt x="988552" y="-22929"/>
                    <a:pt x="1089038" y="-1899"/>
                    <a:pt x="1335420" y="0"/>
                  </a:cubicBezTo>
                  <a:cubicBezTo>
                    <a:pt x="1581802" y="1899"/>
                    <a:pt x="1756452" y="31187"/>
                    <a:pt x="2069900" y="0"/>
                  </a:cubicBezTo>
                  <a:cubicBezTo>
                    <a:pt x="2383348" y="-31187"/>
                    <a:pt x="2364876" y="-17245"/>
                    <a:pt x="2537297" y="0"/>
                  </a:cubicBezTo>
                  <a:cubicBezTo>
                    <a:pt x="2709718" y="17245"/>
                    <a:pt x="2874392" y="10085"/>
                    <a:pt x="3004694" y="0"/>
                  </a:cubicBezTo>
                  <a:cubicBezTo>
                    <a:pt x="3134996" y="-10085"/>
                    <a:pt x="3375502" y="-6364"/>
                    <a:pt x="3472091" y="0"/>
                  </a:cubicBezTo>
                  <a:cubicBezTo>
                    <a:pt x="3568680" y="6364"/>
                    <a:pt x="3839760" y="-12628"/>
                    <a:pt x="3939488" y="0"/>
                  </a:cubicBezTo>
                  <a:cubicBezTo>
                    <a:pt x="4039216" y="12628"/>
                    <a:pt x="4518202" y="-19708"/>
                    <a:pt x="4673969" y="0"/>
                  </a:cubicBezTo>
                  <a:cubicBezTo>
                    <a:pt x="4829736" y="19708"/>
                    <a:pt x="5021140" y="-5153"/>
                    <a:pt x="5341678" y="0"/>
                  </a:cubicBezTo>
                  <a:cubicBezTo>
                    <a:pt x="5662216" y="5153"/>
                    <a:pt x="5793988" y="-29071"/>
                    <a:pt x="6076159" y="0"/>
                  </a:cubicBezTo>
                  <a:cubicBezTo>
                    <a:pt x="6358330" y="29071"/>
                    <a:pt x="6470680" y="-15626"/>
                    <a:pt x="6677098" y="0"/>
                  </a:cubicBezTo>
                  <a:cubicBezTo>
                    <a:pt x="6660841" y="215195"/>
                    <a:pt x="6708211" y="348421"/>
                    <a:pt x="6677098" y="625905"/>
                  </a:cubicBezTo>
                  <a:cubicBezTo>
                    <a:pt x="6645985" y="903390"/>
                    <a:pt x="6684095" y="926229"/>
                    <a:pt x="6677098" y="1216382"/>
                  </a:cubicBezTo>
                  <a:cubicBezTo>
                    <a:pt x="6670101" y="1506535"/>
                    <a:pt x="6687524" y="1590397"/>
                    <a:pt x="6677098" y="1771431"/>
                  </a:cubicBezTo>
                  <a:cubicBezTo>
                    <a:pt x="6666672" y="1952465"/>
                    <a:pt x="6652738" y="2144073"/>
                    <a:pt x="6677098" y="2326479"/>
                  </a:cubicBezTo>
                  <a:cubicBezTo>
                    <a:pt x="6701458" y="2508885"/>
                    <a:pt x="6657872" y="2635175"/>
                    <a:pt x="6677098" y="2916956"/>
                  </a:cubicBezTo>
                  <a:cubicBezTo>
                    <a:pt x="6696324" y="3198737"/>
                    <a:pt x="6653060" y="3249201"/>
                    <a:pt x="6677098" y="3542861"/>
                  </a:cubicBezTo>
                  <a:cubicBezTo>
                    <a:pt x="6531647" y="3548835"/>
                    <a:pt x="6350736" y="3529502"/>
                    <a:pt x="6209701" y="3542861"/>
                  </a:cubicBezTo>
                  <a:cubicBezTo>
                    <a:pt x="6068666" y="3556220"/>
                    <a:pt x="5921832" y="3520606"/>
                    <a:pt x="5675533" y="3542861"/>
                  </a:cubicBezTo>
                  <a:cubicBezTo>
                    <a:pt x="5429234" y="3565116"/>
                    <a:pt x="5171998" y="3517678"/>
                    <a:pt x="4941053" y="3542861"/>
                  </a:cubicBezTo>
                  <a:cubicBezTo>
                    <a:pt x="4710108" y="3568044"/>
                    <a:pt x="4524953" y="3541701"/>
                    <a:pt x="4406885" y="3542861"/>
                  </a:cubicBezTo>
                  <a:cubicBezTo>
                    <a:pt x="4288817" y="3544021"/>
                    <a:pt x="3971595" y="3520539"/>
                    <a:pt x="3672404" y="3542861"/>
                  </a:cubicBezTo>
                  <a:cubicBezTo>
                    <a:pt x="3373213" y="3565183"/>
                    <a:pt x="3340982" y="3514397"/>
                    <a:pt x="3071465" y="3542861"/>
                  </a:cubicBezTo>
                  <a:cubicBezTo>
                    <a:pt x="2801948" y="3571325"/>
                    <a:pt x="2693510" y="3559711"/>
                    <a:pt x="2470526" y="3542861"/>
                  </a:cubicBezTo>
                  <a:cubicBezTo>
                    <a:pt x="2247542" y="3526011"/>
                    <a:pt x="1989225" y="3531931"/>
                    <a:pt x="1736045" y="3542861"/>
                  </a:cubicBezTo>
                  <a:cubicBezTo>
                    <a:pt x="1482865" y="3553791"/>
                    <a:pt x="1389569" y="3545556"/>
                    <a:pt x="1068336" y="3542861"/>
                  </a:cubicBezTo>
                  <a:cubicBezTo>
                    <a:pt x="747103" y="3540166"/>
                    <a:pt x="274847" y="3573095"/>
                    <a:pt x="0" y="3542861"/>
                  </a:cubicBezTo>
                  <a:cubicBezTo>
                    <a:pt x="-6316" y="3352053"/>
                    <a:pt x="-23614" y="3216391"/>
                    <a:pt x="0" y="2987813"/>
                  </a:cubicBezTo>
                  <a:cubicBezTo>
                    <a:pt x="23614" y="2759235"/>
                    <a:pt x="9283" y="2638654"/>
                    <a:pt x="0" y="2397336"/>
                  </a:cubicBezTo>
                  <a:cubicBezTo>
                    <a:pt x="-9283" y="2156018"/>
                    <a:pt x="-22621" y="2117429"/>
                    <a:pt x="0" y="1842288"/>
                  </a:cubicBezTo>
                  <a:cubicBezTo>
                    <a:pt x="22621" y="1567147"/>
                    <a:pt x="-6282" y="1444234"/>
                    <a:pt x="0" y="1216382"/>
                  </a:cubicBezTo>
                  <a:cubicBezTo>
                    <a:pt x="6282" y="988530"/>
                    <a:pt x="1783" y="953962"/>
                    <a:pt x="0" y="732191"/>
                  </a:cubicBezTo>
                  <a:cubicBezTo>
                    <a:pt x="-1783" y="510420"/>
                    <a:pt x="7541" y="351087"/>
                    <a:pt x="0" y="0"/>
                  </a:cubicBezTo>
                  <a:close/>
                </a:path>
                <a:path w="6677098" h="3542861" stroke="0" extrusionOk="0">
                  <a:moveTo>
                    <a:pt x="0" y="0"/>
                  </a:moveTo>
                  <a:cubicBezTo>
                    <a:pt x="176367" y="-14976"/>
                    <a:pt x="402522" y="21652"/>
                    <a:pt x="534168" y="0"/>
                  </a:cubicBezTo>
                  <a:cubicBezTo>
                    <a:pt x="665814" y="-21652"/>
                    <a:pt x="801475" y="-521"/>
                    <a:pt x="1001565" y="0"/>
                  </a:cubicBezTo>
                  <a:cubicBezTo>
                    <a:pt x="1201655" y="521"/>
                    <a:pt x="1334198" y="4890"/>
                    <a:pt x="1468962" y="0"/>
                  </a:cubicBezTo>
                  <a:cubicBezTo>
                    <a:pt x="1603726" y="-4890"/>
                    <a:pt x="1805258" y="14582"/>
                    <a:pt x="1936358" y="0"/>
                  </a:cubicBezTo>
                  <a:cubicBezTo>
                    <a:pt x="2067458" y="-14582"/>
                    <a:pt x="2462909" y="-13185"/>
                    <a:pt x="2670839" y="0"/>
                  </a:cubicBezTo>
                  <a:cubicBezTo>
                    <a:pt x="2878769" y="13185"/>
                    <a:pt x="3042077" y="-28622"/>
                    <a:pt x="3271778" y="0"/>
                  </a:cubicBezTo>
                  <a:cubicBezTo>
                    <a:pt x="3501479" y="28622"/>
                    <a:pt x="3560596" y="1000"/>
                    <a:pt x="3805946" y="0"/>
                  </a:cubicBezTo>
                  <a:cubicBezTo>
                    <a:pt x="4051296" y="-1000"/>
                    <a:pt x="4363644" y="13694"/>
                    <a:pt x="4607198" y="0"/>
                  </a:cubicBezTo>
                  <a:cubicBezTo>
                    <a:pt x="4850752" y="-13694"/>
                    <a:pt x="5062395" y="-5787"/>
                    <a:pt x="5408449" y="0"/>
                  </a:cubicBezTo>
                  <a:cubicBezTo>
                    <a:pt x="5754503" y="5787"/>
                    <a:pt x="5748481" y="3065"/>
                    <a:pt x="5942617" y="0"/>
                  </a:cubicBezTo>
                  <a:cubicBezTo>
                    <a:pt x="6136753" y="-3065"/>
                    <a:pt x="6428707" y="-25109"/>
                    <a:pt x="6677098" y="0"/>
                  </a:cubicBezTo>
                  <a:cubicBezTo>
                    <a:pt x="6653822" y="162223"/>
                    <a:pt x="6658939" y="404407"/>
                    <a:pt x="6677098" y="519620"/>
                  </a:cubicBezTo>
                  <a:cubicBezTo>
                    <a:pt x="6695257" y="634833"/>
                    <a:pt x="6660014" y="854695"/>
                    <a:pt x="6677098" y="1145525"/>
                  </a:cubicBezTo>
                  <a:cubicBezTo>
                    <a:pt x="6694182" y="1436356"/>
                    <a:pt x="6671973" y="1519716"/>
                    <a:pt x="6677098" y="1700573"/>
                  </a:cubicBezTo>
                  <a:cubicBezTo>
                    <a:pt x="6682223" y="1881430"/>
                    <a:pt x="6683474" y="2042414"/>
                    <a:pt x="6677098" y="2255622"/>
                  </a:cubicBezTo>
                  <a:cubicBezTo>
                    <a:pt x="6670722" y="2468830"/>
                    <a:pt x="6659741" y="2679951"/>
                    <a:pt x="6677098" y="2916956"/>
                  </a:cubicBezTo>
                  <a:cubicBezTo>
                    <a:pt x="6694455" y="3153961"/>
                    <a:pt x="6660081" y="3311021"/>
                    <a:pt x="6677098" y="3542861"/>
                  </a:cubicBezTo>
                  <a:cubicBezTo>
                    <a:pt x="6353756" y="3547690"/>
                    <a:pt x="6066107" y="3550383"/>
                    <a:pt x="5875846" y="3542861"/>
                  </a:cubicBezTo>
                  <a:cubicBezTo>
                    <a:pt x="5685585" y="3535339"/>
                    <a:pt x="5457440" y="3533123"/>
                    <a:pt x="5141365" y="3542861"/>
                  </a:cubicBezTo>
                  <a:cubicBezTo>
                    <a:pt x="4825290" y="3552599"/>
                    <a:pt x="4607943" y="3561783"/>
                    <a:pt x="4473656" y="3542861"/>
                  </a:cubicBezTo>
                  <a:cubicBezTo>
                    <a:pt x="4339369" y="3523939"/>
                    <a:pt x="4124357" y="3524500"/>
                    <a:pt x="4006259" y="3542861"/>
                  </a:cubicBezTo>
                  <a:cubicBezTo>
                    <a:pt x="3888161" y="3561222"/>
                    <a:pt x="3464334" y="3532794"/>
                    <a:pt x="3205007" y="3542861"/>
                  </a:cubicBezTo>
                  <a:cubicBezTo>
                    <a:pt x="2945680" y="3552928"/>
                    <a:pt x="2681764" y="3576499"/>
                    <a:pt x="2470526" y="3542861"/>
                  </a:cubicBezTo>
                  <a:cubicBezTo>
                    <a:pt x="2259288" y="3509223"/>
                    <a:pt x="1893112" y="3566730"/>
                    <a:pt x="1736045" y="3542861"/>
                  </a:cubicBezTo>
                  <a:cubicBezTo>
                    <a:pt x="1578978" y="3518992"/>
                    <a:pt x="1354118" y="3541722"/>
                    <a:pt x="1135107" y="3542861"/>
                  </a:cubicBezTo>
                  <a:cubicBezTo>
                    <a:pt x="916096" y="3544000"/>
                    <a:pt x="747618" y="3558322"/>
                    <a:pt x="600939" y="3542861"/>
                  </a:cubicBezTo>
                  <a:cubicBezTo>
                    <a:pt x="454260" y="3527400"/>
                    <a:pt x="180290" y="3570170"/>
                    <a:pt x="0" y="3542861"/>
                  </a:cubicBezTo>
                  <a:cubicBezTo>
                    <a:pt x="22173" y="3321684"/>
                    <a:pt x="18052" y="3203272"/>
                    <a:pt x="0" y="3023241"/>
                  </a:cubicBezTo>
                  <a:cubicBezTo>
                    <a:pt x="-18052" y="2843210"/>
                    <a:pt x="29643" y="2589093"/>
                    <a:pt x="0" y="2361907"/>
                  </a:cubicBezTo>
                  <a:cubicBezTo>
                    <a:pt x="-29643" y="2134721"/>
                    <a:pt x="1602" y="2050280"/>
                    <a:pt x="0" y="1771431"/>
                  </a:cubicBezTo>
                  <a:cubicBezTo>
                    <a:pt x="-1602" y="1492582"/>
                    <a:pt x="-6377" y="1445335"/>
                    <a:pt x="0" y="1287239"/>
                  </a:cubicBezTo>
                  <a:cubicBezTo>
                    <a:pt x="6377" y="1129143"/>
                    <a:pt x="24614" y="798767"/>
                    <a:pt x="0" y="625905"/>
                  </a:cubicBezTo>
                  <a:cubicBezTo>
                    <a:pt x="-24614" y="453043"/>
                    <a:pt x="20680" y="240526"/>
                    <a:pt x="0" y="0"/>
                  </a:cubicBezTo>
                  <a:close/>
                </a:path>
              </a:pathLst>
            </a:custGeom>
            <a:solidFill>
              <a:srgbClr val="D8EBF0"/>
            </a:solidFill>
            <a:ln>
              <a:solidFill>
                <a:schemeClr val="tx1"/>
              </a:solidFill>
              <a:extLst>
                <a:ext uri="{C807C97D-BFC1-408E-A445-0C87EB9F89A2}">
                  <ask:lineSketchStyleProps xmlns:ask="http://schemas.microsoft.com/office/drawing/2018/sketchyshapes" sd="4160252593">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1096B6"/>
                </a:solidFill>
              </a:endParaRPr>
            </a:p>
            <a:p>
              <a:pPr algn="ctr"/>
              <a:r>
                <a:rPr lang="de-DE">
                  <a:solidFill>
                    <a:srgbClr val="1096B6"/>
                  </a:solidFill>
                </a:rPr>
                <a:t>regelt die </a:t>
              </a:r>
              <a:r>
                <a:rPr lang="de-DE" b="1">
                  <a:solidFill>
                    <a:srgbClr val="1096B6"/>
                  </a:solidFill>
                </a:rPr>
                <a:t>Rechte und Pflichten von </a:t>
              </a:r>
              <a:r>
                <a:rPr lang="de-DE" b="1" err="1">
                  <a:solidFill>
                    <a:srgbClr val="1096B6"/>
                  </a:solidFill>
                </a:rPr>
                <a:t>Arbeitnehmer:innen</a:t>
              </a:r>
              <a:r>
                <a:rPr lang="de-DE" b="1">
                  <a:solidFill>
                    <a:srgbClr val="1096B6"/>
                  </a:solidFill>
                </a:rPr>
                <a:t> </a:t>
              </a:r>
              <a:r>
                <a:rPr lang="de-DE">
                  <a:solidFill>
                    <a:srgbClr val="1096B6"/>
                  </a:solidFill>
                </a:rPr>
                <a:t>und </a:t>
              </a:r>
              <a:r>
                <a:rPr lang="de-DE" b="1" err="1">
                  <a:solidFill>
                    <a:srgbClr val="1096B6"/>
                  </a:solidFill>
                </a:rPr>
                <a:t>Arbeitgeber:innen</a:t>
              </a:r>
              <a:endParaRPr lang="de-DE" b="1">
                <a:solidFill>
                  <a:srgbClr val="1096B6"/>
                </a:solidFill>
              </a:endParaRPr>
            </a:p>
            <a:p>
              <a:pPr algn="ctr"/>
              <a:endParaRPr lang="de-DE" sz="1000">
                <a:solidFill>
                  <a:schemeClr val="tx1"/>
                </a:solidFill>
              </a:endParaRPr>
            </a:p>
            <a:p>
              <a:pPr marL="895350" indent="-285750">
                <a:buFont typeface="Wingdings" panose="05000000000000000000" pitchFamily="2" charset="2"/>
                <a:buChar char="ü"/>
              </a:pPr>
              <a:r>
                <a:rPr lang="de-DE">
                  <a:solidFill>
                    <a:schemeClr val="tx1"/>
                  </a:solidFill>
                </a:rPr>
                <a:t>Vertragsparteien </a:t>
              </a:r>
            </a:p>
            <a:p>
              <a:pPr marL="895350" indent="-285750">
                <a:buFont typeface="Wingdings" panose="05000000000000000000" pitchFamily="2" charset="2"/>
                <a:buChar char="ü"/>
              </a:pPr>
              <a:r>
                <a:rPr lang="de-DE">
                  <a:solidFill>
                    <a:schemeClr val="tx1"/>
                  </a:solidFill>
                </a:rPr>
                <a:t>Beginn des Arbeitsverhältnisses </a:t>
              </a:r>
            </a:p>
            <a:p>
              <a:pPr marL="895350" indent="-285750">
                <a:buFont typeface="Wingdings" panose="05000000000000000000" pitchFamily="2" charset="2"/>
                <a:buChar char="ü"/>
              </a:pPr>
              <a:r>
                <a:rPr lang="de-DE">
                  <a:solidFill>
                    <a:schemeClr val="tx1"/>
                  </a:solidFill>
                </a:rPr>
                <a:t>Arbeitsort</a:t>
              </a:r>
            </a:p>
            <a:p>
              <a:pPr marL="895350" indent="-285750">
                <a:buFont typeface="Wingdings" panose="05000000000000000000" pitchFamily="2" charset="2"/>
                <a:buChar char="ü"/>
              </a:pPr>
              <a:r>
                <a:rPr lang="de-DE">
                  <a:solidFill>
                    <a:schemeClr val="tx1"/>
                  </a:solidFill>
                </a:rPr>
                <a:t>Arbeitszeit</a:t>
              </a:r>
            </a:p>
            <a:p>
              <a:pPr marL="895350" indent="-285750">
                <a:buFont typeface="Wingdings" panose="05000000000000000000" pitchFamily="2" charset="2"/>
                <a:buChar char="ü"/>
              </a:pPr>
              <a:r>
                <a:rPr lang="de-DE">
                  <a:solidFill>
                    <a:schemeClr val="tx1"/>
                  </a:solidFill>
                </a:rPr>
                <a:t>zu leistende Arbeit </a:t>
              </a:r>
            </a:p>
            <a:p>
              <a:pPr marL="895350" indent="-285750">
                <a:buFont typeface="Wingdings" panose="05000000000000000000" pitchFamily="2" charset="2"/>
                <a:buChar char="ü"/>
              </a:pPr>
              <a:r>
                <a:rPr lang="de-DE">
                  <a:solidFill>
                    <a:schemeClr val="tx1"/>
                  </a:solidFill>
                </a:rPr>
                <a:t>Kündigungsfristen</a:t>
              </a:r>
            </a:p>
            <a:p>
              <a:pPr marL="895350" indent="-285750">
                <a:buFont typeface="Wingdings" panose="05000000000000000000" pitchFamily="2" charset="2"/>
                <a:buChar char="ü"/>
              </a:pPr>
              <a:r>
                <a:rPr lang="de-DE">
                  <a:solidFill>
                    <a:schemeClr val="tx1"/>
                  </a:solidFill>
                </a:rPr>
                <a:t>Urlaubsregelungen </a:t>
              </a:r>
            </a:p>
            <a:p>
              <a:pPr marL="895350" indent="-285750">
                <a:buFont typeface="Wingdings" panose="05000000000000000000" pitchFamily="2" charset="2"/>
                <a:buChar char="ü"/>
              </a:pPr>
              <a:r>
                <a:rPr lang="de-DE">
                  <a:solidFill>
                    <a:schemeClr val="tx1"/>
                  </a:solidFill>
                </a:rPr>
                <a:t>Lohn bzw. Gehalt</a:t>
              </a:r>
              <a:endParaRPr lang="de-DE" b="1">
                <a:solidFill>
                  <a:schemeClr val="tx1"/>
                </a:solidFill>
              </a:endParaRPr>
            </a:p>
            <a:p>
              <a:pPr algn="ctr"/>
              <a:endParaRPr lang="en-AU" b="1">
                <a:solidFill>
                  <a:schemeClr val="tx1"/>
                </a:solidFill>
              </a:endParaRPr>
            </a:p>
          </p:txBody>
        </p:sp>
        <p:pic>
          <p:nvPicPr>
            <p:cNvPr id="9" name="Grafik 8" descr="Anheften mit einfarbiger Füllung">
              <a:extLst>
                <a:ext uri="{FF2B5EF4-FFF2-40B4-BE49-F238E27FC236}">
                  <a16:creationId xmlns:a16="http://schemas.microsoft.com/office/drawing/2014/main" id="{2E97F0A9-721A-72CA-229E-FC36CDBBF6E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67907" y="1392373"/>
              <a:ext cx="596630" cy="596630"/>
            </a:xfrm>
            <a:prstGeom prst="rect">
              <a:avLst/>
            </a:prstGeom>
          </p:spPr>
        </p:pic>
        <p:sp>
          <p:nvSpPr>
            <p:cNvPr id="10" name="Textfeld 9">
              <a:extLst>
                <a:ext uri="{FF2B5EF4-FFF2-40B4-BE49-F238E27FC236}">
                  <a16:creationId xmlns:a16="http://schemas.microsoft.com/office/drawing/2014/main" id="{36832CE2-5EA4-C8A2-BA6B-8B1E68F35634}"/>
                </a:ext>
              </a:extLst>
            </p:cNvPr>
            <p:cNvSpPr txBox="1"/>
            <p:nvPr/>
          </p:nvSpPr>
          <p:spPr>
            <a:xfrm>
              <a:off x="719847" y="5890186"/>
              <a:ext cx="10515600" cy="369332"/>
            </a:xfrm>
            <a:prstGeom prst="rect">
              <a:avLst/>
            </a:prstGeom>
            <a:noFill/>
          </p:spPr>
          <p:txBody>
            <a:bodyPr wrap="square" rtlCol="0">
              <a:spAutoFit/>
            </a:bodyPr>
            <a:lstStyle/>
            <a:p>
              <a:pPr algn="ctr"/>
              <a:r>
                <a:rPr lang="de-DE" b="1">
                  <a:solidFill>
                    <a:srgbClr val="C00000"/>
                  </a:solidFill>
                </a:rPr>
                <a:t>Gibt es keinen Arbeitsvertrag muss gesetzlich zumindest ein Dienstzettel ausgestellt werden! </a:t>
              </a:r>
              <a:endParaRPr lang="en-AU" b="1">
                <a:solidFill>
                  <a:srgbClr val="C00000"/>
                </a:solidFill>
              </a:endParaRPr>
            </a:p>
          </p:txBody>
        </p:sp>
      </p:grpSp>
    </p:spTree>
    <p:extLst>
      <p:ext uri="{BB962C8B-B14F-4D97-AF65-F5344CB8AC3E}">
        <p14:creationId xmlns:p14="http://schemas.microsoft.com/office/powerpoint/2010/main" val="32710983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302CD3-DA14-38F9-4F76-70EBC784B23A}"/>
              </a:ext>
            </a:extLst>
          </p:cNvPr>
          <p:cNvSpPr>
            <a:spLocks noGrp="1"/>
          </p:cNvSpPr>
          <p:nvPr>
            <p:ph type="title"/>
          </p:nvPr>
        </p:nvSpPr>
        <p:spPr>
          <a:xfrm>
            <a:off x="838200" y="829113"/>
            <a:ext cx="10515600" cy="1009651"/>
          </a:xfrm>
        </p:spPr>
        <p:txBody>
          <a:bodyPr/>
          <a:lstStyle/>
          <a:p>
            <a:pPr algn="ctr"/>
            <a:r>
              <a:rPr lang="de-AT" b="1" dirty="0"/>
              <a:t>Ist das gerecht</a:t>
            </a:r>
          </a:p>
        </p:txBody>
      </p:sp>
      <p:sp>
        <p:nvSpPr>
          <p:cNvPr id="3" name="Inhaltsplatzhalter 2">
            <a:extLst>
              <a:ext uri="{FF2B5EF4-FFF2-40B4-BE49-F238E27FC236}">
                <a16:creationId xmlns:a16="http://schemas.microsoft.com/office/drawing/2014/main" id="{914CDCC2-9B3D-865B-21B2-68CB443496F9}"/>
              </a:ext>
            </a:extLst>
          </p:cNvPr>
          <p:cNvSpPr>
            <a:spLocks noGrp="1"/>
          </p:cNvSpPr>
          <p:nvPr>
            <p:ph idx="1"/>
          </p:nvPr>
        </p:nvSpPr>
        <p:spPr>
          <a:xfrm>
            <a:off x="1190297" y="1838764"/>
            <a:ext cx="10163503" cy="3630173"/>
          </a:xfrm>
          <a:prstGeom prst="foldedCorner">
            <a:avLst/>
          </a:prstGeom>
          <a:solidFill>
            <a:srgbClr val="D8EBF0"/>
          </a:solidFill>
        </p:spPr>
        <p:txBody>
          <a:bodyPr>
            <a:normAutofit/>
          </a:bodyPr>
          <a:lstStyle/>
          <a:p>
            <a:pPr marL="0" indent="0" algn="just">
              <a:lnSpc>
                <a:spcPct val="120000"/>
              </a:lnSpc>
              <a:buNone/>
            </a:pPr>
            <a:r>
              <a:rPr lang="de-AT" dirty="0"/>
              <a:t>Da </a:t>
            </a:r>
            <a:r>
              <a:rPr lang="de-AT" b="1" dirty="0" err="1"/>
              <a:t>Agans</a:t>
            </a:r>
            <a:r>
              <a:rPr lang="de-AT" dirty="0"/>
              <a:t> Vorgesetzter </a:t>
            </a:r>
            <a:r>
              <a:rPr lang="de-AT" b="1" dirty="0" err="1"/>
              <a:t>Fejsal</a:t>
            </a:r>
            <a:r>
              <a:rPr lang="de-AT" dirty="0"/>
              <a:t> immer noch nicht das Gehalt bezahlt hat, beendet Agan das Arbeitsverhältnis mit sofortiger Wirkung. Er erscheint bereits am nächsten Tag nicht mehr in der Arbeit. </a:t>
            </a:r>
          </a:p>
        </p:txBody>
      </p:sp>
      <p:sp>
        <p:nvSpPr>
          <p:cNvPr id="5" name="Foliennummernplatzhalter 4">
            <a:extLst>
              <a:ext uri="{FF2B5EF4-FFF2-40B4-BE49-F238E27FC236}">
                <a16:creationId xmlns:a16="http://schemas.microsoft.com/office/drawing/2014/main" id="{5F33F151-E55A-2F41-5A59-2FDB82AFEBD7}"/>
              </a:ext>
            </a:extLst>
          </p:cNvPr>
          <p:cNvSpPr>
            <a:spLocks noGrp="1"/>
          </p:cNvSpPr>
          <p:nvPr>
            <p:ph type="sldNum" sz="quarter" idx="12"/>
          </p:nvPr>
        </p:nvSpPr>
        <p:spPr/>
        <p:txBody>
          <a:bodyPr/>
          <a:lstStyle/>
          <a:p>
            <a:fld id="{4C23FFEC-42AF-4C5F-8FEB-D69D9B6A7C04}" type="slidenum">
              <a:rPr lang="de-AT" smtClean="0"/>
              <a:t>18</a:t>
            </a:fld>
            <a:endParaRPr lang="de-AT"/>
          </a:p>
        </p:txBody>
      </p:sp>
      <p:pic>
        <p:nvPicPr>
          <p:cNvPr id="8" name="Grafik 7" descr="Fragezeichen mit einfarbiger Füllung">
            <a:extLst>
              <a:ext uri="{FF2B5EF4-FFF2-40B4-BE49-F238E27FC236}">
                <a16:creationId xmlns:a16="http://schemas.microsoft.com/office/drawing/2014/main" id="{E98EA838-08C8-87C9-63DF-B0B144762CF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01607" y="896939"/>
            <a:ext cx="627501" cy="627501"/>
          </a:xfrm>
          <a:prstGeom prst="rect">
            <a:avLst/>
          </a:prstGeom>
        </p:spPr>
      </p:pic>
      <p:pic>
        <p:nvPicPr>
          <p:cNvPr id="9" name="Grafik 8" descr="Mann mit Brille und Rollkragenpullover">
            <a:extLst>
              <a:ext uri="{FF2B5EF4-FFF2-40B4-BE49-F238E27FC236}">
                <a16:creationId xmlns:a16="http://schemas.microsoft.com/office/drawing/2014/main" id="{5D8EB17C-EB50-BEA4-7588-710C4EFD931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0499" y="4702613"/>
            <a:ext cx="1613273" cy="2170801"/>
          </a:xfrm>
          <a:prstGeom prst="rect">
            <a:avLst/>
          </a:prstGeom>
        </p:spPr>
      </p:pic>
    </p:spTree>
    <p:extLst>
      <p:ext uri="{BB962C8B-B14F-4D97-AF65-F5344CB8AC3E}">
        <p14:creationId xmlns:p14="http://schemas.microsoft.com/office/powerpoint/2010/main" val="30888660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302CD3-DA14-38F9-4F76-70EBC784B23A}"/>
              </a:ext>
            </a:extLst>
          </p:cNvPr>
          <p:cNvSpPr>
            <a:spLocks noGrp="1"/>
          </p:cNvSpPr>
          <p:nvPr>
            <p:ph type="title"/>
          </p:nvPr>
        </p:nvSpPr>
        <p:spPr/>
        <p:txBody>
          <a:bodyPr/>
          <a:lstStyle/>
          <a:p>
            <a:r>
              <a:rPr lang="de-AT" dirty="0">
                <a:latin typeface="+mn-lt"/>
              </a:rPr>
              <a:t>Beendigung des Arbeitsverhältnisses</a:t>
            </a:r>
          </a:p>
        </p:txBody>
      </p:sp>
      <p:grpSp>
        <p:nvGrpSpPr>
          <p:cNvPr id="4" name="Gruppieren 3">
            <a:extLst>
              <a:ext uri="{FF2B5EF4-FFF2-40B4-BE49-F238E27FC236}">
                <a16:creationId xmlns:a16="http://schemas.microsoft.com/office/drawing/2014/main" id="{C4612DC8-284C-DECF-132C-E594BF6CD8EE}"/>
              </a:ext>
            </a:extLst>
          </p:cNvPr>
          <p:cNvGrpSpPr/>
          <p:nvPr/>
        </p:nvGrpSpPr>
        <p:grpSpPr>
          <a:xfrm>
            <a:off x="2332728" y="1825158"/>
            <a:ext cx="7526543" cy="4225810"/>
            <a:chOff x="1963815" y="1690687"/>
            <a:chExt cx="7526543" cy="4225810"/>
          </a:xfrm>
        </p:grpSpPr>
        <p:sp>
          <p:nvSpPr>
            <p:cNvPr id="3" name="Rechteck 2">
              <a:extLst>
                <a:ext uri="{FF2B5EF4-FFF2-40B4-BE49-F238E27FC236}">
                  <a16:creationId xmlns:a16="http://schemas.microsoft.com/office/drawing/2014/main" id="{DD8951B0-05A3-ED0F-6B6D-1F581B56CF4B}"/>
                </a:ext>
              </a:extLst>
            </p:cNvPr>
            <p:cNvSpPr/>
            <p:nvPr/>
          </p:nvSpPr>
          <p:spPr>
            <a:xfrm>
              <a:off x="5890358" y="3936497"/>
              <a:ext cx="3600000" cy="1980000"/>
            </a:xfrm>
            <a:prstGeom prst="rect">
              <a:avLst/>
            </a:prstGeom>
            <a:noFill/>
            <a:ln w="57150">
              <a:solidFill>
                <a:srgbClr val="1096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00000"/>
                </a:lnSpc>
                <a:spcBef>
                  <a:spcPts val="0"/>
                </a:spcBef>
                <a:spcAft>
                  <a:spcPts val="0"/>
                </a:spcAft>
                <a:buClrTx/>
                <a:buSzTx/>
                <a:buFontTx/>
                <a:buNone/>
                <a:tabLst/>
                <a:defRPr/>
              </a:pPr>
              <a:r>
                <a:rPr kumimoji="0" lang="de-DE" i="0" u="none" strike="noStrike" kern="1200" cap="none" spc="0" normalizeH="0" baseline="0" noProof="0" dirty="0">
                  <a:ln>
                    <a:noFill/>
                  </a:ln>
                  <a:solidFill>
                    <a:schemeClr val="tx1"/>
                  </a:solidFill>
                  <a:effectLst/>
                  <a:uLnTx/>
                  <a:uFillTx/>
                  <a:latin typeface="Calibri" panose="020F0502020204030204"/>
                  <a:ea typeface="Gadugi" panose="020B0502040204020203" pitchFamily="34" charset="0"/>
                  <a:cs typeface="+mn-cs"/>
                </a:rPr>
                <a:t>In bestimmten Fällen ist eine </a:t>
              </a:r>
              <a:r>
                <a:rPr kumimoji="0" lang="de-DE" b="1" i="0" u="none" strike="noStrike" kern="1200" cap="none" spc="0" normalizeH="0" baseline="0" noProof="0" dirty="0">
                  <a:ln>
                    <a:noFill/>
                  </a:ln>
                  <a:solidFill>
                    <a:schemeClr val="tx1"/>
                  </a:solidFill>
                  <a:effectLst/>
                  <a:uLnTx/>
                  <a:uFillTx/>
                  <a:latin typeface="Calibri" panose="020F0502020204030204"/>
                  <a:ea typeface="Gadugi" panose="020B0502040204020203" pitchFamily="34" charset="0"/>
                  <a:cs typeface="+mn-cs"/>
                </a:rPr>
                <a:t>Entlassung </a:t>
              </a:r>
              <a:r>
                <a:rPr kumimoji="0" lang="de-DE" i="0" u="none" strike="noStrike" kern="1200" cap="none" spc="0" normalizeH="0" baseline="0" noProof="0" dirty="0">
                  <a:ln>
                    <a:noFill/>
                  </a:ln>
                  <a:solidFill>
                    <a:schemeClr val="tx1"/>
                  </a:solidFill>
                  <a:effectLst/>
                  <a:uLnTx/>
                  <a:uFillTx/>
                  <a:latin typeface="Calibri" panose="020F0502020204030204"/>
                  <a:ea typeface="Gadugi" panose="020B0502040204020203" pitchFamily="34" charset="0"/>
                  <a:cs typeface="+mn-cs"/>
                </a:rPr>
                <a:t>durch Arbeitgeber:innen möglich und führt zur sofortigen Auflösung des Arbeitsverhältnisses </a:t>
              </a:r>
            </a:p>
          </p:txBody>
        </p:sp>
        <p:sp>
          <p:nvSpPr>
            <p:cNvPr id="6" name="Rechteck 5">
              <a:extLst>
                <a:ext uri="{FF2B5EF4-FFF2-40B4-BE49-F238E27FC236}">
                  <a16:creationId xmlns:a16="http://schemas.microsoft.com/office/drawing/2014/main" id="{69551F1A-F907-A1CC-67DB-F81DA295A0F5}"/>
                </a:ext>
              </a:extLst>
            </p:cNvPr>
            <p:cNvSpPr/>
            <p:nvPr/>
          </p:nvSpPr>
          <p:spPr>
            <a:xfrm>
              <a:off x="1963815" y="1690687"/>
              <a:ext cx="3600000" cy="1980000"/>
            </a:xfrm>
            <a:prstGeom prst="rect">
              <a:avLst/>
            </a:prstGeom>
            <a:noFill/>
            <a:ln w="57150">
              <a:solidFill>
                <a:srgbClr val="13B5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00000"/>
                </a:lnSpc>
                <a:spcBef>
                  <a:spcPts val="0"/>
                </a:spcBef>
                <a:spcAft>
                  <a:spcPts val="0"/>
                </a:spcAft>
                <a:buClrTx/>
                <a:buSzTx/>
                <a:buFontTx/>
                <a:buNone/>
                <a:tabLst/>
                <a:defRPr/>
              </a:pPr>
              <a:r>
                <a:rPr kumimoji="0" lang="de-DE" i="0" u="none" strike="noStrike" kern="1200" cap="none" spc="0" normalizeH="0" baseline="0" noProof="0" dirty="0">
                  <a:ln>
                    <a:noFill/>
                  </a:ln>
                  <a:solidFill>
                    <a:schemeClr val="tx1"/>
                  </a:solidFill>
                  <a:effectLst/>
                  <a:uLnTx/>
                  <a:uFillTx/>
                  <a:latin typeface="Calibri" panose="020F0502020204030204"/>
                  <a:ea typeface="Gadugi" panose="020B0502040204020203" pitchFamily="34" charset="0"/>
                  <a:cs typeface="+mn-cs"/>
                </a:rPr>
                <a:t>Ohne </a:t>
              </a:r>
              <a:r>
                <a:rPr lang="de-DE" dirty="0">
                  <a:solidFill>
                    <a:schemeClr val="tx1"/>
                  </a:solidFill>
                  <a:latin typeface="Calibri" panose="020F0502020204030204"/>
                  <a:ea typeface="Gadugi" panose="020B0502040204020203" pitchFamily="34" charset="0"/>
                </a:rPr>
                <a:t>einen Grund ist die </a:t>
              </a:r>
              <a:r>
                <a:rPr kumimoji="0" lang="de-DE" b="1" i="0" u="none" strike="noStrike" kern="1200" cap="none" spc="0" normalizeH="0" baseline="0" noProof="0" dirty="0">
                  <a:ln>
                    <a:noFill/>
                  </a:ln>
                  <a:solidFill>
                    <a:schemeClr val="tx1"/>
                  </a:solidFill>
                  <a:effectLst/>
                  <a:uLnTx/>
                  <a:uFillTx/>
                  <a:latin typeface="Calibri" panose="020F0502020204030204"/>
                  <a:ea typeface="Gadugi" panose="020B0502040204020203" pitchFamily="34" charset="0"/>
                  <a:cs typeface="+mn-cs"/>
                </a:rPr>
                <a:t>Kündigung</a:t>
              </a:r>
              <a:r>
                <a:rPr kumimoji="0" lang="de-DE" i="0" u="none" strike="noStrike" kern="1200" cap="none" spc="0" normalizeH="0" baseline="0" noProof="0" dirty="0">
                  <a:ln>
                    <a:noFill/>
                  </a:ln>
                  <a:solidFill>
                    <a:schemeClr val="tx1"/>
                  </a:solidFill>
                  <a:effectLst/>
                  <a:uLnTx/>
                  <a:uFillTx/>
                  <a:latin typeface="Calibri" panose="020F0502020204030204"/>
                  <a:ea typeface="Gadugi" panose="020B0502040204020203" pitchFamily="34" charset="0"/>
                  <a:cs typeface="+mn-cs"/>
                </a:rPr>
                <a:t> durch Arbeitnehmer:in und Arbeitgeber:in möglich (Kündigungsfrist beachten!)</a:t>
              </a:r>
            </a:p>
          </p:txBody>
        </p:sp>
        <p:sp>
          <p:nvSpPr>
            <p:cNvPr id="11" name="Rechteck 10">
              <a:extLst>
                <a:ext uri="{FF2B5EF4-FFF2-40B4-BE49-F238E27FC236}">
                  <a16:creationId xmlns:a16="http://schemas.microsoft.com/office/drawing/2014/main" id="{30962746-7287-FFB0-78BF-4F833823A161}"/>
                </a:ext>
              </a:extLst>
            </p:cNvPr>
            <p:cNvSpPr/>
            <p:nvPr/>
          </p:nvSpPr>
          <p:spPr>
            <a:xfrm>
              <a:off x="1963815" y="3936497"/>
              <a:ext cx="3600000" cy="1980000"/>
            </a:xfrm>
            <a:prstGeom prst="rect">
              <a:avLst/>
            </a:prstGeom>
            <a:noFill/>
            <a:ln w="57150">
              <a:solidFill>
                <a:srgbClr val="6ED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00000"/>
                </a:lnSpc>
                <a:spcBef>
                  <a:spcPts val="0"/>
                </a:spcBef>
                <a:spcAft>
                  <a:spcPts val="0"/>
                </a:spcAft>
                <a:buClrTx/>
                <a:buSzTx/>
                <a:buFontTx/>
                <a:buNone/>
                <a:tabLst/>
                <a:defRPr/>
              </a:pPr>
              <a:r>
                <a:rPr lang="de-DE" dirty="0">
                  <a:solidFill>
                    <a:schemeClr val="tx1"/>
                  </a:solidFill>
                  <a:latin typeface="Calibri" panose="020F0502020204030204"/>
                  <a:ea typeface="Gadugi" panose="020B0502040204020203" pitchFamily="34" charset="0"/>
                </a:rPr>
                <a:t>Unter bestimmten Gründen ist ein vorzeitiger </a:t>
              </a:r>
              <a:r>
                <a:rPr lang="de-DE" b="1" dirty="0">
                  <a:solidFill>
                    <a:schemeClr val="tx1"/>
                  </a:solidFill>
                  <a:latin typeface="Calibri" panose="020F0502020204030204"/>
                  <a:ea typeface="Gadugi" panose="020B0502040204020203" pitchFamily="34" charset="0"/>
                </a:rPr>
                <a:t>Austritt</a:t>
              </a:r>
              <a:r>
                <a:rPr lang="de-DE" dirty="0">
                  <a:solidFill>
                    <a:schemeClr val="tx1"/>
                  </a:solidFill>
                  <a:latin typeface="Calibri" panose="020F0502020204030204"/>
                  <a:ea typeface="Gadugi" panose="020B0502040204020203" pitchFamily="34" charset="0"/>
                </a:rPr>
                <a:t> durch Arbeitnehmer:innen möglich</a:t>
              </a:r>
              <a:endParaRPr kumimoji="0" lang="de-DE" i="0" u="none" strike="noStrike" kern="1200" cap="none" spc="0" normalizeH="0" baseline="0" noProof="0" dirty="0">
                <a:ln>
                  <a:noFill/>
                </a:ln>
                <a:solidFill>
                  <a:schemeClr val="tx1"/>
                </a:solidFill>
                <a:effectLst/>
                <a:uLnTx/>
                <a:uFillTx/>
                <a:latin typeface="Calibri" panose="020F0502020204030204"/>
                <a:ea typeface="Gadugi" panose="020B0502040204020203" pitchFamily="34" charset="0"/>
                <a:cs typeface="+mn-cs"/>
              </a:endParaRPr>
            </a:p>
          </p:txBody>
        </p:sp>
        <p:sp>
          <p:nvSpPr>
            <p:cNvPr id="12" name="Rechteck 11">
              <a:extLst>
                <a:ext uri="{FF2B5EF4-FFF2-40B4-BE49-F238E27FC236}">
                  <a16:creationId xmlns:a16="http://schemas.microsoft.com/office/drawing/2014/main" id="{8180228B-69D5-76E0-3D8C-249A33616514}"/>
                </a:ext>
              </a:extLst>
            </p:cNvPr>
            <p:cNvSpPr/>
            <p:nvPr/>
          </p:nvSpPr>
          <p:spPr>
            <a:xfrm>
              <a:off x="5890358" y="1690687"/>
              <a:ext cx="3600000" cy="1980000"/>
            </a:xfrm>
            <a:prstGeom prst="rect">
              <a:avLst/>
            </a:prstGeom>
            <a:noFill/>
            <a:ln w="57150">
              <a:solidFill>
                <a:srgbClr val="ABE9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00000"/>
                </a:lnSpc>
                <a:spcBef>
                  <a:spcPts val="0"/>
                </a:spcBef>
                <a:spcAft>
                  <a:spcPts val="0"/>
                </a:spcAft>
                <a:buClrTx/>
                <a:buSzTx/>
                <a:buFontTx/>
                <a:buNone/>
                <a:tabLst/>
                <a:defRPr/>
              </a:pPr>
              <a:r>
                <a:rPr kumimoji="0" lang="de-DE" i="0" u="none" strike="noStrike" kern="1200" cap="none" spc="0" normalizeH="0" baseline="0" noProof="0" dirty="0">
                  <a:ln>
                    <a:noFill/>
                  </a:ln>
                  <a:solidFill>
                    <a:schemeClr val="tx1"/>
                  </a:solidFill>
                  <a:effectLst/>
                  <a:uLnTx/>
                  <a:uFillTx/>
                  <a:latin typeface="Calibri" panose="020F0502020204030204"/>
                  <a:ea typeface="Gadugi" panose="020B0502040204020203" pitchFamily="34" charset="0"/>
                  <a:cs typeface="+mn-cs"/>
                </a:rPr>
                <a:t>Bei einer</a:t>
              </a:r>
              <a:r>
                <a:rPr kumimoji="0" lang="de-DE" b="1" i="0" u="none" strike="noStrike" kern="1200" cap="none" spc="0" normalizeH="0" baseline="0" noProof="0" dirty="0">
                  <a:ln>
                    <a:noFill/>
                  </a:ln>
                  <a:solidFill>
                    <a:schemeClr val="tx1"/>
                  </a:solidFill>
                  <a:effectLst/>
                  <a:uLnTx/>
                  <a:uFillTx/>
                  <a:latin typeface="Calibri" panose="020F0502020204030204"/>
                  <a:ea typeface="Gadugi" panose="020B0502040204020203" pitchFamily="34" charset="0"/>
                  <a:cs typeface="+mn-cs"/>
                </a:rPr>
                <a:t> </a:t>
              </a:r>
              <a:r>
                <a:rPr lang="de-DE" b="1" dirty="0">
                  <a:solidFill>
                    <a:schemeClr val="tx1"/>
                  </a:solidFill>
                  <a:latin typeface="Calibri" panose="020F0502020204030204"/>
                  <a:ea typeface="Gadugi" panose="020B0502040204020203" pitchFamily="34" charset="0"/>
                </a:rPr>
                <a:t>e</a:t>
              </a:r>
              <a:r>
                <a:rPr kumimoji="0" lang="de-DE" b="1" i="0" u="none" strike="noStrike" kern="1200" cap="none" spc="0" normalizeH="0" baseline="0" noProof="0" dirty="0" err="1">
                  <a:ln>
                    <a:noFill/>
                  </a:ln>
                  <a:solidFill>
                    <a:schemeClr val="tx1"/>
                  </a:solidFill>
                  <a:effectLst/>
                  <a:uLnTx/>
                  <a:uFillTx/>
                  <a:latin typeface="Calibri" panose="020F0502020204030204"/>
                  <a:ea typeface="Gadugi" panose="020B0502040204020203" pitchFamily="34" charset="0"/>
                  <a:cs typeface="+mn-cs"/>
                </a:rPr>
                <a:t>invernehmlichen</a:t>
              </a:r>
              <a:r>
                <a:rPr kumimoji="0" lang="de-DE" b="1" i="0" u="none" strike="noStrike" kern="1200" cap="none" spc="0" normalizeH="0" baseline="0" noProof="0" dirty="0">
                  <a:ln>
                    <a:noFill/>
                  </a:ln>
                  <a:solidFill>
                    <a:schemeClr val="tx1"/>
                  </a:solidFill>
                  <a:effectLst/>
                  <a:uLnTx/>
                  <a:uFillTx/>
                  <a:latin typeface="Calibri" panose="020F0502020204030204"/>
                  <a:ea typeface="Gadugi" panose="020B0502040204020203" pitchFamily="34" charset="0"/>
                  <a:cs typeface="+mn-cs"/>
                </a:rPr>
                <a:t> Auflösung </a:t>
              </a:r>
              <a:r>
                <a:rPr kumimoji="0" lang="de-DE" i="0" u="none" strike="noStrike" kern="1200" cap="none" spc="0" normalizeH="0" baseline="0" noProof="0" dirty="0">
                  <a:ln>
                    <a:noFill/>
                  </a:ln>
                  <a:solidFill>
                    <a:schemeClr val="tx1"/>
                  </a:solidFill>
                  <a:effectLst/>
                  <a:uLnTx/>
                  <a:uFillTx/>
                  <a:latin typeface="Calibri" panose="020F0502020204030204"/>
                  <a:ea typeface="Gadugi" panose="020B0502040204020203" pitchFamily="34" charset="0"/>
                  <a:cs typeface="+mn-cs"/>
                </a:rPr>
                <a:t>einigen sich Arbeitgeber:in und Arbeitnehmer:in das Ende des Arbeitsverhältnisses</a:t>
              </a:r>
              <a:endParaRPr kumimoji="0" lang="de-DE" b="1" i="0" u="none" strike="noStrike" kern="1200" cap="none" spc="0" normalizeH="0" baseline="0" noProof="0" dirty="0">
                <a:ln>
                  <a:noFill/>
                </a:ln>
                <a:solidFill>
                  <a:schemeClr val="tx1"/>
                </a:solidFill>
                <a:effectLst/>
                <a:uLnTx/>
                <a:uFillTx/>
                <a:latin typeface="Calibri" panose="020F0502020204030204"/>
                <a:ea typeface="Gadugi" panose="020B0502040204020203" pitchFamily="34" charset="0"/>
                <a:cs typeface="+mn-cs"/>
              </a:endParaRPr>
            </a:p>
          </p:txBody>
        </p:sp>
      </p:grpSp>
    </p:spTree>
    <p:extLst>
      <p:ext uri="{BB962C8B-B14F-4D97-AF65-F5344CB8AC3E}">
        <p14:creationId xmlns:p14="http://schemas.microsoft.com/office/powerpoint/2010/main" val="18574391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302CD3-DA14-38F9-4F76-70EBC784B23A}"/>
              </a:ext>
            </a:extLst>
          </p:cNvPr>
          <p:cNvSpPr>
            <a:spLocks noGrp="1"/>
          </p:cNvSpPr>
          <p:nvPr>
            <p:ph type="title"/>
          </p:nvPr>
        </p:nvSpPr>
        <p:spPr>
          <a:xfrm>
            <a:off x="838200" y="829113"/>
            <a:ext cx="10515600" cy="1009651"/>
          </a:xfrm>
        </p:spPr>
        <p:txBody>
          <a:bodyPr/>
          <a:lstStyle/>
          <a:p>
            <a:pPr algn="ctr"/>
            <a:r>
              <a:rPr lang="de-AT" b="1" dirty="0"/>
              <a:t>Ist das gerecht</a:t>
            </a:r>
          </a:p>
        </p:txBody>
      </p:sp>
      <p:sp>
        <p:nvSpPr>
          <p:cNvPr id="3" name="Inhaltsplatzhalter 2">
            <a:extLst>
              <a:ext uri="{FF2B5EF4-FFF2-40B4-BE49-F238E27FC236}">
                <a16:creationId xmlns:a16="http://schemas.microsoft.com/office/drawing/2014/main" id="{914CDCC2-9B3D-865B-21B2-68CB443496F9}"/>
              </a:ext>
            </a:extLst>
          </p:cNvPr>
          <p:cNvSpPr>
            <a:spLocks noGrp="1"/>
          </p:cNvSpPr>
          <p:nvPr>
            <p:ph idx="1"/>
          </p:nvPr>
        </p:nvSpPr>
        <p:spPr>
          <a:xfrm>
            <a:off x="1190297" y="1838764"/>
            <a:ext cx="10163503" cy="3630173"/>
          </a:xfrm>
          <a:prstGeom prst="foldedCorner">
            <a:avLst/>
          </a:prstGeom>
          <a:solidFill>
            <a:srgbClr val="D8EBF0"/>
          </a:solidFill>
        </p:spPr>
        <p:txBody>
          <a:bodyPr>
            <a:normAutofit/>
          </a:bodyPr>
          <a:lstStyle/>
          <a:p>
            <a:pPr marL="0" indent="0" algn="just">
              <a:lnSpc>
                <a:spcPct val="120000"/>
              </a:lnSpc>
              <a:buNone/>
            </a:pPr>
            <a:r>
              <a:rPr lang="de-AT" sz="2600" b="1" dirty="0"/>
              <a:t>Arian </a:t>
            </a:r>
            <a:r>
              <a:rPr lang="de-AT" sz="2600" dirty="0"/>
              <a:t>trifft sich wie auch sonst jeden Sonntag mit seinen Freunden zum Pizza essen. Er arbeitet bei einer Baufirma und berichtet seinen Freunden im Detail von einem neuen großen Projekt, das er für sein Unternehmen gewinnen konnte. Arians Vorgesetzter ist wütend und möchte Arian deswegen entlassen. </a:t>
            </a:r>
          </a:p>
        </p:txBody>
      </p:sp>
      <p:sp>
        <p:nvSpPr>
          <p:cNvPr id="5" name="Foliennummernplatzhalter 4">
            <a:extLst>
              <a:ext uri="{FF2B5EF4-FFF2-40B4-BE49-F238E27FC236}">
                <a16:creationId xmlns:a16="http://schemas.microsoft.com/office/drawing/2014/main" id="{5F33F151-E55A-2F41-5A59-2FDB82AFEBD7}"/>
              </a:ext>
            </a:extLst>
          </p:cNvPr>
          <p:cNvSpPr>
            <a:spLocks noGrp="1"/>
          </p:cNvSpPr>
          <p:nvPr>
            <p:ph type="sldNum" sz="quarter" idx="12"/>
          </p:nvPr>
        </p:nvSpPr>
        <p:spPr/>
        <p:txBody>
          <a:bodyPr/>
          <a:lstStyle/>
          <a:p>
            <a:fld id="{4C23FFEC-42AF-4C5F-8FEB-D69D9B6A7C04}" type="slidenum">
              <a:rPr lang="de-AT" smtClean="0"/>
              <a:t>2</a:t>
            </a:fld>
            <a:endParaRPr lang="de-AT"/>
          </a:p>
        </p:txBody>
      </p:sp>
      <p:pic>
        <p:nvPicPr>
          <p:cNvPr id="8" name="Grafik 7" descr="Fragezeichen mit einfarbiger Füllung">
            <a:extLst>
              <a:ext uri="{FF2B5EF4-FFF2-40B4-BE49-F238E27FC236}">
                <a16:creationId xmlns:a16="http://schemas.microsoft.com/office/drawing/2014/main" id="{E98EA838-08C8-87C9-63DF-B0B144762CF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01607" y="896939"/>
            <a:ext cx="627501" cy="627501"/>
          </a:xfrm>
          <a:prstGeom prst="rect">
            <a:avLst/>
          </a:prstGeom>
        </p:spPr>
      </p:pic>
      <p:grpSp>
        <p:nvGrpSpPr>
          <p:cNvPr id="50" name="Gruppieren 49">
            <a:extLst>
              <a:ext uri="{FF2B5EF4-FFF2-40B4-BE49-F238E27FC236}">
                <a16:creationId xmlns:a16="http://schemas.microsoft.com/office/drawing/2014/main" id="{B9F3963F-5E9C-40E5-C547-8759B5AA4A23}"/>
              </a:ext>
            </a:extLst>
          </p:cNvPr>
          <p:cNvGrpSpPr/>
          <p:nvPr/>
        </p:nvGrpSpPr>
        <p:grpSpPr>
          <a:xfrm>
            <a:off x="-23649" y="4642948"/>
            <a:ext cx="1600528" cy="2270235"/>
            <a:chOff x="180975" y="5033823"/>
            <a:chExt cx="1314450" cy="1824177"/>
          </a:xfrm>
        </p:grpSpPr>
        <p:pic>
          <p:nvPicPr>
            <p:cNvPr id="51" name="Grafik 50" descr="Mann im Polohemd">
              <a:extLst>
                <a:ext uri="{FF2B5EF4-FFF2-40B4-BE49-F238E27FC236}">
                  <a16:creationId xmlns:a16="http://schemas.microsoft.com/office/drawing/2014/main" id="{482434F4-33A7-10A9-7075-7D7D98A7888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80975" y="5581650"/>
              <a:ext cx="1314450" cy="1276350"/>
            </a:xfrm>
            <a:prstGeom prst="rect">
              <a:avLst/>
            </a:prstGeom>
          </p:spPr>
        </p:pic>
        <p:pic>
          <p:nvPicPr>
            <p:cNvPr id="52" name="Grafik 51" descr="Ein Kind mit welligem Haar">
              <a:extLst>
                <a:ext uri="{FF2B5EF4-FFF2-40B4-BE49-F238E27FC236}">
                  <a16:creationId xmlns:a16="http://schemas.microsoft.com/office/drawing/2014/main" id="{A18F4BA2-9460-B351-7DAB-F146C577D75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07614" y="5033823"/>
              <a:ext cx="657225" cy="723900"/>
            </a:xfrm>
            <a:prstGeom prst="rect">
              <a:avLst/>
            </a:prstGeom>
          </p:spPr>
        </p:pic>
        <p:pic>
          <p:nvPicPr>
            <p:cNvPr id="53" name="Grafik 52" descr="Ein ruhiges Gesicht">
              <a:extLst>
                <a:ext uri="{FF2B5EF4-FFF2-40B4-BE49-F238E27FC236}">
                  <a16:creationId xmlns:a16="http://schemas.microsoft.com/office/drawing/2014/main" id="{E973B05B-3C63-A2DB-A040-14F4304F45A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38200" y="5316722"/>
              <a:ext cx="304800" cy="314325"/>
            </a:xfrm>
            <a:prstGeom prst="rect">
              <a:avLst/>
            </a:prstGeom>
          </p:spPr>
        </p:pic>
      </p:grpSp>
      <p:pic>
        <p:nvPicPr>
          <p:cNvPr id="55" name="Grafik 54" descr="Gebäude mit einfarbiger Füllung">
            <a:extLst>
              <a:ext uri="{FF2B5EF4-FFF2-40B4-BE49-F238E27FC236}">
                <a16:creationId xmlns:a16="http://schemas.microsoft.com/office/drawing/2014/main" id="{0DBC2B3F-964F-2D9A-C14E-270B10C03019}"/>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838088" y="4447133"/>
            <a:ext cx="2672255" cy="2672255"/>
          </a:xfrm>
          <a:prstGeom prst="rect">
            <a:avLst/>
          </a:prstGeom>
        </p:spPr>
      </p:pic>
    </p:spTree>
    <p:extLst>
      <p:ext uri="{BB962C8B-B14F-4D97-AF65-F5344CB8AC3E}">
        <p14:creationId xmlns:p14="http://schemas.microsoft.com/office/powerpoint/2010/main" val="1542638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914CDCC2-9B3D-865B-21B2-68CB443496F9}"/>
              </a:ext>
            </a:extLst>
          </p:cNvPr>
          <p:cNvSpPr>
            <a:spLocks noGrp="1"/>
          </p:cNvSpPr>
          <p:nvPr>
            <p:ph idx="1"/>
          </p:nvPr>
        </p:nvSpPr>
        <p:spPr>
          <a:xfrm>
            <a:off x="1190297" y="1871993"/>
            <a:ext cx="10163503" cy="3630173"/>
          </a:xfrm>
          <a:prstGeom prst="foldedCorner">
            <a:avLst/>
          </a:prstGeom>
          <a:solidFill>
            <a:schemeClr val="accent3">
              <a:lumMod val="20000"/>
              <a:lumOff val="80000"/>
            </a:schemeClr>
          </a:solidFill>
        </p:spPr>
        <p:txBody>
          <a:bodyPr>
            <a:normAutofit/>
          </a:bodyPr>
          <a:lstStyle/>
          <a:p>
            <a:pPr marL="0" indent="0" algn="just">
              <a:lnSpc>
                <a:spcPct val="120000"/>
              </a:lnSpc>
              <a:buNone/>
            </a:pPr>
            <a:r>
              <a:rPr lang="de-AT" sz="3600" b="1" dirty="0">
                <a:solidFill>
                  <a:schemeClr val="accent6">
                    <a:lumMod val="75000"/>
                  </a:schemeClr>
                </a:solidFill>
              </a:rPr>
              <a:t>Ja</a:t>
            </a:r>
            <a:r>
              <a:rPr lang="de-AT" dirty="0"/>
              <a:t>, die Bezahlung des Gehalts ist die wichtigste Pflicht einer Arbeitgeberin oder eines Arbeitsgebers. Wenn er diese Pflicht nicht einhält dürfen </a:t>
            </a:r>
            <a:r>
              <a:rPr lang="de-AT" dirty="0" err="1"/>
              <a:t>Arbeitnehmer:innen</a:t>
            </a:r>
            <a:r>
              <a:rPr lang="de-AT" dirty="0"/>
              <a:t> vorzeitig austreten. </a:t>
            </a:r>
          </a:p>
        </p:txBody>
      </p:sp>
      <p:sp>
        <p:nvSpPr>
          <p:cNvPr id="5" name="Foliennummernplatzhalter 4">
            <a:extLst>
              <a:ext uri="{FF2B5EF4-FFF2-40B4-BE49-F238E27FC236}">
                <a16:creationId xmlns:a16="http://schemas.microsoft.com/office/drawing/2014/main" id="{5F33F151-E55A-2F41-5A59-2FDB82AFEBD7}"/>
              </a:ext>
            </a:extLst>
          </p:cNvPr>
          <p:cNvSpPr>
            <a:spLocks noGrp="1"/>
          </p:cNvSpPr>
          <p:nvPr>
            <p:ph type="sldNum" sz="quarter" idx="12"/>
          </p:nvPr>
        </p:nvSpPr>
        <p:spPr/>
        <p:txBody>
          <a:bodyPr/>
          <a:lstStyle/>
          <a:p>
            <a:fld id="{4C23FFEC-42AF-4C5F-8FEB-D69D9B6A7C04}" type="slidenum">
              <a:rPr lang="de-AT" smtClean="0"/>
              <a:t>20</a:t>
            </a:fld>
            <a:endParaRPr lang="de-AT"/>
          </a:p>
        </p:txBody>
      </p:sp>
      <p:pic>
        <p:nvPicPr>
          <p:cNvPr id="10" name="Grafik 9" descr="Mann mit Brille und Rollkragenpullover">
            <a:extLst>
              <a:ext uri="{FF2B5EF4-FFF2-40B4-BE49-F238E27FC236}">
                <a16:creationId xmlns:a16="http://schemas.microsoft.com/office/drawing/2014/main" id="{1D0C64F9-CC70-757C-70F3-9FACA69FE13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90499" y="4702613"/>
            <a:ext cx="1613273" cy="2170801"/>
          </a:xfrm>
          <a:prstGeom prst="rect">
            <a:avLst/>
          </a:prstGeom>
        </p:spPr>
      </p:pic>
      <p:sp>
        <p:nvSpPr>
          <p:cNvPr id="7" name="Titel 1">
            <a:extLst>
              <a:ext uri="{FF2B5EF4-FFF2-40B4-BE49-F238E27FC236}">
                <a16:creationId xmlns:a16="http://schemas.microsoft.com/office/drawing/2014/main" id="{A9A363D8-02CF-D021-00AF-7C6C0A334FD8}"/>
              </a:ext>
            </a:extLst>
          </p:cNvPr>
          <p:cNvSpPr>
            <a:spLocks noGrp="1"/>
          </p:cNvSpPr>
          <p:nvPr>
            <p:ph type="title"/>
          </p:nvPr>
        </p:nvSpPr>
        <p:spPr>
          <a:xfrm>
            <a:off x="838200" y="829113"/>
            <a:ext cx="10515600" cy="1009651"/>
          </a:xfrm>
        </p:spPr>
        <p:txBody>
          <a:bodyPr/>
          <a:lstStyle/>
          <a:p>
            <a:pPr algn="ctr"/>
            <a:r>
              <a:rPr lang="de-AT" b="1" dirty="0"/>
              <a:t>Was sagt das Gesetz dazu</a:t>
            </a:r>
          </a:p>
        </p:txBody>
      </p:sp>
      <p:pic>
        <p:nvPicPr>
          <p:cNvPr id="9" name="Grafik 8" descr="Fragezeichen mit einfarbiger Füllung">
            <a:extLst>
              <a:ext uri="{FF2B5EF4-FFF2-40B4-BE49-F238E27FC236}">
                <a16:creationId xmlns:a16="http://schemas.microsoft.com/office/drawing/2014/main" id="{1AA1EB8A-95E5-D04E-92B1-88C51AC6D79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10454" y="914127"/>
            <a:ext cx="627501" cy="627501"/>
          </a:xfrm>
          <a:prstGeom prst="rect">
            <a:avLst/>
          </a:prstGeom>
        </p:spPr>
      </p:pic>
    </p:spTree>
    <p:extLst>
      <p:ext uri="{BB962C8B-B14F-4D97-AF65-F5344CB8AC3E}">
        <p14:creationId xmlns:p14="http://schemas.microsoft.com/office/powerpoint/2010/main" val="28389305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302CD3-DA14-38F9-4F76-70EBC784B23A}"/>
              </a:ext>
            </a:extLst>
          </p:cNvPr>
          <p:cNvSpPr>
            <a:spLocks noGrp="1"/>
          </p:cNvSpPr>
          <p:nvPr>
            <p:ph type="title"/>
          </p:nvPr>
        </p:nvSpPr>
        <p:spPr>
          <a:xfrm>
            <a:off x="429638" y="528567"/>
            <a:ext cx="10515600" cy="1622257"/>
          </a:xfrm>
        </p:spPr>
        <p:txBody>
          <a:bodyPr>
            <a:normAutofit fontScale="90000"/>
          </a:bodyPr>
          <a:lstStyle/>
          <a:p>
            <a:pPr algn="ctr"/>
            <a:r>
              <a:rPr lang="de-AT" sz="12500" b="1">
                <a:latin typeface="Fave Script Bold Pro" pitchFamily="2" charset="0"/>
              </a:rPr>
              <a:t>Stationenbetrieb</a:t>
            </a:r>
          </a:p>
        </p:txBody>
      </p:sp>
      <p:sp>
        <p:nvSpPr>
          <p:cNvPr id="5" name="Foliennummernplatzhalter 4">
            <a:extLst>
              <a:ext uri="{FF2B5EF4-FFF2-40B4-BE49-F238E27FC236}">
                <a16:creationId xmlns:a16="http://schemas.microsoft.com/office/drawing/2014/main" id="{5F33F151-E55A-2F41-5A59-2FDB82AFEBD7}"/>
              </a:ext>
            </a:extLst>
          </p:cNvPr>
          <p:cNvSpPr>
            <a:spLocks noGrp="1"/>
          </p:cNvSpPr>
          <p:nvPr>
            <p:ph type="sldNum" sz="quarter" idx="12"/>
          </p:nvPr>
        </p:nvSpPr>
        <p:spPr/>
        <p:txBody>
          <a:bodyPr/>
          <a:lstStyle/>
          <a:p>
            <a:fld id="{4C23FFEC-42AF-4C5F-8FEB-D69D9B6A7C04}" type="slidenum">
              <a:rPr lang="de-AT" smtClean="0"/>
              <a:t>21</a:t>
            </a:fld>
            <a:endParaRPr lang="de-AT"/>
          </a:p>
        </p:txBody>
      </p:sp>
      <p:sp>
        <p:nvSpPr>
          <p:cNvPr id="12" name="Ellipse 11">
            <a:extLst>
              <a:ext uri="{FF2B5EF4-FFF2-40B4-BE49-F238E27FC236}">
                <a16:creationId xmlns:a16="http://schemas.microsoft.com/office/drawing/2014/main" id="{41597363-3B23-2CE1-0805-5ADCAF85EE36}"/>
              </a:ext>
            </a:extLst>
          </p:cNvPr>
          <p:cNvSpPr/>
          <p:nvPr/>
        </p:nvSpPr>
        <p:spPr>
          <a:xfrm>
            <a:off x="1753381" y="2251047"/>
            <a:ext cx="1468877" cy="1459149"/>
          </a:xfrm>
          <a:prstGeom prst="ellipse">
            <a:avLst/>
          </a:prstGeom>
          <a:solidFill>
            <a:srgbClr val="1096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b="1"/>
              <a:t>Arbeits-verhältnis</a:t>
            </a:r>
            <a:endParaRPr lang="en-AU" sz="1600" b="1"/>
          </a:p>
        </p:txBody>
      </p:sp>
      <p:sp>
        <p:nvSpPr>
          <p:cNvPr id="13" name="Titel 1">
            <a:extLst>
              <a:ext uri="{FF2B5EF4-FFF2-40B4-BE49-F238E27FC236}">
                <a16:creationId xmlns:a16="http://schemas.microsoft.com/office/drawing/2014/main" id="{A2F717C9-373C-A804-8DCA-8C93A3685ECB}"/>
              </a:ext>
            </a:extLst>
          </p:cNvPr>
          <p:cNvSpPr txBox="1">
            <a:spLocks/>
          </p:cNvSpPr>
          <p:nvPr/>
        </p:nvSpPr>
        <p:spPr>
          <a:xfrm>
            <a:off x="2612448" y="1442092"/>
            <a:ext cx="10515600" cy="100965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1096B6"/>
                </a:solidFill>
                <a:latin typeface="+mj-lt"/>
                <a:ea typeface="+mj-ea"/>
                <a:cs typeface="+mj-cs"/>
              </a:defRPr>
            </a:lvl1pPr>
          </a:lstStyle>
          <a:p>
            <a:pPr algn="ctr"/>
            <a:r>
              <a:rPr lang="de-AT" b="1">
                <a:solidFill>
                  <a:schemeClr val="tx1"/>
                </a:solidFill>
              </a:rPr>
              <a:t>Beschäftigungsverhältnisse</a:t>
            </a:r>
          </a:p>
        </p:txBody>
      </p:sp>
      <p:sp>
        <p:nvSpPr>
          <p:cNvPr id="14" name="Ellipse 13">
            <a:extLst>
              <a:ext uri="{FF2B5EF4-FFF2-40B4-BE49-F238E27FC236}">
                <a16:creationId xmlns:a16="http://schemas.microsoft.com/office/drawing/2014/main" id="{224F4258-B1B8-D4C6-6676-0ACEBE519D3C}"/>
              </a:ext>
            </a:extLst>
          </p:cNvPr>
          <p:cNvSpPr/>
          <p:nvPr/>
        </p:nvSpPr>
        <p:spPr>
          <a:xfrm>
            <a:off x="4627123" y="2538681"/>
            <a:ext cx="1468877" cy="1459149"/>
          </a:xfrm>
          <a:prstGeom prst="ellipse">
            <a:avLst/>
          </a:prstGeom>
          <a:solidFill>
            <a:srgbClr val="1096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a:t>Lehre</a:t>
            </a:r>
            <a:endParaRPr lang="en-AU" b="1"/>
          </a:p>
        </p:txBody>
      </p:sp>
      <p:sp>
        <p:nvSpPr>
          <p:cNvPr id="15" name="Ellipse 14">
            <a:extLst>
              <a:ext uri="{FF2B5EF4-FFF2-40B4-BE49-F238E27FC236}">
                <a16:creationId xmlns:a16="http://schemas.microsoft.com/office/drawing/2014/main" id="{83AC1A3F-4247-CC8F-9550-0F6A837E0E32}"/>
              </a:ext>
            </a:extLst>
          </p:cNvPr>
          <p:cNvSpPr/>
          <p:nvPr/>
        </p:nvSpPr>
        <p:spPr>
          <a:xfrm>
            <a:off x="8096655" y="2538681"/>
            <a:ext cx="1468877" cy="1459149"/>
          </a:xfrm>
          <a:prstGeom prst="ellipse">
            <a:avLst/>
          </a:prstGeom>
          <a:solidFill>
            <a:srgbClr val="1096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a:t>freier Dienst-vertrag</a:t>
            </a:r>
            <a:endParaRPr lang="en-AU" b="1"/>
          </a:p>
        </p:txBody>
      </p:sp>
      <p:sp>
        <p:nvSpPr>
          <p:cNvPr id="16" name="Ellipse 15">
            <a:extLst>
              <a:ext uri="{FF2B5EF4-FFF2-40B4-BE49-F238E27FC236}">
                <a16:creationId xmlns:a16="http://schemas.microsoft.com/office/drawing/2014/main" id="{7AA95F5D-A13F-4A39-AD11-DBDBA91FE71D}"/>
              </a:ext>
            </a:extLst>
          </p:cNvPr>
          <p:cNvSpPr/>
          <p:nvPr/>
        </p:nvSpPr>
        <p:spPr>
          <a:xfrm>
            <a:off x="6491590" y="4705925"/>
            <a:ext cx="1468877" cy="1459149"/>
          </a:xfrm>
          <a:prstGeom prst="ellipse">
            <a:avLst/>
          </a:prstGeom>
          <a:solidFill>
            <a:srgbClr val="1096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a:t>Werk-vertrag</a:t>
            </a:r>
            <a:endParaRPr lang="en-AU" b="1"/>
          </a:p>
        </p:txBody>
      </p:sp>
      <p:sp>
        <p:nvSpPr>
          <p:cNvPr id="17" name="Ellipse 16">
            <a:extLst>
              <a:ext uri="{FF2B5EF4-FFF2-40B4-BE49-F238E27FC236}">
                <a16:creationId xmlns:a16="http://schemas.microsoft.com/office/drawing/2014/main" id="{2A827F76-5912-8BF8-9239-DBE6DA9EF8F4}"/>
              </a:ext>
            </a:extLst>
          </p:cNvPr>
          <p:cNvSpPr/>
          <p:nvPr/>
        </p:nvSpPr>
        <p:spPr>
          <a:xfrm>
            <a:off x="2973421" y="4705926"/>
            <a:ext cx="1468877" cy="1459149"/>
          </a:xfrm>
          <a:prstGeom prst="ellipse">
            <a:avLst/>
          </a:prstGeom>
          <a:solidFill>
            <a:srgbClr val="1096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a:t>Gering-</a:t>
            </a:r>
            <a:r>
              <a:rPr lang="de-DE" b="1" err="1"/>
              <a:t>fügigkeit</a:t>
            </a:r>
            <a:endParaRPr lang="en-AU" b="1"/>
          </a:p>
        </p:txBody>
      </p:sp>
      <p:pic>
        <p:nvPicPr>
          <p:cNvPr id="18" name="Picture 2" descr="Pfeil Symbol Geschenk Lustig Ich bin das Clipart' Thermobecher | Spreadshirt">
            <a:extLst>
              <a:ext uri="{FF2B5EF4-FFF2-40B4-BE49-F238E27FC236}">
                <a16:creationId xmlns:a16="http://schemas.microsoft.com/office/drawing/2014/main" id="{52FFF83F-06B0-A88C-6E29-4883A8CBCEA1}"/>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400000">
            <a:off x="3428274" y="2414851"/>
            <a:ext cx="893480" cy="89348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Pfeil Symbol Geschenk Lustig Ich bin das Clipart' Thermobecher | Spreadshirt">
            <a:extLst>
              <a:ext uri="{FF2B5EF4-FFF2-40B4-BE49-F238E27FC236}">
                <a16:creationId xmlns:a16="http://schemas.microsoft.com/office/drawing/2014/main" id="{3323DFDA-5C79-4A47-FF57-4B3A4E8C01A6}"/>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7043065">
            <a:off x="6711342" y="2473497"/>
            <a:ext cx="893480" cy="89348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Pfeil Symbol Geschenk Lustig Ich bin das Clipart' Thermobecher | Spreadshirt">
            <a:extLst>
              <a:ext uri="{FF2B5EF4-FFF2-40B4-BE49-F238E27FC236}">
                <a16:creationId xmlns:a16="http://schemas.microsoft.com/office/drawing/2014/main" id="{1A59B5AC-97E6-E6CB-5B4E-6621CF3F5E4A}"/>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7709961">
            <a:off x="5054952" y="5168985"/>
            <a:ext cx="893480" cy="89348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Pfeil Symbol Geschenk Lustig Ich bin das Clipart' Thermobecher | Spreadshirt">
            <a:extLst>
              <a:ext uri="{FF2B5EF4-FFF2-40B4-BE49-F238E27FC236}">
                <a16:creationId xmlns:a16="http://schemas.microsoft.com/office/drawing/2014/main" id="{2D06864A-8F4D-87B7-FA71-F1026D3D3DDF}"/>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3147879">
            <a:off x="8278389" y="4540511"/>
            <a:ext cx="893480" cy="89348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Pfeil Symbol Geschenk Lustig Ich bin das Clipart' Thermobecher | Spreadshirt">
            <a:extLst>
              <a:ext uri="{FF2B5EF4-FFF2-40B4-BE49-F238E27FC236}">
                <a16:creationId xmlns:a16="http://schemas.microsoft.com/office/drawing/2014/main" id="{AE1B55EE-D6AE-CDA4-804D-5AE26F7D13D9}"/>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21246778">
            <a:off x="1809269" y="3853885"/>
            <a:ext cx="893480" cy="893480"/>
          </a:xfrm>
          <a:prstGeom prst="rect">
            <a:avLst/>
          </a:prstGeom>
          <a:noFill/>
          <a:extLst>
            <a:ext uri="{909E8E84-426E-40DD-AFC4-6F175D3DCCD1}">
              <a14:hiddenFill xmlns:a14="http://schemas.microsoft.com/office/drawing/2010/main">
                <a:solidFill>
                  <a:srgbClr val="FFFFFF"/>
                </a:solidFill>
              </a14:hiddenFill>
            </a:ext>
          </a:extLst>
        </p:spPr>
      </p:pic>
      <p:sp>
        <p:nvSpPr>
          <p:cNvPr id="26" name="Textfeld 25">
            <a:extLst>
              <a:ext uri="{FF2B5EF4-FFF2-40B4-BE49-F238E27FC236}">
                <a16:creationId xmlns:a16="http://schemas.microsoft.com/office/drawing/2014/main" id="{46A04DD7-BF02-B13A-C6FF-3D15843B0E6F}"/>
              </a:ext>
            </a:extLst>
          </p:cNvPr>
          <p:cNvSpPr txBox="1"/>
          <p:nvPr/>
        </p:nvSpPr>
        <p:spPr>
          <a:xfrm>
            <a:off x="10071016" y="4185545"/>
            <a:ext cx="1999034" cy="1200329"/>
          </a:xfrm>
          <a:prstGeom prst="rect">
            <a:avLst/>
          </a:prstGeom>
          <a:noFill/>
        </p:spPr>
        <p:txBody>
          <a:bodyPr wrap="square" rtlCol="0">
            <a:spAutoFit/>
          </a:bodyPr>
          <a:lstStyle/>
          <a:p>
            <a:pPr algn="ctr"/>
            <a:r>
              <a:rPr lang="de-DE" b="1"/>
              <a:t>Fülle dein Arbeitsblatt aus und sammle Stempel</a:t>
            </a:r>
            <a:endParaRPr lang="en-AU" b="1"/>
          </a:p>
        </p:txBody>
      </p:sp>
      <p:pic>
        <p:nvPicPr>
          <p:cNvPr id="27" name="Grafik 26" descr="Stempel-Vektor-Symbol 352832 Vektor Kunst bei Vecteezy">
            <a:extLst>
              <a:ext uri="{FF2B5EF4-FFF2-40B4-BE49-F238E27FC236}">
                <a16:creationId xmlns:a16="http://schemas.microsoft.com/office/drawing/2014/main" id="{F0940FE4-D7A6-CAB0-075E-A086D1AFE325}"/>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21183295">
            <a:off x="10881945" y="5383921"/>
            <a:ext cx="461010" cy="461010"/>
          </a:xfrm>
          <a:prstGeom prst="rect">
            <a:avLst/>
          </a:prstGeom>
          <a:noFill/>
          <a:ln>
            <a:noFill/>
          </a:ln>
        </p:spPr>
      </p:pic>
    </p:spTree>
    <p:extLst>
      <p:ext uri="{BB962C8B-B14F-4D97-AF65-F5344CB8AC3E}">
        <p14:creationId xmlns:p14="http://schemas.microsoft.com/office/powerpoint/2010/main" val="3762847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302CD3-DA14-38F9-4F76-70EBC784B23A}"/>
              </a:ext>
            </a:extLst>
          </p:cNvPr>
          <p:cNvSpPr>
            <a:spLocks noGrp="1"/>
          </p:cNvSpPr>
          <p:nvPr>
            <p:ph type="title"/>
          </p:nvPr>
        </p:nvSpPr>
        <p:spPr>
          <a:xfrm>
            <a:off x="429638" y="528567"/>
            <a:ext cx="10515600" cy="1622257"/>
          </a:xfrm>
        </p:spPr>
        <p:txBody>
          <a:bodyPr>
            <a:normAutofit fontScale="90000"/>
          </a:bodyPr>
          <a:lstStyle/>
          <a:p>
            <a:pPr algn="ctr"/>
            <a:r>
              <a:rPr lang="de-AT" sz="12500" b="1" dirty="0">
                <a:latin typeface="Fave Script Bold Pro" pitchFamily="2" charset="0"/>
              </a:rPr>
              <a:t>Reflexion</a:t>
            </a:r>
          </a:p>
        </p:txBody>
      </p:sp>
      <p:sp>
        <p:nvSpPr>
          <p:cNvPr id="13" name="Titel 1">
            <a:extLst>
              <a:ext uri="{FF2B5EF4-FFF2-40B4-BE49-F238E27FC236}">
                <a16:creationId xmlns:a16="http://schemas.microsoft.com/office/drawing/2014/main" id="{A2F717C9-373C-A804-8DCA-8C93A3685ECB}"/>
              </a:ext>
            </a:extLst>
          </p:cNvPr>
          <p:cNvSpPr txBox="1">
            <a:spLocks/>
          </p:cNvSpPr>
          <p:nvPr/>
        </p:nvSpPr>
        <p:spPr>
          <a:xfrm>
            <a:off x="3110288" y="1482732"/>
            <a:ext cx="10515600" cy="100965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1096B6"/>
                </a:solidFill>
                <a:latin typeface="+mj-lt"/>
                <a:ea typeface="+mj-ea"/>
                <a:cs typeface="+mj-cs"/>
              </a:defRPr>
            </a:lvl1pPr>
          </a:lstStyle>
          <a:p>
            <a:pPr algn="ctr"/>
            <a:r>
              <a:rPr lang="de-AT" b="1" dirty="0">
                <a:solidFill>
                  <a:schemeClr val="tx1"/>
                </a:solidFill>
              </a:rPr>
              <a:t>Beschäftigungsverhältnisse</a:t>
            </a:r>
          </a:p>
        </p:txBody>
      </p:sp>
      <p:sp>
        <p:nvSpPr>
          <p:cNvPr id="7" name="Textfeld 6">
            <a:extLst>
              <a:ext uri="{FF2B5EF4-FFF2-40B4-BE49-F238E27FC236}">
                <a16:creationId xmlns:a16="http://schemas.microsoft.com/office/drawing/2014/main" id="{1DB301BE-3524-929A-2618-5ED906D0A29D}"/>
              </a:ext>
            </a:extLst>
          </p:cNvPr>
          <p:cNvSpPr txBox="1"/>
          <p:nvPr/>
        </p:nvSpPr>
        <p:spPr>
          <a:xfrm>
            <a:off x="741680" y="2767280"/>
            <a:ext cx="10647680" cy="2554545"/>
          </a:xfrm>
          <a:prstGeom prst="rect">
            <a:avLst/>
          </a:prstGeom>
          <a:noFill/>
        </p:spPr>
        <p:txBody>
          <a:bodyPr wrap="square" rtlCol="0">
            <a:spAutoFit/>
          </a:bodyPr>
          <a:lstStyle/>
          <a:p>
            <a:r>
              <a:rPr lang="de-DE" sz="4000" dirty="0"/>
              <a:t>Welches Beschäftigungsverhältnis würde für euch in 10 Jahren (am ehesten) in Frage kommen?   </a:t>
            </a:r>
          </a:p>
          <a:p>
            <a:endParaRPr lang="de-DE" sz="4000" dirty="0"/>
          </a:p>
          <a:p>
            <a:pPr algn="ctr"/>
            <a:r>
              <a:rPr lang="de-DE" sz="4000" b="1" dirty="0">
                <a:solidFill>
                  <a:srgbClr val="1096B6"/>
                </a:solidFill>
              </a:rPr>
              <a:t>Stellt euch zur passenden Station! </a:t>
            </a:r>
          </a:p>
        </p:txBody>
      </p:sp>
    </p:spTree>
    <p:extLst>
      <p:ext uri="{BB962C8B-B14F-4D97-AF65-F5344CB8AC3E}">
        <p14:creationId xmlns:p14="http://schemas.microsoft.com/office/powerpoint/2010/main" val="33079449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8F8A05-5756-FA0E-6B58-B159920AE9B1}"/>
              </a:ext>
            </a:extLst>
          </p:cNvPr>
          <p:cNvSpPr>
            <a:spLocks noGrp="1"/>
          </p:cNvSpPr>
          <p:nvPr>
            <p:ph type="title"/>
          </p:nvPr>
        </p:nvSpPr>
        <p:spPr>
          <a:xfrm>
            <a:off x="838200" y="688613"/>
            <a:ext cx="10515600" cy="1009651"/>
          </a:xfrm>
        </p:spPr>
        <p:txBody>
          <a:bodyPr/>
          <a:lstStyle/>
          <a:p>
            <a:r>
              <a:rPr lang="de-AT"/>
              <a:t>Stempelpass Vorlage</a:t>
            </a:r>
          </a:p>
        </p:txBody>
      </p:sp>
      <p:sp>
        <p:nvSpPr>
          <p:cNvPr id="4" name="Foliennummernplatzhalter 3">
            <a:extLst>
              <a:ext uri="{FF2B5EF4-FFF2-40B4-BE49-F238E27FC236}">
                <a16:creationId xmlns:a16="http://schemas.microsoft.com/office/drawing/2014/main" id="{3CF0CB5F-B598-41E9-2CDA-5999CE3CCAD3}"/>
              </a:ext>
            </a:extLst>
          </p:cNvPr>
          <p:cNvSpPr>
            <a:spLocks noGrp="1"/>
          </p:cNvSpPr>
          <p:nvPr>
            <p:ph type="sldNum" sz="quarter" idx="12"/>
          </p:nvPr>
        </p:nvSpPr>
        <p:spPr/>
        <p:txBody>
          <a:bodyPr/>
          <a:lstStyle/>
          <a:p>
            <a:r>
              <a:rPr lang="de-AT"/>
              <a:t>Folie </a:t>
            </a:r>
            <a:fld id="{4C23FFEC-42AF-4C5F-8FEB-D69D9B6A7C04}" type="slidenum">
              <a:rPr lang="de-AT" smtClean="0"/>
              <a:pPr/>
              <a:t>23</a:t>
            </a:fld>
            <a:endParaRPr lang="de-AT"/>
          </a:p>
        </p:txBody>
      </p:sp>
      <p:grpSp>
        <p:nvGrpSpPr>
          <p:cNvPr id="89" name="Gruppieren 88">
            <a:extLst>
              <a:ext uri="{FF2B5EF4-FFF2-40B4-BE49-F238E27FC236}">
                <a16:creationId xmlns:a16="http://schemas.microsoft.com/office/drawing/2014/main" id="{674EF472-5D84-9A0A-A93D-CF296B9C5468}"/>
              </a:ext>
            </a:extLst>
          </p:cNvPr>
          <p:cNvGrpSpPr/>
          <p:nvPr/>
        </p:nvGrpSpPr>
        <p:grpSpPr>
          <a:xfrm>
            <a:off x="766865" y="1634920"/>
            <a:ext cx="3778323" cy="4363804"/>
            <a:chOff x="766865" y="1634920"/>
            <a:chExt cx="3778323" cy="4363804"/>
          </a:xfrm>
        </p:grpSpPr>
        <p:sp>
          <p:nvSpPr>
            <p:cNvPr id="5" name="Rechteck 4">
              <a:extLst>
                <a:ext uri="{FF2B5EF4-FFF2-40B4-BE49-F238E27FC236}">
                  <a16:creationId xmlns:a16="http://schemas.microsoft.com/office/drawing/2014/main" id="{412A1015-6641-0B93-782B-634FC9E09BE1}"/>
                </a:ext>
              </a:extLst>
            </p:cNvPr>
            <p:cNvSpPr/>
            <p:nvPr/>
          </p:nvSpPr>
          <p:spPr>
            <a:xfrm>
              <a:off x="838200" y="1634920"/>
              <a:ext cx="3591128" cy="4363804"/>
            </a:xfrm>
            <a:prstGeom prst="rect">
              <a:avLst/>
            </a:prstGeom>
            <a:solidFill>
              <a:srgbClr val="E1FBFF"/>
            </a:solidFill>
            <a:ln w="38100">
              <a:solidFill>
                <a:srgbClr val="00B4CC"/>
              </a:solidFill>
              <a:extLst>
                <a:ext uri="{C807C97D-BFC1-408E-A445-0C87EB9F89A2}">
                  <ask:lineSketchStyleProps xmlns:ask="http://schemas.microsoft.com/office/drawing/2018/sketchyshapes">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600"/>
                </a:spcAft>
              </a:pPr>
              <a:r>
                <a:rPr lang="de-AT" sz="1600" b="1">
                  <a:solidFill>
                    <a:srgbClr val="000000"/>
                  </a:solidFill>
                  <a:effectLst/>
                  <a:latin typeface="Gadugi" panose="020B0502040204020203" pitchFamily="34" charset="0"/>
                  <a:ea typeface="Tw Cen MT" panose="020B0602020104020603" pitchFamily="34" charset="0"/>
                  <a:cs typeface="Arial" panose="020B0604020202020204" pitchFamily="34" charset="0"/>
                </a:rPr>
                <a:t> </a:t>
              </a:r>
              <a:endParaRPr lang="de-AT" sz="1100">
                <a:effectLst/>
                <a:latin typeface="Calibri" panose="020F0502020204030204" pitchFamily="34" charset="0"/>
                <a:ea typeface="Tw Cen MT" panose="020B0602020104020603" pitchFamily="34" charset="0"/>
                <a:cs typeface="Arial" panose="020B0604020202020204" pitchFamily="34" charset="0"/>
              </a:endParaRPr>
            </a:p>
            <a:p>
              <a:pPr algn="ctr">
                <a:lnSpc>
                  <a:spcPct val="115000"/>
                </a:lnSpc>
                <a:spcAft>
                  <a:spcPts val="600"/>
                </a:spcAft>
              </a:pPr>
              <a:r>
                <a:rPr lang="de-AT" sz="1600" b="1">
                  <a:solidFill>
                    <a:srgbClr val="000000"/>
                  </a:solidFill>
                  <a:effectLst/>
                  <a:latin typeface="Gadugi" panose="020B0502040204020203" pitchFamily="34" charset="0"/>
                  <a:ea typeface="Tw Cen MT" panose="020B0602020104020603" pitchFamily="34" charset="0"/>
                  <a:cs typeface="Arial" panose="020B0604020202020204" pitchFamily="34" charset="0"/>
                </a:rPr>
                <a:t> </a:t>
              </a:r>
              <a:endParaRPr lang="de-AT" sz="1100">
                <a:effectLst/>
                <a:latin typeface="Calibri" panose="020F0502020204030204" pitchFamily="34" charset="0"/>
                <a:ea typeface="Tw Cen MT" panose="020B0602020104020603" pitchFamily="34" charset="0"/>
                <a:cs typeface="Arial" panose="020B0604020202020204" pitchFamily="34" charset="0"/>
              </a:endParaRPr>
            </a:p>
            <a:p>
              <a:pPr algn="ctr">
                <a:lnSpc>
                  <a:spcPct val="115000"/>
                </a:lnSpc>
                <a:spcAft>
                  <a:spcPts val="600"/>
                </a:spcAft>
              </a:pPr>
              <a:r>
                <a:rPr lang="de-AT" sz="1600">
                  <a:solidFill>
                    <a:srgbClr val="000000"/>
                  </a:solidFill>
                  <a:effectLst/>
                  <a:latin typeface="Gadugi" panose="020B0502040204020203" pitchFamily="34" charset="0"/>
                  <a:ea typeface="Tw Cen MT" panose="020B0602020104020603" pitchFamily="34" charset="0"/>
                  <a:cs typeface="Arial" panose="020B0604020202020204" pitchFamily="34" charset="0"/>
                </a:rPr>
                <a:t> </a:t>
              </a:r>
              <a:endParaRPr lang="de-AT" sz="1100">
                <a:effectLst/>
                <a:latin typeface="Calibri" panose="020F0502020204030204" pitchFamily="34" charset="0"/>
                <a:ea typeface="Tw Cen MT" panose="020B0602020104020603" pitchFamily="34" charset="0"/>
                <a:cs typeface="Arial" panose="020B0604020202020204" pitchFamily="34" charset="0"/>
              </a:endParaRPr>
            </a:p>
            <a:p>
              <a:pPr algn="ctr">
                <a:lnSpc>
                  <a:spcPct val="115000"/>
                </a:lnSpc>
                <a:spcAft>
                  <a:spcPts val="600"/>
                </a:spcAft>
              </a:pPr>
              <a:r>
                <a:rPr lang="de-AT" sz="1600">
                  <a:solidFill>
                    <a:srgbClr val="000000"/>
                  </a:solidFill>
                  <a:effectLst/>
                  <a:latin typeface="Gadugi" panose="020B0502040204020203" pitchFamily="34" charset="0"/>
                  <a:ea typeface="Tw Cen MT" panose="020B0602020104020603" pitchFamily="34" charset="0"/>
                  <a:cs typeface="Arial" panose="020B0604020202020204" pitchFamily="34" charset="0"/>
                </a:rPr>
                <a:t> </a:t>
              </a:r>
              <a:endParaRPr lang="de-AT" sz="1100">
                <a:effectLst/>
                <a:latin typeface="Calibri" panose="020F0502020204030204" pitchFamily="34" charset="0"/>
                <a:ea typeface="Tw Cen MT" panose="020B0602020104020603" pitchFamily="34" charset="0"/>
                <a:cs typeface="Arial" panose="020B0604020202020204" pitchFamily="34" charset="0"/>
              </a:endParaRPr>
            </a:p>
          </p:txBody>
        </p:sp>
        <p:sp>
          <p:nvSpPr>
            <p:cNvPr id="6" name="Textfeld 1">
              <a:extLst>
                <a:ext uri="{FF2B5EF4-FFF2-40B4-BE49-F238E27FC236}">
                  <a16:creationId xmlns:a16="http://schemas.microsoft.com/office/drawing/2014/main" id="{BBD7B048-750B-F90B-BF62-12C1E35A5A19}"/>
                </a:ext>
              </a:extLst>
            </p:cNvPr>
            <p:cNvSpPr txBox="1"/>
            <p:nvPr/>
          </p:nvSpPr>
          <p:spPr>
            <a:xfrm>
              <a:off x="1029468" y="1846331"/>
              <a:ext cx="3328524" cy="52387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15000"/>
                </a:lnSpc>
                <a:spcAft>
                  <a:spcPts val="600"/>
                </a:spcAft>
              </a:pPr>
              <a:r>
                <a:rPr lang="de-DE" sz="1200" b="1">
                  <a:effectLst/>
                  <a:latin typeface="Gadugi" panose="020B0502040204020203" pitchFamily="34" charset="0"/>
                  <a:ea typeface="Tw Cen MT" panose="020B0602020104020603" pitchFamily="34" charset="0"/>
                  <a:cs typeface="Arial" panose="020B0604020202020204" pitchFamily="34" charset="0"/>
                </a:rPr>
                <a:t>Name: ______________________________</a:t>
              </a:r>
              <a:endParaRPr lang="de-AT" sz="1100">
                <a:effectLst/>
                <a:latin typeface="Calibri" panose="020F0502020204030204" pitchFamily="34" charset="0"/>
                <a:ea typeface="Tw Cen MT" panose="020B0602020104020603" pitchFamily="34" charset="0"/>
                <a:cs typeface="Arial" panose="020B0604020202020204" pitchFamily="34" charset="0"/>
              </a:endParaRPr>
            </a:p>
          </p:txBody>
        </p:sp>
        <p:sp>
          <p:nvSpPr>
            <p:cNvPr id="7" name="Textfeld 1">
              <a:extLst>
                <a:ext uri="{FF2B5EF4-FFF2-40B4-BE49-F238E27FC236}">
                  <a16:creationId xmlns:a16="http://schemas.microsoft.com/office/drawing/2014/main" id="{22A4AE16-17DB-EFED-6594-5C8DB6373D26}"/>
                </a:ext>
              </a:extLst>
            </p:cNvPr>
            <p:cNvSpPr txBox="1"/>
            <p:nvPr/>
          </p:nvSpPr>
          <p:spPr>
            <a:xfrm>
              <a:off x="766865" y="2037188"/>
              <a:ext cx="3591127" cy="52387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600"/>
                </a:spcAft>
              </a:pPr>
              <a:r>
                <a:rPr lang="de-AT" sz="3600" b="1" dirty="0">
                  <a:effectLst/>
                  <a:latin typeface="Fave Script Bold Pro" pitchFamily="2" charset="0"/>
                  <a:ea typeface="Tw Cen MT" panose="020B0602020104020603" pitchFamily="34" charset="0"/>
                  <a:cs typeface="Arial" panose="020B0604020202020204" pitchFamily="34" charset="0"/>
                </a:rPr>
                <a:t>Stempelpass</a:t>
              </a:r>
              <a:endParaRPr lang="de-AT" sz="1100" dirty="0">
                <a:effectLst/>
                <a:latin typeface="Calibri" panose="020F0502020204030204" pitchFamily="34" charset="0"/>
                <a:ea typeface="Tw Cen MT" panose="020B0602020104020603" pitchFamily="34" charset="0"/>
                <a:cs typeface="Arial" panose="020B0604020202020204" pitchFamily="34" charset="0"/>
              </a:endParaRPr>
            </a:p>
          </p:txBody>
        </p:sp>
        <p:grpSp>
          <p:nvGrpSpPr>
            <p:cNvPr id="22" name="Gruppieren 21">
              <a:extLst>
                <a:ext uri="{FF2B5EF4-FFF2-40B4-BE49-F238E27FC236}">
                  <a16:creationId xmlns:a16="http://schemas.microsoft.com/office/drawing/2014/main" id="{24B9EC61-6A66-5750-3D05-A453D503235D}"/>
                </a:ext>
              </a:extLst>
            </p:cNvPr>
            <p:cNvGrpSpPr/>
            <p:nvPr/>
          </p:nvGrpSpPr>
          <p:grpSpPr>
            <a:xfrm>
              <a:off x="965247" y="2780860"/>
              <a:ext cx="2695239" cy="2541758"/>
              <a:chOff x="1502866" y="2651158"/>
              <a:chExt cx="2724319" cy="2541758"/>
            </a:xfrm>
          </p:grpSpPr>
          <p:grpSp>
            <p:nvGrpSpPr>
              <p:cNvPr id="14" name="Gruppieren 13">
                <a:extLst>
                  <a:ext uri="{FF2B5EF4-FFF2-40B4-BE49-F238E27FC236}">
                    <a16:creationId xmlns:a16="http://schemas.microsoft.com/office/drawing/2014/main" id="{28C54011-0109-B09F-3093-2956E6305F1E}"/>
                  </a:ext>
                </a:extLst>
              </p:cNvPr>
              <p:cNvGrpSpPr/>
              <p:nvPr/>
            </p:nvGrpSpPr>
            <p:grpSpPr>
              <a:xfrm>
                <a:off x="1757961" y="2651158"/>
                <a:ext cx="2469224" cy="2541758"/>
                <a:chOff x="1757961" y="2651158"/>
                <a:chExt cx="2469224" cy="2541758"/>
              </a:xfrm>
            </p:grpSpPr>
            <p:sp>
              <p:nvSpPr>
                <p:cNvPr id="8" name="Rechteck 7">
                  <a:extLst>
                    <a:ext uri="{FF2B5EF4-FFF2-40B4-BE49-F238E27FC236}">
                      <a16:creationId xmlns:a16="http://schemas.microsoft.com/office/drawing/2014/main" id="{EB75FC49-5EDF-2EBA-1656-9C30AD244F1E}"/>
                    </a:ext>
                  </a:extLst>
                </p:cNvPr>
                <p:cNvSpPr/>
                <p:nvPr/>
              </p:nvSpPr>
              <p:spPr>
                <a:xfrm>
                  <a:off x="1757961" y="2651158"/>
                  <a:ext cx="2469224" cy="4762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600"/>
                    </a:spcAft>
                  </a:pPr>
                  <a:r>
                    <a:rPr lang="de-AT" sz="1400" b="1">
                      <a:solidFill>
                        <a:srgbClr val="000000"/>
                      </a:solidFill>
                      <a:effectLst/>
                      <a:latin typeface="Gadugi" panose="020B0502040204020203" pitchFamily="34" charset="0"/>
                      <a:ea typeface="Tw Cen MT" panose="020B0602020104020603" pitchFamily="34" charset="0"/>
                      <a:cs typeface="Arial" panose="020B0604020202020204" pitchFamily="34" charset="0"/>
                    </a:rPr>
                    <a:t>Arbeitnehmer:in</a:t>
                  </a:r>
                  <a:endParaRPr lang="de-AT" sz="1100">
                    <a:effectLst/>
                    <a:latin typeface="Calibri" panose="020F0502020204030204" pitchFamily="34" charset="0"/>
                    <a:ea typeface="Tw Cen MT" panose="020B0602020104020603" pitchFamily="34" charset="0"/>
                    <a:cs typeface="Arial" panose="020B0604020202020204" pitchFamily="34" charset="0"/>
                  </a:endParaRPr>
                </a:p>
              </p:txBody>
            </p:sp>
            <p:sp>
              <p:nvSpPr>
                <p:cNvPr id="9" name="Rechteck 8">
                  <a:extLst>
                    <a:ext uri="{FF2B5EF4-FFF2-40B4-BE49-F238E27FC236}">
                      <a16:creationId xmlns:a16="http://schemas.microsoft.com/office/drawing/2014/main" id="{B9FB42FF-BD50-B415-9114-24D929C95692}"/>
                    </a:ext>
                  </a:extLst>
                </p:cNvPr>
                <p:cNvSpPr/>
                <p:nvPr/>
              </p:nvSpPr>
              <p:spPr>
                <a:xfrm>
                  <a:off x="1757961" y="3167535"/>
                  <a:ext cx="2469224" cy="4762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600"/>
                    </a:spcAft>
                  </a:pPr>
                  <a:r>
                    <a:rPr lang="de-AT" sz="1400" b="1">
                      <a:solidFill>
                        <a:srgbClr val="000000"/>
                      </a:solidFill>
                      <a:effectLst/>
                      <a:latin typeface="Gadugi" panose="020B0502040204020203" pitchFamily="34" charset="0"/>
                      <a:ea typeface="Tw Cen MT" panose="020B0602020104020603" pitchFamily="34" charset="0"/>
                      <a:cs typeface="Arial" panose="020B0604020202020204" pitchFamily="34" charset="0"/>
                    </a:rPr>
                    <a:t>Freie:r Dienstnehmer:in</a:t>
                  </a:r>
                  <a:endParaRPr lang="de-AT" sz="1100">
                    <a:effectLst/>
                    <a:latin typeface="Calibri" panose="020F0502020204030204" pitchFamily="34" charset="0"/>
                    <a:ea typeface="Tw Cen MT" panose="020B0602020104020603" pitchFamily="34" charset="0"/>
                    <a:cs typeface="Arial" panose="020B0604020202020204" pitchFamily="34" charset="0"/>
                  </a:endParaRPr>
                </a:p>
              </p:txBody>
            </p:sp>
            <p:sp>
              <p:nvSpPr>
                <p:cNvPr id="10" name="Rechteck 9">
                  <a:extLst>
                    <a:ext uri="{FF2B5EF4-FFF2-40B4-BE49-F238E27FC236}">
                      <a16:creationId xmlns:a16="http://schemas.microsoft.com/office/drawing/2014/main" id="{45AEC6A2-19DA-FD29-9977-8897642A08A4}"/>
                    </a:ext>
                  </a:extLst>
                </p:cNvPr>
                <p:cNvSpPr/>
                <p:nvPr/>
              </p:nvSpPr>
              <p:spPr>
                <a:xfrm>
                  <a:off x="1757961" y="3683912"/>
                  <a:ext cx="2469224" cy="4762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600"/>
                    </a:spcAft>
                  </a:pPr>
                  <a:r>
                    <a:rPr lang="de-AT" sz="1400" b="1">
                      <a:solidFill>
                        <a:srgbClr val="000000"/>
                      </a:solidFill>
                      <a:effectLst/>
                      <a:latin typeface="Gadugi" panose="020B0502040204020203" pitchFamily="34" charset="0"/>
                      <a:ea typeface="Tw Cen MT" panose="020B0602020104020603" pitchFamily="34" charset="0"/>
                      <a:cs typeface="Arial" panose="020B0604020202020204" pitchFamily="34" charset="0"/>
                    </a:rPr>
                    <a:t>Geringfügig Beschäftigte:r</a:t>
                  </a:r>
                  <a:endParaRPr lang="de-AT" sz="1100">
                    <a:effectLst/>
                    <a:latin typeface="Calibri" panose="020F0502020204030204" pitchFamily="34" charset="0"/>
                    <a:ea typeface="Tw Cen MT" panose="020B0602020104020603" pitchFamily="34" charset="0"/>
                    <a:cs typeface="Arial" panose="020B0604020202020204" pitchFamily="34" charset="0"/>
                  </a:endParaRPr>
                </a:p>
              </p:txBody>
            </p:sp>
            <p:sp>
              <p:nvSpPr>
                <p:cNvPr id="11" name="Rechteck 10">
                  <a:extLst>
                    <a:ext uri="{FF2B5EF4-FFF2-40B4-BE49-F238E27FC236}">
                      <a16:creationId xmlns:a16="http://schemas.microsoft.com/office/drawing/2014/main" id="{73E8FEBB-FF8C-57C9-DD9C-CCDF88E2D319}"/>
                    </a:ext>
                  </a:extLst>
                </p:cNvPr>
                <p:cNvSpPr/>
                <p:nvPr/>
              </p:nvSpPr>
              <p:spPr>
                <a:xfrm>
                  <a:off x="1757961" y="4200289"/>
                  <a:ext cx="2469224" cy="4762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600"/>
                    </a:spcAft>
                  </a:pPr>
                  <a:r>
                    <a:rPr lang="de-AT" sz="1400" b="1">
                      <a:solidFill>
                        <a:srgbClr val="000000"/>
                      </a:solidFill>
                      <a:effectLst/>
                      <a:latin typeface="Gadugi" panose="020B0502040204020203" pitchFamily="34" charset="0"/>
                      <a:ea typeface="Tw Cen MT" panose="020B0602020104020603" pitchFamily="34" charset="0"/>
                      <a:cs typeface="Arial" panose="020B0604020202020204" pitchFamily="34" charset="0"/>
                    </a:rPr>
                    <a:t>Werkvertragsnehmer:in</a:t>
                  </a:r>
                  <a:endParaRPr lang="de-AT" sz="1100">
                    <a:effectLst/>
                    <a:latin typeface="Calibri" panose="020F0502020204030204" pitchFamily="34" charset="0"/>
                    <a:ea typeface="Tw Cen MT" panose="020B0602020104020603" pitchFamily="34" charset="0"/>
                    <a:cs typeface="Arial" panose="020B0604020202020204" pitchFamily="34" charset="0"/>
                  </a:endParaRPr>
                </a:p>
              </p:txBody>
            </p:sp>
            <p:sp>
              <p:nvSpPr>
                <p:cNvPr id="12" name="Rechteck 11">
                  <a:extLst>
                    <a:ext uri="{FF2B5EF4-FFF2-40B4-BE49-F238E27FC236}">
                      <a16:creationId xmlns:a16="http://schemas.microsoft.com/office/drawing/2014/main" id="{19A7D857-28D6-7779-3A7A-FE5E0BEC1AA4}"/>
                    </a:ext>
                  </a:extLst>
                </p:cNvPr>
                <p:cNvSpPr/>
                <p:nvPr/>
              </p:nvSpPr>
              <p:spPr>
                <a:xfrm>
                  <a:off x="1757961" y="4716666"/>
                  <a:ext cx="2469224" cy="4762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600"/>
                    </a:spcAft>
                  </a:pPr>
                  <a:r>
                    <a:rPr lang="de-AT" sz="1400" b="1">
                      <a:solidFill>
                        <a:srgbClr val="000000"/>
                      </a:solidFill>
                      <a:latin typeface="Gadugi" panose="020B0502040204020203" pitchFamily="34" charset="0"/>
                      <a:cs typeface="Arial" panose="020B0604020202020204" pitchFamily="34" charset="0"/>
                    </a:rPr>
                    <a:t>Lehre</a:t>
                  </a:r>
                </a:p>
              </p:txBody>
            </p:sp>
          </p:grpSp>
          <p:grpSp>
            <p:nvGrpSpPr>
              <p:cNvPr id="21" name="Gruppieren 20">
                <a:extLst>
                  <a:ext uri="{FF2B5EF4-FFF2-40B4-BE49-F238E27FC236}">
                    <a16:creationId xmlns:a16="http://schemas.microsoft.com/office/drawing/2014/main" id="{02096921-31AB-774D-B19B-50D1F5FA40C8}"/>
                  </a:ext>
                </a:extLst>
              </p:cNvPr>
              <p:cNvGrpSpPr/>
              <p:nvPr/>
            </p:nvGrpSpPr>
            <p:grpSpPr>
              <a:xfrm>
                <a:off x="1502866" y="2708308"/>
                <a:ext cx="542928" cy="2427300"/>
                <a:chOff x="1502866" y="2708308"/>
                <a:chExt cx="542928" cy="2427300"/>
              </a:xfrm>
            </p:grpSpPr>
            <p:sp>
              <p:nvSpPr>
                <p:cNvPr id="15" name="Textfeld 3">
                  <a:extLst>
                    <a:ext uri="{FF2B5EF4-FFF2-40B4-BE49-F238E27FC236}">
                      <a16:creationId xmlns:a16="http://schemas.microsoft.com/office/drawing/2014/main" id="{2DB5B5C2-149E-1375-20A2-910B1AB61D5C}"/>
                    </a:ext>
                  </a:extLst>
                </p:cNvPr>
                <p:cNvSpPr txBox="1"/>
                <p:nvPr/>
              </p:nvSpPr>
              <p:spPr>
                <a:xfrm>
                  <a:off x="1502868" y="2708308"/>
                  <a:ext cx="542925" cy="36195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15000"/>
                    </a:lnSpc>
                    <a:spcAft>
                      <a:spcPts val="600"/>
                    </a:spcAft>
                  </a:pPr>
                  <a:r>
                    <a:rPr lang="de-AT" sz="1400" b="1">
                      <a:solidFill>
                        <a:srgbClr val="00B4CC"/>
                      </a:solidFill>
                      <a:effectLst/>
                      <a:latin typeface="Gadugi" panose="020B0502040204020203" pitchFamily="34" charset="0"/>
                      <a:ea typeface="Tw Cen MT" panose="020B0602020104020603" pitchFamily="34" charset="0"/>
                      <a:cs typeface="Arial" panose="020B0604020202020204" pitchFamily="34" charset="0"/>
                    </a:rPr>
                    <a:t>1</a:t>
                  </a:r>
                  <a:endParaRPr lang="de-AT" sz="1100">
                    <a:effectLst/>
                    <a:latin typeface="Calibri" panose="020F0502020204030204" pitchFamily="34" charset="0"/>
                    <a:ea typeface="Tw Cen MT" panose="020B0602020104020603" pitchFamily="34" charset="0"/>
                    <a:cs typeface="Arial" panose="020B0604020202020204" pitchFamily="34" charset="0"/>
                  </a:endParaRPr>
                </a:p>
              </p:txBody>
            </p:sp>
            <p:sp>
              <p:nvSpPr>
                <p:cNvPr id="16" name="Textfeld 3">
                  <a:extLst>
                    <a:ext uri="{FF2B5EF4-FFF2-40B4-BE49-F238E27FC236}">
                      <a16:creationId xmlns:a16="http://schemas.microsoft.com/office/drawing/2014/main" id="{220FB8A4-E33A-32C6-AA55-D86ED5C332E4}"/>
                    </a:ext>
                  </a:extLst>
                </p:cNvPr>
                <p:cNvSpPr txBox="1"/>
                <p:nvPr/>
              </p:nvSpPr>
              <p:spPr>
                <a:xfrm>
                  <a:off x="1502869" y="3226357"/>
                  <a:ext cx="542925" cy="36195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15000"/>
                    </a:lnSpc>
                    <a:spcAft>
                      <a:spcPts val="600"/>
                    </a:spcAft>
                  </a:pPr>
                  <a:r>
                    <a:rPr lang="de-AT" sz="1400" b="1">
                      <a:solidFill>
                        <a:srgbClr val="00B4CC"/>
                      </a:solidFill>
                      <a:effectLst/>
                      <a:latin typeface="Gadugi" panose="020B0502040204020203" pitchFamily="34" charset="0"/>
                      <a:ea typeface="Tw Cen MT" panose="020B0602020104020603" pitchFamily="34" charset="0"/>
                      <a:cs typeface="Arial" panose="020B0604020202020204" pitchFamily="34" charset="0"/>
                    </a:rPr>
                    <a:t>2</a:t>
                  </a:r>
                  <a:endParaRPr lang="de-AT" sz="1100">
                    <a:effectLst/>
                    <a:latin typeface="Calibri" panose="020F0502020204030204" pitchFamily="34" charset="0"/>
                    <a:ea typeface="Tw Cen MT" panose="020B0602020104020603" pitchFamily="34" charset="0"/>
                    <a:cs typeface="Arial" panose="020B0604020202020204" pitchFamily="34" charset="0"/>
                  </a:endParaRPr>
                </a:p>
              </p:txBody>
            </p:sp>
            <p:sp>
              <p:nvSpPr>
                <p:cNvPr id="17" name="Textfeld 3">
                  <a:extLst>
                    <a:ext uri="{FF2B5EF4-FFF2-40B4-BE49-F238E27FC236}">
                      <a16:creationId xmlns:a16="http://schemas.microsoft.com/office/drawing/2014/main" id="{F696EAE1-3577-75F5-FEFE-28BFE629D732}"/>
                    </a:ext>
                  </a:extLst>
                </p:cNvPr>
                <p:cNvSpPr txBox="1"/>
                <p:nvPr/>
              </p:nvSpPr>
              <p:spPr>
                <a:xfrm>
                  <a:off x="1502867" y="3742734"/>
                  <a:ext cx="542925" cy="36195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15000"/>
                    </a:lnSpc>
                    <a:spcAft>
                      <a:spcPts val="600"/>
                    </a:spcAft>
                  </a:pPr>
                  <a:r>
                    <a:rPr lang="de-AT" sz="1400" b="1">
                      <a:solidFill>
                        <a:srgbClr val="00B4CC"/>
                      </a:solidFill>
                      <a:effectLst/>
                      <a:latin typeface="Gadugi" panose="020B0502040204020203" pitchFamily="34" charset="0"/>
                      <a:ea typeface="Tw Cen MT" panose="020B0602020104020603" pitchFamily="34" charset="0"/>
                      <a:cs typeface="Arial" panose="020B0604020202020204" pitchFamily="34" charset="0"/>
                    </a:rPr>
                    <a:t>3</a:t>
                  </a:r>
                  <a:endParaRPr lang="de-AT" sz="1100">
                    <a:effectLst/>
                    <a:latin typeface="Calibri" panose="020F0502020204030204" pitchFamily="34" charset="0"/>
                    <a:ea typeface="Tw Cen MT" panose="020B0602020104020603" pitchFamily="34" charset="0"/>
                    <a:cs typeface="Arial" panose="020B0604020202020204" pitchFamily="34" charset="0"/>
                  </a:endParaRPr>
                </a:p>
              </p:txBody>
            </p:sp>
            <p:sp>
              <p:nvSpPr>
                <p:cNvPr id="18" name="Textfeld 3">
                  <a:extLst>
                    <a:ext uri="{FF2B5EF4-FFF2-40B4-BE49-F238E27FC236}">
                      <a16:creationId xmlns:a16="http://schemas.microsoft.com/office/drawing/2014/main" id="{E02274EB-2499-1511-F8F1-3AA6AA49E6B1}"/>
                    </a:ext>
                  </a:extLst>
                </p:cNvPr>
                <p:cNvSpPr txBox="1"/>
                <p:nvPr/>
              </p:nvSpPr>
              <p:spPr>
                <a:xfrm>
                  <a:off x="1502866" y="4259111"/>
                  <a:ext cx="542925" cy="36195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15000"/>
                    </a:lnSpc>
                    <a:spcAft>
                      <a:spcPts val="600"/>
                    </a:spcAft>
                  </a:pPr>
                  <a:r>
                    <a:rPr lang="de-AT" sz="1400" b="1">
                      <a:solidFill>
                        <a:srgbClr val="00B4CC"/>
                      </a:solidFill>
                      <a:effectLst/>
                      <a:latin typeface="Gadugi" panose="020B0502040204020203" pitchFamily="34" charset="0"/>
                      <a:ea typeface="Tw Cen MT" panose="020B0602020104020603" pitchFamily="34" charset="0"/>
                      <a:cs typeface="Arial" panose="020B0604020202020204" pitchFamily="34" charset="0"/>
                    </a:rPr>
                    <a:t>4</a:t>
                  </a:r>
                  <a:endParaRPr lang="de-AT" sz="1100">
                    <a:effectLst/>
                    <a:latin typeface="Calibri" panose="020F0502020204030204" pitchFamily="34" charset="0"/>
                    <a:ea typeface="Tw Cen MT" panose="020B0602020104020603" pitchFamily="34" charset="0"/>
                    <a:cs typeface="Arial" panose="020B0604020202020204" pitchFamily="34" charset="0"/>
                  </a:endParaRPr>
                </a:p>
              </p:txBody>
            </p:sp>
            <p:sp>
              <p:nvSpPr>
                <p:cNvPr id="19" name="Textfeld 3">
                  <a:extLst>
                    <a:ext uri="{FF2B5EF4-FFF2-40B4-BE49-F238E27FC236}">
                      <a16:creationId xmlns:a16="http://schemas.microsoft.com/office/drawing/2014/main" id="{E7AB602F-072E-D320-7330-4A21BAE4D4A0}"/>
                    </a:ext>
                  </a:extLst>
                </p:cNvPr>
                <p:cNvSpPr txBox="1"/>
                <p:nvPr/>
              </p:nvSpPr>
              <p:spPr>
                <a:xfrm>
                  <a:off x="1502866" y="4773658"/>
                  <a:ext cx="542925" cy="36195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15000"/>
                    </a:lnSpc>
                    <a:spcAft>
                      <a:spcPts val="600"/>
                    </a:spcAft>
                  </a:pPr>
                  <a:r>
                    <a:rPr lang="de-AT" sz="1400" b="1">
                      <a:solidFill>
                        <a:srgbClr val="00B4CC"/>
                      </a:solidFill>
                      <a:effectLst/>
                      <a:latin typeface="Gadugi" panose="020B0502040204020203" pitchFamily="34" charset="0"/>
                      <a:ea typeface="Tw Cen MT" panose="020B0602020104020603" pitchFamily="34" charset="0"/>
                      <a:cs typeface="Arial" panose="020B0604020202020204" pitchFamily="34" charset="0"/>
                    </a:rPr>
                    <a:t>5</a:t>
                  </a:r>
                  <a:endParaRPr lang="de-AT" sz="1100">
                    <a:effectLst/>
                    <a:latin typeface="Calibri" panose="020F0502020204030204" pitchFamily="34" charset="0"/>
                    <a:ea typeface="Tw Cen MT" panose="020B0602020104020603" pitchFamily="34" charset="0"/>
                    <a:cs typeface="Arial" panose="020B0604020202020204" pitchFamily="34" charset="0"/>
                  </a:endParaRPr>
                </a:p>
              </p:txBody>
            </p:sp>
          </p:grpSp>
        </p:grpSp>
        <p:sp>
          <p:nvSpPr>
            <p:cNvPr id="23" name="Ellipse 22">
              <a:extLst>
                <a:ext uri="{FF2B5EF4-FFF2-40B4-BE49-F238E27FC236}">
                  <a16:creationId xmlns:a16="http://schemas.microsoft.com/office/drawing/2014/main" id="{C130C13B-8B9D-7DF8-0724-0E2A1C0F0A79}"/>
                </a:ext>
              </a:extLst>
            </p:cNvPr>
            <p:cNvSpPr/>
            <p:nvPr/>
          </p:nvSpPr>
          <p:spPr>
            <a:xfrm>
              <a:off x="3617221" y="2865456"/>
              <a:ext cx="399081" cy="389816"/>
            </a:xfrm>
            <a:prstGeom prst="ellipse">
              <a:avLst/>
            </a:prstGeom>
            <a:solidFill>
              <a:schemeClr val="bg1"/>
            </a:solidFill>
            <a:ln w="38100">
              <a:solidFill>
                <a:srgbClr val="00B4CC"/>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
          <p:nvSpPr>
            <p:cNvPr id="24" name="Ellipse 23">
              <a:extLst>
                <a:ext uri="{FF2B5EF4-FFF2-40B4-BE49-F238E27FC236}">
                  <a16:creationId xmlns:a16="http://schemas.microsoft.com/office/drawing/2014/main" id="{B85F0A69-C027-36B9-A1FA-D94DF47F73D1}"/>
                </a:ext>
              </a:extLst>
            </p:cNvPr>
            <p:cNvSpPr/>
            <p:nvPr/>
          </p:nvSpPr>
          <p:spPr>
            <a:xfrm>
              <a:off x="3617221" y="3374728"/>
              <a:ext cx="399081" cy="389816"/>
            </a:xfrm>
            <a:prstGeom prst="ellipse">
              <a:avLst/>
            </a:prstGeom>
            <a:solidFill>
              <a:schemeClr val="bg1"/>
            </a:solidFill>
            <a:ln w="38100">
              <a:solidFill>
                <a:srgbClr val="00B4CC"/>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
          <p:nvSpPr>
            <p:cNvPr id="25" name="Ellipse 24">
              <a:extLst>
                <a:ext uri="{FF2B5EF4-FFF2-40B4-BE49-F238E27FC236}">
                  <a16:creationId xmlns:a16="http://schemas.microsoft.com/office/drawing/2014/main" id="{0F61863F-FDC4-488A-93CC-0DA4111F71F3}"/>
                </a:ext>
              </a:extLst>
            </p:cNvPr>
            <p:cNvSpPr/>
            <p:nvPr/>
          </p:nvSpPr>
          <p:spPr>
            <a:xfrm>
              <a:off x="3617222" y="3873301"/>
              <a:ext cx="399081" cy="389816"/>
            </a:xfrm>
            <a:prstGeom prst="ellipse">
              <a:avLst/>
            </a:prstGeom>
            <a:solidFill>
              <a:schemeClr val="bg1"/>
            </a:solidFill>
            <a:ln w="38100">
              <a:solidFill>
                <a:srgbClr val="00B4CC"/>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
          <p:nvSpPr>
            <p:cNvPr id="26" name="Ellipse 25">
              <a:extLst>
                <a:ext uri="{FF2B5EF4-FFF2-40B4-BE49-F238E27FC236}">
                  <a16:creationId xmlns:a16="http://schemas.microsoft.com/office/drawing/2014/main" id="{99802476-4E40-6BAD-789D-658FF5458492}"/>
                </a:ext>
              </a:extLst>
            </p:cNvPr>
            <p:cNvSpPr/>
            <p:nvPr/>
          </p:nvSpPr>
          <p:spPr>
            <a:xfrm>
              <a:off x="3617221" y="4370207"/>
              <a:ext cx="399081" cy="389816"/>
            </a:xfrm>
            <a:prstGeom prst="ellipse">
              <a:avLst/>
            </a:prstGeom>
            <a:solidFill>
              <a:schemeClr val="bg1"/>
            </a:solidFill>
            <a:ln w="38100">
              <a:solidFill>
                <a:srgbClr val="00B4CC"/>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
          <p:nvSpPr>
            <p:cNvPr id="27" name="Ellipse 26">
              <a:extLst>
                <a:ext uri="{FF2B5EF4-FFF2-40B4-BE49-F238E27FC236}">
                  <a16:creationId xmlns:a16="http://schemas.microsoft.com/office/drawing/2014/main" id="{336B37BE-5700-CF7F-D1CE-7296E4EC0EC3}"/>
                </a:ext>
              </a:extLst>
            </p:cNvPr>
            <p:cNvSpPr/>
            <p:nvPr/>
          </p:nvSpPr>
          <p:spPr>
            <a:xfrm>
              <a:off x="3621718" y="4873664"/>
              <a:ext cx="399081" cy="389816"/>
            </a:xfrm>
            <a:prstGeom prst="ellipse">
              <a:avLst/>
            </a:prstGeom>
            <a:solidFill>
              <a:schemeClr val="bg1"/>
            </a:solidFill>
            <a:ln w="38100">
              <a:solidFill>
                <a:srgbClr val="00B4CC"/>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grpSp>
          <p:nvGrpSpPr>
            <p:cNvPr id="31" name="Gruppieren 30">
              <a:extLst>
                <a:ext uri="{FF2B5EF4-FFF2-40B4-BE49-F238E27FC236}">
                  <a16:creationId xmlns:a16="http://schemas.microsoft.com/office/drawing/2014/main" id="{9572F2EE-7D97-4ED4-0B61-77D5A2F8373B}"/>
                </a:ext>
              </a:extLst>
            </p:cNvPr>
            <p:cNvGrpSpPr/>
            <p:nvPr/>
          </p:nvGrpSpPr>
          <p:grpSpPr>
            <a:xfrm>
              <a:off x="3088334" y="2281617"/>
              <a:ext cx="1456854" cy="688275"/>
              <a:chOff x="5354455" y="1278771"/>
              <a:chExt cx="1472572" cy="688275"/>
            </a:xfrm>
          </p:grpSpPr>
          <p:sp>
            <p:nvSpPr>
              <p:cNvPr id="29" name="Textfeld 13">
                <a:extLst>
                  <a:ext uri="{FF2B5EF4-FFF2-40B4-BE49-F238E27FC236}">
                    <a16:creationId xmlns:a16="http://schemas.microsoft.com/office/drawing/2014/main" id="{0688D198-76C6-77F5-12A7-542A824F3640}"/>
                  </a:ext>
                </a:extLst>
              </p:cNvPr>
              <p:cNvSpPr txBox="1"/>
              <p:nvPr/>
            </p:nvSpPr>
            <p:spPr>
              <a:xfrm rot="21174675">
                <a:off x="5496912" y="1386216"/>
                <a:ext cx="1204595" cy="464820"/>
              </a:xfrm>
              <a:prstGeom prst="ellipse">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15000"/>
                  </a:lnSpc>
                  <a:spcAft>
                    <a:spcPts val="600"/>
                  </a:spcAft>
                </a:pPr>
                <a:r>
                  <a:rPr lang="de-AT" sz="1200" b="1">
                    <a:solidFill>
                      <a:srgbClr val="00B4CC"/>
                    </a:solidFill>
                    <a:effectLst/>
                    <a:latin typeface="Gadugi" panose="020B0502040204020203" pitchFamily="34" charset="0"/>
                    <a:ea typeface="Tw Cen MT" panose="020B0602020104020603" pitchFamily="34" charset="0"/>
                    <a:cs typeface="Arial" panose="020B0604020202020204" pitchFamily="34" charset="0"/>
                  </a:rPr>
                  <a:t>erledigt</a:t>
                </a:r>
                <a:endParaRPr lang="de-AT" sz="1100">
                  <a:effectLst/>
                  <a:latin typeface="Calibri" panose="020F0502020204030204" pitchFamily="34" charset="0"/>
                  <a:ea typeface="Tw Cen MT" panose="020B0602020104020603" pitchFamily="34" charset="0"/>
                  <a:cs typeface="Arial" panose="020B0604020202020204" pitchFamily="34" charset="0"/>
                </a:endParaRPr>
              </a:p>
            </p:txBody>
          </p:sp>
          <p:pic>
            <p:nvPicPr>
              <p:cNvPr id="30" name="Grafik 29" descr="Einkreisen Bilder – Durchsuchen 333 Archivfotos, Vektorgrafiken und Videos  | Adobe Stock">
                <a:extLst>
                  <a:ext uri="{FF2B5EF4-FFF2-40B4-BE49-F238E27FC236}">
                    <a16:creationId xmlns:a16="http://schemas.microsoft.com/office/drawing/2014/main" id="{117BDA54-3C82-2FE7-5596-5D3E00DCD484}"/>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54455" y="1278771"/>
                <a:ext cx="1472572" cy="688275"/>
              </a:xfrm>
              <a:prstGeom prst="rect">
                <a:avLst/>
              </a:prstGeom>
              <a:noFill/>
              <a:ln>
                <a:noFill/>
              </a:ln>
            </p:spPr>
          </p:pic>
        </p:grpSp>
      </p:grpSp>
    </p:spTree>
    <p:extLst>
      <p:ext uri="{BB962C8B-B14F-4D97-AF65-F5344CB8AC3E}">
        <p14:creationId xmlns:p14="http://schemas.microsoft.com/office/powerpoint/2010/main" val="37701841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302CD3-DA14-38F9-4F76-70EBC784B23A}"/>
              </a:ext>
            </a:extLst>
          </p:cNvPr>
          <p:cNvSpPr>
            <a:spLocks noGrp="1"/>
          </p:cNvSpPr>
          <p:nvPr>
            <p:ph type="title"/>
          </p:nvPr>
        </p:nvSpPr>
        <p:spPr>
          <a:xfrm>
            <a:off x="838200" y="829113"/>
            <a:ext cx="10515600" cy="1009651"/>
          </a:xfrm>
        </p:spPr>
        <p:txBody>
          <a:bodyPr/>
          <a:lstStyle/>
          <a:p>
            <a:pPr algn="ctr"/>
            <a:r>
              <a:rPr lang="de-AT" b="1" dirty="0"/>
              <a:t>Ist das gerecht</a:t>
            </a:r>
          </a:p>
        </p:txBody>
      </p:sp>
      <p:sp>
        <p:nvSpPr>
          <p:cNvPr id="3" name="Inhaltsplatzhalter 2">
            <a:extLst>
              <a:ext uri="{FF2B5EF4-FFF2-40B4-BE49-F238E27FC236}">
                <a16:creationId xmlns:a16="http://schemas.microsoft.com/office/drawing/2014/main" id="{914CDCC2-9B3D-865B-21B2-68CB443496F9}"/>
              </a:ext>
            </a:extLst>
          </p:cNvPr>
          <p:cNvSpPr>
            <a:spLocks noGrp="1"/>
          </p:cNvSpPr>
          <p:nvPr>
            <p:ph idx="1"/>
          </p:nvPr>
        </p:nvSpPr>
        <p:spPr>
          <a:xfrm>
            <a:off x="1190297" y="1871993"/>
            <a:ext cx="10163503" cy="3630173"/>
          </a:xfrm>
          <a:prstGeom prst="foldedCorner">
            <a:avLst/>
          </a:prstGeom>
          <a:solidFill>
            <a:srgbClr val="D8EBF0"/>
          </a:solidFill>
        </p:spPr>
        <p:txBody>
          <a:bodyPr>
            <a:normAutofit/>
          </a:bodyPr>
          <a:lstStyle/>
          <a:p>
            <a:pPr marL="0" indent="0" algn="just">
              <a:lnSpc>
                <a:spcPct val="120000"/>
              </a:lnSpc>
              <a:buNone/>
            </a:pPr>
            <a:endParaRPr lang="de-AT" sz="1800" dirty="0"/>
          </a:p>
          <a:p>
            <a:pPr marL="0" indent="0" algn="just">
              <a:lnSpc>
                <a:spcPct val="120000"/>
              </a:lnSpc>
              <a:buNone/>
            </a:pPr>
            <a:r>
              <a:rPr lang="de-AT" b="1" dirty="0"/>
              <a:t>Agan</a:t>
            </a:r>
            <a:r>
              <a:rPr lang="de-AT" dirty="0"/>
              <a:t> ist Angestellter bei einer IT-Firma. Er arbeitet nun seit fünf Monaten dort und hat noch kein Gehalt erhalten. Sein Vorgesetzter </a:t>
            </a:r>
            <a:r>
              <a:rPr lang="de-AT" b="1" dirty="0" err="1"/>
              <a:t>Fejsal</a:t>
            </a:r>
            <a:r>
              <a:rPr lang="de-AT" dirty="0"/>
              <a:t> erklärt ihm, dass er das Gehalt bezahlt, sobald sie genug eingenommen haben. </a:t>
            </a:r>
          </a:p>
        </p:txBody>
      </p:sp>
      <p:sp>
        <p:nvSpPr>
          <p:cNvPr id="5" name="Foliennummernplatzhalter 4">
            <a:extLst>
              <a:ext uri="{FF2B5EF4-FFF2-40B4-BE49-F238E27FC236}">
                <a16:creationId xmlns:a16="http://schemas.microsoft.com/office/drawing/2014/main" id="{5F33F151-E55A-2F41-5A59-2FDB82AFEBD7}"/>
              </a:ext>
            </a:extLst>
          </p:cNvPr>
          <p:cNvSpPr>
            <a:spLocks noGrp="1"/>
          </p:cNvSpPr>
          <p:nvPr>
            <p:ph type="sldNum" sz="quarter" idx="12"/>
          </p:nvPr>
        </p:nvSpPr>
        <p:spPr/>
        <p:txBody>
          <a:bodyPr/>
          <a:lstStyle/>
          <a:p>
            <a:fld id="{4C23FFEC-42AF-4C5F-8FEB-D69D9B6A7C04}" type="slidenum">
              <a:rPr lang="de-AT" smtClean="0"/>
              <a:t>3</a:t>
            </a:fld>
            <a:endParaRPr lang="de-AT"/>
          </a:p>
        </p:txBody>
      </p:sp>
      <p:pic>
        <p:nvPicPr>
          <p:cNvPr id="8" name="Grafik 7" descr="Fragezeichen mit einfarbiger Füllung">
            <a:extLst>
              <a:ext uri="{FF2B5EF4-FFF2-40B4-BE49-F238E27FC236}">
                <a16:creationId xmlns:a16="http://schemas.microsoft.com/office/drawing/2014/main" id="{E98EA838-08C8-87C9-63DF-B0B144762CF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01607" y="896939"/>
            <a:ext cx="627501" cy="627501"/>
          </a:xfrm>
          <a:prstGeom prst="rect">
            <a:avLst/>
          </a:prstGeom>
        </p:spPr>
      </p:pic>
      <p:pic>
        <p:nvPicPr>
          <p:cNvPr id="10" name="Grafik 9" descr="Mann im Kapuzenpullover">
            <a:extLst>
              <a:ext uri="{FF2B5EF4-FFF2-40B4-BE49-F238E27FC236}">
                <a16:creationId xmlns:a16="http://schemas.microsoft.com/office/drawing/2014/main" id="{1E75E66B-E8C7-E8AB-A851-5628B5044A0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flipH="1">
            <a:off x="9175563" y="4742031"/>
            <a:ext cx="1613274" cy="2174932"/>
          </a:xfrm>
          <a:prstGeom prst="rect">
            <a:avLst/>
          </a:prstGeom>
        </p:spPr>
      </p:pic>
      <p:pic>
        <p:nvPicPr>
          <p:cNvPr id="12" name="Grafik 11" descr="Mann mit Brille und Rollkragenpullover">
            <a:extLst>
              <a:ext uri="{FF2B5EF4-FFF2-40B4-BE49-F238E27FC236}">
                <a16:creationId xmlns:a16="http://schemas.microsoft.com/office/drawing/2014/main" id="{FC7DD1CC-AC46-6B3C-9D37-057D25B2A2B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90499" y="4702613"/>
            <a:ext cx="1613273" cy="2170801"/>
          </a:xfrm>
          <a:prstGeom prst="rect">
            <a:avLst/>
          </a:prstGeom>
        </p:spPr>
      </p:pic>
    </p:spTree>
    <p:extLst>
      <p:ext uri="{BB962C8B-B14F-4D97-AF65-F5344CB8AC3E}">
        <p14:creationId xmlns:p14="http://schemas.microsoft.com/office/powerpoint/2010/main" val="21317123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302CD3-DA14-38F9-4F76-70EBC784B23A}"/>
              </a:ext>
            </a:extLst>
          </p:cNvPr>
          <p:cNvSpPr>
            <a:spLocks noGrp="1"/>
          </p:cNvSpPr>
          <p:nvPr>
            <p:ph type="title"/>
          </p:nvPr>
        </p:nvSpPr>
        <p:spPr>
          <a:xfrm>
            <a:off x="838200" y="829113"/>
            <a:ext cx="10515600" cy="1009651"/>
          </a:xfrm>
        </p:spPr>
        <p:txBody>
          <a:bodyPr/>
          <a:lstStyle/>
          <a:p>
            <a:pPr algn="ctr"/>
            <a:r>
              <a:rPr lang="de-AT" b="1"/>
              <a:t>Ist das </a:t>
            </a:r>
            <a:r>
              <a:rPr lang="de-AT" b="1" dirty="0"/>
              <a:t>gerecht</a:t>
            </a:r>
            <a:endParaRPr lang="de-AT" b="1"/>
          </a:p>
        </p:txBody>
      </p:sp>
      <p:sp>
        <p:nvSpPr>
          <p:cNvPr id="3" name="Inhaltsplatzhalter 2">
            <a:extLst>
              <a:ext uri="{FF2B5EF4-FFF2-40B4-BE49-F238E27FC236}">
                <a16:creationId xmlns:a16="http://schemas.microsoft.com/office/drawing/2014/main" id="{914CDCC2-9B3D-865B-21B2-68CB443496F9}"/>
              </a:ext>
            </a:extLst>
          </p:cNvPr>
          <p:cNvSpPr>
            <a:spLocks noGrp="1"/>
          </p:cNvSpPr>
          <p:nvPr>
            <p:ph idx="1"/>
          </p:nvPr>
        </p:nvSpPr>
        <p:spPr>
          <a:xfrm>
            <a:off x="1190297" y="1838764"/>
            <a:ext cx="10163503" cy="3630173"/>
          </a:xfrm>
          <a:prstGeom prst="foldedCorner">
            <a:avLst/>
          </a:prstGeom>
          <a:solidFill>
            <a:srgbClr val="D8EBF0"/>
          </a:solidFill>
        </p:spPr>
        <p:txBody>
          <a:bodyPr>
            <a:normAutofit/>
          </a:bodyPr>
          <a:lstStyle/>
          <a:p>
            <a:pPr marL="0" indent="0" algn="just">
              <a:lnSpc>
                <a:spcPct val="120000"/>
              </a:lnSpc>
              <a:buNone/>
            </a:pPr>
            <a:r>
              <a:rPr lang="de-AT" sz="2600" b="1" dirty="0" err="1"/>
              <a:t>Amire</a:t>
            </a:r>
            <a:r>
              <a:rPr lang="de-AT" sz="2600" dirty="0"/>
              <a:t> arbeitet als Buchhalterin in einer großen Kanzlei. Da  momentan viel zu tun ist, vergisst sie oft auf ihre Mittagspause. Ihre Arbeitgeberin Lisa bekommt das mit. Sie verpflichtet </a:t>
            </a:r>
            <a:r>
              <a:rPr lang="de-AT" sz="2600" dirty="0" err="1"/>
              <a:t>Amire</a:t>
            </a:r>
            <a:r>
              <a:rPr lang="de-AT" sz="2600" dirty="0"/>
              <a:t> trotz der vielen Arbeit zur Einhaltung der Mittagspause. </a:t>
            </a:r>
          </a:p>
        </p:txBody>
      </p:sp>
      <p:sp>
        <p:nvSpPr>
          <p:cNvPr id="5" name="Foliennummernplatzhalter 4">
            <a:extLst>
              <a:ext uri="{FF2B5EF4-FFF2-40B4-BE49-F238E27FC236}">
                <a16:creationId xmlns:a16="http://schemas.microsoft.com/office/drawing/2014/main" id="{5F33F151-E55A-2F41-5A59-2FDB82AFEBD7}"/>
              </a:ext>
            </a:extLst>
          </p:cNvPr>
          <p:cNvSpPr>
            <a:spLocks noGrp="1"/>
          </p:cNvSpPr>
          <p:nvPr>
            <p:ph type="sldNum" sz="quarter" idx="12"/>
          </p:nvPr>
        </p:nvSpPr>
        <p:spPr/>
        <p:txBody>
          <a:bodyPr/>
          <a:lstStyle/>
          <a:p>
            <a:fld id="{4C23FFEC-42AF-4C5F-8FEB-D69D9B6A7C04}" type="slidenum">
              <a:rPr lang="de-AT" smtClean="0"/>
              <a:t>4</a:t>
            </a:fld>
            <a:endParaRPr lang="de-AT"/>
          </a:p>
        </p:txBody>
      </p:sp>
      <p:pic>
        <p:nvPicPr>
          <p:cNvPr id="8" name="Grafik 7" descr="Fragezeichen mit einfarbiger Füllung">
            <a:extLst>
              <a:ext uri="{FF2B5EF4-FFF2-40B4-BE49-F238E27FC236}">
                <a16:creationId xmlns:a16="http://schemas.microsoft.com/office/drawing/2014/main" id="{E98EA838-08C8-87C9-63DF-B0B144762CF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01607" y="896939"/>
            <a:ext cx="627501" cy="627501"/>
          </a:xfrm>
          <a:prstGeom prst="rect">
            <a:avLst/>
          </a:prstGeom>
        </p:spPr>
      </p:pic>
      <p:grpSp>
        <p:nvGrpSpPr>
          <p:cNvPr id="20" name="Gruppieren 19">
            <a:extLst>
              <a:ext uri="{FF2B5EF4-FFF2-40B4-BE49-F238E27FC236}">
                <a16:creationId xmlns:a16="http://schemas.microsoft.com/office/drawing/2014/main" id="{6A896D36-9F11-7009-1539-ED0D79D69ED2}"/>
              </a:ext>
            </a:extLst>
          </p:cNvPr>
          <p:cNvGrpSpPr/>
          <p:nvPr/>
        </p:nvGrpSpPr>
        <p:grpSpPr>
          <a:xfrm>
            <a:off x="145914" y="4527291"/>
            <a:ext cx="1634195" cy="2430590"/>
            <a:chOff x="1995816" y="5086350"/>
            <a:chExt cx="1247775" cy="1874837"/>
          </a:xfrm>
        </p:grpSpPr>
        <p:pic>
          <p:nvPicPr>
            <p:cNvPr id="13" name="Grafik 12" descr="Eine Frau in einem T-Shirt">
              <a:extLst>
                <a:ext uri="{FF2B5EF4-FFF2-40B4-BE49-F238E27FC236}">
                  <a16:creationId xmlns:a16="http://schemas.microsoft.com/office/drawing/2014/main" id="{81DDF9A5-0FB1-3B51-5F7F-BB1710167D6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95816" y="5751512"/>
              <a:ext cx="1247775" cy="1209675"/>
            </a:xfrm>
            <a:prstGeom prst="rect">
              <a:avLst/>
            </a:prstGeom>
          </p:spPr>
        </p:pic>
        <p:grpSp>
          <p:nvGrpSpPr>
            <p:cNvPr id="19" name="Gruppieren 18">
              <a:extLst>
                <a:ext uri="{FF2B5EF4-FFF2-40B4-BE49-F238E27FC236}">
                  <a16:creationId xmlns:a16="http://schemas.microsoft.com/office/drawing/2014/main" id="{B716D481-731C-15E4-009C-0A03175FA8B4}"/>
                </a:ext>
              </a:extLst>
            </p:cNvPr>
            <p:cNvGrpSpPr/>
            <p:nvPr/>
          </p:nvGrpSpPr>
          <p:grpSpPr>
            <a:xfrm>
              <a:off x="2148215" y="5086350"/>
              <a:ext cx="942975" cy="1047750"/>
              <a:chOff x="3072104" y="5430838"/>
              <a:chExt cx="942975" cy="1047750"/>
            </a:xfrm>
          </p:grpSpPr>
          <p:pic>
            <p:nvPicPr>
              <p:cNvPr id="16" name="Grafik 15" descr="Frau mit langem Haar">
                <a:extLst>
                  <a:ext uri="{FF2B5EF4-FFF2-40B4-BE49-F238E27FC236}">
                    <a16:creationId xmlns:a16="http://schemas.microsoft.com/office/drawing/2014/main" id="{2A538362-15C9-E308-5278-A7E810E901D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072104" y="5430838"/>
                <a:ext cx="942975" cy="1047750"/>
              </a:xfrm>
              <a:prstGeom prst="rect">
                <a:avLst/>
              </a:prstGeom>
            </p:spPr>
          </p:pic>
          <p:pic>
            <p:nvPicPr>
              <p:cNvPr id="18" name="Grafik 17" descr="Ein gelangweiltes Gesicht">
                <a:extLst>
                  <a:ext uri="{FF2B5EF4-FFF2-40B4-BE49-F238E27FC236}">
                    <a16:creationId xmlns:a16="http://schemas.microsoft.com/office/drawing/2014/main" id="{7F689530-D42F-E40E-FE87-121872D5E1C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492655" y="5771600"/>
                <a:ext cx="304800" cy="333375"/>
              </a:xfrm>
              <a:prstGeom prst="rect">
                <a:avLst/>
              </a:prstGeom>
            </p:spPr>
          </p:pic>
        </p:grpSp>
      </p:grpSp>
      <p:grpSp>
        <p:nvGrpSpPr>
          <p:cNvPr id="49" name="Gruppieren 48">
            <a:extLst>
              <a:ext uri="{FF2B5EF4-FFF2-40B4-BE49-F238E27FC236}">
                <a16:creationId xmlns:a16="http://schemas.microsoft.com/office/drawing/2014/main" id="{51F76954-974D-D00B-4388-4B1573DA55B2}"/>
              </a:ext>
            </a:extLst>
          </p:cNvPr>
          <p:cNvGrpSpPr/>
          <p:nvPr/>
        </p:nvGrpSpPr>
        <p:grpSpPr>
          <a:xfrm flipH="1">
            <a:off x="7844689" y="4437992"/>
            <a:ext cx="2481725" cy="2504035"/>
            <a:chOff x="7844689" y="5075236"/>
            <a:chExt cx="1914525" cy="1866792"/>
          </a:xfrm>
        </p:grpSpPr>
        <p:pic>
          <p:nvPicPr>
            <p:cNvPr id="44" name="Grafik 43" descr="Frau mit erhobenen Händen">
              <a:extLst>
                <a:ext uri="{FF2B5EF4-FFF2-40B4-BE49-F238E27FC236}">
                  <a16:creationId xmlns:a16="http://schemas.microsoft.com/office/drawing/2014/main" id="{84F6CDDE-7C37-5B2C-C4E1-1BF694E868D3}"/>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844689" y="5741878"/>
              <a:ext cx="1914525" cy="1200150"/>
            </a:xfrm>
            <a:prstGeom prst="rect">
              <a:avLst/>
            </a:prstGeom>
          </p:spPr>
        </p:pic>
        <p:pic>
          <p:nvPicPr>
            <p:cNvPr id="46" name="Grafik 45" descr="Frau mit langen lockigen Haaren">
              <a:extLst>
                <a:ext uri="{FF2B5EF4-FFF2-40B4-BE49-F238E27FC236}">
                  <a16:creationId xmlns:a16="http://schemas.microsoft.com/office/drawing/2014/main" id="{9C05AB95-3B93-9CB8-24A2-DFE0265010B2}"/>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219334" y="5075236"/>
              <a:ext cx="1000125" cy="885825"/>
            </a:xfrm>
            <a:prstGeom prst="rect">
              <a:avLst/>
            </a:prstGeom>
          </p:spPr>
        </p:pic>
        <p:pic>
          <p:nvPicPr>
            <p:cNvPr id="48" name="Grafik 47" descr="Ein verwirrtes Gesicht">
              <a:extLst>
                <a:ext uri="{FF2B5EF4-FFF2-40B4-BE49-F238E27FC236}">
                  <a16:creationId xmlns:a16="http://schemas.microsoft.com/office/drawing/2014/main" id="{616F5EA9-3A03-F206-BC2B-D7BC5785E0A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649552" y="5410144"/>
              <a:ext cx="304800" cy="381000"/>
            </a:xfrm>
            <a:prstGeom prst="rect">
              <a:avLst/>
            </a:prstGeom>
          </p:spPr>
        </p:pic>
      </p:grpSp>
    </p:spTree>
    <p:extLst>
      <p:ext uri="{BB962C8B-B14F-4D97-AF65-F5344CB8AC3E}">
        <p14:creationId xmlns:p14="http://schemas.microsoft.com/office/powerpoint/2010/main" val="40485755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302CD3-DA14-38F9-4F76-70EBC784B23A}"/>
              </a:ext>
            </a:extLst>
          </p:cNvPr>
          <p:cNvSpPr>
            <a:spLocks noGrp="1"/>
          </p:cNvSpPr>
          <p:nvPr>
            <p:ph type="title"/>
          </p:nvPr>
        </p:nvSpPr>
        <p:spPr>
          <a:xfrm>
            <a:off x="838200" y="829113"/>
            <a:ext cx="10515600" cy="1009651"/>
          </a:xfrm>
        </p:spPr>
        <p:txBody>
          <a:bodyPr/>
          <a:lstStyle/>
          <a:p>
            <a:pPr algn="ctr"/>
            <a:r>
              <a:rPr lang="de-AT" b="1" dirty="0"/>
              <a:t>Ist das gerecht</a:t>
            </a:r>
          </a:p>
        </p:txBody>
      </p:sp>
      <p:sp>
        <p:nvSpPr>
          <p:cNvPr id="3" name="Inhaltsplatzhalter 2">
            <a:extLst>
              <a:ext uri="{FF2B5EF4-FFF2-40B4-BE49-F238E27FC236}">
                <a16:creationId xmlns:a16="http://schemas.microsoft.com/office/drawing/2014/main" id="{914CDCC2-9B3D-865B-21B2-68CB443496F9}"/>
              </a:ext>
            </a:extLst>
          </p:cNvPr>
          <p:cNvSpPr>
            <a:spLocks noGrp="1"/>
          </p:cNvSpPr>
          <p:nvPr>
            <p:ph idx="1"/>
          </p:nvPr>
        </p:nvSpPr>
        <p:spPr>
          <a:xfrm>
            <a:off x="1190297" y="1838764"/>
            <a:ext cx="10163503" cy="3630173"/>
          </a:xfrm>
          <a:prstGeom prst="foldedCorner">
            <a:avLst/>
          </a:prstGeom>
          <a:solidFill>
            <a:srgbClr val="D8EBF0"/>
          </a:solidFill>
        </p:spPr>
        <p:txBody>
          <a:bodyPr>
            <a:normAutofit/>
          </a:bodyPr>
          <a:lstStyle/>
          <a:p>
            <a:pPr marL="0" indent="0" algn="just">
              <a:lnSpc>
                <a:spcPct val="120000"/>
              </a:lnSpc>
              <a:buNone/>
            </a:pPr>
            <a:r>
              <a:rPr lang="de-AT" sz="2600" b="1" dirty="0"/>
              <a:t>Lena</a:t>
            </a:r>
            <a:r>
              <a:rPr lang="de-AT" sz="2600" dirty="0"/>
              <a:t> ist 16 Jahre alt und absolviert gerade ein Praktikum in einem Labor. Dort ist sie im Büro zuständig für die Kommunikation mit den </a:t>
            </a:r>
            <a:r>
              <a:rPr lang="de-AT" sz="2600" dirty="0" err="1"/>
              <a:t>Kund:innen</a:t>
            </a:r>
            <a:r>
              <a:rPr lang="de-AT" sz="2600" dirty="0"/>
              <a:t> aber auch den Lieferanten. Lena würde viel lieber im Labor arbeiten und etwas über die dort verwendeten Chemikalien lernen, aber ihr Vorgesetzter Thomas erlaubt ihr das nicht. </a:t>
            </a:r>
          </a:p>
        </p:txBody>
      </p:sp>
      <p:sp>
        <p:nvSpPr>
          <p:cNvPr id="5" name="Foliennummernplatzhalter 4">
            <a:extLst>
              <a:ext uri="{FF2B5EF4-FFF2-40B4-BE49-F238E27FC236}">
                <a16:creationId xmlns:a16="http://schemas.microsoft.com/office/drawing/2014/main" id="{5F33F151-E55A-2F41-5A59-2FDB82AFEBD7}"/>
              </a:ext>
            </a:extLst>
          </p:cNvPr>
          <p:cNvSpPr>
            <a:spLocks noGrp="1"/>
          </p:cNvSpPr>
          <p:nvPr>
            <p:ph type="sldNum" sz="quarter" idx="12"/>
          </p:nvPr>
        </p:nvSpPr>
        <p:spPr/>
        <p:txBody>
          <a:bodyPr/>
          <a:lstStyle/>
          <a:p>
            <a:fld id="{4C23FFEC-42AF-4C5F-8FEB-D69D9B6A7C04}" type="slidenum">
              <a:rPr lang="de-AT" smtClean="0"/>
              <a:t>5</a:t>
            </a:fld>
            <a:endParaRPr lang="de-AT"/>
          </a:p>
        </p:txBody>
      </p:sp>
      <p:pic>
        <p:nvPicPr>
          <p:cNvPr id="8" name="Grafik 7" descr="Fragezeichen mit einfarbiger Füllung">
            <a:extLst>
              <a:ext uri="{FF2B5EF4-FFF2-40B4-BE49-F238E27FC236}">
                <a16:creationId xmlns:a16="http://schemas.microsoft.com/office/drawing/2014/main" id="{E98EA838-08C8-87C9-63DF-B0B144762CF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01607" y="896939"/>
            <a:ext cx="627501" cy="627501"/>
          </a:xfrm>
          <a:prstGeom prst="rect">
            <a:avLst/>
          </a:prstGeom>
        </p:spPr>
      </p:pic>
      <p:pic>
        <p:nvPicPr>
          <p:cNvPr id="6" name="Grafik 5" descr="Eine Frau mit Pferdeschwanzhaaren">
            <a:extLst>
              <a:ext uri="{FF2B5EF4-FFF2-40B4-BE49-F238E27FC236}">
                <a16:creationId xmlns:a16="http://schemas.microsoft.com/office/drawing/2014/main" id="{0EA3F749-CEFD-8956-2D29-5EF290B0F5B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43499" y="4148021"/>
            <a:ext cx="1837701" cy="2771136"/>
          </a:xfrm>
          <a:prstGeom prst="rect">
            <a:avLst/>
          </a:prstGeom>
        </p:spPr>
      </p:pic>
      <p:pic>
        <p:nvPicPr>
          <p:cNvPr id="9" name="Grafik 8" descr="Becherglas mit einfarbiger Füllung">
            <a:extLst>
              <a:ext uri="{FF2B5EF4-FFF2-40B4-BE49-F238E27FC236}">
                <a16:creationId xmlns:a16="http://schemas.microsoft.com/office/drawing/2014/main" id="{5EB49DC1-DA24-6224-9B5B-6D7621C96AD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334500" y="4821237"/>
            <a:ext cx="1295400" cy="1295400"/>
          </a:xfrm>
          <a:prstGeom prst="rect">
            <a:avLst/>
          </a:prstGeom>
        </p:spPr>
      </p:pic>
    </p:spTree>
    <p:extLst>
      <p:ext uri="{BB962C8B-B14F-4D97-AF65-F5344CB8AC3E}">
        <p14:creationId xmlns:p14="http://schemas.microsoft.com/office/powerpoint/2010/main" val="3695536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302CD3-DA14-38F9-4F76-70EBC784B23A}"/>
              </a:ext>
            </a:extLst>
          </p:cNvPr>
          <p:cNvSpPr>
            <a:spLocks noGrp="1"/>
          </p:cNvSpPr>
          <p:nvPr>
            <p:ph type="title"/>
          </p:nvPr>
        </p:nvSpPr>
        <p:spPr/>
        <p:txBody>
          <a:bodyPr/>
          <a:lstStyle/>
          <a:p>
            <a:r>
              <a:rPr lang="de-AT">
                <a:latin typeface="+mn-lt"/>
              </a:rPr>
              <a:t>Rechte und Pflichten</a:t>
            </a:r>
          </a:p>
        </p:txBody>
      </p:sp>
      <p:sp>
        <p:nvSpPr>
          <p:cNvPr id="5" name="Foliennummernplatzhalter 4">
            <a:extLst>
              <a:ext uri="{FF2B5EF4-FFF2-40B4-BE49-F238E27FC236}">
                <a16:creationId xmlns:a16="http://schemas.microsoft.com/office/drawing/2014/main" id="{5F33F151-E55A-2F41-5A59-2FDB82AFEBD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23FFEC-42AF-4C5F-8FEB-D69D9B6A7C04}" type="slidenum">
              <a:rPr kumimoji="0" lang="de-AT"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de-AT"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Rechteck 8">
            <a:extLst>
              <a:ext uri="{FF2B5EF4-FFF2-40B4-BE49-F238E27FC236}">
                <a16:creationId xmlns:a16="http://schemas.microsoft.com/office/drawing/2014/main" id="{90C17A4B-7207-5C1A-176B-7108D2DDE15C}"/>
              </a:ext>
            </a:extLst>
          </p:cNvPr>
          <p:cNvSpPr/>
          <p:nvPr/>
        </p:nvSpPr>
        <p:spPr>
          <a:xfrm>
            <a:off x="315322" y="1804982"/>
            <a:ext cx="5476573" cy="677241"/>
          </a:xfrm>
          <a:prstGeom prst="rect">
            <a:avLst/>
          </a:prstGeom>
          <a:solidFill>
            <a:srgbClr val="1096B6"/>
          </a:solidFill>
          <a:ln w="19050">
            <a:solidFill>
              <a:srgbClr val="1096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800" b="0" i="0" u="none" strike="noStrike" kern="1200" cap="none" spc="0" normalizeH="0" baseline="0" noProof="0" err="1">
                <a:ln>
                  <a:noFill/>
                </a:ln>
                <a:solidFill>
                  <a:prstClr val="white"/>
                </a:solidFill>
                <a:effectLst/>
                <a:uLnTx/>
                <a:uFillTx/>
                <a:latin typeface="Calibri" panose="020F0502020204030204"/>
                <a:ea typeface="+mn-ea"/>
                <a:cs typeface="+mn-cs"/>
              </a:rPr>
              <a:t>Arbeitgeber:in</a:t>
            </a:r>
            <a:endParaRPr kumimoji="0" lang="en-AU"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hteck 9">
            <a:extLst>
              <a:ext uri="{FF2B5EF4-FFF2-40B4-BE49-F238E27FC236}">
                <a16:creationId xmlns:a16="http://schemas.microsoft.com/office/drawing/2014/main" id="{B7D76103-1529-17CB-D06B-9CE9B95424F2}"/>
              </a:ext>
            </a:extLst>
          </p:cNvPr>
          <p:cNvSpPr/>
          <p:nvPr/>
        </p:nvSpPr>
        <p:spPr>
          <a:xfrm>
            <a:off x="6291248" y="1835855"/>
            <a:ext cx="5476573" cy="651671"/>
          </a:xfrm>
          <a:prstGeom prst="rect">
            <a:avLst/>
          </a:prstGeom>
          <a:solidFill>
            <a:srgbClr val="7CC4D5"/>
          </a:solidFill>
          <a:ln w="19050">
            <a:solidFill>
              <a:srgbClr val="7CC4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800" b="0" i="0" u="none" strike="noStrike" kern="1200" cap="none" spc="0" normalizeH="0" baseline="0" noProof="0" err="1">
                <a:ln>
                  <a:noFill/>
                </a:ln>
                <a:solidFill>
                  <a:prstClr val="white"/>
                </a:solidFill>
                <a:effectLst/>
                <a:uLnTx/>
                <a:uFillTx/>
                <a:latin typeface="Calibri" panose="020F0502020204030204"/>
                <a:ea typeface="+mn-ea"/>
                <a:cs typeface="+mn-cs"/>
              </a:rPr>
              <a:t>Arbeitnehmer:in</a:t>
            </a:r>
            <a:endParaRPr kumimoji="0" lang="en-AU"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hteck 6">
            <a:extLst>
              <a:ext uri="{FF2B5EF4-FFF2-40B4-BE49-F238E27FC236}">
                <a16:creationId xmlns:a16="http://schemas.microsoft.com/office/drawing/2014/main" id="{2D16BDA4-65F4-E951-7438-6ECBB6FBC099}"/>
              </a:ext>
            </a:extLst>
          </p:cNvPr>
          <p:cNvSpPr/>
          <p:nvPr/>
        </p:nvSpPr>
        <p:spPr>
          <a:xfrm>
            <a:off x="6291247" y="2632693"/>
            <a:ext cx="5476573" cy="3429130"/>
          </a:xfrm>
          <a:prstGeom prst="rect">
            <a:avLst/>
          </a:prstGeom>
          <a:solidFill>
            <a:schemeClr val="bg1"/>
          </a:solidFill>
          <a:ln w="57150">
            <a:solidFill>
              <a:srgbClr val="7CC4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85838" marR="0" lvl="0" defTabSz="914400" rtl="0" eaLnBrk="1" fontAlgn="auto" latinLnBrk="0" hangingPunct="1">
              <a:lnSpc>
                <a:spcPct val="100000"/>
              </a:lnSpc>
              <a:spcBef>
                <a:spcPts val="0"/>
              </a:spcBef>
              <a:spcAft>
                <a:spcPts val="0"/>
              </a:spcAft>
              <a:buClrTx/>
              <a:buSzTx/>
              <a:buFontTx/>
              <a:buNone/>
              <a:tabLst/>
              <a:defRPr/>
            </a:pPr>
            <a:r>
              <a:rPr lang="de-DE" b="1" dirty="0">
                <a:solidFill>
                  <a:schemeClr val="tx1"/>
                </a:solidFill>
                <a:latin typeface="Calibri" panose="020F0502020204030204"/>
                <a:ea typeface="Gadugi" panose="020B0502040204020203" pitchFamily="34" charset="0"/>
              </a:rPr>
              <a:t>Pflicht zur persönlichen Arbeitsleistung </a:t>
            </a:r>
          </a:p>
          <a:p>
            <a:pPr marL="985838" marR="0" lvl="0" defTabSz="914400" rtl="0" eaLnBrk="1" fontAlgn="auto" latinLnBrk="0" hangingPunct="1">
              <a:lnSpc>
                <a:spcPct val="100000"/>
              </a:lnSpc>
              <a:spcBef>
                <a:spcPts val="0"/>
              </a:spcBef>
              <a:spcAft>
                <a:spcPts val="0"/>
              </a:spcAft>
              <a:buClrTx/>
              <a:buSzTx/>
              <a:buFontTx/>
              <a:buNone/>
              <a:tabLst/>
              <a:defRPr/>
            </a:pPr>
            <a:endParaRPr lang="de-DE" b="1" dirty="0">
              <a:solidFill>
                <a:schemeClr val="tx1"/>
              </a:solidFill>
              <a:latin typeface="Calibri" panose="020F0502020204030204"/>
              <a:ea typeface="Gadugi" panose="020B0502040204020203" pitchFamily="34" charset="0"/>
            </a:endParaRPr>
          </a:p>
          <a:p>
            <a:pPr marL="985838" marR="0" lvl="0" defTabSz="914400" rtl="0" eaLnBrk="1" fontAlgn="auto" latinLnBrk="0" hangingPunct="1">
              <a:lnSpc>
                <a:spcPct val="100000"/>
              </a:lnSpc>
              <a:spcBef>
                <a:spcPts val="0"/>
              </a:spcBef>
              <a:spcAft>
                <a:spcPts val="0"/>
              </a:spcAft>
              <a:buClrTx/>
              <a:buSzTx/>
              <a:buFontTx/>
              <a:buNone/>
              <a:tabLst/>
              <a:defRPr/>
            </a:pPr>
            <a:r>
              <a:rPr lang="de-DE" b="1" dirty="0">
                <a:solidFill>
                  <a:schemeClr val="tx1"/>
                </a:solidFill>
                <a:latin typeface="Calibri" panose="020F0502020204030204"/>
                <a:ea typeface="Gadugi" panose="020B0502040204020203" pitchFamily="34" charset="0"/>
              </a:rPr>
              <a:t>Betriebsgeheimnisse bewahren</a:t>
            </a:r>
          </a:p>
          <a:p>
            <a:pPr marL="985838" marR="0" lvl="0" defTabSz="914400" rtl="0" eaLnBrk="1" fontAlgn="auto" latinLnBrk="0" hangingPunct="1">
              <a:lnSpc>
                <a:spcPct val="100000"/>
              </a:lnSpc>
              <a:spcBef>
                <a:spcPts val="0"/>
              </a:spcBef>
              <a:spcAft>
                <a:spcPts val="0"/>
              </a:spcAft>
              <a:buClrTx/>
              <a:buSzTx/>
              <a:buFontTx/>
              <a:buNone/>
              <a:tabLst/>
              <a:defRPr/>
            </a:pPr>
            <a:endParaRPr lang="de-DE" b="1" dirty="0">
              <a:solidFill>
                <a:schemeClr val="tx1"/>
              </a:solidFill>
              <a:latin typeface="Calibri" panose="020F0502020204030204"/>
              <a:ea typeface="Gadugi" panose="020B0502040204020203" pitchFamily="34" charset="0"/>
            </a:endParaRPr>
          </a:p>
          <a:p>
            <a:pPr marL="985838" marR="0" lvl="0" defTabSz="914400" rtl="0" eaLnBrk="1" fontAlgn="auto" latinLnBrk="0" hangingPunct="1">
              <a:lnSpc>
                <a:spcPct val="100000"/>
              </a:lnSpc>
              <a:spcBef>
                <a:spcPts val="0"/>
              </a:spcBef>
              <a:spcAft>
                <a:spcPts val="0"/>
              </a:spcAft>
              <a:buClrTx/>
              <a:buSzTx/>
              <a:buFontTx/>
              <a:buNone/>
              <a:tabLst/>
              <a:defRPr/>
            </a:pPr>
            <a:r>
              <a:rPr lang="de-DE" b="1" dirty="0">
                <a:solidFill>
                  <a:schemeClr val="tx1"/>
                </a:solidFill>
                <a:latin typeface="Calibri" panose="020F0502020204030204"/>
                <a:ea typeface="Gadugi" panose="020B0502040204020203" pitchFamily="34" charset="0"/>
              </a:rPr>
              <a:t>Konkurrenzverbot</a:t>
            </a:r>
          </a:p>
          <a:p>
            <a:pPr marL="985838" marR="0" lvl="0" defTabSz="914400" rtl="0" eaLnBrk="1" fontAlgn="auto" latinLnBrk="0" hangingPunct="1">
              <a:lnSpc>
                <a:spcPct val="100000"/>
              </a:lnSpc>
              <a:spcBef>
                <a:spcPts val="0"/>
              </a:spcBef>
              <a:spcAft>
                <a:spcPts val="0"/>
              </a:spcAft>
              <a:buClrTx/>
              <a:buSzTx/>
              <a:buFontTx/>
              <a:buNone/>
              <a:tabLst/>
              <a:defRPr/>
            </a:pPr>
            <a:endParaRPr lang="de-DE" b="1" dirty="0">
              <a:solidFill>
                <a:schemeClr val="tx1"/>
              </a:solidFill>
              <a:latin typeface="Calibri" panose="020F0502020204030204"/>
              <a:ea typeface="Gadugi" panose="020B0502040204020203" pitchFamily="34" charset="0"/>
            </a:endParaRPr>
          </a:p>
          <a:p>
            <a:pPr marL="985838" marR="0" lvl="0" defTabSz="914400" rtl="0" eaLnBrk="1" fontAlgn="auto" latinLnBrk="0" hangingPunct="1">
              <a:lnSpc>
                <a:spcPct val="100000"/>
              </a:lnSpc>
              <a:spcBef>
                <a:spcPts val="0"/>
              </a:spcBef>
              <a:spcAft>
                <a:spcPts val="0"/>
              </a:spcAft>
              <a:buClrTx/>
              <a:buSzTx/>
              <a:buFontTx/>
              <a:buNone/>
              <a:tabLst/>
              <a:defRPr/>
            </a:pPr>
            <a:r>
              <a:rPr lang="de-DE" b="1" dirty="0">
                <a:solidFill>
                  <a:schemeClr val="tx1"/>
                </a:solidFill>
                <a:latin typeface="Calibri" panose="020F0502020204030204"/>
                <a:ea typeface="Gadugi" panose="020B0502040204020203" pitchFamily="34" charset="0"/>
              </a:rPr>
              <a:t>Sorgfältige Arbeit </a:t>
            </a:r>
          </a:p>
          <a:p>
            <a:pPr marL="985838" marR="0" lvl="0" defTabSz="914400" rtl="0" eaLnBrk="1" fontAlgn="auto" latinLnBrk="0" hangingPunct="1">
              <a:lnSpc>
                <a:spcPct val="100000"/>
              </a:lnSpc>
              <a:spcBef>
                <a:spcPts val="0"/>
              </a:spcBef>
              <a:spcAft>
                <a:spcPts val="0"/>
              </a:spcAft>
              <a:buClrTx/>
              <a:buSzTx/>
              <a:buFontTx/>
              <a:buNone/>
              <a:tabLst/>
              <a:defRPr/>
            </a:pPr>
            <a:endParaRPr lang="de-DE" b="1" dirty="0">
              <a:solidFill>
                <a:schemeClr val="tx1"/>
              </a:solidFill>
              <a:latin typeface="Calibri" panose="020F0502020204030204"/>
              <a:ea typeface="Gadugi" panose="020B0502040204020203" pitchFamily="34" charset="0"/>
            </a:endParaRPr>
          </a:p>
          <a:p>
            <a:pPr marL="985838" marR="0" lvl="0" defTabSz="914400" rtl="0" eaLnBrk="1" fontAlgn="auto" latinLnBrk="0" hangingPunct="1">
              <a:lnSpc>
                <a:spcPct val="100000"/>
              </a:lnSpc>
              <a:spcBef>
                <a:spcPts val="0"/>
              </a:spcBef>
              <a:spcAft>
                <a:spcPts val="0"/>
              </a:spcAft>
              <a:buClrTx/>
              <a:buSzTx/>
              <a:buFontTx/>
              <a:buNone/>
              <a:tabLst/>
              <a:defRPr/>
            </a:pPr>
            <a:endParaRPr lang="de-DE" b="1" dirty="0">
              <a:solidFill>
                <a:schemeClr val="tx1"/>
              </a:solidFill>
              <a:latin typeface="Calibri" panose="020F0502020204030204"/>
              <a:ea typeface="Gadugi" panose="020B0502040204020203" pitchFamily="34" charset="0"/>
            </a:endParaRPr>
          </a:p>
          <a:p>
            <a:pPr marL="985838" marR="0" lvl="0" defTabSz="914400" rtl="0" eaLnBrk="1" fontAlgn="auto" latinLnBrk="0" hangingPunct="1">
              <a:lnSpc>
                <a:spcPct val="100000"/>
              </a:lnSpc>
              <a:spcBef>
                <a:spcPts val="0"/>
              </a:spcBef>
              <a:spcAft>
                <a:spcPts val="0"/>
              </a:spcAft>
              <a:buClrTx/>
              <a:buSzTx/>
              <a:buFontTx/>
              <a:buNone/>
              <a:tabLst/>
              <a:defRPr/>
            </a:pPr>
            <a:endParaRPr lang="de-DE" b="1" dirty="0">
              <a:solidFill>
                <a:schemeClr val="tx1"/>
              </a:solidFill>
              <a:latin typeface="Calibri" panose="020F0502020204030204"/>
              <a:ea typeface="Gadugi" panose="020B0502040204020203" pitchFamily="34" charset="0"/>
            </a:endParaRPr>
          </a:p>
        </p:txBody>
      </p:sp>
      <p:pic>
        <p:nvPicPr>
          <p:cNvPr id="17" name="Grafik 16" descr="Smartphone mit einfarbiger Füllung">
            <a:extLst>
              <a:ext uri="{FF2B5EF4-FFF2-40B4-BE49-F238E27FC236}">
                <a16:creationId xmlns:a16="http://schemas.microsoft.com/office/drawing/2014/main" id="{1FAF0D5A-29D3-8AC4-28AD-39A950A069A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8533">
            <a:off x="1664025" y="4256565"/>
            <a:ext cx="839260" cy="839260"/>
          </a:xfrm>
          <a:prstGeom prst="rect">
            <a:avLst/>
          </a:prstGeom>
        </p:spPr>
      </p:pic>
      <p:sp>
        <p:nvSpPr>
          <p:cNvPr id="16" name="Rechteck 15">
            <a:extLst>
              <a:ext uri="{FF2B5EF4-FFF2-40B4-BE49-F238E27FC236}">
                <a16:creationId xmlns:a16="http://schemas.microsoft.com/office/drawing/2014/main" id="{F76D4B5B-7141-0A7A-0E65-6B8866B69DE0}"/>
              </a:ext>
            </a:extLst>
          </p:cNvPr>
          <p:cNvSpPr/>
          <p:nvPr/>
        </p:nvSpPr>
        <p:spPr>
          <a:xfrm>
            <a:off x="315322" y="2650049"/>
            <a:ext cx="5415444" cy="3429130"/>
          </a:xfrm>
          <a:prstGeom prst="rect">
            <a:avLst/>
          </a:prstGeom>
          <a:solidFill>
            <a:schemeClr val="bg1"/>
          </a:solidFill>
          <a:ln w="57150">
            <a:solidFill>
              <a:srgbClr val="1096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79500" marR="0" lvl="0" defTabSz="914400" rtl="0" eaLnBrk="1" fontAlgn="auto" latinLnBrk="0" hangingPunct="1">
              <a:lnSpc>
                <a:spcPct val="100000"/>
              </a:lnSpc>
              <a:spcBef>
                <a:spcPts val="0"/>
              </a:spcBef>
              <a:spcAft>
                <a:spcPts val="0"/>
              </a:spcAft>
              <a:buClrTx/>
              <a:buSzTx/>
              <a:buFontTx/>
              <a:buNone/>
              <a:tabLst/>
              <a:defRPr/>
            </a:pPr>
            <a:r>
              <a:rPr kumimoji="0" lang="de-DE" b="1" i="0" u="none" strike="noStrike" kern="1200" cap="none" spc="0" normalizeH="0" baseline="0" noProof="0" dirty="0">
                <a:ln>
                  <a:noFill/>
                </a:ln>
                <a:solidFill>
                  <a:schemeClr val="tx1"/>
                </a:solidFill>
                <a:effectLst/>
                <a:uLnTx/>
                <a:uFillTx/>
                <a:latin typeface="Calibri" panose="020F0502020204030204"/>
                <a:ea typeface="Gadugi" panose="020B0502040204020203" pitchFamily="34" charset="0"/>
                <a:cs typeface="+mn-cs"/>
              </a:rPr>
              <a:t>Zahlung des Entgelts </a:t>
            </a:r>
          </a:p>
          <a:p>
            <a:pPr marL="1079500" marR="0" lvl="0" defTabSz="914400" rtl="0" eaLnBrk="1" fontAlgn="auto" latinLnBrk="0" hangingPunct="1">
              <a:lnSpc>
                <a:spcPct val="100000"/>
              </a:lnSpc>
              <a:spcBef>
                <a:spcPts val="0"/>
              </a:spcBef>
              <a:spcAft>
                <a:spcPts val="0"/>
              </a:spcAft>
              <a:buClrTx/>
              <a:buSzTx/>
              <a:buFontTx/>
              <a:buNone/>
              <a:tabLst/>
              <a:defRPr/>
            </a:pPr>
            <a:endParaRPr lang="de-DE" dirty="0">
              <a:solidFill>
                <a:schemeClr val="tx1"/>
              </a:solidFill>
              <a:latin typeface="Calibri" panose="020F0502020204030204"/>
              <a:ea typeface="Gadugi" panose="020B0502040204020203" pitchFamily="34" charset="0"/>
            </a:endParaRPr>
          </a:p>
          <a:p>
            <a:pPr marL="1079500" marR="0" lvl="0" defTabSz="914400" rtl="0" eaLnBrk="1" fontAlgn="auto" latinLnBrk="0" hangingPunct="1">
              <a:lnSpc>
                <a:spcPct val="100000"/>
              </a:lnSpc>
              <a:spcBef>
                <a:spcPts val="0"/>
              </a:spcBef>
              <a:spcAft>
                <a:spcPts val="0"/>
              </a:spcAft>
              <a:buClrTx/>
              <a:buSzTx/>
              <a:buFontTx/>
              <a:buNone/>
              <a:tabLst/>
              <a:defRPr/>
            </a:pPr>
            <a:r>
              <a:rPr lang="de-DE" b="1" dirty="0">
                <a:solidFill>
                  <a:schemeClr val="tx1"/>
                </a:solidFill>
                <a:latin typeface="Calibri" panose="020F0502020204030204"/>
                <a:ea typeface="Gadugi" panose="020B0502040204020203" pitchFamily="34" charset="0"/>
              </a:rPr>
              <a:t>Wohlergehen und Sicherheit </a:t>
            </a:r>
            <a:endParaRPr kumimoji="0" lang="de-DE" b="1" i="0" u="none" strike="noStrike" kern="1200" cap="none" spc="0" normalizeH="0" baseline="0" noProof="0" dirty="0">
              <a:ln>
                <a:noFill/>
              </a:ln>
              <a:solidFill>
                <a:schemeClr val="tx1"/>
              </a:solidFill>
              <a:effectLst/>
              <a:uLnTx/>
              <a:uFillTx/>
              <a:latin typeface="Calibri" panose="020F0502020204030204"/>
              <a:ea typeface="Gadugi" panose="020B0502040204020203" pitchFamily="34" charset="0"/>
              <a:cs typeface="+mn-cs"/>
            </a:endParaRPr>
          </a:p>
          <a:p>
            <a:pPr marL="1079500" marR="0" lvl="0" defTabSz="914400" rtl="0" eaLnBrk="1" fontAlgn="auto" latinLnBrk="0" hangingPunct="1">
              <a:lnSpc>
                <a:spcPct val="100000"/>
              </a:lnSpc>
              <a:spcBef>
                <a:spcPts val="0"/>
              </a:spcBef>
              <a:spcAft>
                <a:spcPts val="0"/>
              </a:spcAft>
              <a:buClrTx/>
              <a:buSzTx/>
              <a:buFontTx/>
              <a:buNone/>
              <a:tabLst/>
              <a:defRPr/>
            </a:pPr>
            <a:endParaRPr lang="de-DE" dirty="0">
              <a:solidFill>
                <a:schemeClr val="tx1"/>
              </a:solidFill>
              <a:latin typeface="Calibri" panose="020F0502020204030204"/>
              <a:ea typeface="Gadugi" panose="020B0502040204020203" pitchFamily="34" charset="0"/>
            </a:endParaRPr>
          </a:p>
          <a:p>
            <a:pPr marL="1079500" marR="0" lvl="0" defTabSz="914400" rtl="0" eaLnBrk="1" fontAlgn="auto" latinLnBrk="0" hangingPunct="1">
              <a:lnSpc>
                <a:spcPct val="100000"/>
              </a:lnSpc>
              <a:spcBef>
                <a:spcPts val="0"/>
              </a:spcBef>
              <a:spcAft>
                <a:spcPts val="0"/>
              </a:spcAft>
              <a:buClrTx/>
              <a:buSzTx/>
              <a:buFontTx/>
              <a:buNone/>
              <a:tabLst/>
              <a:defRPr/>
            </a:pPr>
            <a:r>
              <a:rPr kumimoji="0" lang="de-DE" b="1" i="0" u="none" strike="noStrike" kern="1200" cap="none" spc="0" normalizeH="0" baseline="0" noProof="0" dirty="0">
                <a:ln>
                  <a:noFill/>
                </a:ln>
                <a:solidFill>
                  <a:schemeClr val="tx1"/>
                </a:solidFill>
                <a:effectLst/>
                <a:uLnTx/>
                <a:uFillTx/>
                <a:latin typeface="Calibri" panose="020F0502020204030204"/>
                <a:ea typeface="Gadugi" panose="020B0502040204020203" pitchFamily="34" charset="0"/>
                <a:cs typeface="+mn-cs"/>
              </a:rPr>
              <a:t>Arbeitnehmerschutz </a:t>
            </a:r>
          </a:p>
          <a:p>
            <a:pPr marL="1079500" marR="0" lvl="0" defTabSz="914400" rtl="0" eaLnBrk="1" fontAlgn="auto" latinLnBrk="0" hangingPunct="1">
              <a:lnSpc>
                <a:spcPct val="100000"/>
              </a:lnSpc>
              <a:spcBef>
                <a:spcPts val="0"/>
              </a:spcBef>
              <a:spcAft>
                <a:spcPts val="0"/>
              </a:spcAft>
              <a:buClrTx/>
              <a:buSzTx/>
              <a:tabLst/>
              <a:defRPr/>
            </a:pPr>
            <a:r>
              <a:rPr lang="de-DE" dirty="0">
                <a:solidFill>
                  <a:schemeClr val="tx1"/>
                </a:solidFill>
                <a:latin typeface="Calibri" panose="020F0502020204030204"/>
                <a:ea typeface="Gadugi" panose="020B0502040204020203" pitchFamily="34" charset="0"/>
              </a:rPr>
              <a:t>Schutz vor Gefahren in der Arbeit </a:t>
            </a:r>
          </a:p>
          <a:p>
            <a:pPr marL="1079500" marR="0" lvl="0" defTabSz="914400" rtl="0" eaLnBrk="1" fontAlgn="auto" latinLnBrk="0" hangingPunct="1">
              <a:lnSpc>
                <a:spcPct val="100000"/>
              </a:lnSpc>
              <a:spcBef>
                <a:spcPts val="0"/>
              </a:spcBef>
              <a:spcAft>
                <a:spcPts val="0"/>
              </a:spcAft>
              <a:buClrTx/>
              <a:buSzTx/>
              <a:tabLst/>
              <a:defRPr/>
            </a:pPr>
            <a:r>
              <a:rPr kumimoji="0" lang="de-DE" b="0" i="0" u="none" strike="noStrike" kern="1200" cap="none" spc="0" normalizeH="0" baseline="0" noProof="0" dirty="0">
                <a:ln>
                  <a:noFill/>
                </a:ln>
                <a:solidFill>
                  <a:schemeClr val="tx1"/>
                </a:solidFill>
                <a:effectLst/>
                <a:uLnTx/>
                <a:uFillTx/>
                <a:latin typeface="Calibri" panose="020F0502020204030204"/>
                <a:ea typeface="Gadugi" panose="020B0502040204020203" pitchFamily="34" charset="0"/>
                <a:cs typeface="+mn-cs"/>
              </a:rPr>
              <a:t>Beachtung der Arbeitszeit </a:t>
            </a:r>
            <a:endParaRPr lang="de-DE" dirty="0">
              <a:solidFill>
                <a:schemeClr val="tx1"/>
              </a:solidFill>
              <a:latin typeface="Calibri" panose="020F0502020204030204"/>
              <a:ea typeface="Gadugi" panose="020B0502040204020203" pitchFamily="34" charset="0"/>
            </a:endParaRPr>
          </a:p>
          <a:p>
            <a:pPr marL="1079500" marR="0" lvl="0" defTabSz="914400" rtl="0" eaLnBrk="1" fontAlgn="auto" latinLnBrk="0" hangingPunct="1">
              <a:lnSpc>
                <a:spcPct val="100000"/>
              </a:lnSpc>
              <a:spcBef>
                <a:spcPts val="0"/>
              </a:spcBef>
              <a:spcAft>
                <a:spcPts val="0"/>
              </a:spcAft>
              <a:buClrTx/>
              <a:buSzTx/>
              <a:tabLst/>
              <a:defRPr/>
            </a:pPr>
            <a:r>
              <a:rPr kumimoji="0" lang="de-DE" b="0" i="0" u="none" strike="noStrike" kern="1200" cap="none" spc="0" normalizeH="0" baseline="0" noProof="0" dirty="0">
                <a:ln>
                  <a:noFill/>
                </a:ln>
                <a:solidFill>
                  <a:schemeClr val="tx1"/>
                </a:solidFill>
                <a:effectLst/>
                <a:uLnTx/>
                <a:uFillTx/>
                <a:latin typeface="Calibri" panose="020F0502020204030204"/>
                <a:ea typeface="Gadugi" panose="020B0502040204020203" pitchFamily="34" charset="0"/>
                <a:cs typeface="+mn-cs"/>
              </a:rPr>
              <a:t>Schutz besonderer Gruppen</a:t>
            </a:r>
          </a:p>
          <a:p>
            <a:pPr marL="449263" marR="0" lvl="0" defTabSz="914400" rtl="0" eaLnBrk="1" fontAlgn="auto" latinLnBrk="0" hangingPunct="1">
              <a:lnSpc>
                <a:spcPct val="100000"/>
              </a:lnSpc>
              <a:spcBef>
                <a:spcPts val="0"/>
              </a:spcBef>
              <a:spcAft>
                <a:spcPts val="0"/>
              </a:spcAft>
              <a:buClrTx/>
              <a:buSzTx/>
              <a:buFontTx/>
              <a:buNone/>
              <a:tabLst/>
              <a:defRPr/>
            </a:pPr>
            <a:endParaRPr kumimoji="0" lang="de-DE" b="0" i="0" u="none" strike="noStrike" kern="1200" cap="none" spc="0" normalizeH="0" baseline="0" noProof="0" dirty="0">
              <a:ln>
                <a:noFill/>
              </a:ln>
              <a:solidFill>
                <a:schemeClr val="tx1"/>
              </a:solidFill>
              <a:effectLst/>
              <a:uLnTx/>
              <a:uFillTx/>
              <a:latin typeface="Calibri" panose="020F0502020204030204"/>
              <a:ea typeface="Gadugi" panose="020B0502040204020203" pitchFamily="34" charset="0"/>
              <a:cs typeface="+mn-cs"/>
            </a:endParaRPr>
          </a:p>
        </p:txBody>
      </p:sp>
      <p:pic>
        <p:nvPicPr>
          <p:cNvPr id="4" name="Grafik 3" descr="Bankscheck mit einfarbiger Füllung">
            <a:extLst>
              <a:ext uri="{FF2B5EF4-FFF2-40B4-BE49-F238E27FC236}">
                <a16:creationId xmlns:a16="http://schemas.microsoft.com/office/drawing/2014/main" id="{A4A72185-F990-A8CC-9B0A-52AEC2CF18B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18885" y="2987553"/>
            <a:ext cx="591207" cy="591207"/>
          </a:xfrm>
          <a:prstGeom prst="rect">
            <a:avLst/>
          </a:prstGeom>
        </p:spPr>
      </p:pic>
      <p:pic>
        <p:nvPicPr>
          <p:cNvPr id="20" name="Grafik 19" descr="Büromitarbeiterin mit einfarbiger Füllung">
            <a:extLst>
              <a:ext uri="{FF2B5EF4-FFF2-40B4-BE49-F238E27FC236}">
                <a16:creationId xmlns:a16="http://schemas.microsoft.com/office/drawing/2014/main" id="{7FD08572-E038-A1D6-0FA3-ECD29D8C113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6206" y="3385585"/>
            <a:ext cx="540000" cy="540000"/>
          </a:xfrm>
          <a:prstGeom prst="rect">
            <a:avLst/>
          </a:prstGeom>
        </p:spPr>
      </p:pic>
      <p:pic>
        <p:nvPicPr>
          <p:cNvPr id="23" name="Grafik 22" descr="Büromitarbeiter mit einfarbiger Füllung">
            <a:extLst>
              <a:ext uri="{FF2B5EF4-FFF2-40B4-BE49-F238E27FC236}">
                <a16:creationId xmlns:a16="http://schemas.microsoft.com/office/drawing/2014/main" id="{46C1CFEE-9C0A-098C-C3ED-1DC37422EEC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14223" y="3385585"/>
            <a:ext cx="540000" cy="540000"/>
          </a:xfrm>
          <a:prstGeom prst="rect">
            <a:avLst/>
          </a:prstGeom>
        </p:spPr>
      </p:pic>
      <p:pic>
        <p:nvPicPr>
          <p:cNvPr id="32" name="Grafik 31" descr="Warnung mit einfarbiger Füllung">
            <a:extLst>
              <a:ext uri="{FF2B5EF4-FFF2-40B4-BE49-F238E27FC236}">
                <a16:creationId xmlns:a16="http://schemas.microsoft.com/office/drawing/2014/main" id="{BCBB84AF-E6E1-ABA3-6B12-0FA017E9C624}"/>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99907" y="4359408"/>
            <a:ext cx="254834" cy="254834"/>
          </a:xfrm>
          <a:prstGeom prst="rect">
            <a:avLst/>
          </a:prstGeom>
        </p:spPr>
      </p:pic>
      <p:pic>
        <p:nvPicPr>
          <p:cNvPr id="35" name="Grafik 34" descr="Uhr mit einfarbiger Füllung">
            <a:extLst>
              <a:ext uri="{FF2B5EF4-FFF2-40B4-BE49-F238E27FC236}">
                <a16:creationId xmlns:a16="http://schemas.microsoft.com/office/drawing/2014/main" id="{565FA9AF-A44A-38CC-E414-0B2B038D502E}"/>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68498" y="4664745"/>
            <a:ext cx="297560" cy="297560"/>
          </a:xfrm>
          <a:prstGeom prst="rect">
            <a:avLst/>
          </a:prstGeom>
        </p:spPr>
      </p:pic>
      <p:pic>
        <p:nvPicPr>
          <p:cNvPr id="37" name="Grafik 36" descr="Zielgruppe mit einfarbiger Füllung">
            <a:extLst>
              <a:ext uri="{FF2B5EF4-FFF2-40B4-BE49-F238E27FC236}">
                <a16:creationId xmlns:a16="http://schemas.microsoft.com/office/drawing/2014/main" id="{E5903F1A-08B2-33B1-96CF-84E4A254164A}"/>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63251" y="4951663"/>
            <a:ext cx="346841" cy="346841"/>
          </a:xfrm>
          <a:prstGeom prst="rect">
            <a:avLst/>
          </a:prstGeom>
        </p:spPr>
      </p:pic>
      <p:pic>
        <p:nvPicPr>
          <p:cNvPr id="41" name="Grafik 40" descr="Handschlag mit einfarbiger Füllung">
            <a:extLst>
              <a:ext uri="{FF2B5EF4-FFF2-40B4-BE49-F238E27FC236}">
                <a16:creationId xmlns:a16="http://schemas.microsoft.com/office/drawing/2014/main" id="{D7C54806-11ED-9002-8B9D-62AA30C21D57}"/>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6671441" y="2822028"/>
            <a:ext cx="606972" cy="606972"/>
          </a:xfrm>
          <a:prstGeom prst="rect">
            <a:avLst/>
          </a:prstGeom>
        </p:spPr>
      </p:pic>
      <p:pic>
        <p:nvPicPr>
          <p:cNvPr id="43" name="Grafik 42" descr="Sperren mit einfarbiger Füllung">
            <a:extLst>
              <a:ext uri="{FF2B5EF4-FFF2-40B4-BE49-F238E27FC236}">
                <a16:creationId xmlns:a16="http://schemas.microsoft.com/office/drawing/2014/main" id="{725B2212-DC92-FE45-2741-4C9737E4D659}"/>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6725337" y="3364102"/>
            <a:ext cx="540000" cy="540000"/>
          </a:xfrm>
          <a:prstGeom prst="rect">
            <a:avLst/>
          </a:prstGeom>
        </p:spPr>
      </p:pic>
      <p:pic>
        <p:nvPicPr>
          <p:cNvPr id="45" name="Grafik 44" descr="Podium mit einfarbiger Füllung">
            <a:extLst>
              <a:ext uri="{FF2B5EF4-FFF2-40B4-BE49-F238E27FC236}">
                <a16:creationId xmlns:a16="http://schemas.microsoft.com/office/drawing/2014/main" id="{09D49FF6-8398-5814-A6FA-EA1A9FEEA3D8}"/>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6779234" y="3953324"/>
            <a:ext cx="472160" cy="472160"/>
          </a:xfrm>
          <a:prstGeom prst="rect">
            <a:avLst/>
          </a:prstGeom>
        </p:spPr>
      </p:pic>
      <p:pic>
        <p:nvPicPr>
          <p:cNvPr id="46" name="Grafik 45" descr="Schildkreuz mit einfarbiger Füllung">
            <a:extLst>
              <a:ext uri="{FF2B5EF4-FFF2-40B4-BE49-F238E27FC236}">
                <a16:creationId xmlns:a16="http://schemas.microsoft.com/office/drawing/2014/main" id="{A2DAD8F9-DCEA-5171-408C-AD61FD7EA1AE}"/>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6741319" y="4498001"/>
            <a:ext cx="524018" cy="524018"/>
          </a:xfrm>
          <a:prstGeom prst="rect">
            <a:avLst/>
          </a:prstGeom>
        </p:spPr>
      </p:pic>
    </p:spTree>
    <p:extLst>
      <p:ext uri="{BB962C8B-B14F-4D97-AF65-F5344CB8AC3E}">
        <p14:creationId xmlns:p14="http://schemas.microsoft.com/office/powerpoint/2010/main" val="3509319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302CD3-DA14-38F9-4F76-70EBC784B23A}"/>
              </a:ext>
            </a:extLst>
          </p:cNvPr>
          <p:cNvSpPr>
            <a:spLocks noGrp="1"/>
          </p:cNvSpPr>
          <p:nvPr>
            <p:ph type="title"/>
          </p:nvPr>
        </p:nvSpPr>
        <p:spPr>
          <a:xfrm>
            <a:off x="838200" y="829113"/>
            <a:ext cx="10515600" cy="1009651"/>
          </a:xfrm>
        </p:spPr>
        <p:txBody>
          <a:bodyPr/>
          <a:lstStyle/>
          <a:p>
            <a:pPr algn="ctr"/>
            <a:r>
              <a:rPr lang="de-AT" b="1" dirty="0"/>
              <a:t>Was sagt das Gesetz dazu</a:t>
            </a:r>
          </a:p>
        </p:txBody>
      </p:sp>
      <p:sp>
        <p:nvSpPr>
          <p:cNvPr id="3" name="Inhaltsplatzhalter 2">
            <a:extLst>
              <a:ext uri="{FF2B5EF4-FFF2-40B4-BE49-F238E27FC236}">
                <a16:creationId xmlns:a16="http://schemas.microsoft.com/office/drawing/2014/main" id="{914CDCC2-9B3D-865B-21B2-68CB443496F9}"/>
              </a:ext>
            </a:extLst>
          </p:cNvPr>
          <p:cNvSpPr>
            <a:spLocks noGrp="1"/>
          </p:cNvSpPr>
          <p:nvPr>
            <p:ph idx="1"/>
          </p:nvPr>
        </p:nvSpPr>
        <p:spPr>
          <a:xfrm>
            <a:off x="1190297" y="1871993"/>
            <a:ext cx="10163503" cy="3630173"/>
          </a:xfrm>
          <a:prstGeom prst="foldedCorner">
            <a:avLst/>
          </a:prstGeom>
          <a:solidFill>
            <a:schemeClr val="accent3">
              <a:lumMod val="20000"/>
              <a:lumOff val="80000"/>
            </a:schemeClr>
          </a:solidFill>
        </p:spPr>
        <p:txBody>
          <a:bodyPr>
            <a:normAutofit lnSpcReduction="10000"/>
          </a:bodyPr>
          <a:lstStyle/>
          <a:p>
            <a:pPr marL="0" indent="0" algn="just">
              <a:lnSpc>
                <a:spcPct val="120000"/>
              </a:lnSpc>
              <a:buNone/>
            </a:pPr>
            <a:endParaRPr lang="de-AT" sz="1800" dirty="0"/>
          </a:p>
          <a:p>
            <a:pPr marL="0" indent="0" algn="just">
              <a:lnSpc>
                <a:spcPct val="120000"/>
              </a:lnSpc>
              <a:buNone/>
            </a:pPr>
            <a:r>
              <a:rPr lang="de-AT" sz="3600" b="1" dirty="0">
                <a:solidFill>
                  <a:schemeClr val="accent6"/>
                </a:solidFill>
              </a:rPr>
              <a:t>JA</a:t>
            </a:r>
            <a:r>
              <a:rPr lang="de-AT" dirty="0"/>
              <a:t>, Arian hat eine Treuepflicht gegenüber seiner oder seinem </a:t>
            </a:r>
            <a:r>
              <a:rPr lang="de-AT" dirty="0" err="1"/>
              <a:t>Arbeitgeber:in</a:t>
            </a:r>
            <a:r>
              <a:rPr lang="de-AT" dirty="0"/>
              <a:t>, d.h. er muss immer Rücksicht auf die Interessen der Arbeitgeberin oder des Arbeitgebers nehmen. Dazu zählt auch eine sogenannte Verschwiegenheitspflicht. Er darf seinen Freunden also keine Betriebsgeheimnisse verraten.</a:t>
            </a:r>
          </a:p>
        </p:txBody>
      </p:sp>
      <p:sp>
        <p:nvSpPr>
          <p:cNvPr id="5" name="Foliennummernplatzhalter 4">
            <a:extLst>
              <a:ext uri="{FF2B5EF4-FFF2-40B4-BE49-F238E27FC236}">
                <a16:creationId xmlns:a16="http://schemas.microsoft.com/office/drawing/2014/main" id="{5F33F151-E55A-2F41-5A59-2FDB82AFEBD7}"/>
              </a:ext>
            </a:extLst>
          </p:cNvPr>
          <p:cNvSpPr>
            <a:spLocks noGrp="1"/>
          </p:cNvSpPr>
          <p:nvPr>
            <p:ph type="sldNum" sz="quarter" idx="12"/>
          </p:nvPr>
        </p:nvSpPr>
        <p:spPr/>
        <p:txBody>
          <a:bodyPr/>
          <a:lstStyle/>
          <a:p>
            <a:fld id="{4C23FFEC-42AF-4C5F-8FEB-D69D9B6A7C04}" type="slidenum">
              <a:rPr lang="de-AT" smtClean="0"/>
              <a:t>7</a:t>
            </a:fld>
            <a:endParaRPr lang="de-AT"/>
          </a:p>
        </p:txBody>
      </p:sp>
      <p:pic>
        <p:nvPicPr>
          <p:cNvPr id="8" name="Grafik 7" descr="Fragezeichen mit einfarbiger Füllung">
            <a:extLst>
              <a:ext uri="{FF2B5EF4-FFF2-40B4-BE49-F238E27FC236}">
                <a16:creationId xmlns:a16="http://schemas.microsoft.com/office/drawing/2014/main" id="{E98EA838-08C8-87C9-63DF-B0B144762CF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910454" y="914127"/>
            <a:ext cx="627501" cy="627501"/>
          </a:xfrm>
          <a:prstGeom prst="rect">
            <a:avLst/>
          </a:prstGeom>
        </p:spPr>
      </p:pic>
      <p:grpSp>
        <p:nvGrpSpPr>
          <p:cNvPr id="20" name="Gruppieren 19">
            <a:extLst>
              <a:ext uri="{FF2B5EF4-FFF2-40B4-BE49-F238E27FC236}">
                <a16:creationId xmlns:a16="http://schemas.microsoft.com/office/drawing/2014/main" id="{59D92800-57CC-6D21-4721-DC0E37B0E288}"/>
              </a:ext>
            </a:extLst>
          </p:cNvPr>
          <p:cNvGrpSpPr/>
          <p:nvPr/>
        </p:nvGrpSpPr>
        <p:grpSpPr>
          <a:xfrm>
            <a:off x="-23649" y="4642948"/>
            <a:ext cx="1600528" cy="2270235"/>
            <a:chOff x="180975" y="5033823"/>
            <a:chExt cx="1314450" cy="1824177"/>
          </a:xfrm>
        </p:grpSpPr>
        <p:pic>
          <p:nvPicPr>
            <p:cNvPr id="15" name="Grafik 14" descr="Mann im Polohemd">
              <a:extLst>
                <a:ext uri="{FF2B5EF4-FFF2-40B4-BE49-F238E27FC236}">
                  <a16:creationId xmlns:a16="http://schemas.microsoft.com/office/drawing/2014/main" id="{43A8E376-DCFE-1B3D-C1B6-2A2FCF10197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80975" y="5581650"/>
              <a:ext cx="1314450" cy="1276350"/>
            </a:xfrm>
            <a:prstGeom prst="rect">
              <a:avLst/>
            </a:prstGeom>
          </p:spPr>
        </p:pic>
        <p:pic>
          <p:nvPicPr>
            <p:cNvPr id="17" name="Grafik 16" descr="Ein Kind mit welligem Haar">
              <a:extLst>
                <a:ext uri="{FF2B5EF4-FFF2-40B4-BE49-F238E27FC236}">
                  <a16:creationId xmlns:a16="http://schemas.microsoft.com/office/drawing/2014/main" id="{1BEF184C-B1C2-7EC3-1EBF-57D75D8A23C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07614" y="5033823"/>
              <a:ext cx="657225" cy="723900"/>
            </a:xfrm>
            <a:prstGeom prst="rect">
              <a:avLst/>
            </a:prstGeom>
          </p:spPr>
        </p:pic>
        <p:pic>
          <p:nvPicPr>
            <p:cNvPr id="19" name="Grafik 18" descr="Ein ruhiges Gesicht">
              <a:extLst>
                <a:ext uri="{FF2B5EF4-FFF2-40B4-BE49-F238E27FC236}">
                  <a16:creationId xmlns:a16="http://schemas.microsoft.com/office/drawing/2014/main" id="{48B4F453-0689-8A2F-0F30-6A0BF81DD33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38200" y="5316722"/>
              <a:ext cx="304800" cy="314325"/>
            </a:xfrm>
            <a:prstGeom prst="rect">
              <a:avLst/>
            </a:prstGeom>
          </p:spPr>
        </p:pic>
      </p:grpSp>
    </p:spTree>
    <p:extLst>
      <p:ext uri="{BB962C8B-B14F-4D97-AF65-F5344CB8AC3E}">
        <p14:creationId xmlns:p14="http://schemas.microsoft.com/office/powerpoint/2010/main" val="10107555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914CDCC2-9B3D-865B-21B2-68CB443496F9}"/>
              </a:ext>
            </a:extLst>
          </p:cNvPr>
          <p:cNvSpPr>
            <a:spLocks noGrp="1"/>
          </p:cNvSpPr>
          <p:nvPr>
            <p:ph idx="1"/>
          </p:nvPr>
        </p:nvSpPr>
        <p:spPr>
          <a:xfrm>
            <a:off x="1190297" y="1871993"/>
            <a:ext cx="10163503" cy="3630173"/>
          </a:xfrm>
          <a:prstGeom prst="foldedCorner">
            <a:avLst/>
          </a:prstGeom>
          <a:solidFill>
            <a:schemeClr val="accent3">
              <a:lumMod val="20000"/>
              <a:lumOff val="80000"/>
            </a:schemeClr>
          </a:solidFill>
        </p:spPr>
        <p:txBody>
          <a:bodyPr>
            <a:normAutofit/>
          </a:bodyPr>
          <a:lstStyle/>
          <a:p>
            <a:pPr marL="0" indent="0" algn="just">
              <a:lnSpc>
                <a:spcPct val="120000"/>
              </a:lnSpc>
              <a:buNone/>
            </a:pPr>
            <a:endParaRPr lang="de-AT" sz="1800" dirty="0"/>
          </a:p>
          <a:p>
            <a:pPr marL="0" indent="0" algn="just">
              <a:lnSpc>
                <a:spcPct val="120000"/>
              </a:lnSpc>
              <a:buNone/>
            </a:pPr>
            <a:r>
              <a:rPr lang="de-AT" sz="3600" b="1" dirty="0">
                <a:solidFill>
                  <a:srgbClr val="C00000"/>
                </a:solidFill>
              </a:rPr>
              <a:t>NEIN</a:t>
            </a:r>
            <a:r>
              <a:rPr lang="de-AT" dirty="0"/>
              <a:t>, </a:t>
            </a:r>
            <a:r>
              <a:rPr lang="de-AT" dirty="0" err="1"/>
              <a:t>Agans</a:t>
            </a:r>
            <a:r>
              <a:rPr lang="de-AT" dirty="0"/>
              <a:t> Vorgesetzter ist dazu verpflichtet, ein Gehalt für die Arbeitsleistung zu bezahlen. Agan könnte sein Gehalt einklagen und sogar seine Arbeitsleistung verweigern, bis er sein Gehalt erhalten hat. </a:t>
            </a:r>
          </a:p>
        </p:txBody>
      </p:sp>
      <p:sp>
        <p:nvSpPr>
          <p:cNvPr id="5" name="Foliennummernplatzhalter 4">
            <a:extLst>
              <a:ext uri="{FF2B5EF4-FFF2-40B4-BE49-F238E27FC236}">
                <a16:creationId xmlns:a16="http://schemas.microsoft.com/office/drawing/2014/main" id="{5F33F151-E55A-2F41-5A59-2FDB82AFEBD7}"/>
              </a:ext>
            </a:extLst>
          </p:cNvPr>
          <p:cNvSpPr>
            <a:spLocks noGrp="1"/>
          </p:cNvSpPr>
          <p:nvPr>
            <p:ph type="sldNum" sz="quarter" idx="12"/>
          </p:nvPr>
        </p:nvSpPr>
        <p:spPr/>
        <p:txBody>
          <a:bodyPr/>
          <a:lstStyle/>
          <a:p>
            <a:fld id="{4C23FFEC-42AF-4C5F-8FEB-D69D9B6A7C04}" type="slidenum">
              <a:rPr lang="de-AT" smtClean="0"/>
              <a:t>8</a:t>
            </a:fld>
            <a:endParaRPr lang="de-AT"/>
          </a:p>
        </p:txBody>
      </p:sp>
      <p:pic>
        <p:nvPicPr>
          <p:cNvPr id="12" name="Grafik 11" descr="Mann mit Brille und Rollkragenpullover">
            <a:extLst>
              <a:ext uri="{FF2B5EF4-FFF2-40B4-BE49-F238E27FC236}">
                <a16:creationId xmlns:a16="http://schemas.microsoft.com/office/drawing/2014/main" id="{FC7DD1CC-AC46-6B3C-9D37-057D25B2A2B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90499" y="4702613"/>
            <a:ext cx="1613273" cy="2170801"/>
          </a:xfrm>
          <a:prstGeom prst="rect">
            <a:avLst/>
          </a:prstGeom>
        </p:spPr>
      </p:pic>
      <p:sp>
        <p:nvSpPr>
          <p:cNvPr id="7" name="Titel 1">
            <a:extLst>
              <a:ext uri="{FF2B5EF4-FFF2-40B4-BE49-F238E27FC236}">
                <a16:creationId xmlns:a16="http://schemas.microsoft.com/office/drawing/2014/main" id="{ADC0200E-A0D4-747A-2C3C-E0C92C3AD01A}"/>
              </a:ext>
            </a:extLst>
          </p:cNvPr>
          <p:cNvSpPr txBox="1">
            <a:spLocks/>
          </p:cNvSpPr>
          <p:nvPr/>
        </p:nvSpPr>
        <p:spPr>
          <a:xfrm>
            <a:off x="838200" y="829113"/>
            <a:ext cx="10515600" cy="100965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1096B6"/>
                </a:solidFill>
                <a:latin typeface="+mj-lt"/>
                <a:ea typeface="+mj-ea"/>
                <a:cs typeface="+mj-cs"/>
              </a:defRPr>
            </a:lvl1pPr>
          </a:lstStyle>
          <a:p>
            <a:pPr algn="ctr"/>
            <a:r>
              <a:rPr lang="de-AT" b="1"/>
              <a:t>Was sagt das Gesetz dazu</a:t>
            </a:r>
            <a:endParaRPr lang="de-AT" b="1" dirty="0"/>
          </a:p>
        </p:txBody>
      </p:sp>
      <p:pic>
        <p:nvPicPr>
          <p:cNvPr id="9" name="Grafik 8" descr="Fragezeichen mit einfarbiger Füllung">
            <a:extLst>
              <a:ext uri="{FF2B5EF4-FFF2-40B4-BE49-F238E27FC236}">
                <a16:creationId xmlns:a16="http://schemas.microsoft.com/office/drawing/2014/main" id="{E99BEF21-947C-B1D4-E9DB-F6443D45886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10454" y="914127"/>
            <a:ext cx="627501" cy="627501"/>
          </a:xfrm>
          <a:prstGeom prst="rect">
            <a:avLst/>
          </a:prstGeom>
        </p:spPr>
      </p:pic>
    </p:spTree>
    <p:extLst>
      <p:ext uri="{BB962C8B-B14F-4D97-AF65-F5344CB8AC3E}">
        <p14:creationId xmlns:p14="http://schemas.microsoft.com/office/powerpoint/2010/main" val="21295374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914CDCC2-9B3D-865B-21B2-68CB443496F9}"/>
              </a:ext>
            </a:extLst>
          </p:cNvPr>
          <p:cNvSpPr>
            <a:spLocks noGrp="1"/>
          </p:cNvSpPr>
          <p:nvPr>
            <p:ph idx="1"/>
          </p:nvPr>
        </p:nvSpPr>
        <p:spPr>
          <a:xfrm>
            <a:off x="1190297" y="1871993"/>
            <a:ext cx="10163503" cy="3630173"/>
          </a:xfrm>
          <a:prstGeom prst="foldedCorner">
            <a:avLst/>
          </a:prstGeom>
          <a:solidFill>
            <a:schemeClr val="accent3">
              <a:lumMod val="20000"/>
              <a:lumOff val="80000"/>
            </a:schemeClr>
          </a:solidFill>
        </p:spPr>
        <p:txBody>
          <a:bodyPr>
            <a:normAutofit/>
          </a:bodyPr>
          <a:lstStyle/>
          <a:p>
            <a:pPr marL="0" indent="0" algn="just">
              <a:lnSpc>
                <a:spcPct val="120000"/>
              </a:lnSpc>
              <a:buNone/>
            </a:pPr>
            <a:endParaRPr lang="de-AT" sz="1800" dirty="0"/>
          </a:p>
          <a:p>
            <a:pPr marL="0" indent="0" algn="just">
              <a:lnSpc>
                <a:spcPct val="120000"/>
              </a:lnSpc>
              <a:buNone/>
            </a:pPr>
            <a:r>
              <a:rPr lang="de-AT" sz="3600" b="1" dirty="0">
                <a:solidFill>
                  <a:schemeClr val="accent6">
                    <a:lumMod val="75000"/>
                  </a:schemeClr>
                </a:solidFill>
              </a:rPr>
              <a:t>JA</a:t>
            </a:r>
            <a:r>
              <a:rPr lang="de-AT" dirty="0"/>
              <a:t>, </a:t>
            </a:r>
            <a:r>
              <a:rPr lang="de-AT" dirty="0" err="1"/>
              <a:t>Arbeitgeber:innen</a:t>
            </a:r>
            <a:r>
              <a:rPr lang="de-AT" dirty="0"/>
              <a:t> sind auch verpflichtet, die </a:t>
            </a:r>
            <a:r>
              <a:rPr lang="de-AT" dirty="0" err="1"/>
              <a:t>Arbeitnehmer:innen</a:t>
            </a:r>
            <a:r>
              <a:rPr lang="de-AT" dirty="0"/>
              <a:t> zu schützen, darunter fällt auch der sogenannte Arbeitszeitschutz und somit die Einhaltung der Mittagspause. </a:t>
            </a:r>
          </a:p>
        </p:txBody>
      </p:sp>
      <p:sp>
        <p:nvSpPr>
          <p:cNvPr id="5" name="Foliennummernplatzhalter 4">
            <a:extLst>
              <a:ext uri="{FF2B5EF4-FFF2-40B4-BE49-F238E27FC236}">
                <a16:creationId xmlns:a16="http://schemas.microsoft.com/office/drawing/2014/main" id="{5F33F151-E55A-2F41-5A59-2FDB82AFEBD7}"/>
              </a:ext>
            </a:extLst>
          </p:cNvPr>
          <p:cNvSpPr>
            <a:spLocks noGrp="1"/>
          </p:cNvSpPr>
          <p:nvPr>
            <p:ph type="sldNum" sz="quarter" idx="12"/>
          </p:nvPr>
        </p:nvSpPr>
        <p:spPr/>
        <p:txBody>
          <a:bodyPr/>
          <a:lstStyle/>
          <a:p>
            <a:fld id="{4C23FFEC-42AF-4C5F-8FEB-D69D9B6A7C04}" type="slidenum">
              <a:rPr lang="de-AT" smtClean="0"/>
              <a:t>9</a:t>
            </a:fld>
            <a:endParaRPr lang="de-AT"/>
          </a:p>
        </p:txBody>
      </p:sp>
      <p:grpSp>
        <p:nvGrpSpPr>
          <p:cNvPr id="6" name="Gruppieren 5">
            <a:extLst>
              <a:ext uri="{FF2B5EF4-FFF2-40B4-BE49-F238E27FC236}">
                <a16:creationId xmlns:a16="http://schemas.microsoft.com/office/drawing/2014/main" id="{4A9043E8-F426-7550-31AC-CFC053AA6934}"/>
              </a:ext>
            </a:extLst>
          </p:cNvPr>
          <p:cNvGrpSpPr/>
          <p:nvPr/>
        </p:nvGrpSpPr>
        <p:grpSpPr>
          <a:xfrm>
            <a:off x="145914" y="4527291"/>
            <a:ext cx="1634195" cy="2430590"/>
            <a:chOff x="1995816" y="5086350"/>
            <a:chExt cx="1247775" cy="1874837"/>
          </a:xfrm>
        </p:grpSpPr>
        <p:pic>
          <p:nvPicPr>
            <p:cNvPr id="7" name="Grafik 6" descr="Eine Frau in einem T-Shirt">
              <a:extLst>
                <a:ext uri="{FF2B5EF4-FFF2-40B4-BE49-F238E27FC236}">
                  <a16:creationId xmlns:a16="http://schemas.microsoft.com/office/drawing/2014/main" id="{9841D3E6-FE58-DF4D-DDC2-756FB5AAEC1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995816" y="5751512"/>
              <a:ext cx="1247775" cy="1209675"/>
            </a:xfrm>
            <a:prstGeom prst="rect">
              <a:avLst/>
            </a:prstGeom>
          </p:spPr>
        </p:pic>
        <p:grpSp>
          <p:nvGrpSpPr>
            <p:cNvPr id="9" name="Gruppieren 8">
              <a:extLst>
                <a:ext uri="{FF2B5EF4-FFF2-40B4-BE49-F238E27FC236}">
                  <a16:creationId xmlns:a16="http://schemas.microsoft.com/office/drawing/2014/main" id="{B0AC3E76-0260-29A8-F12D-0A740FD47E33}"/>
                </a:ext>
              </a:extLst>
            </p:cNvPr>
            <p:cNvGrpSpPr/>
            <p:nvPr/>
          </p:nvGrpSpPr>
          <p:grpSpPr>
            <a:xfrm>
              <a:off x="2148215" y="5086350"/>
              <a:ext cx="942975" cy="1047750"/>
              <a:chOff x="3072104" y="5430838"/>
              <a:chExt cx="942975" cy="1047750"/>
            </a:xfrm>
          </p:grpSpPr>
          <p:pic>
            <p:nvPicPr>
              <p:cNvPr id="10" name="Grafik 9" descr="Frau mit langem Haar">
                <a:extLst>
                  <a:ext uri="{FF2B5EF4-FFF2-40B4-BE49-F238E27FC236}">
                    <a16:creationId xmlns:a16="http://schemas.microsoft.com/office/drawing/2014/main" id="{2FA4FE88-7281-E449-54FC-1088979C754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072104" y="5430838"/>
                <a:ext cx="942975" cy="1047750"/>
              </a:xfrm>
              <a:prstGeom prst="rect">
                <a:avLst/>
              </a:prstGeom>
            </p:spPr>
          </p:pic>
          <p:pic>
            <p:nvPicPr>
              <p:cNvPr id="11" name="Grafik 10" descr="Ein gelangweiltes Gesicht">
                <a:extLst>
                  <a:ext uri="{FF2B5EF4-FFF2-40B4-BE49-F238E27FC236}">
                    <a16:creationId xmlns:a16="http://schemas.microsoft.com/office/drawing/2014/main" id="{C2A67481-D7E0-DC8C-E9D7-669250D76E7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492655" y="5771600"/>
                <a:ext cx="304800" cy="333375"/>
              </a:xfrm>
              <a:prstGeom prst="rect">
                <a:avLst/>
              </a:prstGeom>
            </p:spPr>
          </p:pic>
        </p:grpSp>
      </p:grpSp>
      <p:sp>
        <p:nvSpPr>
          <p:cNvPr id="13" name="Titel 1">
            <a:extLst>
              <a:ext uri="{FF2B5EF4-FFF2-40B4-BE49-F238E27FC236}">
                <a16:creationId xmlns:a16="http://schemas.microsoft.com/office/drawing/2014/main" id="{34D3C825-21A2-6969-20B2-ACA8E04BDC55}"/>
              </a:ext>
            </a:extLst>
          </p:cNvPr>
          <p:cNvSpPr>
            <a:spLocks noGrp="1"/>
          </p:cNvSpPr>
          <p:nvPr>
            <p:ph type="title"/>
          </p:nvPr>
        </p:nvSpPr>
        <p:spPr>
          <a:xfrm>
            <a:off x="838200" y="829113"/>
            <a:ext cx="10515600" cy="1009651"/>
          </a:xfrm>
        </p:spPr>
        <p:txBody>
          <a:bodyPr/>
          <a:lstStyle/>
          <a:p>
            <a:pPr algn="ctr"/>
            <a:r>
              <a:rPr lang="de-AT" b="1" dirty="0"/>
              <a:t>Was sagt das Gesetz dazu</a:t>
            </a:r>
          </a:p>
        </p:txBody>
      </p:sp>
      <p:pic>
        <p:nvPicPr>
          <p:cNvPr id="14" name="Grafik 13" descr="Fragezeichen mit einfarbiger Füllung">
            <a:extLst>
              <a:ext uri="{FF2B5EF4-FFF2-40B4-BE49-F238E27FC236}">
                <a16:creationId xmlns:a16="http://schemas.microsoft.com/office/drawing/2014/main" id="{89AD6841-D61D-A51C-1C29-40CA4DB2755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910454" y="914127"/>
            <a:ext cx="627501" cy="627501"/>
          </a:xfrm>
          <a:prstGeom prst="rect">
            <a:avLst/>
          </a:prstGeom>
        </p:spPr>
      </p:pic>
    </p:spTree>
    <p:extLst>
      <p:ext uri="{BB962C8B-B14F-4D97-AF65-F5344CB8AC3E}">
        <p14:creationId xmlns:p14="http://schemas.microsoft.com/office/powerpoint/2010/main" val="116979939"/>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8" ma:contentTypeDescription="Ein neues Dokument erstellen." ma:contentTypeScope="" ma:versionID="f5e3b4240479c2d2fb83b7ce32ab2b2e">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096f724d03bae60f97515ed20eb8d29d"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47867C4-A704-410B-B87B-4ECBA826FE6E}">
  <ds:schemaRefs>
    <ds:schemaRef ds:uri="ddef0fd0-f7a0-46f6-88e2-570aff215751"/>
    <ds:schemaRef ds:uri="http://purl.org/dc/terms/"/>
    <ds:schemaRef ds:uri="http://www.w3.org/XML/1998/namespace"/>
    <ds:schemaRef ds:uri="http://purl.org/dc/elements/1.1/"/>
    <ds:schemaRef ds:uri="http://schemas.microsoft.com/office/2006/metadata/properties"/>
    <ds:schemaRef ds:uri="http://schemas.openxmlformats.org/package/2006/metadata/core-properties"/>
    <ds:schemaRef ds:uri="9b3acc60-b0dd-4309-89dc-e18f00e7e0ae"/>
    <ds:schemaRef ds:uri="http://schemas.microsoft.com/office/2006/documentManagement/types"/>
    <ds:schemaRef ds:uri="http://schemas.microsoft.com/office/infopath/2007/PartnerControls"/>
    <ds:schemaRef ds:uri="http://purl.org/dc/dcmitype/"/>
  </ds:schemaRefs>
</ds:datastoreItem>
</file>

<file path=customXml/itemProps2.xml><?xml version="1.0" encoding="utf-8"?>
<ds:datastoreItem xmlns:ds="http://schemas.openxmlformats.org/officeDocument/2006/customXml" ds:itemID="{484F6893-2366-4F17-8C7B-C3F002D71E5B}"/>
</file>

<file path=customXml/itemProps3.xml><?xml version="1.0" encoding="utf-8"?>
<ds:datastoreItem xmlns:ds="http://schemas.openxmlformats.org/officeDocument/2006/customXml" ds:itemID="{DE663D56-916E-41D4-BB0D-AAF70EE1058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955</Words>
  <Application>Microsoft Office PowerPoint</Application>
  <PresentationFormat>Breitbild</PresentationFormat>
  <Paragraphs>143</Paragraphs>
  <Slides>23</Slides>
  <Notes>5</Notes>
  <HiddenSlides>1</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23</vt:i4>
      </vt:variant>
    </vt:vector>
  </HeadingPairs>
  <TitlesOfParts>
    <vt:vector size="30" baseType="lpstr">
      <vt:lpstr>Arial</vt:lpstr>
      <vt:lpstr>Calibri</vt:lpstr>
      <vt:lpstr>Calibri Light</vt:lpstr>
      <vt:lpstr>Fave Script Bold Pro</vt:lpstr>
      <vt:lpstr>Gadugi</vt:lpstr>
      <vt:lpstr>Wingdings</vt:lpstr>
      <vt:lpstr>Office</vt:lpstr>
      <vt:lpstr>Arbeitsleben</vt:lpstr>
      <vt:lpstr>Ist das gerecht</vt:lpstr>
      <vt:lpstr>Ist das gerecht</vt:lpstr>
      <vt:lpstr>Ist das gerecht</vt:lpstr>
      <vt:lpstr>Ist das gerecht</vt:lpstr>
      <vt:lpstr>Rechte und Pflichten</vt:lpstr>
      <vt:lpstr>Was sagt das Gesetz dazu</vt:lpstr>
      <vt:lpstr>PowerPoint-Präsentation</vt:lpstr>
      <vt:lpstr>Was sagt das Gesetz dazu</vt:lpstr>
      <vt:lpstr>Was sagt das Gesetz dazu</vt:lpstr>
      <vt:lpstr>Ist das gereicht</vt:lpstr>
      <vt:lpstr>Arbeitszeit</vt:lpstr>
      <vt:lpstr>Was sagt das Gesetz dazu</vt:lpstr>
      <vt:lpstr>Ist das gerecht</vt:lpstr>
      <vt:lpstr>Urlaub, Krankheit und Unfall  </vt:lpstr>
      <vt:lpstr>Was sagt das Gesetz dazu</vt:lpstr>
      <vt:lpstr>Arbeitsvertrag</vt:lpstr>
      <vt:lpstr>Ist das gerecht</vt:lpstr>
      <vt:lpstr>Beendigung des Arbeitsverhältnisses</vt:lpstr>
      <vt:lpstr>Was sagt das Gesetz dazu</vt:lpstr>
      <vt:lpstr>Stationenbetrieb</vt:lpstr>
      <vt:lpstr>Reflexion</vt:lpstr>
      <vt:lpstr>Stempelpass Vorlage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2024-07-10T06:29:08Z</dcterms:created>
  <dcterms:modified xsi:type="dcterms:W3CDTF">2024-08-02T11:09:49Z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0x01010014E8844506ADE74D860AC3641FDE800D</vt:lpwstr>
  </property>
</Properties>
</file>