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4"/>
  </p:sldMasterIdLst>
  <p:notesMasterIdLst>
    <p:notesMasterId r:id="rId21"/>
  </p:notesMasterIdLst>
  <p:handoutMasterIdLst>
    <p:handoutMasterId r:id="rId22"/>
  </p:handoutMasterIdLst>
  <p:sldIdLst>
    <p:sldId id="256" r:id="rId5"/>
    <p:sldId id="274" r:id="rId6"/>
    <p:sldId id="266" r:id="rId7"/>
    <p:sldId id="271" r:id="rId8"/>
    <p:sldId id="258" r:id="rId9"/>
    <p:sldId id="259" r:id="rId10"/>
    <p:sldId id="265" r:id="rId11"/>
    <p:sldId id="264" r:id="rId12"/>
    <p:sldId id="262" r:id="rId13"/>
    <p:sldId id="270" r:id="rId14"/>
    <p:sldId id="268" r:id="rId15"/>
    <p:sldId id="277" r:id="rId16"/>
    <p:sldId id="272" r:id="rId17"/>
    <p:sldId id="276" r:id="rId18"/>
    <p:sldId id="273" r:id="rId19"/>
    <p:sldId id="269" r:id="rId2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55F43438-FF09-49D3-AA2C-2495507E1703}">
          <p14:sldIdLst>
            <p14:sldId id="256"/>
          </p14:sldIdLst>
        </p14:section>
        <p14:section name="Bedeutung des Konsums" id="{16EBABC1-286B-410B-A226-3C7253B5C24B}">
          <p14:sldIdLst>
            <p14:sldId id="274"/>
            <p14:sldId id="266"/>
            <p14:sldId id="271"/>
            <p14:sldId id="258"/>
          </p14:sldIdLst>
        </p14:section>
        <p14:section name="Steuern" id="{F11CB100-E072-4A2F-B0F0-E64B2F47B80B}">
          <p14:sldIdLst>
            <p14:sldId id="259"/>
            <p14:sldId id="265"/>
            <p14:sldId id="264"/>
            <p14:sldId id="262"/>
            <p14:sldId id="270"/>
            <p14:sldId id="268"/>
            <p14:sldId id="277"/>
            <p14:sldId id="272"/>
          </p14:sldIdLst>
        </p14:section>
        <p14:section name="Folien für AB" id="{47161CA2-C6ED-4A50-A507-E57D14A883A9}">
          <p14:sldIdLst>
            <p14:sldId id="276"/>
            <p14:sldId id="273"/>
            <p14:sldId id="26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96B6"/>
    <a:srgbClr val="8CCAD8"/>
    <a:srgbClr val="E5F4F7"/>
    <a:srgbClr val="C0E2EA"/>
    <a:srgbClr val="B5D5CA"/>
    <a:srgbClr val="AFABAB"/>
    <a:srgbClr val="BBB8A5"/>
    <a:srgbClr val="B099B9"/>
    <a:srgbClr val="8FBB9D"/>
    <a:srgbClr val="9ABB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855A6B-DBF8-47F7-8DE3-EC343F611F95}" v="1" dt="2024-09-27T10:55:56.5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93" autoAdjust="0"/>
    <p:restoredTop sz="94743" autoAdjust="0"/>
  </p:normalViewPr>
  <p:slideViewPr>
    <p:cSldViewPr snapToGrid="0">
      <p:cViewPr varScale="1">
        <p:scale>
          <a:sx n="71" d="100"/>
          <a:sy n="71" d="100"/>
        </p:scale>
        <p:origin x="576" y="60"/>
      </p:cViewPr>
      <p:guideLst/>
    </p:cSldViewPr>
  </p:slideViewPr>
  <p:notesTextViewPr>
    <p:cViewPr>
      <p:scale>
        <a:sx n="1" d="1"/>
        <a:sy n="1" d="1"/>
      </p:scale>
      <p:origin x="0" y="0"/>
    </p:cViewPr>
  </p:notesTextViewPr>
  <p:notesViewPr>
    <p:cSldViewPr snapToGrid="0">
      <p:cViewPr varScale="1">
        <p:scale>
          <a:sx n="73" d="100"/>
          <a:sy n="73" d="100"/>
        </p:scale>
        <p:origin x="2694" y="2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de-AT" noProof="0" dirty="0"/>
              <a:t>Staatsausgaben in Ö. im</a:t>
            </a:r>
            <a:r>
              <a:rPr lang="de-AT" baseline="0" noProof="0" dirty="0"/>
              <a:t> Jahr 2023 nach Aufgabenbereichen</a:t>
            </a:r>
            <a:endParaRPr lang="de-AT" noProof="0"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pieChart>
        <c:varyColors val="1"/>
        <c:ser>
          <c:idx val="0"/>
          <c:order val="0"/>
          <c:tx>
            <c:strRef>
              <c:f>Tabelle1!$B$1</c:f>
              <c:strCache>
                <c:ptCount val="1"/>
                <c:pt idx="0">
                  <c:v>Ausgaben</c:v>
                </c:pt>
              </c:strCache>
            </c:strRef>
          </c:tx>
          <c:dPt>
            <c:idx val="0"/>
            <c:bubble3D val="0"/>
            <c:spPr>
              <a:solidFill>
                <a:srgbClr val="AFABAB"/>
              </a:solidFill>
              <a:ln w="19050">
                <a:solidFill>
                  <a:schemeClr val="lt1"/>
                </a:solidFill>
              </a:ln>
              <a:effectLst/>
            </c:spPr>
            <c:extLst>
              <c:ext xmlns:c16="http://schemas.microsoft.com/office/drawing/2014/chart" uri="{C3380CC4-5D6E-409C-BE32-E72D297353CC}">
                <c16:uniqueId val="{00000001-1804-4AA7-BC85-261FA98A5206}"/>
              </c:ext>
            </c:extLst>
          </c:dPt>
          <c:dPt>
            <c:idx val="1"/>
            <c:bubble3D val="0"/>
            <c:spPr>
              <a:solidFill>
                <a:srgbClr val="8FBB9D"/>
              </a:solidFill>
              <a:ln w="19050">
                <a:solidFill>
                  <a:schemeClr val="lt1"/>
                </a:solidFill>
              </a:ln>
              <a:effectLst/>
            </c:spPr>
            <c:extLst>
              <c:ext xmlns:c16="http://schemas.microsoft.com/office/drawing/2014/chart" uri="{C3380CC4-5D6E-409C-BE32-E72D297353CC}">
                <c16:uniqueId val="{00000008-1804-4AA7-BC85-261FA98A5206}"/>
              </c:ext>
            </c:extLst>
          </c:dPt>
          <c:dPt>
            <c:idx val="2"/>
            <c:bubble3D val="0"/>
            <c:spPr>
              <a:solidFill>
                <a:srgbClr val="8CCAD8"/>
              </a:solidFill>
              <a:ln w="19050">
                <a:solidFill>
                  <a:schemeClr val="lt1"/>
                </a:solidFill>
              </a:ln>
              <a:effectLst/>
            </c:spPr>
            <c:extLst>
              <c:ext xmlns:c16="http://schemas.microsoft.com/office/drawing/2014/chart" uri="{C3380CC4-5D6E-409C-BE32-E72D297353CC}">
                <c16:uniqueId val="{00000002-1804-4AA7-BC85-261FA98A5206}"/>
              </c:ext>
            </c:extLst>
          </c:dPt>
          <c:dPt>
            <c:idx val="3"/>
            <c:bubble3D val="0"/>
            <c:spPr>
              <a:solidFill>
                <a:srgbClr val="E0CC76"/>
              </a:solidFill>
              <a:ln w="19050">
                <a:solidFill>
                  <a:schemeClr val="lt1"/>
                </a:solidFill>
              </a:ln>
              <a:effectLst/>
            </c:spPr>
            <c:extLst>
              <c:ext xmlns:c16="http://schemas.microsoft.com/office/drawing/2014/chart" uri="{C3380CC4-5D6E-409C-BE32-E72D297353CC}">
                <c16:uniqueId val="{00000004-1804-4AA7-BC85-261FA98A5206}"/>
              </c:ext>
            </c:extLst>
          </c:dPt>
          <c:dPt>
            <c:idx val="4"/>
            <c:bubble3D val="0"/>
            <c:spPr>
              <a:solidFill>
                <a:srgbClr val="BBB8A5"/>
              </a:solidFill>
              <a:ln w="19050">
                <a:solidFill>
                  <a:schemeClr val="lt1"/>
                </a:solidFill>
              </a:ln>
              <a:effectLst/>
            </c:spPr>
            <c:extLst>
              <c:ext xmlns:c16="http://schemas.microsoft.com/office/drawing/2014/chart" uri="{C3380CC4-5D6E-409C-BE32-E72D297353CC}">
                <c16:uniqueId val="{00000006-1804-4AA7-BC85-261FA98A5206}"/>
              </c:ext>
            </c:extLst>
          </c:dPt>
          <c:dPt>
            <c:idx val="5"/>
            <c:bubble3D val="0"/>
            <c:spPr>
              <a:solidFill>
                <a:srgbClr val="DB8D8F"/>
              </a:solidFill>
              <a:ln w="19050">
                <a:solidFill>
                  <a:schemeClr val="lt1"/>
                </a:solidFill>
              </a:ln>
              <a:effectLst/>
            </c:spPr>
            <c:extLst>
              <c:ext xmlns:c16="http://schemas.microsoft.com/office/drawing/2014/chart" uri="{C3380CC4-5D6E-409C-BE32-E72D297353CC}">
                <c16:uniqueId val="{00000003-1804-4AA7-BC85-261FA98A5206}"/>
              </c:ext>
            </c:extLst>
          </c:dPt>
          <c:dPt>
            <c:idx val="6"/>
            <c:bubble3D val="0"/>
            <c:spPr>
              <a:solidFill>
                <a:srgbClr val="B099B9"/>
              </a:solidFill>
              <a:ln w="19050">
                <a:solidFill>
                  <a:schemeClr val="lt1"/>
                </a:solidFill>
              </a:ln>
              <a:effectLst/>
            </c:spPr>
            <c:extLst>
              <c:ext xmlns:c16="http://schemas.microsoft.com/office/drawing/2014/chart" uri="{C3380CC4-5D6E-409C-BE32-E72D297353CC}">
                <c16:uniqueId val="{00000005-1804-4AA7-BC85-261FA98A5206}"/>
              </c:ext>
            </c:extLst>
          </c:dPt>
          <c:dPt>
            <c:idx val="7"/>
            <c:bubble3D val="0"/>
            <c:spPr>
              <a:solidFill>
                <a:srgbClr val="9ABBC2"/>
              </a:solidFill>
              <a:ln w="19050">
                <a:solidFill>
                  <a:schemeClr val="lt1"/>
                </a:solidFill>
              </a:ln>
              <a:effectLst/>
            </c:spPr>
            <c:extLst>
              <c:ext xmlns:c16="http://schemas.microsoft.com/office/drawing/2014/chart" uri="{C3380CC4-5D6E-409C-BE32-E72D297353CC}">
                <c16:uniqueId val="{00000007-1804-4AA7-BC85-261FA98A5206}"/>
              </c:ext>
            </c:extLst>
          </c:dPt>
          <c:dPt>
            <c:idx val="8"/>
            <c:bubble3D val="0"/>
            <c:spPr>
              <a:solidFill>
                <a:srgbClr val="E6A37E"/>
              </a:solidFill>
              <a:ln w="19050">
                <a:solidFill>
                  <a:schemeClr val="lt1"/>
                </a:solidFill>
              </a:ln>
              <a:effectLst/>
            </c:spPr>
            <c:extLst>
              <c:ext xmlns:c16="http://schemas.microsoft.com/office/drawing/2014/chart" uri="{C3380CC4-5D6E-409C-BE32-E72D297353CC}">
                <c16:uniqueId val="{0000000A-1804-4AA7-BC85-261FA98A5206}"/>
              </c:ext>
            </c:extLst>
          </c:dPt>
          <c:dPt>
            <c:idx val="9"/>
            <c:bubble3D val="0"/>
            <c:spPr>
              <a:solidFill>
                <a:srgbClr val="B5D5CA"/>
              </a:solidFill>
              <a:ln w="19050">
                <a:solidFill>
                  <a:schemeClr val="lt1"/>
                </a:solidFill>
              </a:ln>
              <a:effectLst/>
            </c:spPr>
            <c:extLst>
              <c:ext xmlns:c16="http://schemas.microsoft.com/office/drawing/2014/chart" uri="{C3380CC4-5D6E-409C-BE32-E72D297353CC}">
                <c16:uniqueId val="{00000009-1804-4AA7-BC85-261FA98A5206}"/>
              </c:ext>
            </c:extLst>
          </c:dPt>
          <c:dLbls>
            <c:spPr>
              <a:solidFill>
                <a:schemeClr val="bg1"/>
              </a:solidFill>
              <a:ln>
                <a:solidFill>
                  <a:srgbClr val="38A7C1"/>
                </a:solid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de-DE"/>
              </a:p>
            </c:txPr>
            <c:dLblPos val="bestFit"/>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Tabelle1!$A$2:$A$11</c:f>
              <c:strCache>
                <c:ptCount val="10"/>
                <c:pt idx="0">
                  <c:v>Soziale Sicherung</c:v>
                </c:pt>
                <c:pt idx="1">
                  <c:v>Gesundheitswesen</c:v>
                </c:pt>
                <c:pt idx="2">
                  <c:v>Wirtschaftliche Angelegenheiten</c:v>
                </c:pt>
                <c:pt idx="3">
                  <c:v>Allgemeine öffentliche Verwaltung</c:v>
                </c:pt>
                <c:pt idx="4">
                  <c:v>Bildungswesen</c:v>
                </c:pt>
                <c:pt idx="5">
                  <c:v>Öffentliche Ordnung und Sicherheit</c:v>
                </c:pt>
                <c:pt idx="6">
                  <c:v>Freizeitgestaltung, Sport, Kultur und Religion</c:v>
                </c:pt>
                <c:pt idx="7">
                  <c:v>Umweltschutz</c:v>
                </c:pt>
                <c:pt idx="8">
                  <c:v>Verteidigung</c:v>
                </c:pt>
                <c:pt idx="9">
                  <c:v>Wohnungswesen und kommunale Gemeinschaftsdienste</c:v>
                </c:pt>
              </c:strCache>
            </c:strRef>
          </c:cat>
          <c:val>
            <c:numRef>
              <c:f>Tabelle1!$B$2:$B$11</c:f>
              <c:numCache>
                <c:formatCode>_-* #,##0\ "€"_-;\-* #,##0\ "€"_-;_-* "-"??\ "€"_-;_-@_-</c:formatCode>
                <c:ptCount val="10"/>
                <c:pt idx="0">
                  <c:v>100992</c:v>
                </c:pt>
                <c:pt idx="1">
                  <c:v>42884</c:v>
                </c:pt>
                <c:pt idx="2">
                  <c:v>35259</c:v>
                </c:pt>
                <c:pt idx="3">
                  <c:v>26628</c:v>
                </c:pt>
                <c:pt idx="4">
                  <c:v>23340</c:v>
                </c:pt>
                <c:pt idx="5">
                  <c:v>6471</c:v>
                </c:pt>
                <c:pt idx="6">
                  <c:v>5743</c:v>
                </c:pt>
                <c:pt idx="7">
                  <c:v>2884</c:v>
                </c:pt>
                <c:pt idx="8">
                  <c:v>2862</c:v>
                </c:pt>
                <c:pt idx="9">
                  <c:v>1718</c:v>
                </c:pt>
              </c:numCache>
            </c:numRef>
          </c:val>
          <c:extLst>
            <c:ext xmlns:c16="http://schemas.microsoft.com/office/drawing/2014/chart" uri="{C3380CC4-5D6E-409C-BE32-E72D297353CC}">
              <c16:uniqueId val="{00000000-1804-4AA7-BC85-261FA98A520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E6AEF9C-658A-913C-9738-B4CBA6E51D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a:extLst>
              <a:ext uri="{FF2B5EF4-FFF2-40B4-BE49-F238E27FC236}">
                <a16:creationId xmlns:a16="http://schemas.microsoft.com/office/drawing/2014/main" id="{DBE4259D-5FF8-21D6-AA34-3AC9144463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70E7F32-1E2C-4E53-8182-5538962F12C5}" type="datetimeFigureOut">
              <a:rPr lang="de-AT" smtClean="0"/>
              <a:t>27.09.2024</a:t>
            </a:fld>
            <a:endParaRPr lang="de-AT"/>
          </a:p>
        </p:txBody>
      </p:sp>
      <p:sp>
        <p:nvSpPr>
          <p:cNvPr id="4" name="Fußzeilenplatzhalter 3">
            <a:extLst>
              <a:ext uri="{FF2B5EF4-FFF2-40B4-BE49-F238E27FC236}">
                <a16:creationId xmlns:a16="http://schemas.microsoft.com/office/drawing/2014/main" id="{EAAE8756-03FE-B489-7842-4CD0D9E7879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a:extLst>
              <a:ext uri="{FF2B5EF4-FFF2-40B4-BE49-F238E27FC236}">
                <a16:creationId xmlns:a16="http://schemas.microsoft.com/office/drawing/2014/main" id="{51AEDEDC-30EC-45EA-E4CF-677C3B8E03F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9089D9-9695-4731-8F20-C43BF1C68EE8}" type="slidenum">
              <a:rPr lang="de-AT" smtClean="0"/>
              <a:t>‹Nr.›</a:t>
            </a:fld>
            <a:endParaRPr lang="de-AT"/>
          </a:p>
        </p:txBody>
      </p:sp>
    </p:spTree>
    <p:extLst>
      <p:ext uri="{BB962C8B-B14F-4D97-AF65-F5344CB8AC3E}">
        <p14:creationId xmlns:p14="http://schemas.microsoft.com/office/powerpoint/2010/main" val="530652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ACE6F3-B57E-443A-A8DA-6C2C80B6CC27}" type="datetimeFigureOut">
              <a:rPr lang="de-AT" smtClean="0"/>
              <a:t>27.09.2024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7A2DD-559C-4957-BFD1-D1F3EC902464}" type="slidenum">
              <a:rPr lang="de-AT" smtClean="0"/>
              <a:t>‹Nr.›</a:t>
            </a:fld>
            <a:endParaRPr lang="de-AT"/>
          </a:p>
        </p:txBody>
      </p:sp>
    </p:spTree>
    <p:extLst>
      <p:ext uri="{BB962C8B-B14F-4D97-AF65-F5344CB8AC3E}">
        <p14:creationId xmlns:p14="http://schemas.microsoft.com/office/powerpoint/2010/main" val="1420250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1567A2DD-559C-4957-BFD1-D1F3EC902464}" type="slidenum">
              <a:rPr lang="de-AT" smtClean="0"/>
              <a:t>5</a:t>
            </a:fld>
            <a:endParaRPr lang="de-AT"/>
          </a:p>
        </p:txBody>
      </p:sp>
    </p:spTree>
    <p:extLst>
      <p:ext uri="{BB962C8B-B14F-4D97-AF65-F5344CB8AC3E}">
        <p14:creationId xmlns:p14="http://schemas.microsoft.com/office/powerpoint/2010/main" val="2773518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464ABD-7F6F-CB5C-BB82-49BD8AC5B989}"/>
              </a:ext>
            </a:extLst>
          </p:cNvPr>
          <p:cNvSpPr>
            <a:spLocks noGrp="1"/>
          </p:cNvSpPr>
          <p:nvPr>
            <p:ph type="ctrTitle"/>
          </p:nvPr>
        </p:nvSpPr>
        <p:spPr>
          <a:xfrm>
            <a:off x="1524000" y="2417379"/>
            <a:ext cx="9144000" cy="1092584"/>
          </a:xfrm>
        </p:spPr>
        <p:txBody>
          <a:bodyPr anchor="b">
            <a:normAutofit/>
          </a:bodyPr>
          <a:lstStyle>
            <a:lvl1pPr algn="ctr">
              <a:defRPr sz="5400">
                <a:solidFill>
                  <a:schemeClr val="bg1"/>
                </a:solidFill>
              </a:defRPr>
            </a:lvl1pPr>
          </a:lstStyle>
          <a:p>
            <a:r>
              <a:rPr lang="de-DE" dirty="0"/>
              <a:t>Mastertitelformat bearbeiten</a:t>
            </a:r>
            <a:endParaRPr lang="de-AT" dirty="0"/>
          </a:p>
        </p:txBody>
      </p:sp>
      <p:sp>
        <p:nvSpPr>
          <p:cNvPr id="3" name="Untertitel 2">
            <a:extLst>
              <a:ext uri="{FF2B5EF4-FFF2-40B4-BE49-F238E27FC236}">
                <a16:creationId xmlns:a16="http://schemas.microsoft.com/office/drawing/2014/main" id="{7189A1FF-69B3-5ED1-F08E-06B48DAD68BC}"/>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de-AT" dirty="0"/>
          </a:p>
        </p:txBody>
      </p:sp>
      <p:sp>
        <p:nvSpPr>
          <p:cNvPr id="4" name="Datumsplatzhalter 3">
            <a:extLst>
              <a:ext uri="{FF2B5EF4-FFF2-40B4-BE49-F238E27FC236}">
                <a16:creationId xmlns:a16="http://schemas.microsoft.com/office/drawing/2014/main" id="{AED2F7CC-F5E0-9E58-F49E-0CD0DC111488}"/>
              </a:ext>
            </a:extLst>
          </p:cNvPr>
          <p:cNvSpPr>
            <a:spLocks noGrp="1"/>
          </p:cNvSpPr>
          <p:nvPr>
            <p:ph type="dt" sz="half" idx="10"/>
          </p:nvPr>
        </p:nvSpPr>
        <p:spPr/>
        <p:txBody>
          <a:bodyPr/>
          <a:lstStyle/>
          <a:p>
            <a:fld id="{7B72AFC8-71AF-4FA8-81EA-9CC1D8591C18}" type="datetime1">
              <a:rPr lang="de-AT" smtClean="0"/>
              <a:t>27.09.2024</a:t>
            </a:fld>
            <a:endParaRPr lang="de-AT"/>
          </a:p>
        </p:txBody>
      </p:sp>
      <p:sp>
        <p:nvSpPr>
          <p:cNvPr id="5" name="Fußzeilenplatzhalter 4">
            <a:extLst>
              <a:ext uri="{FF2B5EF4-FFF2-40B4-BE49-F238E27FC236}">
                <a16:creationId xmlns:a16="http://schemas.microsoft.com/office/drawing/2014/main" id="{69FC7B56-405B-CEC6-5F70-96042FC7A9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3932A690-45BC-2082-EF1E-F00BF76E3848}"/>
              </a:ext>
            </a:extLst>
          </p:cNvPr>
          <p:cNvSpPr>
            <a:spLocks noGrp="1"/>
          </p:cNvSpPr>
          <p:nvPr>
            <p:ph type="sldNum" sz="quarter" idx="12"/>
          </p:nvPr>
        </p:nvSpPr>
        <p:spPr/>
        <p:txBody>
          <a:bodyPr/>
          <a:lstStyle/>
          <a:p>
            <a:fld id="{4C23FFEC-42AF-4C5F-8FEB-D69D9B6A7C04}" type="slidenum">
              <a:rPr lang="de-AT" smtClean="0"/>
              <a:t>‹Nr.›</a:t>
            </a:fld>
            <a:endParaRPr lang="de-AT"/>
          </a:p>
        </p:txBody>
      </p:sp>
      <p:pic>
        <p:nvPicPr>
          <p:cNvPr id="7" name="Grafik 6" descr="Ein Bild, das Grafiken, Schrift, Grafikdesign, Text enthält.&#10;&#10;Automatisch generierte Beschreibung">
            <a:extLst>
              <a:ext uri="{FF2B5EF4-FFF2-40B4-BE49-F238E27FC236}">
                <a16:creationId xmlns:a16="http://schemas.microsoft.com/office/drawing/2014/main" id="{A980B4CC-8D7F-A554-4EC3-2DE1719F4FAC}"/>
              </a:ext>
            </a:extLst>
          </p:cNvPr>
          <p:cNvPicPr>
            <a:picLocks noChangeAspect="1"/>
          </p:cNvPicPr>
          <p:nvPr userDrawn="1"/>
        </p:nvPicPr>
        <p:blipFill>
          <a:blip r:embed="rId3"/>
          <a:stretch>
            <a:fillRect/>
          </a:stretch>
        </p:blipFill>
        <p:spPr bwMode="auto">
          <a:xfrm>
            <a:off x="7376160" y="1825625"/>
            <a:ext cx="1234440" cy="706755"/>
          </a:xfrm>
          <a:prstGeom prst="rect">
            <a:avLst/>
          </a:prstGeom>
        </p:spPr>
      </p:pic>
      <p:pic>
        <p:nvPicPr>
          <p:cNvPr id="8" name="Grafik 7" descr="Ein Bild, das Text, Schrift, Screenshot, weiß enthält.&#10;&#10;Automatisch generierte Beschreibung">
            <a:extLst>
              <a:ext uri="{FF2B5EF4-FFF2-40B4-BE49-F238E27FC236}">
                <a16:creationId xmlns:a16="http://schemas.microsoft.com/office/drawing/2014/main" id="{82BC6F5F-CAC9-79C0-6347-07C26E381833}"/>
              </a:ext>
            </a:extLst>
          </p:cNvPr>
          <p:cNvPicPr>
            <a:picLocks noChangeAspect="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5200" y="2028825"/>
            <a:ext cx="3634740" cy="511175"/>
          </a:xfrm>
          <a:prstGeom prst="rect">
            <a:avLst/>
          </a:prstGeom>
          <a:noFill/>
          <a:ln>
            <a:noFill/>
          </a:ln>
        </p:spPr>
      </p:pic>
    </p:spTree>
    <p:extLst>
      <p:ext uri="{BB962C8B-B14F-4D97-AF65-F5344CB8AC3E}">
        <p14:creationId xmlns:p14="http://schemas.microsoft.com/office/powerpoint/2010/main" val="2758401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D86DB4-0146-BA32-3C81-CDB6ADA9FA5C}"/>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14BEE132-D228-1F40-F945-92639918ED4B}"/>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906F0E2-28DC-65DB-7031-A193A7A0B1E5}"/>
              </a:ext>
            </a:extLst>
          </p:cNvPr>
          <p:cNvSpPr>
            <a:spLocks noGrp="1"/>
          </p:cNvSpPr>
          <p:nvPr>
            <p:ph type="dt" sz="half" idx="10"/>
          </p:nvPr>
        </p:nvSpPr>
        <p:spPr/>
        <p:txBody>
          <a:bodyPr/>
          <a:lstStyle/>
          <a:p>
            <a:fld id="{338EDD10-9B23-4350-97BC-2C1CFC0D54F1}" type="datetime1">
              <a:rPr lang="de-AT" smtClean="0"/>
              <a:t>27.09.2024</a:t>
            </a:fld>
            <a:endParaRPr lang="de-AT"/>
          </a:p>
        </p:txBody>
      </p:sp>
      <p:sp>
        <p:nvSpPr>
          <p:cNvPr id="5" name="Fußzeilenplatzhalter 4">
            <a:extLst>
              <a:ext uri="{FF2B5EF4-FFF2-40B4-BE49-F238E27FC236}">
                <a16:creationId xmlns:a16="http://schemas.microsoft.com/office/drawing/2014/main" id="{211969DB-A210-3A73-0122-1A770E75CC3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7D2B2BE5-2AEB-18E8-F087-0D5DB9EF2F92}"/>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2797704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4134C2F-843F-23F2-08C1-039F13C3016E}"/>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A46345AD-93B7-8C08-BE3B-A1F20C3FDFE6}"/>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546DAA41-1689-7BA6-EF63-0E2175A708DA}"/>
              </a:ext>
            </a:extLst>
          </p:cNvPr>
          <p:cNvSpPr>
            <a:spLocks noGrp="1"/>
          </p:cNvSpPr>
          <p:nvPr>
            <p:ph type="dt" sz="half" idx="10"/>
          </p:nvPr>
        </p:nvSpPr>
        <p:spPr/>
        <p:txBody>
          <a:bodyPr/>
          <a:lstStyle/>
          <a:p>
            <a:fld id="{418801F8-98D9-4D95-8348-CD17CB4A3F68}" type="datetime1">
              <a:rPr lang="de-AT" smtClean="0"/>
              <a:t>27.09.2024</a:t>
            </a:fld>
            <a:endParaRPr lang="de-AT"/>
          </a:p>
        </p:txBody>
      </p:sp>
      <p:sp>
        <p:nvSpPr>
          <p:cNvPr id="5" name="Fußzeilenplatzhalter 4">
            <a:extLst>
              <a:ext uri="{FF2B5EF4-FFF2-40B4-BE49-F238E27FC236}">
                <a16:creationId xmlns:a16="http://schemas.microsoft.com/office/drawing/2014/main" id="{1394FEF3-53C3-5730-AFDF-DEBCBF593A5A}"/>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03F285EF-1D57-311D-8577-6A9F133B9447}"/>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722704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9223D-CB3E-BEA4-08F0-FB556A9E06E2}"/>
              </a:ext>
            </a:extLst>
          </p:cNvPr>
          <p:cNvSpPr>
            <a:spLocks noGrp="1"/>
          </p:cNvSpPr>
          <p:nvPr>
            <p:ph type="title"/>
          </p:nvPr>
        </p:nvSpPr>
        <p:spPr>
          <a:xfrm>
            <a:off x="838200" y="681037"/>
            <a:ext cx="10515600" cy="1009651"/>
          </a:xfrm>
        </p:spPr>
        <p:txBody>
          <a:bodyPr/>
          <a:lstStyle>
            <a:lvl1pPr>
              <a:defRPr>
                <a:solidFill>
                  <a:srgbClr val="1096B6"/>
                </a:solidFill>
              </a:defRPr>
            </a:lvl1pPr>
          </a:lstStyle>
          <a:p>
            <a:r>
              <a:rPr lang="de-DE" dirty="0"/>
              <a:t>Mastertitelformat bearbeiten</a:t>
            </a:r>
            <a:endParaRPr lang="de-AT" dirty="0"/>
          </a:p>
        </p:txBody>
      </p:sp>
      <p:sp>
        <p:nvSpPr>
          <p:cNvPr id="3" name="Inhaltsplatzhalter 2">
            <a:extLst>
              <a:ext uri="{FF2B5EF4-FFF2-40B4-BE49-F238E27FC236}">
                <a16:creationId xmlns:a16="http://schemas.microsoft.com/office/drawing/2014/main" id="{DC1F9A8B-94A7-632E-1EA3-65E85F45FE28}"/>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4" name="Datumsplatzhalter 3">
            <a:extLst>
              <a:ext uri="{FF2B5EF4-FFF2-40B4-BE49-F238E27FC236}">
                <a16:creationId xmlns:a16="http://schemas.microsoft.com/office/drawing/2014/main" id="{E9B483B5-19CD-7CF0-9C19-E3D408D282C2}"/>
              </a:ext>
            </a:extLst>
          </p:cNvPr>
          <p:cNvSpPr>
            <a:spLocks noGrp="1"/>
          </p:cNvSpPr>
          <p:nvPr>
            <p:ph type="dt" sz="half" idx="10"/>
          </p:nvPr>
        </p:nvSpPr>
        <p:spPr/>
        <p:txBody>
          <a:bodyPr/>
          <a:lstStyle/>
          <a:p>
            <a:fld id="{D8F2C201-6C60-4773-9E8B-B829119F319A}" type="datetime1">
              <a:rPr lang="de-AT" smtClean="0"/>
              <a:t>27.09.2024</a:t>
            </a:fld>
            <a:endParaRPr lang="de-AT"/>
          </a:p>
        </p:txBody>
      </p:sp>
      <p:sp>
        <p:nvSpPr>
          <p:cNvPr id="5" name="Fußzeilenplatzhalter 4">
            <a:extLst>
              <a:ext uri="{FF2B5EF4-FFF2-40B4-BE49-F238E27FC236}">
                <a16:creationId xmlns:a16="http://schemas.microsoft.com/office/drawing/2014/main" id="{8A2D298C-0C2A-61AA-F6B4-9DAB62177920}"/>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F03FFE4-FEFC-3AFF-B232-62D883E025D7}"/>
              </a:ext>
            </a:extLst>
          </p:cNvPr>
          <p:cNvSpPr>
            <a:spLocks noGrp="1"/>
          </p:cNvSpPr>
          <p:nvPr>
            <p:ph type="sldNum" sz="quarter" idx="12"/>
          </p:nvPr>
        </p:nvSpPr>
        <p:spPr/>
        <p:txBody>
          <a:bodyPr/>
          <a:lstStyle/>
          <a:p>
            <a:r>
              <a:rPr lang="de-AT" dirty="0"/>
              <a:t>Folie </a:t>
            </a:r>
            <a:fld id="{4C23FFEC-42AF-4C5F-8FEB-D69D9B6A7C04}" type="slidenum">
              <a:rPr lang="de-AT" smtClean="0"/>
              <a:pPr/>
              <a:t>‹Nr.›</a:t>
            </a:fld>
            <a:endParaRPr lang="de-AT" dirty="0"/>
          </a:p>
        </p:txBody>
      </p:sp>
      <p:pic>
        <p:nvPicPr>
          <p:cNvPr id="8" name="Grafik 7">
            <a:extLst>
              <a:ext uri="{FF2B5EF4-FFF2-40B4-BE49-F238E27FC236}">
                <a16:creationId xmlns:a16="http://schemas.microsoft.com/office/drawing/2014/main" id="{3E52D445-B16A-DC23-1E19-5E8840CF712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39" y="50705"/>
            <a:ext cx="12192000" cy="630544"/>
          </a:xfrm>
          <a:prstGeom prst="rect">
            <a:avLst/>
          </a:prstGeom>
        </p:spPr>
      </p:pic>
      <p:cxnSp>
        <p:nvCxnSpPr>
          <p:cNvPr id="10" name="Gerader Verbinder 9">
            <a:extLst>
              <a:ext uri="{FF2B5EF4-FFF2-40B4-BE49-F238E27FC236}">
                <a16:creationId xmlns:a16="http://schemas.microsoft.com/office/drawing/2014/main" id="{F1985109-0A2E-F212-F0F2-07023400DE4F}"/>
              </a:ext>
            </a:extLst>
          </p:cNvPr>
          <p:cNvCxnSpPr>
            <a:cxnSpLocks/>
          </p:cNvCxnSpPr>
          <p:nvPr userDrawn="1"/>
        </p:nvCxnSpPr>
        <p:spPr>
          <a:xfrm>
            <a:off x="79513" y="6356350"/>
            <a:ext cx="12016409" cy="0"/>
          </a:xfrm>
          <a:prstGeom prst="line">
            <a:avLst/>
          </a:prstGeom>
          <a:ln w="12700">
            <a:solidFill>
              <a:srgbClr val="1096B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2084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D9C815-B4AA-44AC-D907-ABBDCC44A45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5774AF07-8386-1579-5C88-E48076DCB4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F859A44-2F25-E5DE-75BF-8B83340C4E15}"/>
              </a:ext>
            </a:extLst>
          </p:cNvPr>
          <p:cNvSpPr>
            <a:spLocks noGrp="1"/>
          </p:cNvSpPr>
          <p:nvPr>
            <p:ph type="dt" sz="half" idx="10"/>
          </p:nvPr>
        </p:nvSpPr>
        <p:spPr/>
        <p:txBody>
          <a:bodyPr/>
          <a:lstStyle/>
          <a:p>
            <a:fld id="{55A0FBB4-2693-4AEC-8D3A-B96C8CEF2613}" type="datetime1">
              <a:rPr lang="de-AT" smtClean="0"/>
              <a:t>27.09.2024</a:t>
            </a:fld>
            <a:endParaRPr lang="de-AT"/>
          </a:p>
        </p:txBody>
      </p:sp>
      <p:sp>
        <p:nvSpPr>
          <p:cNvPr id="5" name="Fußzeilenplatzhalter 4">
            <a:extLst>
              <a:ext uri="{FF2B5EF4-FFF2-40B4-BE49-F238E27FC236}">
                <a16:creationId xmlns:a16="http://schemas.microsoft.com/office/drawing/2014/main" id="{18B55C9F-4A01-92CC-ACA3-8F09A88DD33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71E4F155-3138-5774-87EF-18846B50C6DD}"/>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788687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F35FB1-8054-049B-4A4B-F3A97A139CFA}"/>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4F9F1288-06B3-FCEC-DECD-430E296222D6}"/>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40993D54-8D56-C8D3-BED2-C737DFFC492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86F9C42F-658D-1E47-D056-C49F693C17F7}"/>
              </a:ext>
            </a:extLst>
          </p:cNvPr>
          <p:cNvSpPr>
            <a:spLocks noGrp="1"/>
          </p:cNvSpPr>
          <p:nvPr>
            <p:ph type="dt" sz="half" idx="10"/>
          </p:nvPr>
        </p:nvSpPr>
        <p:spPr/>
        <p:txBody>
          <a:bodyPr/>
          <a:lstStyle/>
          <a:p>
            <a:fld id="{063AA2DF-D5AA-403F-88F0-92CBBEE81278}" type="datetime1">
              <a:rPr lang="de-AT" smtClean="0"/>
              <a:t>27.09.2024</a:t>
            </a:fld>
            <a:endParaRPr lang="de-AT"/>
          </a:p>
        </p:txBody>
      </p:sp>
      <p:sp>
        <p:nvSpPr>
          <p:cNvPr id="6" name="Fußzeilenplatzhalter 5">
            <a:extLst>
              <a:ext uri="{FF2B5EF4-FFF2-40B4-BE49-F238E27FC236}">
                <a16:creationId xmlns:a16="http://schemas.microsoft.com/office/drawing/2014/main" id="{1A1C0140-32AE-F47B-9A46-05260C92C39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EDABDA0A-DF7D-D0A1-2A9D-32DB6F8FB5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2384070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741E12-E963-7B45-FE6B-5384FBF84D78}"/>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76B6FB0A-DDE3-4649-1764-48A0C065F6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39A23F1-5D17-F4E5-36F2-EAA49679F89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D08DF235-FAE9-6FCB-C2D0-698E760908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88B32B09-5D1B-011A-A223-6659FC9AAB0F}"/>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6AA65B16-A26E-CAD0-FF72-05B157D4ACB0}"/>
              </a:ext>
            </a:extLst>
          </p:cNvPr>
          <p:cNvSpPr>
            <a:spLocks noGrp="1"/>
          </p:cNvSpPr>
          <p:nvPr>
            <p:ph type="dt" sz="half" idx="10"/>
          </p:nvPr>
        </p:nvSpPr>
        <p:spPr/>
        <p:txBody>
          <a:bodyPr/>
          <a:lstStyle/>
          <a:p>
            <a:fld id="{645D1250-63A7-4381-833C-4FBE381FC9FB}" type="datetime1">
              <a:rPr lang="de-AT" smtClean="0"/>
              <a:t>27.09.2024</a:t>
            </a:fld>
            <a:endParaRPr lang="de-AT"/>
          </a:p>
        </p:txBody>
      </p:sp>
      <p:sp>
        <p:nvSpPr>
          <p:cNvPr id="8" name="Fußzeilenplatzhalter 7">
            <a:extLst>
              <a:ext uri="{FF2B5EF4-FFF2-40B4-BE49-F238E27FC236}">
                <a16:creationId xmlns:a16="http://schemas.microsoft.com/office/drawing/2014/main" id="{83C70F9C-38A9-2459-CBF3-120EB3743939}"/>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9C327E51-B105-183D-C9AF-A431D419589C}"/>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140280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BE04AD-9C81-F30B-17F9-0DF668C0A397}"/>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76D61C28-73F4-4E15-FD2D-19C6760BF3C4}"/>
              </a:ext>
            </a:extLst>
          </p:cNvPr>
          <p:cNvSpPr>
            <a:spLocks noGrp="1"/>
          </p:cNvSpPr>
          <p:nvPr>
            <p:ph type="dt" sz="half" idx="10"/>
          </p:nvPr>
        </p:nvSpPr>
        <p:spPr/>
        <p:txBody>
          <a:bodyPr/>
          <a:lstStyle/>
          <a:p>
            <a:fld id="{A79B09A9-2E27-4799-B323-A66541FEF0C0}" type="datetime1">
              <a:rPr lang="de-AT" smtClean="0"/>
              <a:t>27.09.2024</a:t>
            </a:fld>
            <a:endParaRPr lang="de-AT"/>
          </a:p>
        </p:txBody>
      </p:sp>
      <p:sp>
        <p:nvSpPr>
          <p:cNvPr id="4" name="Fußzeilenplatzhalter 3">
            <a:extLst>
              <a:ext uri="{FF2B5EF4-FFF2-40B4-BE49-F238E27FC236}">
                <a16:creationId xmlns:a16="http://schemas.microsoft.com/office/drawing/2014/main" id="{A4AD59C0-2464-A704-CB57-A5FEFCBDED2B}"/>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FD387A09-A537-8DA8-6B60-6694687DC8B5}"/>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4250013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3773ED8-578A-EAF3-1031-2E9629BBEA79}"/>
              </a:ext>
            </a:extLst>
          </p:cNvPr>
          <p:cNvSpPr>
            <a:spLocks noGrp="1"/>
          </p:cNvSpPr>
          <p:nvPr>
            <p:ph type="dt" sz="half" idx="10"/>
          </p:nvPr>
        </p:nvSpPr>
        <p:spPr/>
        <p:txBody>
          <a:bodyPr/>
          <a:lstStyle/>
          <a:p>
            <a:fld id="{DD7CB653-35AB-42A8-820C-A4395AEC0D50}" type="datetime1">
              <a:rPr lang="de-AT" smtClean="0"/>
              <a:t>27.09.2024</a:t>
            </a:fld>
            <a:endParaRPr lang="de-AT"/>
          </a:p>
        </p:txBody>
      </p:sp>
      <p:sp>
        <p:nvSpPr>
          <p:cNvPr id="3" name="Fußzeilenplatzhalter 2">
            <a:extLst>
              <a:ext uri="{FF2B5EF4-FFF2-40B4-BE49-F238E27FC236}">
                <a16:creationId xmlns:a16="http://schemas.microsoft.com/office/drawing/2014/main" id="{21E32D6F-3340-3CE3-4C95-55B977A14772}"/>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9E2DD9E9-541E-8FB3-152C-100D02767D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3761099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1A0621-764F-1889-A6F4-7D04F733140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613B9605-035F-56BC-2A55-89BFBD8EF0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1F67CC33-AD4A-9E80-BC98-5B8ABF45F4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D16A415-0A15-1A1F-B96E-389707D94F02}"/>
              </a:ext>
            </a:extLst>
          </p:cNvPr>
          <p:cNvSpPr>
            <a:spLocks noGrp="1"/>
          </p:cNvSpPr>
          <p:nvPr>
            <p:ph type="dt" sz="half" idx="10"/>
          </p:nvPr>
        </p:nvSpPr>
        <p:spPr/>
        <p:txBody>
          <a:bodyPr/>
          <a:lstStyle/>
          <a:p>
            <a:fld id="{93410289-1E52-431D-BAF2-45A2C1CF2F63}" type="datetime1">
              <a:rPr lang="de-AT" smtClean="0"/>
              <a:t>27.09.2024</a:t>
            </a:fld>
            <a:endParaRPr lang="de-AT"/>
          </a:p>
        </p:txBody>
      </p:sp>
      <p:sp>
        <p:nvSpPr>
          <p:cNvPr id="6" name="Fußzeilenplatzhalter 5">
            <a:extLst>
              <a:ext uri="{FF2B5EF4-FFF2-40B4-BE49-F238E27FC236}">
                <a16:creationId xmlns:a16="http://schemas.microsoft.com/office/drawing/2014/main" id="{231294D9-0629-385E-285C-3550C9BC4F65}"/>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A4398957-8C79-CDCF-0BCE-0818B90AC83B}"/>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1460649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1DEE8-1121-5CB2-3A1A-18529DE2C34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502AEAFB-3281-60F1-BCC8-C314C5B4EB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FEF4F349-8F68-20E1-1E15-FC09987338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EB140D7-7BC1-AEF8-976B-C806D0058B5C}"/>
              </a:ext>
            </a:extLst>
          </p:cNvPr>
          <p:cNvSpPr>
            <a:spLocks noGrp="1"/>
          </p:cNvSpPr>
          <p:nvPr>
            <p:ph type="dt" sz="half" idx="10"/>
          </p:nvPr>
        </p:nvSpPr>
        <p:spPr/>
        <p:txBody>
          <a:bodyPr/>
          <a:lstStyle/>
          <a:p>
            <a:fld id="{059A0B00-6C18-4671-9DC0-E76C9C59F4EF}" type="datetime1">
              <a:rPr lang="de-AT" smtClean="0"/>
              <a:t>27.09.2024</a:t>
            </a:fld>
            <a:endParaRPr lang="de-AT"/>
          </a:p>
        </p:txBody>
      </p:sp>
      <p:sp>
        <p:nvSpPr>
          <p:cNvPr id="6" name="Fußzeilenplatzhalter 5">
            <a:extLst>
              <a:ext uri="{FF2B5EF4-FFF2-40B4-BE49-F238E27FC236}">
                <a16:creationId xmlns:a16="http://schemas.microsoft.com/office/drawing/2014/main" id="{4780B8D4-96F7-5982-5619-EDBF54C9C584}"/>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9E0A3988-3A38-4E5D-492A-0403484F5F2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1377180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81CE185-5458-C32E-F998-3C23CB000B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BC9889F1-8313-4686-9FC8-C59AEB8C1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833E04D-BF2D-0644-EDBB-869B64538C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D1594-A142-473C-8999-B68A3E6D610E}" type="datetime1">
              <a:rPr lang="de-AT" smtClean="0"/>
              <a:t>27.09.2024</a:t>
            </a:fld>
            <a:endParaRPr lang="de-AT"/>
          </a:p>
        </p:txBody>
      </p:sp>
      <p:sp>
        <p:nvSpPr>
          <p:cNvPr id="5" name="Fußzeilenplatzhalter 4">
            <a:extLst>
              <a:ext uri="{FF2B5EF4-FFF2-40B4-BE49-F238E27FC236}">
                <a16:creationId xmlns:a16="http://schemas.microsoft.com/office/drawing/2014/main" id="{BD313F64-D68B-6A33-94F2-1FA989C397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926A613-7E35-9D31-D730-23A8C3B37B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3FFEC-42AF-4C5F-8FEB-D69D9B6A7C04}" type="slidenum">
              <a:rPr lang="de-AT" smtClean="0"/>
              <a:t>‹Nr.›</a:t>
            </a:fld>
            <a:endParaRPr lang="de-AT"/>
          </a:p>
        </p:txBody>
      </p:sp>
    </p:spTree>
    <p:extLst>
      <p:ext uri="{BB962C8B-B14F-4D97-AF65-F5344CB8AC3E}">
        <p14:creationId xmlns:p14="http://schemas.microsoft.com/office/powerpoint/2010/main" val="21803496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3" Type="http://schemas.openxmlformats.org/officeDocument/2006/relationships/image" Target="../media/image43.png"/><Relationship Id="rId18" Type="http://schemas.openxmlformats.org/officeDocument/2006/relationships/image" Target="../media/image48.svg"/><Relationship Id="rId26" Type="http://schemas.openxmlformats.org/officeDocument/2006/relationships/image" Target="../media/image56.svg"/><Relationship Id="rId3" Type="http://schemas.openxmlformats.org/officeDocument/2006/relationships/image" Target="../media/image33.png"/><Relationship Id="rId21" Type="http://schemas.openxmlformats.org/officeDocument/2006/relationships/image" Target="../media/image51.png"/><Relationship Id="rId34" Type="http://schemas.openxmlformats.org/officeDocument/2006/relationships/image" Target="../media/image64.svg"/><Relationship Id="rId7" Type="http://schemas.openxmlformats.org/officeDocument/2006/relationships/image" Target="../media/image37.png"/><Relationship Id="rId12" Type="http://schemas.openxmlformats.org/officeDocument/2006/relationships/image" Target="../media/image42.svg"/><Relationship Id="rId17" Type="http://schemas.openxmlformats.org/officeDocument/2006/relationships/image" Target="../media/image47.png"/><Relationship Id="rId25" Type="http://schemas.openxmlformats.org/officeDocument/2006/relationships/image" Target="../media/image55.png"/><Relationship Id="rId33" Type="http://schemas.openxmlformats.org/officeDocument/2006/relationships/image" Target="../media/image63.png"/><Relationship Id="rId2" Type="http://schemas.openxmlformats.org/officeDocument/2006/relationships/chart" Target="../charts/chart1.xml"/><Relationship Id="rId16" Type="http://schemas.openxmlformats.org/officeDocument/2006/relationships/image" Target="../media/image46.svg"/><Relationship Id="rId20" Type="http://schemas.openxmlformats.org/officeDocument/2006/relationships/image" Target="../media/image50.svg"/><Relationship Id="rId29"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36.svg"/><Relationship Id="rId11" Type="http://schemas.openxmlformats.org/officeDocument/2006/relationships/image" Target="../media/image41.png"/><Relationship Id="rId24" Type="http://schemas.openxmlformats.org/officeDocument/2006/relationships/image" Target="../media/image54.svg"/><Relationship Id="rId32" Type="http://schemas.openxmlformats.org/officeDocument/2006/relationships/image" Target="../media/image62.svg"/><Relationship Id="rId5" Type="http://schemas.openxmlformats.org/officeDocument/2006/relationships/image" Target="../media/image35.png"/><Relationship Id="rId15" Type="http://schemas.openxmlformats.org/officeDocument/2006/relationships/image" Target="../media/image45.png"/><Relationship Id="rId23" Type="http://schemas.openxmlformats.org/officeDocument/2006/relationships/image" Target="../media/image53.png"/><Relationship Id="rId28" Type="http://schemas.openxmlformats.org/officeDocument/2006/relationships/image" Target="../media/image58.svg"/><Relationship Id="rId10" Type="http://schemas.openxmlformats.org/officeDocument/2006/relationships/image" Target="../media/image40.svg"/><Relationship Id="rId19" Type="http://schemas.openxmlformats.org/officeDocument/2006/relationships/image" Target="../media/image49.png"/><Relationship Id="rId31" Type="http://schemas.openxmlformats.org/officeDocument/2006/relationships/image" Target="../media/image61.png"/><Relationship Id="rId4" Type="http://schemas.openxmlformats.org/officeDocument/2006/relationships/image" Target="../media/image34.svg"/><Relationship Id="rId9" Type="http://schemas.openxmlformats.org/officeDocument/2006/relationships/image" Target="../media/image39.png"/><Relationship Id="rId14" Type="http://schemas.openxmlformats.org/officeDocument/2006/relationships/image" Target="../media/image44.svg"/><Relationship Id="rId22" Type="http://schemas.openxmlformats.org/officeDocument/2006/relationships/image" Target="../media/image52.svg"/><Relationship Id="rId27" Type="http://schemas.openxmlformats.org/officeDocument/2006/relationships/image" Target="../media/image57.png"/><Relationship Id="rId30" Type="http://schemas.openxmlformats.org/officeDocument/2006/relationships/image" Target="../media/image60.svg"/><Relationship Id="rId8" Type="http://schemas.openxmlformats.org/officeDocument/2006/relationships/image" Target="../media/image38.svg"/></Relationships>
</file>

<file path=ppt/slides/_rels/slide12.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jpg"/><Relationship Id="rId1" Type="http://schemas.openxmlformats.org/officeDocument/2006/relationships/slideLayout" Target="../slideLayouts/slideLayout2.xml"/><Relationship Id="rId6" Type="http://schemas.openxmlformats.org/officeDocument/2006/relationships/image" Target="../media/image69.svg"/><Relationship Id="rId5" Type="http://schemas.openxmlformats.org/officeDocument/2006/relationships/image" Target="../media/image68.png"/><Relationship Id="rId4" Type="http://schemas.openxmlformats.org/officeDocument/2006/relationships/image" Target="../media/image67.jpg"/></Relationships>
</file>

<file path=ppt/slides/_rels/slide13.xml.rels><?xml version="1.0" encoding="UTF-8" standalone="yes"?>
<Relationships xmlns="http://schemas.openxmlformats.org/package/2006/relationships"><Relationship Id="rId8" Type="http://schemas.openxmlformats.org/officeDocument/2006/relationships/image" Target="../media/image71.svg"/><Relationship Id="rId3" Type="http://schemas.openxmlformats.org/officeDocument/2006/relationships/image" Target="../media/image18.png"/><Relationship Id="rId7" Type="http://schemas.openxmlformats.org/officeDocument/2006/relationships/image" Target="../media/image70.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svg"/><Relationship Id="rId11" Type="http://schemas.openxmlformats.org/officeDocument/2006/relationships/image" Target="../media/image5.png"/><Relationship Id="rId5" Type="http://schemas.openxmlformats.org/officeDocument/2006/relationships/image" Target="../media/image20.png"/><Relationship Id="rId10" Type="http://schemas.openxmlformats.org/officeDocument/2006/relationships/image" Target="../media/image23.svg"/><Relationship Id="rId4" Type="http://schemas.openxmlformats.org/officeDocument/2006/relationships/image" Target="../media/image19.sv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hdphoto" Target="../media/hdphoto1.wdp"/><Relationship Id="rId7" Type="http://schemas.openxmlformats.org/officeDocument/2006/relationships/image" Target="../media/image9.svg"/><Relationship Id="rId12"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svg"/><Relationship Id="rId5" Type="http://schemas.microsoft.com/office/2007/relationships/hdphoto" Target="../media/hdphoto2.wdp"/><Relationship Id="rId10" Type="http://schemas.openxmlformats.org/officeDocument/2006/relationships/image" Target="../media/image12.png"/><Relationship Id="rId4" Type="http://schemas.openxmlformats.org/officeDocument/2006/relationships/image" Target="../media/image15.png"/><Relationship Id="rId9" Type="http://schemas.openxmlformats.org/officeDocument/2006/relationships/image" Target="../media/image11.svg"/></Relationships>
</file>

<file path=ppt/slides/_rels/slide15.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7.png"/><Relationship Id="rId3" Type="http://schemas.openxmlformats.org/officeDocument/2006/relationships/image" Target="../media/image9.svg"/><Relationship Id="rId7" Type="http://schemas.openxmlformats.org/officeDocument/2006/relationships/image" Target="../media/image13.svg"/><Relationship Id="rId12" Type="http://schemas.openxmlformats.org/officeDocument/2006/relationships/image" Target="../media/image76.png"/><Relationship Id="rId17" Type="http://schemas.openxmlformats.org/officeDocument/2006/relationships/image" Target="../media/image81.png"/><Relationship Id="rId2" Type="http://schemas.openxmlformats.org/officeDocument/2006/relationships/image" Target="../media/image8.png"/><Relationship Id="rId16"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75.svg"/><Relationship Id="rId5" Type="http://schemas.openxmlformats.org/officeDocument/2006/relationships/image" Target="../media/image11.svg"/><Relationship Id="rId15" Type="http://schemas.openxmlformats.org/officeDocument/2006/relationships/image" Target="../media/image79.svg"/><Relationship Id="rId10" Type="http://schemas.openxmlformats.org/officeDocument/2006/relationships/image" Target="../media/image74.png"/><Relationship Id="rId4" Type="http://schemas.openxmlformats.org/officeDocument/2006/relationships/image" Target="../media/image10.png"/><Relationship Id="rId9" Type="http://schemas.openxmlformats.org/officeDocument/2006/relationships/image" Target="../media/image73.svg"/><Relationship Id="rId14" Type="http://schemas.openxmlformats.org/officeDocument/2006/relationships/image" Target="../media/image78.png"/></Relationships>
</file>

<file path=ppt/slides/_rels/slide16.xml.rels><?xml version="1.0" encoding="UTF-8" standalone="yes"?>
<Relationships xmlns="http://schemas.openxmlformats.org/package/2006/relationships"><Relationship Id="rId26" Type="http://schemas.openxmlformats.org/officeDocument/2006/relationships/image" Target="../media/image51.png"/><Relationship Id="rId21" Type="http://schemas.openxmlformats.org/officeDocument/2006/relationships/image" Target="../media/image46.svg"/><Relationship Id="rId34" Type="http://schemas.openxmlformats.org/officeDocument/2006/relationships/image" Target="../media/image98.png"/><Relationship Id="rId42" Type="http://schemas.openxmlformats.org/officeDocument/2006/relationships/image" Target="../media/image37.png"/><Relationship Id="rId47" Type="http://schemas.openxmlformats.org/officeDocument/2006/relationships/image" Target="../media/image105.svg"/><Relationship Id="rId50" Type="http://schemas.openxmlformats.org/officeDocument/2006/relationships/image" Target="../media/image108.png"/><Relationship Id="rId55" Type="http://schemas.openxmlformats.org/officeDocument/2006/relationships/image" Target="../media/image113.svg"/><Relationship Id="rId63" Type="http://schemas.openxmlformats.org/officeDocument/2006/relationships/image" Target="../media/image60.svg"/><Relationship Id="rId7" Type="http://schemas.openxmlformats.org/officeDocument/2006/relationships/image" Target="../media/image87.svg"/><Relationship Id="rId2" Type="http://schemas.openxmlformats.org/officeDocument/2006/relationships/image" Target="../media/image82.png"/><Relationship Id="rId16" Type="http://schemas.openxmlformats.org/officeDocument/2006/relationships/image" Target="../media/image41.png"/><Relationship Id="rId29" Type="http://schemas.openxmlformats.org/officeDocument/2006/relationships/image" Target="../media/image54.svg"/><Relationship Id="rId11" Type="http://schemas.openxmlformats.org/officeDocument/2006/relationships/image" Target="../media/image91.svg"/><Relationship Id="rId24" Type="http://schemas.openxmlformats.org/officeDocument/2006/relationships/image" Target="../media/image49.png"/><Relationship Id="rId32" Type="http://schemas.openxmlformats.org/officeDocument/2006/relationships/image" Target="../media/image96.png"/><Relationship Id="rId37" Type="http://schemas.openxmlformats.org/officeDocument/2006/relationships/image" Target="../media/image101.svg"/><Relationship Id="rId40" Type="http://schemas.openxmlformats.org/officeDocument/2006/relationships/image" Target="../media/image35.png"/><Relationship Id="rId45" Type="http://schemas.openxmlformats.org/officeDocument/2006/relationships/image" Target="../media/image103.svg"/><Relationship Id="rId53" Type="http://schemas.openxmlformats.org/officeDocument/2006/relationships/image" Target="../media/image111.svg"/><Relationship Id="rId58" Type="http://schemas.openxmlformats.org/officeDocument/2006/relationships/image" Target="../media/image55.png"/><Relationship Id="rId66" Type="http://schemas.openxmlformats.org/officeDocument/2006/relationships/image" Target="../media/image63.png"/><Relationship Id="rId5" Type="http://schemas.openxmlformats.org/officeDocument/2006/relationships/image" Target="../media/image85.svg"/><Relationship Id="rId61" Type="http://schemas.openxmlformats.org/officeDocument/2006/relationships/image" Target="../media/image58.svg"/><Relationship Id="rId19" Type="http://schemas.openxmlformats.org/officeDocument/2006/relationships/image" Target="../media/image44.svg"/><Relationship Id="rId14" Type="http://schemas.openxmlformats.org/officeDocument/2006/relationships/image" Target="../media/image39.png"/><Relationship Id="rId22" Type="http://schemas.openxmlformats.org/officeDocument/2006/relationships/image" Target="../media/image47.png"/><Relationship Id="rId27" Type="http://schemas.openxmlformats.org/officeDocument/2006/relationships/image" Target="../media/image52.svg"/><Relationship Id="rId30" Type="http://schemas.openxmlformats.org/officeDocument/2006/relationships/image" Target="../media/image94.png"/><Relationship Id="rId35" Type="http://schemas.openxmlformats.org/officeDocument/2006/relationships/image" Target="../media/image99.svg"/><Relationship Id="rId43" Type="http://schemas.openxmlformats.org/officeDocument/2006/relationships/image" Target="../media/image38.svg"/><Relationship Id="rId48" Type="http://schemas.openxmlformats.org/officeDocument/2006/relationships/image" Target="../media/image106.png"/><Relationship Id="rId56" Type="http://schemas.openxmlformats.org/officeDocument/2006/relationships/image" Target="../media/image114.png"/><Relationship Id="rId64" Type="http://schemas.openxmlformats.org/officeDocument/2006/relationships/image" Target="../media/image61.png"/><Relationship Id="rId8" Type="http://schemas.openxmlformats.org/officeDocument/2006/relationships/image" Target="../media/image88.png"/><Relationship Id="rId51" Type="http://schemas.openxmlformats.org/officeDocument/2006/relationships/image" Target="../media/image109.svg"/><Relationship Id="rId3" Type="http://schemas.openxmlformats.org/officeDocument/2006/relationships/image" Target="../media/image83.svg"/><Relationship Id="rId12" Type="http://schemas.openxmlformats.org/officeDocument/2006/relationships/image" Target="../media/image92.png"/><Relationship Id="rId17" Type="http://schemas.openxmlformats.org/officeDocument/2006/relationships/image" Target="../media/image42.svg"/><Relationship Id="rId25" Type="http://schemas.openxmlformats.org/officeDocument/2006/relationships/image" Target="../media/image50.svg"/><Relationship Id="rId33" Type="http://schemas.openxmlformats.org/officeDocument/2006/relationships/image" Target="../media/image97.svg"/><Relationship Id="rId38" Type="http://schemas.openxmlformats.org/officeDocument/2006/relationships/image" Target="../media/image33.png"/><Relationship Id="rId46" Type="http://schemas.openxmlformats.org/officeDocument/2006/relationships/image" Target="../media/image104.png"/><Relationship Id="rId59" Type="http://schemas.openxmlformats.org/officeDocument/2006/relationships/image" Target="../media/image56.svg"/><Relationship Id="rId67" Type="http://schemas.openxmlformats.org/officeDocument/2006/relationships/image" Target="../media/image64.svg"/><Relationship Id="rId20" Type="http://schemas.openxmlformats.org/officeDocument/2006/relationships/image" Target="../media/image45.png"/><Relationship Id="rId41" Type="http://schemas.openxmlformats.org/officeDocument/2006/relationships/image" Target="../media/image36.svg"/><Relationship Id="rId54" Type="http://schemas.openxmlformats.org/officeDocument/2006/relationships/image" Target="../media/image112.png"/><Relationship Id="rId6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86.png"/><Relationship Id="rId15" Type="http://schemas.openxmlformats.org/officeDocument/2006/relationships/image" Target="../media/image40.svg"/><Relationship Id="rId23" Type="http://schemas.openxmlformats.org/officeDocument/2006/relationships/image" Target="../media/image48.svg"/><Relationship Id="rId28" Type="http://schemas.openxmlformats.org/officeDocument/2006/relationships/image" Target="../media/image53.png"/><Relationship Id="rId36" Type="http://schemas.openxmlformats.org/officeDocument/2006/relationships/image" Target="../media/image100.png"/><Relationship Id="rId49" Type="http://schemas.openxmlformats.org/officeDocument/2006/relationships/image" Target="../media/image107.svg"/><Relationship Id="rId57" Type="http://schemas.openxmlformats.org/officeDocument/2006/relationships/image" Target="../media/image115.svg"/><Relationship Id="rId10" Type="http://schemas.openxmlformats.org/officeDocument/2006/relationships/image" Target="../media/image90.png"/><Relationship Id="rId31" Type="http://schemas.openxmlformats.org/officeDocument/2006/relationships/image" Target="../media/image95.svg"/><Relationship Id="rId44" Type="http://schemas.openxmlformats.org/officeDocument/2006/relationships/image" Target="../media/image102.png"/><Relationship Id="rId52" Type="http://schemas.openxmlformats.org/officeDocument/2006/relationships/image" Target="../media/image110.png"/><Relationship Id="rId60" Type="http://schemas.openxmlformats.org/officeDocument/2006/relationships/image" Target="../media/image57.png"/><Relationship Id="rId65" Type="http://schemas.openxmlformats.org/officeDocument/2006/relationships/image" Target="../media/image62.svg"/><Relationship Id="rId4" Type="http://schemas.openxmlformats.org/officeDocument/2006/relationships/image" Target="../media/image84.png"/><Relationship Id="rId9" Type="http://schemas.openxmlformats.org/officeDocument/2006/relationships/image" Target="../media/image89.svg"/><Relationship Id="rId13" Type="http://schemas.openxmlformats.org/officeDocument/2006/relationships/image" Target="../media/image93.svg"/><Relationship Id="rId18" Type="http://schemas.openxmlformats.org/officeDocument/2006/relationships/image" Target="../media/image43.png"/><Relationship Id="rId39" Type="http://schemas.openxmlformats.org/officeDocument/2006/relationships/image" Target="../media/image34.sv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13.sv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hdphoto" Target="../media/hdphoto1.wdp"/><Relationship Id="rId7" Type="http://schemas.openxmlformats.org/officeDocument/2006/relationships/image" Target="../media/image9.svg"/><Relationship Id="rId12"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svg"/><Relationship Id="rId5" Type="http://schemas.microsoft.com/office/2007/relationships/hdphoto" Target="../media/hdphoto2.wdp"/><Relationship Id="rId10" Type="http://schemas.openxmlformats.org/officeDocument/2006/relationships/image" Target="../media/image12.png"/><Relationship Id="rId4" Type="http://schemas.openxmlformats.org/officeDocument/2006/relationships/image" Target="../media/image15.png"/><Relationship Id="rId9" Type="http://schemas.openxmlformats.org/officeDocument/2006/relationships/image" Target="../media/image11.sv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25.svg"/><Relationship Id="rId5" Type="http://schemas.openxmlformats.org/officeDocument/2006/relationships/image" Target="../media/image11.svg"/><Relationship Id="rId10" Type="http://schemas.openxmlformats.org/officeDocument/2006/relationships/image" Target="../media/image24.png"/><Relationship Id="rId4" Type="http://schemas.openxmlformats.org/officeDocument/2006/relationships/image" Target="../media/image10.png"/><Relationship Id="rId9" Type="http://schemas.openxmlformats.org/officeDocument/2006/relationships/image" Target="../media/image19.svg"/></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29.svg"/><Relationship Id="rId5" Type="http://schemas.openxmlformats.org/officeDocument/2006/relationships/image" Target="../media/image11.svg"/><Relationship Id="rId10" Type="http://schemas.openxmlformats.org/officeDocument/2006/relationships/image" Target="../media/image28.png"/><Relationship Id="rId4" Type="http://schemas.openxmlformats.org/officeDocument/2006/relationships/image" Target="../media/image10.png"/><Relationship Id="rId9" Type="http://schemas.openxmlformats.org/officeDocument/2006/relationships/image" Target="../media/image27.svg"/></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 Id="rId9" Type="http://schemas.openxmlformats.org/officeDocument/2006/relationships/image" Target="../media/image3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697CEF-5D78-3E43-978C-073D2115F578}"/>
              </a:ext>
            </a:extLst>
          </p:cNvPr>
          <p:cNvSpPr>
            <a:spLocks noGrp="1"/>
          </p:cNvSpPr>
          <p:nvPr>
            <p:ph type="ctrTitle"/>
          </p:nvPr>
        </p:nvSpPr>
        <p:spPr>
          <a:xfrm>
            <a:off x="1524000" y="3072630"/>
            <a:ext cx="9144000" cy="1092584"/>
          </a:xfrm>
        </p:spPr>
        <p:txBody>
          <a:bodyPr>
            <a:normAutofit fontScale="90000"/>
          </a:bodyPr>
          <a:lstStyle/>
          <a:p>
            <a:r>
              <a:rPr lang="de-AT" dirty="0"/>
              <a:t>Lernstrecke: Gesamtwirtschaftliche Perspektive</a:t>
            </a:r>
          </a:p>
        </p:txBody>
      </p:sp>
      <p:sp>
        <p:nvSpPr>
          <p:cNvPr id="3" name="Untertitel 2">
            <a:extLst>
              <a:ext uri="{FF2B5EF4-FFF2-40B4-BE49-F238E27FC236}">
                <a16:creationId xmlns:a16="http://schemas.microsoft.com/office/drawing/2014/main" id="{37111E99-03BD-708F-D1DE-97A79C2DC805}"/>
              </a:ext>
            </a:extLst>
          </p:cNvPr>
          <p:cNvSpPr>
            <a:spLocks noGrp="1"/>
          </p:cNvSpPr>
          <p:nvPr>
            <p:ph type="subTitle" idx="1"/>
          </p:nvPr>
        </p:nvSpPr>
        <p:spPr>
          <a:xfrm>
            <a:off x="1524000" y="4165214"/>
            <a:ext cx="9144000" cy="1092585"/>
          </a:xfrm>
        </p:spPr>
        <p:txBody>
          <a:bodyPr/>
          <a:lstStyle/>
          <a:p>
            <a:r>
              <a:rPr lang="de-AT" dirty="0"/>
              <a:t>Bedeutung des Konsums</a:t>
            </a:r>
          </a:p>
        </p:txBody>
      </p:sp>
    </p:spTree>
    <p:extLst>
      <p:ext uri="{BB962C8B-B14F-4D97-AF65-F5344CB8AC3E}">
        <p14:creationId xmlns:p14="http://schemas.microsoft.com/office/powerpoint/2010/main" val="3066053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D532D9-0D1C-8C50-57CD-942247175FDC}"/>
              </a:ext>
            </a:extLst>
          </p:cNvPr>
          <p:cNvSpPr>
            <a:spLocks noGrp="1"/>
          </p:cNvSpPr>
          <p:nvPr>
            <p:ph type="title"/>
          </p:nvPr>
        </p:nvSpPr>
        <p:spPr/>
        <p:txBody>
          <a:bodyPr/>
          <a:lstStyle/>
          <a:p>
            <a:r>
              <a:rPr lang="de-AT" dirty="0"/>
              <a:t>Steuerverwendung</a:t>
            </a:r>
          </a:p>
        </p:txBody>
      </p:sp>
      <p:sp>
        <p:nvSpPr>
          <p:cNvPr id="4" name="Foliennummernplatzhalter 3">
            <a:extLst>
              <a:ext uri="{FF2B5EF4-FFF2-40B4-BE49-F238E27FC236}">
                <a16:creationId xmlns:a16="http://schemas.microsoft.com/office/drawing/2014/main" id="{F1E1C204-86EB-F68F-DFA1-6B2A21468362}"/>
              </a:ext>
            </a:extLst>
          </p:cNvPr>
          <p:cNvSpPr>
            <a:spLocks noGrp="1"/>
          </p:cNvSpPr>
          <p:nvPr>
            <p:ph type="sldNum" sz="quarter" idx="12"/>
          </p:nvPr>
        </p:nvSpPr>
        <p:spPr/>
        <p:txBody>
          <a:bodyPr/>
          <a:lstStyle/>
          <a:p>
            <a:r>
              <a:rPr lang="de-AT"/>
              <a:t>Folie </a:t>
            </a:r>
            <a:fld id="{4C23FFEC-42AF-4C5F-8FEB-D69D9B6A7C04}" type="slidenum">
              <a:rPr lang="de-AT" smtClean="0"/>
              <a:pPr/>
              <a:t>10</a:t>
            </a:fld>
            <a:endParaRPr lang="de-AT" dirty="0"/>
          </a:p>
        </p:txBody>
      </p:sp>
      <p:pic>
        <p:nvPicPr>
          <p:cNvPr id="2050" name="Picture 2" descr="Team, Unternehmen, Post It, Aufkleber">
            <a:extLst>
              <a:ext uri="{FF2B5EF4-FFF2-40B4-BE49-F238E27FC236}">
                <a16:creationId xmlns:a16="http://schemas.microsoft.com/office/drawing/2014/main" id="{C4D9BF7F-2F37-42DC-9E19-A6113DD326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5228" y="2215984"/>
            <a:ext cx="5325251" cy="327427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8" descr="Post It, Zettel, Notiz, Pin, Papier">
            <a:extLst>
              <a:ext uri="{FF2B5EF4-FFF2-40B4-BE49-F238E27FC236}">
                <a16:creationId xmlns:a16="http://schemas.microsoft.com/office/drawing/2014/main" id="{B4FDE616-BB0B-3CC9-7C47-064C9368EE7D}"/>
              </a:ext>
            </a:extLst>
          </p:cNvPr>
          <p:cNvPicPr>
            <a:picLocks noChangeAspect="1" noChangeArrowheads="1"/>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p:blipFill>
        <p:spPr bwMode="auto">
          <a:xfrm>
            <a:off x="478245" y="1409447"/>
            <a:ext cx="5617755" cy="4946903"/>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6ACB94A0-5D4D-980C-1EA3-1D9E6370BBBD}"/>
              </a:ext>
            </a:extLst>
          </p:cNvPr>
          <p:cNvSpPr/>
          <p:nvPr/>
        </p:nvSpPr>
        <p:spPr>
          <a:xfrm>
            <a:off x="1031359" y="2215984"/>
            <a:ext cx="4348716" cy="361507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000" dirty="0">
                <a:solidFill>
                  <a:schemeClr val="tx1"/>
                </a:solidFill>
              </a:rPr>
              <a:t>Du bist der Staat und sollst entscheiden, für welche Bereiche du die Steuereinnahmen ausgeben möchtest.</a:t>
            </a:r>
          </a:p>
          <a:p>
            <a:pPr algn="ctr"/>
            <a:endParaRPr lang="de-AT" sz="2000" dirty="0">
              <a:solidFill>
                <a:schemeClr val="tx1"/>
              </a:solidFill>
            </a:endParaRPr>
          </a:p>
          <a:p>
            <a:pPr algn="ctr"/>
            <a:r>
              <a:rPr lang="de-AT" sz="2000" b="1" dirty="0">
                <a:solidFill>
                  <a:schemeClr val="tx1"/>
                </a:solidFill>
              </a:rPr>
              <a:t>Aufgabe:</a:t>
            </a:r>
          </a:p>
          <a:p>
            <a:pPr algn="ctr"/>
            <a:r>
              <a:rPr lang="de-AT" sz="2000" dirty="0">
                <a:solidFill>
                  <a:schemeClr val="tx1"/>
                </a:solidFill>
              </a:rPr>
              <a:t>Du hast 5 Sticker. Klebe diese auf die Bereiche, für die du das zur Verfügung stehende Geld ausgeben würdest.</a:t>
            </a:r>
          </a:p>
        </p:txBody>
      </p:sp>
    </p:spTree>
    <p:extLst>
      <p:ext uri="{BB962C8B-B14F-4D97-AF65-F5344CB8AC3E}">
        <p14:creationId xmlns:p14="http://schemas.microsoft.com/office/powerpoint/2010/main" val="1072860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D328A0-434E-137A-E943-BF850F05BD58}"/>
            </a:ext>
          </a:extLst>
        </p:cNvPr>
        <p:cNvGrpSpPr/>
        <p:nvPr/>
      </p:nvGrpSpPr>
      <p:grpSpPr>
        <a:xfrm>
          <a:off x="0" y="0"/>
          <a:ext cx="0" cy="0"/>
          <a:chOff x="0" y="0"/>
          <a:chExt cx="0" cy="0"/>
        </a:xfrm>
      </p:grpSpPr>
      <p:sp>
        <p:nvSpPr>
          <p:cNvPr id="8" name="Rechteck 7">
            <a:extLst>
              <a:ext uri="{FF2B5EF4-FFF2-40B4-BE49-F238E27FC236}">
                <a16:creationId xmlns:a16="http://schemas.microsoft.com/office/drawing/2014/main" id="{E0D660C0-A728-2791-B1B1-E086B31EB03C}"/>
              </a:ext>
            </a:extLst>
          </p:cNvPr>
          <p:cNvSpPr/>
          <p:nvPr/>
        </p:nvSpPr>
        <p:spPr>
          <a:xfrm>
            <a:off x="7187609" y="2690791"/>
            <a:ext cx="4457700" cy="396000"/>
          </a:xfrm>
          <a:prstGeom prst="rect">
            <a:avLst/>
          </a:prstGeom>
          <a:solidFill>
            <a:srgbClr val="E0CC7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Allgemeine öffentliche Verwaltung</a:t>
            </a:r>
          </a:p>
        </p:txBody>
      </p:sp>
      <p:sp>
        <p:nvSpPr>
          <p:cNvPr id="2" name="Titel 1">
            <a:extLst>
              <a:ext uri="{FF2B5EF4-FFF2-40B4-BE49-F238E27FC236}">
                <a16:creationId xmlns:a16="http://schemas.microsoft.com/office/drawing/2014/main" id="{CFEA4CD3-DB72-170A-0D91-E73DD6C07AA8}"/>
              </a:ext>
            </a:extLst>
          </p:cNvPr>
          <p:cNvSpPr>
            <a:spLocks noGrp="1"/>
          </p:cNvSpPr>
          <p:nvPr>
            <p:ph type="title"/>
          </p:nvPr>
        </p:nvSpPr>
        <p:spPr>
          <a:xfrm>
            <a:off x="838200" y="681037"/>
            <a:ext cx="10515600" cy="621771"/>
          </a:xfrm>
        </p:spPr>
        <p:txBody>
          <a:bodyPr>
            <a:normAutofit/>
          </a:bodyPr>
          <a:lstStyle/>
          <a:p>
            <a:r>
              <a:rPr lang="de-AT" sz="3600" dirty="0"/>
              <a:t>Steuerverwendung - Bereiche</a:t>
            </a:r>
          </a:p>
        </p:txBody>
      </p:sp>
      <p:sp>
        <p:nvSpPr>
          <p:cNvPr id="4" name="Foliennummernplatzhalter 3">
            <a:extLst>
              <a:ext uri="{FF2B5EF4-FFF2-40B4-BE49-F238E27FC236}">
                <a16:creationId xmlns:a16="http://schemas.microsoft.com/office/drawing/2014/main" id="{7625142A-BC13-1AB5-4729-70A9A6B5582B}"/>
              </a:ext>
            </a:extLst>
          </p:cNvPr>
          <p:cNvSpPr>
            <a:spLocks noGrp="1"/>
          </p:cNvSpPr>
          <p:nvPr>
            <p:ph type="sldNum" sz="quarter" idx="12"/>
          </p:nvPr>
        </p:nvSpPr>
        <p:spPr/>
        <p:txBody>
          <a:bodyPr/>
          <a:lstStyle/>
          <a:p>
            <a:r>
              <a:rPr lang="de-AT"/>
              <a:t>Folie </a:t>
            </a:r>
            <a:fld id="{4C23FFEC-42AF-4C5F-8FEB-D69D9B6A7C04}" type="slidenum">
              <a:rPr lang="de-AT" smtClean="0"/>
              <a:pPr/>
              <a:t>11</a:t>
            </a:fld>
            <a:endParaRPr lang="de-AT" dirty="0"/>
          </a:p>
        </p:txBody>
      </p:sp>
      <p:graphicFrame>
        <p:nvGraphicFramePr>
          <p:cNvPr id="6" name="Diagramm 5">
            <a:extLst>
              <a:ext uri="{FF2B5EF4-FFF2-40B4-BE49-F238E27FC236}">
                <a16:creationId xmlns:a16="http://schemas.microsoft.com/office/drawing/2014/main" id="{23AF6174-0FEC-7231-A4FD-EB7A2272CA72}"/>
              </a:ext>
            </a:extLst>
          </p:cNvPr>
          <p:cNvGraphicFramePr/>
          <p:nvPr>
            <p:extLst>
              <p:ext uri="{D42A27DB-BD31-4B8C-83A1-F6EECF244321}">
                <p14:modId xmlns:p14="http://schemas.microsoft.com/office/powerpoint/2010/main" val="121858465"/>
              </p:ext>
            </p:extLst>
          </p:nvPr>
        </p:nvGraphicFramePr>
        <p:xfrm>
          <a:off x="606056" y="1219396"/>
          <a:ext cx="6581553"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9" name="Rechteck 8">
            <a:extLst>
              <a:ext uri="{FF2B5EF4-FFF2-40B4-BE49-F238E27FC236}">
                <a16:creationId xmlns:a16="http://schemas.microsoft.com/office/drawing/2014/main" id="{B9312061-3AA8-15FB-BDA5-91DAC35A0169}"/>
              </a:ext>
            </a:extLst>
          </p:cNvPr>
          <p:cNvSpPr/>
          <p:nvPr/>
        </p:nvSpPr>
        <p:spPr>
          <a:xfrm>
            <a:off x="7187609" y="5050147"/>
            <a:ext cx="4457700" cy="396000"/>
          </a:xfrm>
          <a:prstGeom prst="rect">
            <a:avLst/>
          </a:prstGeom>
          <a:solidFill>
            <a:srgbClr val="E6A37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Verteidigung</a:t>
            </a:r>
          </a:p>
        </p:txBody>
      </p:sp>
      <p:sp>
        <p:nvSpPr>
          <p:cNvPr id="10" name="Rechteck 9">
            <a:extLst>
              <a:ext uri="{FF2B5EF4-FFF2-40B4-BE49-F238E27FC236}">
                <a16:creationId xmlns:a16="http://schemas.microsoft.com/office/drawing/2014/main" id="{8745D996-C7E8-1560-68B5-FEF3C11BD41D}"/>
              </a:ext>
            </a:extLst>
          </p:cNvPr>
          <p:cNvSpPr/>
          <p:nvPr/>
        </p:nvSpPr>
        <p:spPr>
          <a:xfrm>
            <a:off x="7187609" y="3649516"/>
            <a:ext cx="4457700" cy="396000"/>
          </a:xfrm>
          <a:prstGeom prst="rect">
            <a:avLst/>
          </a:prstGeom>
          <a:solidFill>
            <a:srgbClr val="DB8D8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Öffentliche Ordnung und Sicherheit</a:t>
            </a:r>
          </a:p>
        </p:txBody>
      </p:sp>
      <p:sp>
        <p:nvSpPr>
          <p:cNvPr id="11" name="Rechteck 10">
            <a:extLst>
              <a:ext uri="{FF2B5EF4-FFF2-40B4-BE49-F238E27FC236}">
                <a16:creationId xmlns:a16="http://schemas.microsoft.com/office/drawing/2014/main" id="{28B122EA-1E9C-E309-253F-C7AA668D3BE4}"/>
              </a:ext>
            </a:extLst>
          </p:cNvPr>
          <p:cNvSpPr/>
          <p:nvPr/>
        </p:nvSpPr>
        <p:spPr>
          <a:xfrm>
            <a:off x="7187609" y="2214037"/>
            <a:ext cx="4457700" cy="396000"/>
          </a:xfrm>
          <a:prstGeom prst="rect">
            <a:avLst/>
          </a:prstGeom>
          <a:solidFill>
            <a:srgbClr val="8CCAD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Wirtschaftliche Angelegenheiten</a:t>
            </a:r>
          </a:p>
        </p:txBody>
      </p:sp>
      <p:sp>
        <p:nvSpPr>
          <p:cNvPr id="12" name="Rechteck 11">
            <a:extLst>
              <a:ext uri="{FF2B5EF4-FFF2-40B4-BE49-F238E27FC236}">
                <a16:creationId xmlns:a16="http://schemas.microsoft.com/office/drawing/2014/main" id="{BBC4FC65-AD4D-6795-26F1-5BC87BE51E08}"/>
              </a:ext>
            </a:extLst>
          </p:cNvPr>
          <p:cNvSpPr/>
          <p:nvPr/>
        </p:nvSpPr>
        <p:spPr>
          <a:xfrm>
            <a:off x="7187609" y="4583270"/>
            <a:ext cx="4457700" cy="396000"/>
          </a:xfrm>
          <a:prstGeom prst="rect">
            <a:avLst/>
          </a:prstGeom>
          <a:solidFill>
            <a:srgbClr val="9ABBC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Umweltschutz</a:t>
            </a:r>
          </a:p>
        </p:txBody>
      </p:sp>
      <p:sp>
        <p:nvSpPr>
          <p:cNvPr id="13" name="Rechteck 12">
            <a:extLst>
              <a:ext uri="{FF2B5EF4-FFF2-40B4-BE49-F238E27FC236}">
                <a16:creationId xmlns:a16="http://schemas.microsoft.com/office/drawing/2014/main" id="{A7115408-B40A-AF0D-1DF4-97A5A9F30C11}"/>
              </a:ext>
            </a:extLst>
          </p:cNvPr>
          <p:cNvSpPr/>
          <p:nvPr/>
        </p:nvSpPr>
        <p:spPr>
          <a:xfrm>
            <a:off x="7187609" y="5532318"/>
            <a:ext cx="4457700" cy="396000"/>
          </a:xfrm>
          <a:prstGeom prst="rect">
            <a:avLst/>
          </a:prstGeom>
          <a:solidFill>
            <a:srgbClr val="B5D5C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400" b="1" dirty="0"/>
              <a:t>Wohnungswesen und kommunale Gemeinschaftsdienste</a:t>
            </a:r>
          </a:p>
        </p:txBody>
      </p:sp>
      <p:sp>
        <p:nvSpPr>
          <p:cNvPr id="14" name="Rechteck 13">
            <a:extLst>
              <a:ext uri="{FF2B5EF4-FFF2-40B4-BE49-F238E27FC236}">
                <a16:creationId xmlns:a16="http://schemas.microsoft.com/office/drawing/2014/main" id="{ACF71F3E-9FCE-F335-D644-AF87AC778A01}"/>
              </a:ext>
            </a:extLst>
          </p:cNvPr>
          <p:cNvSpPr/>
          <p:nvPr/>
        </p:nvSpPr>
        <p:spPr>
          <a:xfrm>
            <a:off x="7187609" y="1739309"/>
            <a:ext cx="4457700" cy="396000"/>
          </a:xfrm>
          <a:prstGeom prst="rect">
            <a:avLst/>
          </a:prstGeom>
          <a:solidFill>
            <a:srgbClr val="8FBB9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Gesundheitswesen</a:t>
            </a:r>
          </a:p>
        </p:txBody>
      </p:sp>
      <p:sp>
        <p:nvSpPr>
          <p:cNvPr id="15" name="Rechteck 14">
            <a:extLst>
              <a:ext uri="{FF2B5EF4-FFF2-40B4-BE49-F238E27FC236}">
                <a16:creationId xmlns:a16="http://schemas.microsoft.com/office/drawing/2014/main" id="{6BFDC64E-EDBB-6F71-1348-1F2339CC778C}"/>
              </a:ext>
            </a:extLst>
          </p:cNvPr>
          <p:cNvSpPr/>
          <p:nvPr/>
        </p:nvSpPr>
        <p:spPr>
          <a:xfrm>
            <a:off x="7187609" y="4116393"/>
            <a:ext cx="4457700" cy="396000"/>
          </a:xfrm>
          <a:prstGeom prst="rect">
            <a:avLst/>
          </a:prstGeom>
          <a:solidFill>
            <a:srgbClr val="B099B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Freizeitgestaltung, Sport, Kultur und Religion</a:t>
            </a:r>
          </a:p>
        </p:txBody>
      </p:sp>
      <p:sp>
        <p:nvSpPr>
          <p:cNvPr id="16" name="Rechteck 15">
            <a:extLst>
              <a:ext uri="{FF2B5EF4-FFF2-40B4-BE49-F238E27FC236}">
                <a16:creationId xmlns:a16="http://schemas.microsoft.com/office/drawing/2014/main" id="{B3539B92-4E76-C9A3-3E39-93306F78AE62}"/>
              </a:ext>
            </a:extLst>
          </p:cNvPr>
          <p:cNvSpPr/>
          <p:nvPr/>
        </p:nvSpPr>
        <p:spPr>
          <a:xfrm>
            <a:off x="7187609" y="3172012"/>
            <a:ext cx="4457700" cy="396000"/>
          </a:xfrm>
          <a:prstGeom prst="rect">
            <a:avLst/>
          </a:prstGeom>
          <a:solidFill>
            <a:srgbClr val="BBB8A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Bildungswesen</a:t>
            </a:r>
          </a:p>
        </p:txBody>
      </p:sp>
      <p:sp>
        <p:nvSpPr>
          <p:cNvPr id="17" name="Rechteck 16">
            <a:extLst>
              <a:ext uri="{FF2B5EF4-FFF2-40B4-BE49-F238E27FC236}">
                <a16:creationId xmlns:a16="http://schemas.microsoft.com/office/drawing/2014/main" id="{70113A8E-C4CF-A134-534E-1A5FE71CD898}"/>
              </a:ext>
            </a:extLst>
          </p:cNvPr>
          <p:cNvSpPr/>
          <p:nvPr/>
        </p:nvSpPr>
        <p:spPr>
          <a:xfrm>
            <a:off x="7187609" y="1269076"/>
            <a:ext cx="4457700" cy="396000"/>
          </a:xfrm>
          <a:prstGeom prst="rect">
            <a:avLst/>
          </a:prstGeom>
          <a:solidFill>
            <a:srgbClr val="AFABA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b="1" dirty="0"/>
              <a:t>Soziale Sicherung</a:t>
            </a:r>
          </a:p>
        </p:txBody>
      </p:sp>
      <p:sp>
        <p:nvSpPr>
          <p:cNvPr id="20" name="Textfeld 19">
            <a:extLst>
              <a:ext uri="{FF2B5EF4-FFF2-40B4-BE49-F238E27FC236}">
                <a16:creationId xmlns:a16="http://schemas.microsoft.com/office/drawing/2014/main" id="{4B2F28E6-3503-105C-2522-1777C11364F8}"/>
              </a:ext>
            </a:extLst>
          </p:cNvPr>
          <p:cNvSpPr txBox="1"/>
          <p:nvPr/>
        </p:nvSpPr>
        <p:spPr>
          <a:xfrm>
            <a:off x="0" y="6323468"/>
            <a:ext cx="10962167" cy="430887"/>
          </a:xfrm>
          <a:prstGeom prst="rect">
            <a:avLst/>
          </a:prstGeom>
          <a:noFill/>
        </p:spPr>
        <p:txBody>
          <a:bodyPr wrap="square">
            <a:spAutoFit/>
          </a:bodyPr>
          <a:lstStyle/>
          <a:p>
            <a:r>
              <a:rPr lang="de-AT" sz="1100" dirty="0"/>
              <a:t>Statistik Austria. (31. März, 2023). Staatsausgaben in Österreich nach Bereichen im Jahr 2022 (in Milliarden Euro) [Graph]. In Statista. Zugriff am 13. April 2024, von https://de.statista.com/statistik/daten/studie/889603/umfrage/staatsausgaben-in-oesterreich-nach-bereichen/ </a:t>
            </a:r>
          </a:p>
        </p:txBody>
      </p:sp>
      <p:pic>
        <p:nvPicPr>
          <p:cNvPr id="3" name="Grafik 2" descr="Familie mit zwei Kindern mit einfarbiger Füllung">
            <a:extLst>
              <a:ext uri="{FF2B5EF4-FFF2-40B4-BE49-F238E27FC236}">
                <a16:creationId xmlns:a16="http://schemas.microsoft.com/office/drawing/2014/main" id="{1BF0BA59-4E8D-DEC3-E26E-7B6D0F91C6E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21928" y="3695967"/>
            <a:ext cx="740860" cy="740860"/>
          </a:xfrm>
          <a:prstGeom prst="rect">
            <a:avLst/>
          </a:prstGeom>
        </p:spPr>
      </p:pic>
      <p:pic>
        <p:nvPicPr>
          <p:cNvPr id="5" name="Grafik 4" descr="Regenschirm mit einfarbiger Füllung">
            <a:extLst>
              <a:ext uri="{FF2B5EF4-FFF2-40B4-BE49-F238E27FC236}">
                <a16:creationId xmlns:a16="http://schemas.microsoft.com/office/drawing/2014/main" id="{AB656893-4193-ED46-48CC-367D2C6C9FB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09270" y="2787178"/>
            <a:ext cx="740860" cy="740860"/>
          </a:xfrm>
          <a:prstGeom prst="rect">
            <a:avLst/>
          </a:prstGeom>
        </p:spPr>
      </p:pic>
      <p:pic>
        <p:nvPicPr>
          <p:cNvPr id="7" name="Grafik 6" descr="Tisch decken mit einfarbiger Füllung">
            <a:extLst>
              <a:ext uri="{FF2B5EF4-FFF2-40B4-BE49-F238E27FC236}">
                <a16:creationId xmlns:a16="http://schemas.microsoft.com/office/drawing/2014/main" id="{2F0373EB-A674-933C-10F9-F63C0112A8C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48660" y="4527238"/>
            <a:ext cx="740860" cy="740860"/>
          </a:xfrm>
          <a:prstGeom prst="rect">
            <a:avLst/>
          </a:prstGeom>
        </p:spPr>
      </p:pic>
      <p:pic>
        <p:nvPicPr>
          <p:cNvPr id="18" name="Grafik 17" descr="Schulgebäude mit einfarbiger Füllung">
            <a:extLst>
              <a:ext uri="{FF2B5EF4-FFF2-40B4-BE49-F238E27FC236}">
                <a16:creationId xmlns:a16="http://schemas.microsoft.com/office/drawing/2014/main" id="{B76AA768-29B3-5EA8-B16B-CA56FD9C3C0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02059" y="3597677"/>
            <a:ext cx="334627" cy="334627"/>
          </a:xfrm>
          <a:prstGeom prst="rect">
            <a:avLst/>
          </a:prstGeom>
        </p:spPr>
      </p:pic>
      <p:pic>
        <p:nvPicPr>
          <p:cNvPr id="19" name="Grafik 18" descr="Abschlusshut mit einfarbiger Füllung">
            <a:extLst>
              <a:ext uri="{FF2B5EF4-FFF2-40B4-BE49-F238E27FC236}">
                <a16:creationId xmlns:a16="http://schemas.microsoft.com/office/drawing/2014/main" id="{53666B7E-1E92-50D7-E7F1-B6FFE560022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686791" y="3263987"/>
            <a:ext cx="334627" cy="334627"/>
          </a:xfrm>
          <a:prstGeom prst="rect">
            <a:avLst/>
          </a:prstGeom>
        </p:spPr>
      </p:pic>
      <p:pic>
        <p:nvPicPr>
          <p:cNvPr id="21" name="Grafik 20" descr="Klassenzimmer mit einfarbiger Füllung">
            <a:extLst>
              <a:ext uri="{FF2B5EF4-FFF2-40B4-BE49-F238E27FC236}">
                <a16:creationId xmlns:a16="http://schemas.microsoft.com/office/drawing/2014/main" id="{63FD1BD6-9FA1-E58A-0303-549D2221998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871412" y="2919782"/>
            <a:ext cx="300012" cy="300012"/>
          </a:xfrm>
          <a:prstGeom prst="rect">
            <a:avLst/>
          </a:prstGeom>
        </p:spPr>
      </p:pic>
      <p:pic>
        <p:nvPicPr>
          <p:cNvPr id="22" name="Grafik 21" descr="Bücher mit einfarbiger Füllung">
            <a:extLst>
              <a:ext uri="{FF2B5EF4-FFF2-40B4-BE49-F238E27FC236}">
                <a16:creationId xmlns:a16="http://schemas.microsoft.com/office/drawing/2014/main" id="{6AD4B921-573C-125B-B3A3-795B87F0057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109748" y="3334477"/>
            <a:ext cx="259625" cy="259625"/>
          </a:xfrm>
          <a:prstGeom prst="rect">
            <a:avLst/>
          </a:prstGeom>
        </p:spPr>
      </p:pic>
      <p:pic>
        <p:nvPicPr>
          <p:cNvPr id="23" name="Grafik 22" descr="Ärztin mit einfarbiger Füllung">
            <a:extLst>
              <a:ext uri="{FF2B5EF4-FFF2-40B4-BE49-F238E27FC236}">
                <a16:creationId xmlns:a16="http://schemas.microsoft.com/office/drawing/2014/main" id="{A3300815-14E7-07CB-7C49-7F2B1CEDAC18}"/>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218582" y="5405177"/>
            <a:ext cx="558385" cy="558385"/>
          </a:xfrm>
          <a:prstGeom prst="rect">
            <a:avLst/>
          </a:prstGeom>
        </p:spPr>
      </p:pic>
      <p:pic>
        <p:nvPicPr>
          <p:cNvPr id="24" name="Grafik 23" descr="Hospital mit einfarbiger Füllung">
            <a:extLst>
              <a:ext uri="{FF2B5EF4-FFF2-40B4-BE49-F238E27FC236}">
                <a16:creationId xmlns:a16="http://schemas.microsoft.com/office/drawing/2014/main" id="{02174A3D-EF05-B55B-EBD6-A80D57B60A55}"/>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773906" y="5053897"/>
            <a:ext cx="558385" cy="558385"/>
          </a:xfrm>
          <a:prstGeom prst="rect">
            <a:avLst/>
          </a:prstGeom>
        </p:spPr>
      </p:pic>
      <p:pic>
        <p:nvPicPr>
          <p:cNvPr id="25" name="Grafik 24" descr="Krankenwagen mit einfarbiger Füllung">
            <a:extLst>
              <a:ext uri="{FF2B5EF4-FFF2-40B4-BE49-F238E27FC236}">
                <a16:creationId xmlns:a16="http://schemas.microsoft.com/office/drawing/2014/main" id="{B21F848D-C7F1-6FE7-8867-6EAB8A7B961E}"/>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4209270" y="5486804"/>
            <a:ext cx="558385" cy="558385"/>
          </a:xfrm>
          <a:prstGeom prst="rect">
            <a:avLst/>
          </a:prstGeom>
        </p:spPr>
      </p:pic>
      <p:pic>
        <p:nvPicPr>
          <p:cNvPr id="26" name="Grafik 25" descr="Nadel mit einfarbiger Füllung">
            <a:extLst>
              <a:ext uri="{FF2B5EF4-FFF2-40B4-BE49-F238E27FC236}">
                <a16:creationId xmlns:a16="http://schemas.microsoft.com/office/drawing/2014/main" id="{35A4980B-70F3-D1D0-60D1-565014CC72A5}"/>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3566129" y="4618476"/>
            <a:ext cx="558385" cy="558385"/>
          </a:xfrm>
          <a:prstGeom prst="rect">
            <a:avLst/>
          </a:prstGeom>
        </p:spPr>
      </p:pic>
      <p:pic>
        <p:nvPicPr>
          <p:cNvPr id="33" name="Grafik 32" descr="Wegweiser mit einfarbiger Füllung">
            <a:extLst>
              <a:ext uri="{FF2B5EF4-FFF2-40B4-BE49-F238E27FC236}">
                <a16:creationId xmlns:a16="http://schemas.microsoft.com/office/drawing/2014/main" id="{2D3B514F-4205-88F5-10AC-4C01078D4891}"/>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2878468" y="4554366"/>
            <a:ext cx="490905" cy="490905"/>
          </a:xfrm>
          <a:prstGeom prst="rect">
            <a:avLst/>
          </a:prstGeom>
        </p:spPr>
      </p:pic>
      <p:pic>
        <p:nvPicPr>
          <p:cNvPr id="34" name="Grafik 33" descr="Solarmodule mit einfarbiger Füllung">
            <a:extLst>
              <a:ext uri="{FF2B5EF4-FFF2-40B4-BE49-F238E27FC236}">
                <a16:creationId xmlns:a16="http://schemas.microsoft.com/office/drawing/2014/main" id="{AF77AF91-3104-E6CA-416F-2D03839C7636}"/>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2699281" y="5035970"/>
            <a:ext cx="488740" cy="488740"/>
          </a:xfrm>
          <a:prstGeom prst="rect">
            <a:avLst/>
          </a:prstGeom>
        </p:spPr>
      </p:pic>
      <p:pic>
        <p:nvPicPr>
          <p:cNvPr id="35" name="Grafik 34" descr="Callcenter mit einfarbiger Füllung">
            <a:extLst>
              <a:ext uri="{FF2B5EF4-FFF2-40B4-BE49-F238E27FC236}">
                <a16:creationId xmlns:a16="http://schemas.microsoft.com/office/drawing/2014/main" id="{9C09D641-CB72-E88A-A6BE-053B4E00BDDF}"/>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2913895" y="3995964"/>
            <a:ext cx="353105" cy="353105"/>
          </a:xfrm>
          <a:prstGeom prst="rect">
            <a:avLst/>
          </a:prstGeom>
        </p:spPr>
      </p:pic>
      <p:pic>
        <p:nvPicPr>
          <p:cNvPr id="36" name="Grafik 35" descr="Dokument mit einfarbiger Füllung">
            <a:extLst>
              <a:ext uri="{FF2B5EF4-FFF2-40B4-BE49-F238E27FC236}">
                <a16:creationId xmlns:a16="http://schemas.microsoft.com/office/drawing/2014/main" id="{5316C4DB-8351-DDD9-A637-5B397D2C98FF}"/>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2545712" y="3802670"/>
            <a:ext cx="311700" cy="311700"/>
          </a:xfrm>
          <a:prstGeom prst="rect">
            <a:avLst/>
          </a:prstGeom>
        </p:spPr>
      </p:pic>
      <p:pic>
        <p:nvPicPr>
          <p:cNvPr id="37" name="Grafik 36" descr="Büromitarbeiter mit einfarbiger Füllung">
            <a:extLst>
              <a:ext uri="{FF2B5EF4-FFF2-40B4-BE49-F238E27FC236}">
                <a16:creationId xmlns:a16="http://schemas.microsoft.com/office/drawing/2014/main" id="{E2D3429C-769D-8209-6208-E6FDFD74A05C}"/>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2231283" y="4172517"/>
            <a:ext cx="334627" cy="334627"/>
          </a:xfrm>
          <a:prstGeom prst="rect">
            <a:avLst/>
          </a:prstGeom>
        </p:spPr>
      </p:pic>
    </p:spTree>
    <p:extLst>
      <p:ext uri="{BB962C8B-B14F-4D97-AF65-F5344CB8AC3E}">
        <p14:creationId xmlns:p14="http://schemas.microsoft.com/office/powerpoint/2010/main" val="1041995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FD4A4CC-C35B-C7E6-B6A4-75758C66F130}"/>
              </a:ext>
            </a:extLst>
          </p:cNvPr>
          <p:cNvSpPr>
            <a:spLocks noGrp="1"/>
          </p:cNvSpPr>
          <p:nvPr>
            <p:ph type="sldNum" sz="quarter" idx="12"/>
          </p:nvPr>
        </p:nvSpPr>
        <p:spPr/>
        <p:txBody>
          <a:bodyPr/>
          <a:lstStyle/>
          <a:p>
            <a:r>
              <a:rPr lang="de-AT"/>
              <a:t>Folie </a:t>
            </a:r>
            <a:fld id="{4C23FFEC-42AF-4C5F-8FEB-D69D9B6A7C04}" type="slidenum">
              <a:rPr lang="de-AT" smtClean="0"/>
              <a:pPr/>
              <a:t>12</a:t>
            </a:fld>
            <a:endParaRPr lang="de-AT" dirty="0"/>
          </a:p>
        </p:txBody>
      </p:sp>
      <p:sp>
        <p:nvSpPr>
          <p:cNvPr id="5" name="Rechteck: abgerundete Ecken 4">
            <a:extLst>
              <a:ext uri="{FF2B5EF4-FFF2-40B4-BE49-F238E27FC236}">
                <a16:creationId xmlns:a16="http://schemas.microsoft.com/office/drawing/2014/main" id="{D0FE41A8-F02C-C3BC-1801-49034DD5766E}"/>
              </a:ext>
            </a:extLst>
          </p:cNvPr>
          <p:cNvSpPr/>
          <p:nvPr/>
        </p:nvSpPr>
        <p:spPr>
          <a:xfrm>
            <a:off x="200245" y="2252201"/>
            <a:ext cx="3733801" cy="2488350"/>
          </a:xfrm>
          <a:custGeom>
            <a:avLst/>
            <a:gdLst>
              <a:gd name="connsiteX0" fmla="*/ 0 w 3733801"/>
              <a:gd name="connsiteY0" fmla="*/ 414733 h 2488350"/>
              <a:gd name="connsiteX1" fmla="*/ 414733 w 3733801"/>
              <a:gd name="connsiteY1" fmla="*/ 0 h 2488350"/>
              <a:gd name="connsiteX2" fmla="*/ 995600 w 3733801"/>
              <a:gd name="connsiteY2" fmla="*/ 0 h 2488350"/>
              <a:gd name="connsiteX3" fmla="*/ 1634554 w 3733801"/>
              <a:gd name="connsiteY3" fmla="*/ 0 h 2488350"/>
              <a:gd name="connsiteX4" fmla="*/ 2244464 w 3733801"/>
              <a:gd name="connsiteY4" fmla="*/ 0 h 2488350"/>
              <a:gd name="connsiteX5" fmla="*/ 3319068 w 3733801"/>
              <a:gd name="connsiteY5" fmla="*/ 0 h 2488350"/>
              <a:gd name="connsiteX6" fmla="*/ 3733801 w 3733801"/>
              <a:gd name="connsiteY6" fmla="*/ 414733 h 2488350"/>
              <a:gd name="connsiteX7" fmla="*/ 3733801 w 3733801"/>
              <a:gd name="connsiteY7" fmla="*/ 984283 h 2488350"/>
              <a:gd name="connsiteX8" fmla="*/ 3733801 w 3733801"/>
              <a:gd name="connsiteY8" fmla="*/ 1487478 h 2488350"/>
              <a:gd name="connsiteX9" fmla="*/ 3733801 w 3733801"/>
              <a:gd name="connsiteY9" fmla="*/ 2073617 h 2488350"/>
              <a:gd name="connsiteX10" fmla="*/ 3319068 w 3733801"/>
              <a:gd name="connsiteY10" fmla="*/ 2488350 h 2488350"/>
              <a:gd name="connsiteX11" fmla="*/ 2767244 w 3733801"/>
              <a:gd name="connsiteY11" fmla="*/ 2488350 h 2488350"/>
              <a:gd name="connsiteX12" fmla="*/ 2244464 w 3733801"/>
              <a:gd name="connsiteY12" fmla="*/ 2488350 h 2488350"/>
              <a:gd name="connsiteX13" fmla="*/ 1721684 w 3733801"/>
              <a:gd name="connsiteY13" fmla="*/ 2488350 h 2488350"/>
              <a:gd name="connsiteX14" fmla="*/ 1198903 w 3733801"/>
              <a:gd name="connsiteY14" fmla="*/ 2488350 h 2488350"/>
              <a:gd name="connsiteX15" fmla="*/ 414733 w 3733801"/>
              <a:gd name="connsiteY15" fmla="*/ 2488350 h 2488350"/>
              <a:gd name="connsiteX16" fmla="*/ 0 w 3733801"/>
              <a:gd name="connsiteY16" fmla="*/ 2073617 h 2488350"/>
              <a:gd name="connsiteX17" fmla="*/ 0 w 3733801"/>
              <a:gd name="connsiteY17" fmla="*/ 1553833 h 2488350"/>
              <a:gd name="connsiteX18" fmla="*/ 0 w 3733801"/>
              <a:gd name="connsiteY18" fmla="*/ 1000872 h 2488350"/>
              <a:gd name="connsiteX19" fmla="*/ 0 w 3733801"/>
              <a:gd name="connsiteY19" fmla="*/ 414733 h 248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33801" h="2488350" fill="none" extrusionOk="0">
                <a:moveTo>
                  <a:pt x="0" y="414733"/>
                </a:moveTo>
                <a:cubicBezTo>
                  <a:pt x="2805" y="220796"/>
                  <a:pt x="219704" y="33636"/>
                  <a:pt x="414733" y="0"/>
                </a:cubicBezTo>
                <a:cubicBezTo>
                  <a:pt x="680404" y="846"/>
                  <a:pt x="739788" y="-1025"/>
                  <a:pt x="995600" y="0"/>
                </a:cubicBezTo>
                <a:cubicBezTo>
                  <a:pt x="1251412" y="1025"/>
                  <a:pt x="1489317" y="-255"/>
                  <a:pt x="1634554" y="0"/>
                </a:cubicBezTo>
                <a:cubicBezTo>
                  <a:pt x="1779791" y="255"/>
                  <a:pt x="1976844" y="-616"/>
                  <a:pt x="2244464" y="0"/>
                </a:cubicBezTo>
                <a:cubicBezTo>
                  <a:pt x="2512084" y="616"/>
                  <a:pt x="2990423" y="-36463"/>
                  <a:pt x="3319068" y="0"/>
                </a:cubicBezTo>
                <a:cubicBezTo>
                  <a:pt x="3547188" y="-21207"/>
                  <a:pt x="3719887" y="186558"/>
                  <a:pt x="3733801" y="414733"/>
                </a:cubicBezTo>
                <a:cubicBezTo>
                  <a:pt x="3708521" y="569925"/>
                  <a:pt x="3734907" y="725075"/>
                  <a:pt x="3733801" y="984283"/>
                </a:cubicBezTo>
                <a:cubicBezTo>
                  <a:pt x="3732696" y="1243491"/>
                  <a:pt x="3744900" y="1351793"/>
                  <a:pt x="3733801" y="1487478"/>
                </a:cubicBezTo>
                <a:cubicBezTo>
                  <a:pt x="3722702" y="1623164"/>
                  <a:pt x="3754437" y="1861916"/>
                  <a:pt x="3733801" y="2073617"/>
                </a:cubicBezTo>
                <a:cubicBezTo>
                  <a:pt x="3700835" y="2261732"/>
                  <a:pt x="3517751" y="2447631"/>
                  <a:pt x="3319068" y="2488350"/>
                </a:cubicBezTo>
                <a:cubicBezTo>
                  <a:pt x="3161048" y="2505668"/>
                  <a:pt x="2944286" y="2495889"/>
                  <a:pt x="2767244" y="2488350"/>
                </a:cubicBezTo>
                <a:cubicBezTo>
                  <a:pt x="2590202" y="2480811"/>
                  <a:pt x="2488325" y="2510145"/>
                  <a:pt x="2244464" y="2488350"/>
                </a:cubicBezTo>
                <a:cubicBezTo>
                  <a:pt x="2000603" y="2466555"/>
                  <a:pt x="1902701" y="2495263"/>
                  <a:pt x="1721684" y="2488350"/>
                </a:cubicBezTo>
                <a:cubicBezTo>
                  <a:pt x="1540667" y="2481437"/>
                  <a:pt x="1324293" y="2512903"/>
                  <a:pt x="1198903" y="2488350"/>
                </a:cubicBezTo>
                <a:cubicBezTo>
                  <a:pt x="1073513" y="2463797"/>
                  <a:pt x="656094" y="2456129"/>
                  <a:pt x="414733" y="2488350"/>
                </a:cubicBezTo>
                <a:cubicBezTo>
                  <a:pt x="183093" y="2501997"/>
                  <a:pt x="23632" y="2350352"/>
                  <a:pt x="0" y="2073617"/>
                </a:cubicBezTo>
                <a:cubicBezTo>
                  <a:pt x="-17110" y="1931149"/>
                  <a:pt x="8096" y="1666909"/>
                  <a:pt x="0" y="1553833"/>
                </a:cubicBezTo>
                <a:cubicBezTo>
                  <a:pt x="-8096" y="1440757"/>
                  <a:pt x="-9348" y="1190762"/>
                  <a:pt x="0" y="1000872"/>
                </a:cubicBezTo>
                <a:cubicBezTo>
                  <a:pt x="9348" y="810982"/>
                  <a:pt x="-22883" y="611594"/>
                  <a:pt x="0" y="414733"/>
                </a:cubicBezTo>
                <a:close/>
              </a:path>
              <a:path w="3733801" h="2488350" stroke="0" extrusionOk="0">
                <a:moveTo>
                  <a:pt x="0" y="414733"/>
                </a:moveTo>
                <a:cubicBezTo>
                  <a:pt x="243" y="193987"/>
                  <a:pt x="142239" y="-31671"/>
                  <a:pt x="414733" y="0"/>
                </a:cubicBezTo>
                <a:cubicBezTo>
                  <a:pt x="573288" y="-26472"/>
                  <a:pt x="864711" y="9354"/>
                  <a:pt x="1053687" y="0"/>
                </a:cubicBezTo>
                <a:cubicBezTo>
                  <a:pt x="1242663" y="-9354"/>
                  <a:pt x="1408053" y="16231"/>
                  <a:pt x="1547424" y="0"/>
                </a:cubicBezTo>
                <a:cubicBezTo>
                  <a:pt x="1686795" y="-16231"/>
                  <a:pt x="1897857" y="27378"/>
                  <a:pt x="2099247" y="0"/>
                </a:cubicBezTo>
                <a:cubicBezTo>
                  <a:pt x="2300637" y="-27378"/>
                  <a:pt x="2512584" y="6831"/>
                  <a:pt x="2651071" y="0"/>
                </a:cubicBezTo>
                <a:cubicBezTo>
                  <a:pt x="2789558" y="-6831"/>
                  <a:pt x="3099138" y="-20506"/>
                  <a:pt x="3319068" y="0"/>
                </a:cubicBezTo>
                <a:cubicBezTo>
                  <a:pt x="3526184" y="-22520"/>
                  <a:pt x="3745788" y="135429"/>
                  <a:pt x="3733801" y="414733"/>
                </a:cubicBezTo>
                <a:cubicBezTo>
                  <a:pt x="3744478" y="599200"/>
                  <a:pt x="3726034" y="683580"/>
                  <a:pt x="3733801" y="934517"/>
                </a:cubicBezTo>
                <a:cubicBezTo>
                  <a:pt x="3741568" y="1185454"/>
                  <a:pt x="3719692" y="1346430"/>
                  <a:pt x="3733801" y="1454300"/>
                </a:cubicBezTo>
                <a:cubicBezTo>
                  <a:pt x="3747910" y="1562170"/>
                  <a:pt x="3756655" y="1813024"/>
                  <a:pt x="3733801" y="2073617"/>
                </a:cubicBezTo>
                <a:cubicBezTo>
                  <a:pt x="3728696" y="2262758"/>
                  <a:pt x="3512072" y="2497702"/>
                  <a:pt x="3319068" y="2488350"/>
                </a:cubicBezTo>
                <a:cubicBezTo>
                  <a:pt x="3116830" y="2478854"/>
                  <a:pt x="2879059" y="2466673"/>
                  <a:pt x="2767244" y="2488350"/>
                </a:cubicBezTo>
                <a:cubicBezTo>
                  <a:pt x="2655429" y="2510027"/>
                  <a:pt x="2464485" y="2470314"/>
                  <a:pt x="2244464" y="2488350"/>
                </a:cubicBezTo>
                <a:cubicBezTo>
                  <a:pt x="2024443" y="2506386"/>
                  <a:pt x="1882365" y="2491881"/>
                  <a:pt x="1663597" y="2488350"/>
                </a:cubicBezTo>
                <a:cubicBezTo>
                  <a:pt x="1444829" y="2484819"/>
                  <a:pt x="1277738" y="2485352"/>
                  <a:pt x="1140817" y="2488350"/>
                </a:cubicBezTo>
                <a:cubicBezTo>
                  <a:pt x="1003896" y="2491348"/>
                  <a:pt x="612588" y="2500403"/>
                  <a:pt x="414733" y="2488350"/>
                </a:cubicBezTo>
                <a:cubicBezTo>
                  <a:pt x="144494" y="2525944"/>
                  <a:pt x="-50533" y="2311474"/>
                  <a:pt x="0" y="2073617"/>
                </a:cubicBezTo>
                <a:cubicBezTo>
                  <a:pt x="26494" y="1800056"/>
                  <a:pt x="-5368" y="1650946"/>
                  <a:pt x="0" y="1520656"/>
                </a:cubicBezTo>
                <a:cubicBezTo>
                  <a:pt x="5368" y="1390366"/>
                  <a:pt x="-20662" y="1070765"/>
                  <a:pt x="0" y="934517"/>
                </a:cubicBezTo>
                <a:cubicBezTo>
                  <a:pt x="20662" y="798269"/>
                  <a:pt x="-24085" y="519435"/>
                  <a:pt x="0" y="414733"/>
                </a:cubicBezTo>
                <a:close/>
              </a:path>
            </a:pathLst>
          </a:custGeom>
          <a:blipFill dpi="0" rotWithShape="1">
            <a:blip r:embed="rId2">
              <a:alphaModFix amt="35000"/>
              <a:extLst>
                <a:ext uri="{28A0092B-C50C-407E-A947-70E740481C1C}">
                  <a14:useLocalDpi xmlns:a14="http://schemas.microsoft.com/office/drawing/2010/main" val="0"/>
                </a:ext>
              </a:extLst>
            </a:blip>
            <a:srcRect/>
            <a:stretch>
              <a:fillRect/>
            </a:stretch>
          </a:blipFill>
          <a:ln>
            <a:solidFill>
              <a:srgbClr val="1096B6"/>
            </a:solidFill>
            <a:extLst>
              <a:ext uri="{C807C97D-BFC1-408E-A445-0C87EB9F89A2}">
                <ask:lineSketchStyleProps xmlns:ask="http://schemas.microsoft.com/office/drawing/2018/sketchyshapes" sd="1573379089">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de-DE" dirty="0">
                <a:solidFill>
                  <a:schemeClr val="tx1"/>
                </a:solidFill>
              </a:rPr>
              <a:t>Die Wohnbauförderung in Österreich hilft vor allem jungen Familien dabei, sich eine leistbare und qualitativ hochwertige Wohnung zu sichern. Sie können Unterstützung in Form eines Kredits, eines Zuschusses oder einer Beihilfe bekommen.</a:t>
            </a:r>
            <a:endParaRPr lang="de-AT" dirty="0">
              <a:solidFill>
                <a:schemeClr val="tx1"/>
              </a:solidFill>
            </a:endParaRPr>
          </a:p>
        </p:txBody>
      </p:sp>
      <p:sp>
        <p:nvSpPr>
          <p:cNvPr id="6" name="Rechteck: abgerundete Ecken 5">
            <a:extLst>
              <a:ext uri="{FF2B5EF4-FFF2-40B4-BE49-F238E27FC236}">
                <a16:creationId xmlns:a16="http://schemas.microsoft.com/office/drawing/2014/main" id="{6BBC8CD8-12F9-0B9E-4A2E-64837230EC49}"/>
              </a:ext>
            </a:extLst>
          </p:cNvPr>
          <p:cNvSpPr/>
          <p:nvPr/>
        </p:nvSpPr>
        <p:spPr>
          <a:xfrm>
            <a:off x="200245" y="1690688"/>
            <a:ext cx="3733801" cy="478797"/>
          </a:xfrm>
          <a:prstGeom prst="roundRect">
            <a:avLst/>
          </a:prstGeom>
          <a:solidFill>
            <a:srgbClr val="1096B6"/>
          </a:solidFill>
          <a:ln>
            <a:solidFill>
              <a:srgbClr val="1096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t>Wohnbauförderung</a:t>
            </a:r>
          </a:p>
        </p:txBody>
      </p:sp>
      <p:sp>
        <p:nvSpPr>
          <p:cNvPr id="11" name="Titel 10">
            <a:extLst>
              <a:ext uri="{FF2B5EF4-FFF2-40B4-BE49-F238E27FC236}">
                <a16:creationId xmlns:a16="http://schemas.microsoft.com/office/drawing/2014/main" id="{2FC71CE5-E089-5A79-2C2F-AEAF66E4B797}"/>
              </a:ext>
            </a:extLst>
          </p:cNvPr>
          <p:cNvSpPr>
            <a:spLocks noGrp="1"/>
          </p:cNvSpPr>
          <p:nvPr>
            <p:ph type="title"/>
          </p:nvPr>
        </p:nvSpPr>
        <p:spPr/>
        <p:txBody>
          <a:bodyPr/>
          <a:lstStyle/>
          <a:p>
            <a:r>
              <a:rPr lang="de-AT" dirty="0"/>
              <a:t>Wofür soll der Staat Geld ausgeben?</a:t>
            </a:r>
          </a:p>
        </p:txBody>
      </p:sp>
      <p:sp>
        <p:nvSpPr>
          <p:cNvPr id="14" name="Rechteck: abgerundete Ecken 13">
            <a:extLst>
              <a:ext uri="{FF2B5EF4-FFF2-40B4-BE49-F238E27FC236}">
                <a16:creationId xmlns:a16="http://schemas.microsoft.com/office/drawing/2014/main" id="{E7A9B6E4-272C-094A-716F-694A47A248DC}"/>
              </a:ext>
            </a:extLst>
          </p:cNvPr>
          <p:cNvSpPr/>
          <p:nvPr/>
        </p:nvSpPr>
        <p:spPr>
          <a:xfrm>
            <a:off x="4238845" y="1690688"/>
            <a:ext cx="3733801" cy="478797"/>
          </a:xfrm>
          <a:prstGeom prst="roundRect">
            <a:avLst/>
          </a:prstGeom>
          <a:solidFill>
            <a:srgbClr val="1096B6"/>
          </a:solidFill>
          <a:ln>
            <a:solidFill>
              <a:srgbClr val="1096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t>Grundsicherung für </a:t>
            </a:r>
            <a:r>
              <a:rPr lang="de-AT" b="1" dirty="0" err="1"/>
              <a:t>Student:innen</a:t>
            </a:r>
            <a:endParaRPr lang="de-AT" b="1" dirty="0"/>
          </a:p>
        </p:txBody>
      </p:sp>
      <p:sp>
        <p:nvSpPr>
          <p:cNvPr id="15" name="Rechteck: abgerundete Ecken 14">
            <a:extLst>
              <a:ext uri="{FF2B5EF4-FFF2-40B4-BE49-F238E27FC236}">
                <a16:creationId xmlns:a16="http://schemas.microsoft.com/office/drawing/2014/main" id="{F9E53C48-881C-8468-D826-913ABA28F4D9}"/>
              </a:ext>
            </a:extLst>
          </p:cNvPr>
          <p:cNvSpPr/>
          <p:nvPr/>
        </p:nvSpPr>
        <p:spPr>
          <a:xfrm>
            <a:off x="8277445" y="1690688"/>
            <a:ext cx="3733801" cy="478797"/>
          </a:xfrm>
          <a:prstGeom prst="roundRect">
            <a:avLst/>
          </a:prstGeom>
          <a:solidFill>
            <a:srgbClr val="1096B6"/>
          </a:solidFill>
          <a:ln>
            <a:solidFill>
              <a:srgbClr val="1096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t>Energieförderungen</a:t>
            </a:r>
          </a:p>
        </p:txBody>
      </p:sp>
      <p:sp>
        <p:nvSpPr>
          <p:cNvPr id="16" name="Rechteck: abgerundete Ecken 15">
            <a:extLst>
              <a:ext uri="{FF2B5EF4-FFF2-40B4-BE49-F238E27FC236}">
                <a16:creationId xmlns:a16="http://schemas.microsoft.com/office/drawing/2014/main" id="{5822EADB-823A-6952-C08B-ECD0146870D1}"/>
              </a:ext>
            </a:extLst>
          </p:cNvPr>
          <p:cNvSpPr/>
          <p:nvPr/>
        </p:nvSpPr>
        <p:spPr>
          <a:xfrm>
            <a:off x="4238846" y="2252201"/>
            <a:ext cx="3733801" cy="2488350"/>
          </a:xfrm>
          <a:custGeom>
            <a:avLst/>
            <a:gdLst>
              <a:gd name="connsiteX0" fmla="*/ 0 w 3733801"/>
              <a:gd name="connsiteY0" fmla="*/ 414733 h 2488350"/>
              <a:gd name="connsiteX1" fmla="*/ 414733 w 3733801"/>
              <a:gd name="connsiteY1" fmla="*/ 0 h 2488350"/>
              <a:gd name="connsiteX2" fmla="*/ 1053687 w 3733801"/>
              <a:gd name="connsiteY2" fmla="*/ 0 h 2488350"/>
              <a:gd name="connsiteX3" fmla="*/ 1634554 w 3733801"/>
              <a:gd name="connsiteY3" fmla="*/ 0 h 2488350"/>
              <a:gd name="connsiteX4" fmla="*/ 2244464 w 3733801"/>
              <a:gd name="connsiteY4" fmla="*/ 0 h 2488350"/>
              <a:gd name="connsiteX5" fmla="*/ 2738201 w 3733801"/>
              <a:gd name="connsiteY5" fmla="*/ 0 h 2488350"/>
              <a:gd name="connsiteX6" fmla="*/ 3319068 w 3733801"/>
              <a:gd name="connsiteY6" fmla="*/ 0 h 2488350"/>
              <a:gd name="connsiteX7" fmla="*/ 3733801 w 3733801"/>
              <a:gd name="connsiteY7" fmla="*/ 414733 h 2488350"/>
              <a:gd name="connsiteX8" fmla="*/ 3733801 w 3733801"/>
              <a:gd name="connsiteY8" fmla="*/ 917928 h 2488350"/>
              <a:gd name="connsiteX9" fmla="*/ 3733801 w 3733801"/>
              <a:gd name="connsiteY9" fmla="*/ 1437711 h 2488350"/>
              <a:gd name="connsiteX10" fmla="*/ 3733801 w 3733801"/>
              <a:gd name="connsiteY10" fmla="*/ 2073617 h 2488350"/>
              <a:gd name="connsiteX11" fmla="*/ 3319068 w 3733801"/>
              <a:gd name="connsiteY11" fmla="*/ 2488350 h 2488350"/>
              <a:gd name="connsiteX12" fmla="*/ 2796288 w 3733801"/>
              <a:gd name="connsiteY12" fmla="*/ 2488350 h 2488350"/>
              <a:gd name="connsiteX13" fmla="*/ 2273507 w 3733801"/>
              <a:gd name="connsiteY13" fmla="*/ 2488350 h 2488350"/>
              <a:gd name="connsiteX14" fmla="*/ 1779770 w 3733801"/>
              <a:gd name="connsiteY14" fmla="*/ 2488350 h 2488350"/>
              <a:gd name="connsiteX15" fmla="*/ 1169860 w 3733801"/>
              <a:gd name="connsiteY15" fmla="*/ 2488350 h 2488350"/>
              <a:gd name="connsiteX16" fmla="*/ 414733 w 3733801"/>
              <a:gd name="connsiteY16" fmla="*/ 2488350 h 2488350"/>
              <a:gd name="connsiteX17" fmla="*/ 0 w 3733801"/>
              <a:gd name="connsiteY17" fmla="*/ 2073617 h 2488350"/>
              <a:gd name="connsiteX18" fmla="*/ 0 w 3733801"/>
              <a:gd name="connsiteY18" fmla="*/ 1553833 h 2488350"/>
              <a:gd name="connsiteX19" fmla="*/ 0 w 3733801"/>
              <a:gd name="connsiteY19" fmla="*/ 1000872 h 2488350"/>
              <a:gd name="connsiteX20" fmla="*/ 0 w 3733801"/>
              <a:gd name="connsiteY20" fmla="*/ 414733 h 248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33801" h="2488350" fill="none" extrusionOk="0">
                <a:moveTo>
                  <a:pt x="0" y="414733"/>
                </a:moveTo>
                <a:cubicBezTo>
                  <a:pt x="-18365" y="205609"/>
                  <a:pt x="192849" y="-1667"/>
                  <a:pt x="414733" y="0"/>
                </a:cubicBezTo>
                <a:cubicBezTo>
                  <a:pt x="696688" y="23810"/>
                  <a:pt x="920752" y="10133"/>
                  <a:pt x="1053687" y="0"/>
                </a:cubicBezTo>
                <a:cubicBezTo>
                  <a:pt x="1186622" y="-10133"/>
                  <a:pt x="1508735" y="-10157"/>
                  <a:pt x="1634554" y="0"/>
                </a:cubicBezTo>
                <a:cubicBezTo>
                  <a:pt x="1760373" y="10157"/>
                  <a:pt x="2089862" y="-10970"/>
                  <a:pt x="2244464" y="0"/>
                </a:cubicBezTo>
                <a:cubicBezTo>
                  <a:pt x="2399066" y="10970"/>
                  <a:pt x="2632201" y="-15432"/>
                  <a:pt x="2738201" y="0"/>
                </a:cubicBezTo>
                <a:cubicBezTo>
                  <a:pt x="2844201" y="15432"/>
                  <a:pt x="3197817" y="4325"/>
                  <a:pt x="3319068" y="0"/>
                </a:cubicBezTo>
                <a:cubicBezTo>
                  <a:pt x="3507044" y="-6552"/>
                  <a:pt x="3755185" y="178919"/>
                  <a:pt x="3733801" y="414733"/>
                </a:cubicBezTo>
                <a:cubicBezTo>
                  <a:pt x="3713010" y="547272"/>
                  <a:pt x="3710373" y="698699"/>
                  <a:pt x="3733801" y="917928"/>
                </a:cubicBezTo>
                <a:cubicBezTo>
                  <a:pt x="3757229" y="1137157"/>
                  <a:pt x="3715310" y="1266865"/>
                  <a:pt x="3733801" y="1437711"/>
                </a:cubicBezTo>
                <a:cubicBezTo>
                  <a:pt x="3752292" y="1608557"/>
                  <a:pt x="3750205" y="1814591"/>
                  <a:pt x="3733801" y="2073617"/>
                </a:cubicBezTo>
                <a:cubicBezTo>
                  <a:pt x="3716660" y="2284739"/>
                  <a:pt x="3540628" y="2520963"/>
                  <a:pt x="3319068" y="2488350"/>
                </a:cubicBezTo>
                <a:cubicBezTo>
                  <a:pt x="3143122" y="2477594"/>
                  <a:pt x="2965320" y="2465506"/>
                  <a:pt x="2796288" y="2488350"/>
                </a:cubicBezTo>
                <a:cubicBezTo>
                  <a:pt x="2627256" y="2511194"/>
                  <a:pt x="2456285" y="2469174"/>
                  <a:pt x="2273507" y="2488350"/>
                </a:cubicBezTo>
                <a:cubicBezTo>
                  <a:pt x="2090729" y="2507526"/>
                  <a:pt x="1979069" y="2492398"/>
                  <a:pt x="1779770" y="2488350"/>
                </a:cubicBezTo>
                <a:cubicBezTo>
                  <a:pt x="1580471" y="2484302"/>
                  <a:pt x="1440199" y="2480094"/>
                  <a:pt x="1169860" y="2488350"/>
                </a:cubicBezTo>
                <a:cubicBezTo>
                  <a:pt x="899521" y="2496607"/>
                  <a:pt x="735531" y="2453550"/>
                  <a:pt x="414733" y="2488350"/>
                </a:cubicBezTo>
                <a:cubicBezTo>
                  <a:pt x="156826" y="2491549"/>
                  <a:pt x="-8006" y="2295014"/>
                  <a:pt x="0" y="2073617"/>
                </a:cubicBezTo>
                <a:cubicBezTo>
                  <a:pt x="-13550" y="1943232"/>
                  <a:pt x="16909" y="1726832"/>
                  <a:pt x="0" y="1553833"/>
                </a:cubicBezTo>
                <a:cubicBezTo>
                  <a:pt x="-16909" y="1380834"/>
                  <a:pt x="8299" y="1216421"/>
                  <a:pt x="0" y="1000872"/>
                </a:cubicBezTo>
                <a:cubicBezTo>
                  <a:pt x="-8299" y="785323"/>
                  <a:pt x="22837" y="645710"/>
                  <a:pt x="0" y="414733"/>
                </a:cubicBezTo>
                <a:close/>
              </a:path>
              <a:path w="3733801" h="2488350" stroke="0" extrusionOk="0">
                <a:moveTo>
                  <a:pt x="0" y="414733"/>
                </a:moveTo>
                <a:cubicBezTo>
                  <a:pt x="9674" y="204298"/>
                  <a:pt x="167777" y="-50886"/>
                  <a:pt x="414733" y="0"/>
                </a:cubicBezTo>
                <a:cubicBezTo>
                  <a:pt x="703534" y="13541"/>
                  <a:pt x="902314" y="-16447"/>
                  <a:pt x="1024643" y="0"/>
                </a:cubicBezTo>
                <a:cubicBezTo>
                  <a:pt x="1146972" y="16447"/>
                  <a:pt x="1356512" y="-13722"/>
                  <a:pt x="1518380" y="0"/>
                </a:cubicBezTo>
                <a:cubicBezTo>
                  <a:pt x="1680248" y="13722"/>
                  <a:pt x="1882461" y="27442"/>
                  <a:pt x="2099247" y="0"/>
                </a:cubicBezTo>
                <a:cubicBezTo>
                  <a:pt x="2316033" y="-27442"/>
                  <a:pt x="2557222" y="-29102"/>
                  <a:pt x="2738201" y="0"/>
                </a:cubicBezTo>
                <a:cubicBezTo>
                  <a:pt x="2919180" y="29102"/>
                  <a:pt x="3091066" y="22619"/>
                  <a:pt x="3319068" y="0"/>
                </a:cubicBezTo>
                <a:cubicBezTo>
                  <a:pt x="3572654" y="1347"/>
                  <a:pt x="3738896" y="231567"/>
                  <a:pt x="3733801" y="414733"/>
                </a:cubicBezTo>
                <a:cubicBezTo>
                  <a:pt x="3714928" y="608642"/>
                  <a:pt x="3707818" y="767054"/>
                  <a:pt x="3733801" y="934517"/>
                </a:cubicBezTo>
                <a:cubicBezTo>
                  <a:pt x="3759784" y="1101980"/>
                  <a:pt x="3736640" y="1369718"/>
                  <a:pt x="3733801" y="1520656"/>
                </a:cubicBezTo>
                <a:cubicBezTo>
                  <a:pt x="3730962" y="1671594"/>
                  <a:pt x="3723176" y="1812728"/>
                  <a:pt x="3733801" y="2073617"/>
                </a:cubicBezTo>
                <a:cubicBezTo>
                  <a:pt x="3749074" y="2276991"/>
                  <a:pt x="3510650" y="2507258"/>
                  <a:pt x="3319068" y="2488350"/>
                </a:cubicBezTo>
                <a:cubicBezTo>
                  <a:pt x="3099086" y="2484908"/>
                  <a:pt x="2955025" y="2495019"/>
                  <a:pt x="2796288" y="2488350"/>
                </a:cubicBezTo>
                <a:cubicBezTo>
                  <a:pt x="2637551" y="2481681"/>
                  <a:pt x="2434233" y="2502304"/>
                  <a:pt x="2244464" y="2488350"/>
                </a:cubicBezTo>
                <a:cubicBezTo>
                  <a:pt x="2054695" y="2474396"/>
                  <a:pt x="1890527" y="2473008"/>
                  <a:pt x="1721684" y="2488350"/>
                </a:cubicBezTo>
                <a:cubicBezTo>
                  <a:pt x="1552841" y="2503692"/>
                  <a:pt x="1316203" y="2503907"/>
                  <a:pt x="1169860" y="2488350"/>
                </a:cubicBezTo>
                <a:cubicBezTo>
                  <a:pt x="1023517" y="2472793"/>
                  <a:pt x="580332" y="2459161"/>
                  <a:pt x="414733" y="2488350"/>
                </a:cubicBezTo>
                <a:cubicBezTo>
                  <a:pt x="184215" y="2479943"/>
                  <a:pt x="14156" y="2273074"/>
                  <a:pt x="0" y="2073617"/>
                </a:cubicBezTo>
                <a:cubicBezTo>
                  <a:pt x="15079" y="1839431"/>
                  <a:pt x="3992" y="1691242"/>
                  <a:pt x="0" y="1553833"/>
                </a:cubicBezTo>
                <a:cubicBezTo>
                  <a:pt x="-3992" y="1416424"/>
                  <a:pt x="-17218" y="1251689"/>
                  <a:pt x="0" y="1000872"/>
                </a:cubicBezTo>
                <a:cubicBezTo>
                  <a:pt x="17218" y="750055"/>
                  <a:pt x="-12148" y="549605"/>
                  <a:pt x="0" y="414733"/>
                </a:cubicBezTo>
                <a:close/>
              </a:path>
            </a:pathLst>
          </a:custGeom>
          <a:blipFill dpi="0" rotWithShape="1">
            <a:blip r:embed="rId3">
              <a:alphaModFix amt="35000"/>
              <a:extLst>
                <a:ext uri="{28A0092B-C50C-407E-A947-70E740481C1C}">
                  <a14:useLocalDpi xmlns:a14="http://schemas.microsoft.com/office/drawing/2010/main" val="0"/>
                </a:ext>
              </a:extLst>
            </a:blip>
            <a:srcRect/>
            <a:stretch>
              <a:fillRect/>
            </a:stretch>
          </a:blipFill>
          <a:ln>
            <a:solidFill>
              <a:srgbClr val="1096B6"/>
            </a:solidFill>
            <a:extLst>
              <a:ext uri="{C807C97D-BFC1-408E-A445-0C87EB9F89A2}">
                <ask:lineSketchStyleProps xmlns:ask="http://schemas.microsoft.com/office/drawing/2018/sketchyshapes" sd="2855609576">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de-AT" dirty="0">
                <a:solidFill>
                  <a:schemeClr val="tx1"/>
                </a:solidFill>
              </a:rPr>
              <a:t>Damit Studierende mehr Zeit für das Lernen haben, soll es künftig eine staatliche Grundsicherung von ca. 1.200 € pro Monat geben. Je nach Einkommen nach dem Studium, muss ein Teil davon zurückgezahlt werden.</a:t>
            </a:r>
          </a:p>
        </p:txBody>
      </p:sp>
      <p:sp>
        <p:nvSpPr>
          <p:cNvPr id="17" name="Rechteck: abgerundete Ecken 16">
            <a:extLst>
              <a:ext uri="{FF2B5EF4-FFF2-40B4-BE49-F238E27FC236}">
                <a16:creationId xmlns:a16="http://schemas.microsoft.com/office/drawing/2014/main" id="{855B940D-747D-D23C-73CD-6D21669D5ED0}"/>
              </a:ext>
            </a:extLst>
          </p:cNvPr>
          <p:cNvSpPr/>
          <p:nvPr/>
        </p:nvSpPr>
        <p:spPr>
          <a:xfrm>
            <a:off x="8277445" y="2304588"/>
            <a:ext cx="3733801" cy="2488350"/>
          </a:xfrm>
          <a:custGeom>
            <a:avLst/>
            <a:gdLst>
              <a:gd name="connsiteX0" fmla="*/ 0 w 3733801"/>
              <a:gd name="connsiteY0" fmla="*/ 414733 h 2488350"/>
              <a:gd name="connsiteX1" fmla="*/ 414733 w 3733801"/>
              <a:gd name="connsiteY1" fmla="*/ 0 h 2488350"/>
              <a:gd name="connsiteX2" fmla="*/ 995600 w 3733801"/>
              <a:gd name="connsiteY2" fmla="*/ 0 h 2488350"/>
              <a:gd name="connsiteX3" fmla="*/ 1576467 w 3733801"/>
              <a:gd name="connsiteY3" fmla="*/ 0 h 2488350"/>
              <a:gd name="connsiteX4" fmla="*/ 2099247 w 3733801"/>
              <a:gd name="connsiteY4" fmla="*/ 0 h 2488350"/>
              <a:gd name="connsiteX5" fmla="*/ 2709158 w 3733801"/>
              <a:gd name="connsiteY5" fmla="*/ 0 h 2488350"/>
              <a:gd name="connsiteX6" fmla="*/ 3319068 w 3733801"/>
              <a:gd name="connsiteY6" fmla="*/ 0 h 2488350"/>
              <a:gd name="connsiteX7" fmla="*/ 3733801 w 3733801"/>
              <a:gd name="connsiteY7" fmla="*/ 414733 h 2488350"/>
              <a:gd name="connsiteX8" fmla="*/ 3733801 w 3733801"/>
              <a:gd name="connsiteY8" fmla="*/ 984283 h 2488350"/>
              <a:gd name="connsiteX9" fmla="*/ 3733801 w 3733801"/>
              <a:gd name="connsiteY9" fmla="*/ 1553833 h 2488350"/>
              <a:gd name="connsiteX10" fmla="*/ 3733801 w 3733801"/>
              <a:gd name="connsiteY10" fmla="*/ 2073617 h 2488350"/>
              <a:gd name="connsiteX11" fmla="*/ 3319068 w 3733801"/>
              <a:gd name="connsiteY11" fmla="*/ 2488350 h 2488350"/>
              <a:gd name="connsiteX12" fmla="*/ 2825331 w 3733801"/>
              <a:gd name="connsiteY12" fmla="*/ 2488350 h 2488350"/>
              <a:gd name="connsiteX13" fmla="*/ 2331594 w 3733801"/>
              <a:gd name="connsiteY13" fmla="*/ 2488350 h 2488350"/>
              <a:gd name="connsiteX14" fmla="*/ 1808814 w 3733801"/>
              <a:gd name="connsiteY14" fmla="*/ 2488350 h 2488350"/>
              <a:gd name="connsiteX15" fmla="*/ 1227947 w 3733801"/>
              <a:gd name="connsiteY15" fmla="*/ 2488350 h 2488350"/>
              <a:gd name="connsiteX16" fmla="*/ 414733 w 3733801"/>
              <a:gd name="connsiteY16" fmla="*/ 2488350 h 2488350"/>
              <a:gd name="connsiteX17" fmla="*/ 0 w 3733801"/>
              <a:gd name="connsiteY17" fmla="*/ 2073617 h 2488350"/>
              <a:gd name="connsiteX18" fmla="*/ 0 w 3733801"/>
              <a:gd name="connsiteY18" fmla="*/ 1487478 h 2488350"/>
              <a:gd name="connsiteX19" fmla="*/ 0 w 3733801"/>
              <a:gd name="connsiteY19" fmla="*/ 967694 h 2488350"/>
              <a:gd name="connsiteX20" fmla="*/ 0 w 3733801"/>
              <a:gd name="connsiteY20" fmla="*/ 414733 h 248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33801" h="2488350" fill="none" extrusionOk="0">
                <a:moveTo>
                  <a:pt x="0" y="414733"/>
                </a:moveTo>
                <a:cubicBezTo>
                  <a:pt x="3991" y="153441"/>
                  <a:pt x="200160" y="12013"/>
                  <a:pt x="414733" y="0"/>
                </a:cubicBezTo>
                <a:cubicBezTo>
                  <a:pt x="665425" y="-10032"/>
                  <a:pt x="852473" y="18863"/>
                  <a:pt x="995600" y="0"/>
                </a:cubicBezTo>
                <a:cubicBezTo>
                  <a:pt x="1138727" y="-18863"/>
                  <a:pt x="1317855" y="722"/>
                  <a:pt x="1576467" y="0"/>
                </a:cubicBezTo>
                <a:cubicBezTo>
                  <a:pt x="1835079" y="-722"/>
                  <a:pt x="1952548" y="-370"/>
                  <a:pt x="2099247" y="0"/>
                </a:cubicBezTo>
                <a:cubicBezTo>
                  <a:pt x="2245946" y="370"/>
                  <a:pt x="2538118" y="-24526"/>
                  <a:pt x="2709158" y="0"/>
                </a:cubicBezTo>
                <a:cubicBezTo>
                  <a:pt x="2880198" y="24526"/>
                  <a:pt x="3182729" y="5293"/>
                  <a:pt x="3319068" y="0"/>
                </a:cubicBezTo>
                <a:cubicBezTo>
                  <a:pt x="3511694" y="34786"/>
                  <a:pt x="3742388" y="222861"/>
                  <a:pt x="3733801" y="414733"/>
                </a:cubicBezTo>
                <a:cubicBezTo>
                  <a:pt x="3712626" y="639121"/>
                  <a:pt x="3749286" y="724420"/>
                  <a:pt x="3733801" y="984283"/>
                </a:cubicBezTo>
                <a:cubicBezTo>
                  <a:pt x="3718317" y="1244146"/>
                  <a:pt x="3723613" y="1357632"/>
                  <a:pt x="3733801" y="1553833"/>
                </a:cubicBezTo>
                <a:cubicBezTo>
                  <a:pt x="3743990" y="1750034"/>
                  <a:pt x="3714164" y="1949487"/>
                  <a:pt x="3733801" y="2073617"/>
                </a:cubicBezTo>
                <a:cubicBezTo>
                  <a:pt x="3725565" y="2287723"/>
                  <a:pt x="3510871" y="2519709"/>
                  <a:pt x="3319068" y="2488350"/>
                </a:cubicBezTo>
                <a:cubicBezTo>
                  <a:pt x="3173014" y="2491907"/>
                  <a:pt x="3041376" y="2500470"/>
                  <a:pt x="2825331" y="2488350"/>
                </a:cubicBezTo>
                <a:cubicBezTo>
                  <a:pt x="2609286" y="2476230"/>
                  <a:pt x="2497718" y="2501115"/>
                  <a:pt x="2331594" y="2488350"/>
                </a:cubicBezTo>
                <a:cubicBezTo>
                  <a:pt x="2165470" y="2475585"/>
                  <a:pt x="1925395" y="2495084"/>
                  <a:pt x="1808814" y="2488350"/>
                </a:cubicBezTo>
                <a:cubicBezTo>
                  <a:pt x="1692233" y="2481616"/>
                  <a:pt x="1461618" y="2481700"/>
                  <a:pt x="1227947" y="2488350"/>
                </a:cubicBezTo>
                <a:cubicBezTo>
                  <a:pt x="994276" y="2495000"/>
                  <a:pt x="765073" y="2521130"/>
                  <a:pt x="414733" y="2488350"/>
                </a:cubicBezTo>
                <a:cubicBezTo>
                  <a:pt x="201183" y="2488062"/>
                  <a:pt x="-17469" y="2273770"/>
                  <a:pt x="0" y="2073617"/>
                </a:cubicBezTo>
                <a:cubicBezTo>
                  <a:pt x="11899" y="1853211"/>
                  <a:pt x="-24608" y="1742146"/>
                  <a:pt x="0" y="1487478"/>
                </a:cubicBezTo>
                <a:cubicBezTo>
                  <a:pt x="24608" y="1232810"/>
                  <a:pt x="25627" y="1218482"/>
                  <a:pt x="0" y="967694"/>
                </a:cubicBezTo>
                <a:cubicBezTo>
                  <a:pt x="-25627" y="716906"/>
                  <a:pt x="23187" y="649772"/>
                  <a:pt x="0" y="414733"/>
                </a:cubicBezTo>
                <a:close/>
              </a:path>
              <a:path w="3733801" h="2488350" stroke="0" extrusionOk="0">
                <a:moveTo>
                  <a:pt x="0" y="414733"/>
                </a:moveTo>
                <a:cubicBezTo>
                  <a:pt x="11914" y="161495"/>
                  <a:pt x="176347" y="-38716"/>
                  <a:pt x="414733" y="0"/>
                </a:cubicBezTo>
                <a:cubicBezTo>
                  <a:pt x="542377" y="13410"/>
                  <a:pt x="741111" y="18049"/>
                  <a:pt x="937513" y="0"/>
                </a:cubicBezTo>
                <a:cubicBezTo>
                  <a:pt x="1133915" y="-18049"/>
                  <a:pt x="1273391" y="-11328"/>
                  <a:pt x="1518380" y="0"/>
                </a:cubicBezTo>
                <a:cubicBezTo>
                  <a:pt x="1763369" y="11328"/>
                  <a:pt x="1878125" y="-26669"/>
                  <a:pt x="2157334" y="0"/>
                </a:cubicBezTo>
                <a:cubicBezTo>
                  <a:pt x="2436543" y="26669"/>
                  <a:pt x="2642072" y="26400"/>
                  <a:pt x="2767244" y="0"/>
                </a:cubicBezTo>
                <a:cubicBezTo>
                  <a:pt x="2892416" y="-26400"/>
                  <a:pt x="3155737" y="-22872"/>
                  <a:pt x="3319068" y="0"/>
                </a:cubicBezTo>
                <a:cubicBezTo>
                  <a:pt x="3543584" y="7482"/>
                  <a:pt x="3748937" y="173904"/>
                  <a:pt x="3733801" y="414733"/>
                </a:cubicBezTo>
                <a:cubicBezTo>
                  <a:pt x="3714348" y="646380"/>
                  <a:pt x="3710992" y="795916"/>
                  <a:pt x="3733801" y="951105"/>
                </a:cubicBezTo>
                <a:cubicBezTo>
                  <a:pt x="3756610" y="1106294"/>
                  <a:pt x="3722459" y="1327219"/>
                  <a:pt x="3733801" y="1487478"/>
                </a:cubicBezTo>
                <a:cubicBezTo>
                  <a:pt x="3745143" y="1647737"/>
                  <a:pt x="3729863" y="1943499"/>
                  <a:pt x="3733801" y="2073617"/>
                </a:cubicBezTo>
                <a:cubicBezTo>
                  <a:pt x="3750627" y="2272617"/>
                  <a:pt x="3542799" y="2512240"/>
                  <a:pt x="3319068" y="2488350"/>
                </a:cubicBezTo>
                <a:cubicBezTo>
                  <a:pt x="3111180" y="2456658"/>
                  <a:pt x="2943559" y="2472492"/>
                  <a:pt x="2680114" y="2488350"/>
                </a:cubicBezTo>
                <a:cubicBezTo>
                  <a:pt x="2416669" y="2504208"/>
                  <a:pt x="2305768" y="2484111"/>
                  <a:pt x="2099247" y="2488350"/>
                </a:cubicBezTo>
                <a:cubicBezTo>
                  <a:pt x="1892726" y="2492589"/>
                  <a:pt x="1636292" y="2487464"/>
                  <a:pt x="1489337" y="2488350"/>
                </a:cubicBezTo>
                <a:cubicBezTo>
                  <a:pt x="1342382" y="2489237"/>
                  <a:pt x="1101377" y="2485637"/>
                  <a:pt x="966557" y="2488350"/>
                </a:cubicBezTo>
                <a:cubicBezTo>
                  <a:pt x="831737" y="2491063"/>
                  <a:pt x="581685" y="2484512"/>
                  <a:pt x="414733" y="2488350"/>
                </a:cubicBezTo>
                <a:cubicBezTo>
                  <a:pt x="233118" y="2473932"/>
                  <a:pt x="-26451" y="2308593"/>
                  <a:pt x="0" y="2073617"/>
                </a:cubicBezTo>
                <a:cubicBezTo>
                  <a:pt x="4742" y="1845924"/>
                  <a:pt x="3095" y="1755547"/>
                  <a:pt x="0" y="1504067"/>
                </a:cubicBezTo>
                <a:cubicBezTo>
                  <a:pt x="-3095" y="1252587"/>
                  <a:pt x="13589" y="1144872"/>
                  <a:pt x="0" y="1000872"/>
                </a:cubicBezTo>
                <a:cubicBezTo>
                  <a:pt x="-13589" y="856873"/>
                  <a:pt x="-26436" y="609721"/>
                  <a:pt x="0" y="414733"/>
                </a:cubicBezTo>
                <a:close/>
              </a:path>
            </a:pathLst>
          </a:custGeom>
          <a:blipFill dpi="0" rotWithShape="1">
            <a:blip r:embed="rId4">
              <a:alphaModFix amt="35000"/>
              <a:extLst>
                <a:ext uri="{28A0092B-C50C-407E-A947-70E740481C1C}">
                  <a14:useLocalDpi xmlns:a14="http://schemas.microsoft.com/office/drawing/2010/main" val="0"/>
                </a:ext>
              </a:extLst>
            </a:blip>
            <a:srcRect/>
            <a:stretch>
              <a:fillRect/>
            </a:stretch>
          </a:blipFill>
          <a:ln>
            <a:solidFill>
              <a:srgbClr val="1096B6"/>
            </a:solidFill>
            <a:extLst>
              <a:ext uri="{C807C97D-BFC1-408E-A445-0C87EB9F89A2}">
                <ask:lineSketchStyleProps xmlns:ask="http://schemas.microsoft.com/office/drawing/2018/sketchyshapes" sd="3616611240">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de-AT" dirty="0">
                <a:solidFill>
                  <a:schemeClr val="tx1"/>
                </a:solidFill>
              </a:rPr>
              <a:t>Mit Förderungen wird dafür gesorgt, dass weniger Energie verbraucht wird und dass mehr erneuerbare Energieträger aufgrund des Umweltschutzes zum Einsatz kommen.</a:t>
            </a:r>
          </a:p>
        </p:txBody>
      </p:sp>
      <p:sp>
        <p:nvSpPr>
          <p:cNvPr id="18" name="Rechteck 17">
            <a:extLst>
              <a:ext uri="{FF2B5EF4-FFF2-40B4-BE49-F238E27FC236}">
                <a16:creationId xmlns:a16="http://schemas.microsoft.com/office/drawing/2014/main" id="{CC621120-762C-1844-AC8B-C1D974172790}"/>
              </a:ext>
            </a:extLst>
          </p:cNvPr>
          <p:cNvSpPr/>
          <p:nvPr/>
        </p:nvSpPr>
        <p:spPr>
          <a:xfrm>
            <a:off x="350875" y="5011770"/>
            <a:ext cx="11490250" cy="1116418"/>
          </a:xfrm>
          <a:custGeom>
            <a:avLst/>
            <a:gdLst>
              <a:gd name="connsiteX0" fmla="*/ 0 w 11490250"/>
              <a:gd name="connsiteY0" fmla="*/ 0 h 1116418"/>
              <a:gd name="connsiteX1" fmla="*/ 11490250 w 11490250"/>
              <a:gd name="connsiteY1" fmla="*/ 0 h 1116418"/>
              <a:gd name="connsiteX2" fmla="*/ 11490250 w 11490250"/>
              <a:gd name="connsiteY2" fmla="*/ 1116418 h 1116418"/>
              <a:gd name="connsiteX3" fmla="*/ 0 w 11490250"/>
              <a:gd name="connsiteY3" fmla="*/ 1116418 h 1116418"/>
              <a:gd name="connsiteX4" fmla="*/ 0 w 11490250"/>
              <a:gd name="connsiteY4" fmla="*/ 0 h 1116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90250" h="1116418" fill="none" extrusionOk="0">
                <a:moveTo>
                  <a:pt x="0" y="0"/>
                </a:moveTo>
                <a:cubicBezTo>
                  <a:pt x="1150808" y="118588"/>
                  <a:pt x="9857239" y="-27848"/>
                  <a:pt x="11490250" y="0"/>
                </a:cubicBezTo>
                <a:cubicBezTo>
                  <a:pt x="11431936" y="417898"/>
                  <a:pt x="11537968" y="576802"/>
                  <a:pt x="11490250" y="1116418"/>
                </a:cubicBezTo>
                <a:cubicBezTo>
                  <a:pt x="8121243" y="1226592"/>
                  <a:pt x="1184059" y="1086836"/>
                  <a:pt x="0" y="1116418"/>
                </a:cubicBezTo>
                <a:cubicBezTo>
                  <a:pt x="12746" y="869837"/>
                  <a:pt x="68241" y="183308"/>
                  <a:pt x="0" y="0"/>
                </a:cubicBezTo>
                <a:close/>
              </a:path>
              <a:path w="11490250" h="1116418" stroke="0" extrusionOk="0">
                <a:moveTo>
                  <a:pt x="0" y="0"/>
                </a:moveTo>
                <a:cubicBezTo>
                  <a:pt x="1859892" y="-74023"/>
                  <a:pt x="8784064" y="-72234"/>
                  <a:pt x="11490250" y="0"/>
                </a:cubicBezTo>
                <a:cubicBezTo>
                  <a:pt x="11419800" y="225351"/>
                  <a:pt x="11589033" y="852743"/>
                  <a:pt x="11490250" y="1116418"/>
                </a:cubicBezTo>
                <a:cubicBezTo>
                  <a:pt x="5793011" y="1148038"/>
                  <a:pt x="4201549" y="1033864"/>
                  <a:pt x="0" y="1116418"/>
                </a:cubicBezTo>
                <a:cubicBezTo>
                  <a:pt x="64836" y="794700"/>
                  <a:pt x="-4557" y="535025"/>
                  <a:pt x="0" y="0"/>
                </a:cubicBezTo>
                <a:close/>
              </a:path>
            </a:pathLst>
          </a:custGeom>
          <a:solidFill>
            <a:srgbClr val="11A3C5"/>
          </a:solidFill>
          <a:ln w="19050">
            <a:solidFill>
              <a:srgbClr val="11A3C5"/>
            </a:solidFill>
            <a:extLst>
              <a:ext uri="{C807C97D-BFC1-408E-A445-0C87EB9F89A2}">
                <ask:lineSketchStyleProps xmlns:ask="http://schemas.microsoft.com/office/drawing/2018/sketchyshapes" sd="3546605747">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dirty="0"/>
              <a:t>Bestimme auf Grundlage deiner Rollenbeschreibung, wofür</a:t>
            </a:r>
          </a:p>
          <a:p>
            <a:pPr algn="ctr"/>
            <a:r>
              <a:rPr lang="de-AT" sz="2800" dirty="0"/>
              <a:t>der Staat am besten Geld investieren sollte.</a:t>
            </a:r>
          </a:p>
        </p:txBody>
      </p:sp>
      <p:pic>
        <p:nvPicPr>
          <p:cNvPr id="19" name="Grafik 18" descr="Hilfe mit einfarbiger Füllung">
            <a:extLst>
              <a:ext uri="{FF2B5EF4-FFF2-40B4-BE49-F238E27FC236}">
                <a16:creationId xmlns:a16="http://schemas.microsoft.com/office/drawing/2014/main" id="{284805B4-D468-93B6-C347-708B06A7E21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7888" y="4984302"/>
            <a:ext cx="1171353" cy="1171353"/>
          </a:xfrm>
          <a:prstGeom prst="rect">
            <a:avLst/>
          </a:prstGeom>
        </p:spPr>
      </p:pic>
    </p:spTree>
    <p:extLst>
      <p:ext uri="{BB962C8B-B14F-4D97-AF65-F5344CB8AC3E}">
        <p14:creationId xmlns:p14="http://schemas.microsoft.com/office/powerpoint/2010/main" val="790833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abgerundete Ecken 4">
            <a:extLst>
              <a:ext uri="{FF2B5EF4-FFF2-40B4-BE49-F238E27FC236}">
                <a16:creationId xmlns:a16="http://schemas.microsoft.com/office/drawing/2014/main" id="{4D7AD6D4-9C3B-9504-FC36-B27F76C14696}"/>
              </a:ext>
            </a:extLst>
          </p:cNvPr>
          <p:cNvSpPr/>
          <p:nvPr/>
        </p:nvSpPr>
        <p:spPr>
          <a:xfrm>
            <a:off x="1841274" y="5142688"/>
            <a:ext cx="3813619" cy="813212"/>
          </a:xfrm>
          <a:custGeom>
            <a:avLst/>
            <a:gdLst>
              <a:gd name="connsiteX0" fmla="*/ 0 w 3813619"/>
              <a:gd name="connsiteY0" fmla="*/ 135538 h 813212"/>
              <a:gd name="connsiteX1" fmla="*/ 135538 w 3813619"/>
              <a:gd name="connsiteY1" fmla="*/ 0 h 813212"/>
              <a:gd name="connsiteX2" fmla="*/ 3678081 w 3813619"/>
              <a:gd name="connsiteY2" fmla="*/ 0 h 813212"/>
              <a:gd name="connsiteX3" fmla="*/ 3813619 w 3813619"/>
              <a:gd name="connsiteY3" fmla="*/ 135538 h 813212"/>
              <a:gd name="connsiteX4" fmla="*/ 3813619 w 3813619"/>
              <a:gd name="connsiteY4" fmla="*/ 677674 h 813212"/>
              <a:gd name="connsiteX5" fmla="*/ 3678081 w 3813619"/>
              <a:gd name="connsiteY5" fmla="*/ 813212 h 813212"/>
              <a:gd name="connsiteX6" fmla="*/ 135538 w 3813619"/>
              <a:gd name="connsiteY6" fmla="*/ 813212 h 813212"/>
              <a:gd name="connsiteX7" fmla="*/ 0 w 3813619"/>
              <a:gd name="connsiteY7" fmla="*/ 677674 h 813212"/>
              <a:gd name="connsiteX8" fmla="*/ 0 w 3813619"/>
              <a:gd name="connsiteY8" fmla="*/ 135538 h 813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13619" h="813212" fill="none" extrusionOk="0">
                <a:moveTo>
                  <a:pt x="0" y="135538"/>
                </a:moveTo>
                <a:cubicBezTo>
                  <a:pt x="4491" y="58175"/>
                  <a:pt x="63797" y="8004"/>
                  <a:pt x="135538" y="0"/>
                </a:cubicBezTo>
                <a:cubicBezTo>
                  <a:pt x="1877720" y="107183"/>
                  <a:pt x="2524029" y="-54983"/>
                  <a:pt x="3678081" y="0"/>
                </a:cubicBezTo>
                <a:cubicBezTo>
                  <a:pt x="3745604" y="1854"/>
                  <a:pt x="3811125" y="62232"/>
                  <a:pt x="3813619" y="135538"/>
                </a:cubicBezTo>
                <a:cubicBezTo>
                  <a:pt x="3781012" y="276200"/>
                  <a:pt x="3852840" y="569554"/>
                  <a:pt x="3813619" y="677674"/>
                </a:cubicBezTo>
                <a:cubicBezTo>
                  <a:pt x="3821288" y="742609"/>
                  <a:pt x="3753843" y="807320"/>
                  <a:pt x="3678081" y="813212"/>
                </a:cubicBezTo>
                <a:cubicBezTo>
                  <a:pt x="2745653" y="732026"/>
                  <a:pt x="511349" y="798935"/>
                  <a:pt x="135538" y="813212"/>
                </a:cubicBezTo>
                <a:cubicBezTo>
                  <a:pt x="60838" y="811943"/>
                  <a:pt x="-6494" y="764003"/>
                  <a:pt x="0" y="677674"/>
                </a:cubicBezTo>
                <a:cubicBezTo>
                  <a:pt x="-42258" y="486005"/>
                  <a:pt x="-27582" y="277533"/>
                  <a:pt x="0" y="135538"/>
                </a:cubicBezTo>
                <a:close/>
              </a:path>
              <a:path w="3813619" h="813212" stroke="0" extrusionOk="0">
                <a:moveTo>
                  <a:pt x="0" y="135538"/>
                </a:moveTo>
                <a:cubicBezTo>
                  <a:pt x="6238" y="59291"/>
                  <a:pt x="61630" y="1131"/>
                  <a:pt x="135538" y="0"/>
                </a:cubicBezTo>
                <a:cubicBezTo>
                  <a:pt x="1540108" y="-74981"/>
                  <a:pt x="3201946" y="-118873"/>
                  <a:pt x="3678081" y="0"/>
                </a:cubicBezTo>
                <a:cubicBezTo>
                  <a:pt x="3762104" y="-4785"/>
                  <a:pt x="3808983" y="61293"/>
                  <a:pt x="3813619" y="135538"/>
                </a:cubicBezTo>
                <a:cubicBezTo>
                  <a:pt x="3773250" y="342155"/>
                  <a:pt x="3783120" y="437010"/>
                  <a:pt x="3813619" y="677674"/>
                </a:cubicBezTo>
                <a:cubicBezTo>
                  <a:pt x="3821948" y="748208"/>
                  <a:pt x="3760879" y="820012"/>
                  <a:pt x="3678081" y="813212"/>
                </a:cubicBezTo>
                <a:cubicBezTo>
                  <a:pt x="3032682" y="889191"/>
                  <a:pt x="1458656" y="810064"/>
                  <a:pt x="135538" y="813212"/>
                </a:cubicBezTo>
                <a:cubicBezTo>
                  <a:pt x="49588" y="807619"/>
                  <a:pt x="4631" y="758257"/>
                  <a:pt x="0" y="677674"/>
                </a:cubicBezTo>
                <a:cubicBezTo>
                  <a:pt x="21956" y="602096"/>
                  <a:pt x="-1219" y="247474"/>
                  <a:pt x="0" y="135538"/>
                </a:cubicBezTo>
                <a:close/>
              </a:path>
            </a:pathLst>
          </a:custGeom>
          <a:solidFill>
            <a:srgbClr val="80C6D6">
              <a:alpha val="30196"/>
            </a:srgbClr>
          </a:solidFill>
          <a:ln>
            <a:solidFill>
              <a:srgbClr val="80C6D6"/>
            </a:solidFill>
            <a:extLst>
              <a:ext uri="{C807C97D-BFC1-408E-A445-0C87EB9F89A2}">
                <ask:lineSketchStyleProps xmlns:ask="http://schemas.microsoft.com/office/drawing/2018/sketchyshapes" sd="3545510063">
                  <a:prstGeom prst="round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E9E1BF4A-5E45-BBFB-26D0-8BC5E6804D82}"/>
              </a:ext>
            </a:extLst>
          </p:cNvPr>
          <p:cNvSpPr>
            <a:spLocks noGrp="1"/>
          </p:cNvSpPr>
          <p:nvPr>
            <p:ph type="title"/>
          </p:nvPr>
        </p:nvSpPr>
        <p:spPr/>
        <p:txBody>
          <a:bodyPr/>
          <a:lstStyle/>
          <a:p>
            <a:r>
              <a:rPr lang="de-AT" dirty="0"/>
              <a:t>Wirtschaftskreislauf</a:t>
            </a:r>
          </a:p>
        </p:txBody>
      </p:sp>
      <p:sp>
        <p:nvSpPr>
          <p:cNvPr id="4" name="Foliennummernplatzhalter 3">
            <a:extLst>
              <a:ext uri="{FF2B5EF4-FFF2-40B4-BE49-F238E27FC236}">
                <a16:creationId xmlns:a16="http://schemas.microsoft.com/office/drawing/2014/main" id="{085EC25B-9131-AEE1-3623-EED475A1F721}"/>
              </a:ext>
            </a:extLst>
          </p:cNvPr>
          <p:cNvSpPr>
            <a:spLocks noGrp="1"/>
          </p:cNvSpPr>
          <p:nvPr>
            <p:ph type="sldNum" sz="quarter" idx="12"/>
          </p:nvPr>
        </p:nvSpPr>
        <p:spPr/>
        <p:txBody>
          <a:bodyPr/>
          <a:lstStyle/>
          <a:p>
            <a:r>
              <a:rPr lang="de-AT"/>
              <a:t>Folie </a:t>
            </a:r>
            <a:fld id="{4C23FFEC-42AF-4C5F-8FEB-D69D9B6A7C04}" type="slidenum">
              <a:rPr lang="de-AT" smtClean="0"/>
              <a:pPr/>
              <a:t>13</a:t>
            </a:fld>
            <a:endParaRPr lang="de-AT" dirty="0"/>
          </a:p>
        </p:txBody>
      </p:sp>
      <p:grpSp>
        <p:nvGrpSpPr>
          <p:cNvPr id="8" name="Gruppieren 7">
            <a:extLst>
              <a:ext uri="{FF2B5EF4-FFF2-40B4-BE49-F238E27FC236}">
                <a16:creationId xmlns:a16="http://schemas.microsoft.com/office/drawing/2014/main" id="{497A8B56-B0DE-DD6E-8CE0-BAE9EC29BBB9}"/>
              </a:ext>
            </a:extLst>
          </p:cNvPr>
          <p:cNvGrpSpPr/>
          <p:nvPr/>
        </p:nvGrpSpPr>
        <p:grpSpPr>
          <a:xfrm>
            <a:off x="7495950" y="2154935"/>
            <a:ext cx="2019824" cy="1940270"/>
            <a:chOff x="653584" y="2855461"/>
            <a:chExt cx="2206922" cy="2074794"/>
          </a:xfrm>
        </p:grpSpPr>
        <p:grpSp>
          <p:nvGrpSpPr>
            <p:cNvPr id="9" name="Gruppieren 8">
              <a:extLst>
                <a:ext uri="{FF2B5EF4-FFF2-40B4-BE49-F238E27FC236}">
                  <a16:creationId xmlns:a16="http://schemas.microsoft.com/office/drawing/2014/main" id="{D7F2849B-3702-A319-D1C9-09AC6AB91EA0}"/>
                </a:ext>
              </a:extLst>
            </p:cNvPr>
            <p:cNvGrpSpPr/>
            <p:nvPr/>
          </p:nvGrpSpPr>
          <p:grpSpPr>
            <a:xfrm>
              <a:off x="653584" y="2855461"/>
              <a:ext cx="2206922" cy="2074794"/>
              <a:chOff x="3904356" y="2609836"/>
              <a:chExt cx="2206922" cy="1970899"/>
            </a:xfrm>
          </p:grpSpPr>
          <p:sp>
            <p:nvSpPr>
              <p:cNvPr id="11" name="Rechteck 10">
                <a:extLst>
                  <a:ext uri="{FF2B5EF4-FFF2-40B4-BE49-F238E27FC236}">
                    <a16:creationId xmlns:a16="http://schemas.microsoft.com/office/drawing/2014/main" id="{6BAD5D39-EA81-2E3E-0063-FAF0FE435D49}"/>
                  </a:ext>
                </a:extLst>
              </p:cNvPr>
              <p:cNvSpPr/>
              <p:nvPr/>
            </p:nvSpPr>
            <p:spPr>
              <a:xfrm>
                <a:off x="3906724" y="2928518"/>
                <a:ext cx="2196000" cy="1652217"/>
              </a:xfrm>
              <a:custGeom>
                <a:avLst/>
                <a:gdLst>
                  <a:gd name="connsiteX0" fmla="*/ 0 w 2196000"/>
                  <a:gd name="connsiteY0" fmla="*/ 0 h 1652217"/>
                  <a:gd name="connsiteX1" fmla="*/ 2196000 w 2196000"/>
                  <a:gd name="connsiteY1" fmla="*/ 0 h 1652217"/>
                  <a:gd name="connsiteX2" fmla="*/ 2196000 w 2196000"/>
                  <a:gd name="connsiteY2" fmla="*/ 1652217 h 1652217"/>
                  <a:gd name="connsiteX3" fmla="*/ 0 w 2196000"/>
                  <a:gd name="connsiteY3" fmla="*/ 1652217 h 1652217"/>
                  <a:gd name="connsiteX4" fmla="*/ 0 w 2196000"/>
                  <a:gd name="connsiteY4" fmla="*/ 0 h 16522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000" h="1652217" fill="none" extrusionOk="0">
                    <a:moveTo>
                      <a:pt x="0" y="0"/>
                    </a:moveTo>
                    <a:cubicBezTo>
                      <a:pt x="708713" y="-33775"/>
                      <a:pt x="1218659" y="138873"/>
                      <a:pt x="2196000" y="0"/>
                    </a:cubicBezTo>
                    <a:cubicBezTo>
                      <a:pt x="2261959" y="188274"/>
                      <a:pt x="2200362" y="1247148"/>
                      <a:pt x="2196000" y="1652217"/>
                    </a:cubicBezTo>
                    <a:cubicBezTo>
                      <a:pt x="1538118" y="1514887"/>
                      <a:pt x="768040" y="1514361"/>
                      <a:pt x="0" y="1652217"/>
                    </a:cubicBezTo>
                    <a:cubicBezTo>
                      <a:pt x="37350" y="896845"/>
                      <a:pt x="-71532" y="586904"/>
                      <a:pt x="0" y="0"/>
                    </a:cubicBezTo>
                    <a:close/>
                  </a:path>
                  <a:path w="2196000" h="1652217" stroke="0" extrusionOk="0">
                    <a:moveTo>
                      <a:pt x="0" y="0"/>
                    </a:moveTo>
                    <a:cubicBezTo>
                      <a:pt x="580753" y="-101487"/>
                      <a:pt x="1543898" y="-162162"/>
                      <a:pt x="2196000" y="0"/>
                    </a:cubicBezTo>
                    <a:cubicBezTo>
                      <a:pt x="2126517" y="548422"/>
                      <a:pt x="2127965" y="1234356"/>
                      <a:pt x="2196000" y="1652217"/>
                    </a:cubicBezTo>
                    <a:cubicBezTo>
                      <a:pt x="1577972" y="1702282"/>
                      <a:pt x="924665" y="1493768"/>
                      <a:pt x="0" y="1652217"/>
                    </a:cubicBezTo>
                    <a:cubicBezTo>
                      <a:pt x="-26638" y="1335861"/>
                      <a:pt x="-19851" y="573974"/>
                      <a:pt x="0" y="0"/>
                    </a:cubicBezTo>
                    <a:close/>
                  </a:path>
                </a:pathLst>
              </a:custGeom>
              <a:solidFill>
                <a:srgbClr val="ACD9E3"/>
              </a:solidFill>
              <a:ln w="9525">
                <a:solidFill>
                  <a:schemeClr val="tx1">
                    <a:lumMod val="95000"/>
                    <a:lumOff val="5000"/>
                  </a:schemeClr>
                </a:solidFill>
                <a:extLst>
                  <a:ext uri="{C807C97D-BFC1-408E-A445-0C87EB9F89A2}">
                    <ask:lineSketchStyleProps xmlns:ask="http://schemas.microsoft.com/office/drawing/2018/sketchyshapes" sd="981765707">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dirty="0">
                  <a:solidFill>
                    <a:schemeClr val="tx1">
                      <a:lumMod val="85000"/>
                      <a:lumOff val="15000"/>
                    </a:schemeClr>
                  </a:solidFill>
                  <a:latin typeface="+mj-lt"/>
                </a:endParaRPr>
              </a:p>
            </p:txBody>
          </p:sp>
          <p:pic>
            <p:nvPicPr>
              <p:cNvPr id="12" name="Grafik 11" descr="Ein Bild, das Text enthält.&#10;&#10;Automatisch generierte Beschreibung">
                <a:extLst>
                  <a:ext uri="{FF2B5EF4-FFF2-40B4-BE49-F238E27FC236}">
                    <a16:creationId xmlns:a16="http://schemas.microsoft.com/office/drawing/2014/main" id="{3FDFD400-5D88-0752-E78A-D8B54C6F73B3}"/>
                  </a:ext>
                </a:extLst>
              </p:cNvPr>
              <p:cNvPicPr>
                <a:picLocks noChangeAspect="1"/>
              </p:cNvPicPr>
              <p:nvPr/>
            </p:nvPicPr>
            <p:blipFill rotWithShape="1">
              <a:blip r:embed="rId2">
                <a:duotone>
                  <a:prstClr val="black"/>
                  <a:srgbClr val="D2AAA6">
                    <a:tint val="45000"/>
                    <a:satMod val="400000"/>
                  </a:srgbClr>
                </a:duotone>
              </a:blip>
              <a:srcRect l="15441" r="78542" b="53091"/>
              <a:stretch/>
            </p:blipFill>
            <p:spPr>
              <a:xfrm>
                <a:off x="4909459" y="2609836"/>
                <a:ext cx="216861" cy="748059"/>
              </a:xfrm>
              <a:prstGeom prst="rect">
                <a:avLst/>
              </a:prstGeom>
            </p:spPr>
          </p:pic>
          <p:sp>
            <p:nvSpPr>
              <p:cNvPr id="13" name="Textfeld 12">
                <a:extLst>
                  <a:ext uri="{FF2B5EF4-FFF2-40B4-BE49-F238E27FC236}">
                    <a16:creationId xmlns:a16="http://schemas.microsoft.com/office/drawing/2014/main" id="{5A798230-70E5-A22A-F8AE-DCA52B32DBE1}"/>
                  </a:ext>
                </a:extLst>
              </p:cNvPr>
              <p:cNvSpPr txBox="1"/>
              <p:nvPr/>
            </p:nvSpPr>
            <p:spPr>
              <a:xfrm>
                <a:off x="3904356" y="3248716"/>
                <a:ext cx="2206922" cy="350838"/>
              </a:xfrm>
              <a:prstGeom prst="rect">
                <a:avLst/>
              </a:prstGeom>
              <a:noFill/>
            </p:spPr>
            <p:txBody>
              <a:bodyPr wrap="square" rtlCol="0">
                <a:spAutoFit/>
              </a:bodyPr>
              <a:lstStyle/>
              <a:p>
                <a:pPr algn="ctr"/>
                <a:r>
                  <a:rPr lang="de-DE" b="1" dirty="0">
                    <a:latin typeface="+mj-lt"/>
                  </a:rPr>
                  <a:t>Umsatzsteuer</a:t>
                </a:r>
              </a:p>
            </p:txBody>
          </p:sp>
        </p:grpSp>
        <p:pic>
          <p:nvPicPr>
            <p:cNvPr id="10" name="Grafik 9" descr="Warenkorb mit einfarbiger Füllung">
              <a:extLst>
                <a:ext uri="{FF2B5EF4-FFF2-40B4-BE49-F238E27FC236}">
                  <a16:creationId xmlns:a16="http://schemas.microsoft.com/office/drawing/2014/main" id="{4F147E13-27B9-7C0A-096C-3399D4FA35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09917" y="3916873"/>
              <a:ext cx="914400" cy="914400"/>
            </a:xfrm>
            <a:prstGeom prst="rect">
              <a:avLst/>
            </a:prstGeom>
          </p:spPr>
        </p:pic>
      </p:grpSp>
      <p:grpSp>
        <p:nvGrpSpPr>
          <p:cNvPr id="14" name="Gruppieren 13">
            <a:extLst>
              <a:ext uri="{FF2B5EF4-FFF2-40B4-BE49-F238E27FC236}">
                <a16:creationId xmlns:a16="http://schemas.microsoft.com/office/drawing/2014/main" id="{5EB89D93-2965-1ED7-589B-3CB992EA00A4}"/>
              </a:ext>
            </a:extLst>
          </p:cNvPr>
          <p:cNvGrpSpPr/>
          <p:nvPr/>
        </p:nvGrpSpPr>
        <p:grpSpPr>
          <a:xfrm>
            <a:off x="9671728" y="2170899"/>
            <a:ext cx="2043700" cy="1953258"/>
            <a:chOff x="3640941" y="2945427"/>
            <a:chExt cx="2233010" cy="2088683"/>
          </a:xfrm>
        </p:grpSpPr>
        <p:grpSp>
          <p:nvGrpSpPr>
            <p:cNvPr id="15" name="Gruppieren 14">
              <a:extLst>
                <a:ext uri="{FF2B5EF4-FFF2-40B4-BE49-F238E27FC236}">
                  <a16:creationId xmlns:a16="http://schemas.microsoft.com/office/drawing/2014/main" id="{DCBAF075-7856-1332-39F2-250D3DF1335A}"/>
                </a:ext>
              </a:extLst>
            </p:cNvPr>
            <p:cNvGrpSpPr/>
            <p:nvPr/>
          </p:nvGrpSpPr>
          <p:grpSpPr>
            <a:xfrm>
              <a:off x="3640941" y="2945427"/>
              <a:ext cx="2233010" cy="2088683"/>
              <a:chOff x="1338943" y="2601802"/>
              <a:chExt cx="2233010" cy="3077548"/>
            </a:xfrm>
          </p:grpSpPr>
          <p:grpSp>
            <p:nvGrpSpPr>
              <p:cNvPr id="17" name="Gruppieren 16">
                <a:extLst>
                  <a:ext uri="{FF2B5EF4-FFF2-40B4-BE49-F238E27FC236}">
                    <a16:creationId xmlns:a16="http://schemas.microsoft.com/office/drawing/2014/main" id="{5B586D41-1EE9-7489-5AA4-2DFB8DD1D440}"/>
                  </a:ext>
                </a:extLst>
              </p:cNvPr>
              <p:cNvGrpSpPr/>
              <p:nvPr/>
            </p:nvGrpSpPr>
            <p:grpSpPr>
              <a:xfrm>
                <a:off x="1338943" y="2923419"/>
                <a:ext cx="2233010" cy="2755931"/>
                <a:chOff x="1338943" y="2923419"/>
                <a:chExt cx="2233010" cy="2755931"/>
              </a:xfrm>
            </p:grpSpPr>
            <p:sp>
              <p:nvSpPr>
                <p:cNvPr id="19" name="Rechteck 18">
                  <a:extLst>
                    <a:ext uri="{FF2B5EF4-FFF2-40B4-BE49-F238E27FC236}">
                      <a16:creationId xmlns:a16="http://schemas.microsoft.com/office/drawing/2014/main" id="{244C87A7-7D72-76CB-0EA9-C4CC6E6B7675}"/>
                    </a:ext>
                  </a:extLst>
                </p:cNvPr>
                <p:cNvSpPr/>
                <p:nvPr/>
              </p:nvSpPr>
              <p:spPr>
                <a:xfrm>
                  <a:off x="1338943" y="2923419"/>
                  <a:ext cx="2196000" cy="2755931"/>
                </a:xfrm>
                <a:custGeom>
                  <a:avLst/>
                  <a:gdLst>
                    <a:gd name="connsiteX0" fmla="*/ 0 w 2196000"/>
                    <a:gd name="connsiteY0" fmla="*/ 0 h 2755931"/>
                    <a:gd name="connsiteX1" fmla="*/ 2196000 w 2196000"/>
                    <a:gd name="connsiteY1" fmla="*/ 0 h 2755931"/>
                    <a:gd name="connsiteX2" fmla="*/ 2196000 w 2196000"/>
                    <a:gd name="connsiteY2" fmla="*/ 2755931 h 2755931"/>
                    <a:gd name="connsiteX3" fmla="*/ 0 w 2196000"/>
                    <a:gd name="connsiteY3" fmla="*/ 2755931 h 2755931"/>
                    <a:gd name="connsiteX4" fmla="*/ 0 w 2196000"/>
                    <a:gd name="connsiteY4" fmla="*/ 0 h 2755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000" h="2755931" fill="none" extrusionOk="0">
                      <a:moveTo>
                        <a:pt x="0" y="0"/>
                      </a:moveTo>
                      <a:cubicBezTo>
                        <a:pt x="300776" y="-49533"/>
                        <a:pt x="1244719" y="-14809"/>
                        <a:pt x="2196000" y="0"/>
                      </a:cubicBezTo>
                      <a:cubicBezTo>
                        <a:pt x="2283639" y="548686"/>
                        <a:pt x="2123321" y="1439894"/>
                        <a:pt x="2196000" y="2755931"/>
                      </a:cubicBezTo>
                      <a:cubicBezTo>
                        <a:pt x="1322457" y="2707700"/>
                        <a:pt x="706056" y="2840386"/>
                        <a:pt x="0" y="2755931"/>
                      </a:cubicBezTo>
                      <a:cubicBezTo>
                        <a:pt x="-38581" y="1532681"/>
                        <a:pt x="63341" y="404404"/>
                        <a:pt x="0" y="0"/>
                      </a:cubicBezTo>
                      <a:close/>
                    </a:path>
                    <a:path w="2196000" h="2755931" stroke="0" extrusionOk="0">
                      <a:moveTo>
                        <a:pt x="0" y="0"/>
                      </a:moveTo>
                      <a:cubicBezTo>
                        <a:pt x="579241" y="118645"/>
                        <a:pt x="1618304" y="116012"/>
                        <a:pt x="2196000" y="0"/>
                      </a:cubicBezTo>
                      <a:cubicBezTo>
                        <a:pt x="2063118" y="507846"/>
                        <a:pt x="2280951" y="2051528"/>
                        <a:pt x="2196000" y="2755931"/>
                      </a:cubicBezTo>
                      <a:cubicBezTo>
                        <a:pt x="1411660" y="2890531"/>
                        <a:pt x="279043" y="2598735"/>
                        <a:pt x="0" y="2755931"/>
                      </a:cubicBezTo>
                      <a:cubicBezTo>
                        <a:pt x="-20187" y="2087504"/>
                        <a:pt x="-152480" y="329586"/>
                        <a:pt x="0" y="0"/>
                      </a:cubicBezTo>
                      <a:close/>
                    </a:path>
                  </a:pathLst>
                </a:custGeom>
                <a:solidFill>
                  <a:srgbClr val="ACD9E3"/>
                </a:solidFill>
                <a:ln w="9525">
                  <a:solidFill>
                    <a:schemeClr val="tx1">
                      <a:lumMod val="85000"/>
                      <a:lumOff val="15000"/>
                    </a:schemeClr>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dirty="0">
                    <a:solidFill>
                      <a:schemeClr val="tx1">
                        <a:lumMod val="85000"/>
                        <a:lumOff val="15000"/>
                      </a:schemeClr>
                    </a:solidFill>
                    <a:latin typeface="+mj-lt"/>
                  </a:endParaRPr>
                </a:p>
              </p:txBody>
            </p:sp>
            <p:sp>
              <p:nvSpPr>
                <p:cNvPr id="20" name="Textfeld 19">
                  <a:extLst>
                    <a:ext uri="{FF2B5EF4-FFF2-40B4-BE49-F238E27FC236}">
                      <a16:creationId xmlns:a16="http://schemas.microsoft.com/office/drawing/2014/main" id="{0FF86665-A8CD-C396-F0C4-FD627A34BAE9}"/>
                    </a:ext>
                  </a:extLst>
                </p:cNvPr>
                <p:cNvSpPr txBox="1"/>
                <p:nvPr/>
              </p:nvSpPr>
              <p:spPr>
                <a:xfrm>
                  <a:off x="1438354" y="3474749"/>
                  <a:ext cx="2133599" cy="544188"/>
                </a:xfrm>
                <a:prstGeom prst="rect">
                  <a:avLst/>
                </a:prstGeom>
                <a:noFill/>
              </p:spPr>
              <p:txBody>
                <a:bodyPr wrap="square" rtlCol="0">
                  <a:spAutoFit/>
                </a:bodyPr>
                <a:lstStyle/>
                <a:p>
                  <a:pPr algn="ctr"/>
                  <a:r>
                    <a:rPr lang="de-DE" b="1" dirty="0">
                      <a:latin typeface="+mj-lt"/>
                    </a:rPr>
                    <a:t>Einkommensteuer</a:t>
                  </a:r>
                </a:p>
              </p:txBody>
            </p:sp>
          </p:grpSp>
          <p:pic>
            <p:nvPicPr>
              <p:cNvPr id="18" name="Grafik 17" descr="Ein Bild, das Text enthält.&#10;&#10;Automatisch generierte Beschreibung">
                <a:extLst>
                  <a:ext uri="{FF2B5EF4-FFF2-40B4-BE49-F238E27FC236}">
                    <a16:creationId xmlns:a16="http://schemas.microsoft.com/office/drawing/2014/main" id="{AA93657C-92AC-B0C9-517C-29F85A1213ED}"/>
                  </a:ext>
                </a:extLst>
              </p:cNvPr>
              <p:cNvPicPr>
                <a:picLocks noChangeAspect="1"/>
              </p:cNvPicPr>
              <p:nvPr/>
            </p:nvPicPr>
            <p:blipFill rotWithShape="1">
              <a:blip r:embed="rId2">
                <a:duotone>
                  <a:prstClr val="black"/>
                  <a:srgbClr val="CDC1AE">
                    <a:tint val="45000"/>
                    <a:satMod val="400000"/>
                  </a:srgbClr>
                </a:duotone>
              </a:blip>
              <a:srcRect l="20638" r="73617" b="48146"/>
              <a:stretch/>
            </p:blipFill>
            <p:spPr>
              <a:xfrm>
                <a:off x="2371211" y="2601802"/>
                <a:ext cx="218526" cy="872946"/>
              </a:xfrm>
              <a:prstGeom prst="rect">
                <a:avLst/>
              </a:prstGeom>
            </p:spPr>
          </p:pic>
        </p:grpSp>
        <p:pic>
          <p:nvPicPr>
            <p:cNvPr id="16" name="Grafik 15" descr="Gehaltsabrechnung mit einfarbiger Füllung">
              <a:extLst>
                <a:ext uri="{FF2B5EF4-FFF2-40B4-BE49-F238E27FC236}">
                  <a16:creationId xmlns:a16="http://schemas.microsoft.com/office/drawing/2014/main" id="{F2C6A953-17DC-A1E5-F9F8-94DA592915B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86772" y="4013462"/>
              <a:ext cx="914400" cy="914400"/>
            </a:xfrm>
            <a:prstGeom prst="rect">
              <a:avLst/>
            </a:prstGeom>
          </p:spPr>
        </p:pic>
      </p:grpSp>
      <p:grpSp>
        <p:nvGrpSpPr>
          <p:cNvPr id="21" name="Gruppieren 20">
            <a:extLst>
              <a:ext uri="{FF2B5EF4-FFF2-40B4-BE49-F238E27FC236}">
                <a16:creationId xmlns:a16="http://schemas.microsoft.com/office/drawing/2014/main" id="{C5908D17-4C44-8635-A6EA-753307960253}"/>
              </a:ext>
            </a:extLst>
          </p:cNvPr>
          <p:cNvGrpSpPr/>
          <p:nvPr/>
        </p:nvGrpSpPr>
        <p:grpSpPr>
          <a:xfrm>
            <a:off x="9705600" y="4002641"/>
            <a:ext cx="2043700" cy="1953258"/>
            <a:chOff x="9041275" y="2979870"/>
            <a:chExt cx="2233010" cy="2088683"/>
          </a:xfrm>
        </p:grpSpPr>
        <p:grpSp>
          <p:nvGrpSpPr>
            <p:cNvPr id="22" name="Gruppieren 21">
              <a:extLst>
                <a:ext uri="{FF2B5EF4-FFF2-40B4-BE49-F238E27FC236}">
                  <a16:creationId xmlns:a16="http://schemas.microsoft.com/office/drawing/2014/main" id="{747CEB34-5EC3-C017-8320-D57DC9645FA1}"/>
                </a:ext>
              </a:extLst>
            </p:cNvPr>
            <p:cNvGrpSpPr/>
            <p:nvPr/>
          </p:nvGrpSpPr>
          <p:grpSpPr>
            <a:xfrm>
              <a:off x="9041275" y="2979870"/>
              <a:ext cx="2233010" cy="2088683"/>
              <a:chOff x="1338943" y="2601802"/>
              <a:chExt cx="2233010" cy="3077548"/>
            </a:xfrm>
          </p:grpSpPr>
          <p:grpSp>
            <p:nvGrpSpPr>
              <p:cNvPr id="24" name="Gruppieren 23">
                <a:extLst>
                  <a:ext uri="{FF2B5EF4-FFF2-40B4-BE49-F238E27FC236}">
                    <a16:creationId xmlns:a16="http://schemas.microsoft.com/office/drawing/2014/main" id="{0AB59111-F776-C3C0-A2C5-35D64DC5DF39}"/>
                  </a:ext>
                </a:extLst>
              </p:cNvPr>
              <p:cNvGrpSpPr/>
              <p:nvPr/>
            </p:nvGrpSpPr>
            <p:grpSpPr>
              <a:xfrm>
                <a:off x="1338943" y="2923419"/>
                <a:ext cx="2233010" cy="2755931"/>
                <a:chOff x="1338943" y="2923419"/>
                <a:chExt cx="2233010" cy="2755931"/>
              </a:xfrm>
            </p:grpSpPr>
            <p:sp>
              <p:nvSpPr>
                <p:cNvPr id="26" name="Rechteck 25">
                  <a:extLst>
                    <a:ext uri="{FF2B5EF4-FFF2-40B4-BE49-F238E27FC236}">
                      <a16:creationId xmlns:a16="http://schemas.microsoft.com/office/drawing/2014/main" id="{BD0EBBA6-B0FF-4942-9FDA-1CD7F552F04D}"/>
                    </a:ext>
                  </a:extLst>
                </p:cNvPr>
                <p:cNvSpPr/>
                <p:nvPr/>
              </p:nvSpPr>
              <p:spPr>
                <a:xfrm>
                  <a:off x="1338943" y="2923419"/>
                  <a:ext cx="2196000" cy="2755931"/>
                </a:xfrm>
                <a:custGeom>
                  <a:avLst/>
                  <a:gdLst>
                    <a:gd name="connsiteX0" fmla="*/ 0 w 2196000"/>
                    <a:gd name="connsiteY0" fmla="*/ 0 h 2755931"/>
                    <a:gd name="connsiteX1" fmla="*/ 2196000 w 2196000"/>
                    <a:gd name="connsiteY1" fmla="*/ 0 h 2755931"/>
                    <a:gd name="connsiteX2" fmla="*/ 2196000 w 2196000"/>
                    <a:gd name="connsiteY2" fmla="*/ 2755931 h 2755931"/>
                    <a:gd name="connsiteX3" fmla="*/ 0 w 2196000"/>
                    <a:gd name="connsiteY3" fmla="*/ 2755931 h 2755931"/>
                    <a:gd name="connsiteX4" fmla="*/ 0 w 2196000"/>
                    <a:gd name="connsiteY4" fmla="*/ 0 h 2755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000" h="2755931" fill="none" extrusionOk="0">
                      <a:moveTo>
                        <a:pt x="0" y="0"/>
                      </a:moveTo>
                      <a:cubicBezTo>
                        <a:pt x="300776" y="-49533"/>
                        <a:pt x="1244719" y="-14809"/>
                        <a:pt x="2196000" y="0"/>
                      </a:cubicBezTo>
                      <a:cubicBezTo>
                        <a:pt x="2283639" y="548686"/>
                        <a:pt x="2123321" y="1439894"/>
                        <a:pt x="2196000" y="2755931"/>
                      </a:cubicBezTo>
                      <a:cubicBezTo>
                        <a:pt x="1322457" y="2707700"/>
                        <a:pt x="706056" y="2840386"/>
                        <a:pt x="0" y="2755931"/>
                      </a:cubicBezTo>
                      <a:cubicBezTo>
                        <a:pt x="-38581" y="1532681"/>
                        <a:pt x="63341" y="404404"/>
                        <a:pt x="0" y="0"/>
                      </a:cubicBezTo>
                      <a:close/>
                    </a:path>
                    <a:path w="2196000" h="2755931" stroke="0" extrusionOk="0">
                      <a:moveTo>
                        <a:pt x="0" y="0"/>
                      </a:moveTo>
                      <a:cubicBezTo>
                        <a:pt x="579241" y="118645"/>
                        <a:pt x="1618304" y="116012"/>
                        <a:pt x="2196000" y="0"/>
                      </a:cubicBezTo>
                      <a:cubicBezTo>
                        <a:pt x="2063118" y="507846"/>
                        <a:pt x="2280951" y="2051528"/>
                        <a:pt x="2196000" y="2755931"/>
                      </a:cubicBezTo>
                      <a:cubicBezTo>
                        <a:pt x="1411660" y="2890531"/>
                        <a:pt x="279043" y="2598735"/>
                        <a:pt x="0" y="2755931"/>
                      </a:cubicBezTo>
                      <a:cubicBezTo>
                        <a:pt x="-20187" y="2087504"/>
                        <a:pt x="-152480" y="329586"/>
                        <a:pt x="0" y="0"/>
                      </a:cubicBezTo>
                      <a:close/>
                    </a:path>
                  </a:pathLst>
                </a:custGeom>
                <a:solidFill>
                  <a:srgbClr val="ACD9E3"/>
                </a:solidFill>
                <a:ln w="9525">
                  <a:solidFill>
                    <a:schemeClr val="tx1">
                      <a:lumMod val="85000"/>
                      <a:lumOff val="15000"/>
                    </a:schemeClr>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dirty="0">
                    <a:solidFill>
                      <a:schemeClr val="tx1">
                        <a:lumMod val="85000"/>
                        <a:lumOff val="15000"/>
                      </a:schemeClr>
                    </a:solidFill>
                    <a:latin typeface="+mj-lt"/>
                  </a:endParaRPr>
                </a:p>
              </p:txBody>
            </p:sp>
            <p:sp>
              <p:nvSpPr>
                <p:cNvPr id="27" name="Textfeld 26">
                  <a:extLst>
                    <a:ext uri="{FF2B5EF4-FFF2-40B4-BE49-F238E27FC236}">
                      <a16:creationId xmlns:a16="http://schemas.microsoft.com/office/drawing/2014/main" id="{3DE16F93-A9EE-9744-B85C-F110BF1DA564}"/>
                    </a:ext>
                  </a:extLst>
                </p:cNvPr>
                <p:cNvSpPr txBox="1"/>
                <p:nvPr/>
              </p:nvSpPr>
              <p:spPr>
                <a:xfrm>
                  <a:off x="1438354" y="3474749"/>
                  <a:ext cx="2133599" cy="544188"/>
                </a:xfrm>
                <a:prstGeom prst="rect">
                  <a:avLst/>
                </a:prstGeom>
                <a:noFill/>
              </p:spPr>
              <p:txBody>
                <a:bodyPr wrap="square" rtlCol="0">
                  <a:spAutoFit/>
                </a:bodyPr>
                <a:lstStyle/>
                <a:p>
                  <a:pPr algn="ctr"/>
                  <a:r>
                    <a:rPr lang="de-DE" b="1" dirty="0">
                      <a:latin typeface="+mj-lt"/>
                    </a:rPr>
                    <a:t>Körperschaftsteuer</a:t>
                  </a:r>
                </a:p>
              </p:txBody>
            </p:sp>
          </p:grpSp>
          <p:pic>
            <p:nvPicPr>
              <p:cNvPr id="25" name="Grafik 24" descr="Ein Bild, das Text enthält.&#10;&#10;Automatisch generierte Beschreibung">
                <a:extLst>
                  <a:ext uri="{FF2B5EF4-FFF2-40B4-BE49-F238E27FC236}">
                    <a16:creationId xmlns:a16="http://schemas.microsoft.com/office/drawing/2014/main" id="{78DC8AFE-EF9E-E557-E735-D107168CE367}"/>
                  </a:ext>
                </a:extLst>
              </p:cNvPr>
              <p:cNvPicPr>
                <a:picLocks noChangeAspect="1"/>
              </p:cNvPicPr>
              <p:nvPr/>
            </p:nvPicPr>
            <p:blipFill rotWithShape="1">
              <a:blip r:embed="rId2">
                <a:duotone>
                  <a:prstClr val="black"/>
                  <a:srgbClr val="CDC1AE">
                    <a:tint val="45000"/>
                    <a:satMod val="400000"/>
                  </a:srgbClr>
                </a:duotone>
              </a:blip>
              <a:srcRect l="20638" r="73617" b="48146"/>
              <a:stretch/>
            </p:blipFill>
            <p:spPr>
              <a:xfrm>
                <a:off x="2371211" y="2601802"/>
                <a:ext cx="218526" cy="872946"/>
              </a:xfrm>
              <a:prstGeom prst="rect">
                <a:avLst/>
              </a:prstGeom>
            </p:spPr>
          </p:pic>
        </p:grpSp>
        <p:pic>
          <p:nvPicPr>
            <p:cNvPr id="23" name="Grafik 22" descr="Gebäude mit einfarbiger Füllung">
              <a:extLst>
                <a:ext uri="{FF2B5EF4-FFF2-40B4-BE49-F238E27FC236}">
                  <a16:creationId xmlns:a16="http://schemas.microsoft.com/office/drawing/2014/main" id="{0E491DE8-42D5-BE46-86E0-E7075AD20E1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616343" y="4043019"/>
              <a:ext cx="914400" cy="914400"/>
            </a:xfrm>
            <a:prstGeom prst="rect">
              <a:avLst/>
            </a:prstGeom>
          </p:spPr>
        </p:pic>
      </p:grpSp>
      <p:grpSp>
        <p:nvGrpSpPr>
          <p:cNvPr id="28" name="Gruppieren 27">
            <a:extLst>
              <a:ext uri="{FF2B5EF4-FFF2-40B4-BE49-F238E27FC236}">
                <a16:creationId xmlns:a16="http://schemas.microsoft.com/office/drawing/2014/main" id="{DF16D69E-B30C-F246-B65B-E96D5E1A4D73}"/>
              </a:ext>
            </a:extLst>
          </p:cNvPr>
          <p:cNvGrpSpPr/>
          <p:nvPr/>
        </p:nvGrpSpPr>
        <p:grpSpPr>
          <a:xfrm>
            <a:off x="7513602" y="4002641"/>
            <a:ext cx="2019824" cy="1923383"/>
            <a:chOff x="6380800" y="2873518"/>
            <a:chExt cx="2206922" cy="2056737"/>
          </a:xfrm>
        </p:grpSpPr>
        <p:grpSp>
          <p:nvGrpSpPr>
            <p:cNvPr id="29" name="Gruppieren 28">
              <a:extLst>
                <a:ext uri="{FF2B5EF4-FFF2-40B4-BE49-F238E27FC236}">
                  <a16:creationId xmlns:a16="http://schemas.microsoft.com/office/drawing/2014/main" id="{51B5EAC0-9FC1-71CD-ED04-5E25B1BBB13E}"/>
                </a:ext>
              </a:extLst>
            </p:cNvPr>
            <p:cNvGrpSpPr/>
            <p:nvPr/>
          </p:nvGrpSpPr>
          <p:grpSpPr>
            <a:xfrm>
              <a:off x="6380800" y="2873518"/>
              <a:ext cx="2206922" cy="2056737"/>
              <a:chOff x="3906724" y="2609836"/>
              <a:chExt cx="2206922" cy="2056737"/>
            </a:xfrm>
          </p:grpSpPr>
          <p:sp>
            <p:nvSpPr>
              <p:cNvPr id="31" name="Rechteck 30">
                <a:extLst>
                  <a:ext uri="{FF2B5EF4-FFF2-40B4-BE49-F238E27FC236}">
                    <a16:creationId xmlns:a16="http://schemas.microsoft.com/office/drawing/2014/main" id="{050069E2-8A12-5153-95A7-6BF7F2B28417}"/>
                  </a:ext>
                </a:extLst>
              </p:cNvPr>
              <p:cNvSpPr/>
              <p:nvPr/>
            </p:nvSpPr>
            <p:spPr>
              <a:xfrm>
                <a:off x="3906724" y="2928519"/>
                <a:ext cx="2196000" cy="1738054"/>
              </a:xfrm>
              <a:custGeom>
                <a:avLst/>
                <a:gdLst>
                  <a:gd name="connsiteX0" fmla="*/ 0 w 2196000"/>
                  <a:gd name="connsiteY0" fmla="*/ 0 h 1738054"/>
                  <a:gd name="connsiteX1" fmla="*/ 2196000 w 2196000"/>
                  <a:gd name="connsiteY1" fmla="*/ 0 h 1738054"/>
                  <a:gd name="connsiteX2" fmla="*/ 2196000 w 2196000"/>
                  <a:gd name="connsiteY2" fmla="*/ 1738054 h 1738054"/>
                  <a:gd name="connsiteX3" fmla="*/ 0 w 2196000"/>
                  <a:gd name="connsiteY3" fmla="*/ 1738054 h 1738054"/>
                  <a:gd name="connsiteX4" fmla="*/ 0 w 2196000"/>
                  <a:gd name="connsiteY4" fmla="*/ 0 h 1738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000" h="1738054" fill="none" extrusionOk="0">
                    <a:moveTo>
                      <a:pt x="0" y="0"/>
                    </a:moveTo>
                    <a:cubicBezTo>
                      <a:pt x="708713" y="-33775"/>
                      <a:pt x="1218659" y="138873"/>
                      <a:pt x="2196000" y="0"/>
                    </a:cubicBezTo>
                    <a:cubicBezTo>
                      <a:pt x="2214954" y="316002"/>
                      <a:pt x="2050614" y="1531171"/>
                      <a:pt x="2196000" y="1738054"/>
                    </a:cubicBezTo>
                    <a:cubicBezTo>
                      <a:pt x="1538118" y="1600724"/>
                      <a:pt x="768040" y="1600198"/>
                      <a:pt x="0" y="1738054"/>
                    </a:cubicBezTo>
                    <a:cubicBezTo>
                      <a:pt x="43127" y="1412305"/>
                      <a:pt x="-150224" y="579120"/>
                      <a:pt x="0" y="0"/>
                    </a:cubicBezTo>
                    <a:close/>
                  </a:path>
                  <a:path w="2196000" h="1738054" stroke="0" extrusionOk="0">
                    <a:moveTo>
                      <a:pt x="0" y="0"/>
                    </a:moveTo>
                    <a:cubicBezTo>
                      <a:pt x="580753" y="-101487"/>
                      <a:pt x="1543898" y="-162162"/>
                      <a:pt x="2196000" y="0"/>
                    </a:cubicBezTo>
                    <a:cubicBezTo>
                      <a:pt x="2293763" y="736597"/>
                      <a:pt x="2066529" y="1215837"/>
                      <a:pt x="2196000" y="1738054"/>
                    </a:cubicBezTo>
                    <a:cubicBezTo>
                      <a:pt x="1577972" y="1788119"/>
                      <a:pt x="924665" y="1579605"/>
                      <a:pt x="0" y="1738054"/>
                    </a:cubicBezTo>
                    <a:cubicBezTo>
                      <a:pt x="-100696" y="1182364"/>
                      <a:pt x="-145732" y="473996"/>
                      <a:pt x="0" y="0"/>
                    </a:cubicBezTo>
                    <a:close/>
                  </a:path>
                </a:pathLst>
              </a:custGeom>
              <a:solidFill>
                <a:srgbClr val="ACD9E3">
                  <a:alpha val="77854"/>
                </a:srgbClr>
              </a:solidFill>
              <a:ln w="9525">
                <a:solidFill>
                  <a:schemeClr val="tx1">
                    <a:lumMod val="95000"/>
                    <a:lumOff val="5000"/>
                  </a:schemeClr>
                </a:solidFill>
                <a:extLst>
                  <a:ext uri="{C807C97D-BFC1-408E-A445-0C87EB9F89A2}">
                    <ask:lineSketchStyleProps xmlns:ask="http://schemas.microsoft.com/office/drawing/2018/sketchyshapes" sd="981765707">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dirty="0">
                  <a:solidFill>
                    <a:schemeClr val="tx1">
                      <a:lumMod val="85000"/>
                      <a:lumOff val="15000"/>
                    </a:schemeClr>
                  </a:solidFill>
                  <a:latin typeface="+mj-lt"/>
                </a:endParaRPr>
              </a:p>
            </p:txBody>
          </p:sp>
          <p:pic>
            <p:nvPicPr>
              <p:cNvPr id="32" name="Grafik 31" descr="Ein Bild, das Text enthält.&#10;&#10;Automatisch generierte Beschreibung">
                <a:extLst>
                  <a:ext uri="{FF2B5EF4-FFF2-40B4-BE49-F238E27FC236}">
                    <a16:creationId xmlns:a16="http://schemas.microsoft.com/office/drawing/2014/main" id="{50A4F88B-210D-6239-628F-4BEEBFBE5674}"/>
                  </a:ext>
                </a:extLst>
              </p:cNvPr>
              <p:cNvPicPr>
                <a:picLocks noChangeAspect="1"/>
              </p:cNvPicPr>
              <p:nvPr/>
            </p:nvPicPr>
            <p:blipFill rotWithShape="1">
              <a:blip r:embed="rId2">
                <a:duotone>
                  <a:prstClr val="black"/>
                  <a:srgbClr val="D2AAA6">
                    <a:tint val="45000"/>
                    <a:satMod val="400000"/>
                  </a:srgbClr>
                </a:duotone>
              </a:blip>
              <a:srcRect l="15441" r="78542" b="53091"/>
              <a:stretch/>
            </p:blipFill>
            <p:spPr>
              <a:xfrm>
                <a:off x="4909459" y="2609836"/>
                <a:ext cx="216861" cy="748059"/>
              </a:xfrm>
              <a:prstGeom prst="rect">
                <a:avLst/>
              </a:prstGeom>
            </p:spPr>
          </p:pic>
          <p:sp>
            <p:nvSpPr>
              <p:cNvPr id="33" name="Textfeld 32">
                <a:extLst>
                  <a:ext uri="{FF2B5EF4-FFF2-40B4-BE49-F238E27FC236}">
                    <a16:creationId xmlns:a16="http://schemas.microsoft.com/office/drawing/2014/main" id="{E54AA295-58C8-FED6-73A3-AF0B4D8420C0}"/>
                  </a:ext>
                </a:extLst>
              </p:cNvPr>
              <p:cNvSpPr txBox="1"/>
              <p:nvPr/>
            </p:nvSpPr>
            <p:spPr>
              <a:xfrm>
                <a:off x="3906724" y="3194056"/>
                <a:ext cx="2206922" cy="369332"/>
              </a:xfrm>
              <a:prstGeom prst="rect">
                <a:avLst/>
              </a:prstGeom>
              <a:noFill/>
            </p:spPr>
            <p:txBody>
              <a:bodyPr wrap="square" rtlCol="0">
                <a:spAutoFit/>
              </a:bodyPr>
              <a:lstStyle/>
              <a:p>
                <a:pPr algn="ctr"/>
                <a:r>
                  <a:rPr lang="de-DE" b="1" dirty="0">
                    <a:latin typeface="+mj-lt"/>
                  </a:rPr>
                  <a:t>Kapitalertragsteuer</a:t>
                </a:r>
              </a:p>
            </p:txBody>
          </p:sp>
        </p:grpSp>
        <p:pic>
          <p:nvPicPr>
            <p:cNvPr id="30" name="Grafik 29" descr="Sparschwein mit einfarbiger Füllung">
              <a:extLst>
                <a:ext uri="{FF2B5EF4-FFF2-40B4-BE49-F238E27FC236}">
                  <a16:creationId xmlns:a16="http://schemas.microsoft.com/office/drawing/2014/main" id="{B533322C-1572-553D-1D4B-D4B237F0DB4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34765" y="3884756"/>
              <a:ext cx="914400" cy="914400"/>
            </a:xfrm>
            <a:prstGeom prst="rect">
              <a:avLst/>
            </a:prstGeom>
          </p:spPr>
        </p:pic>
      </p:grpSp>
      <p:sp>
        <p:nvSpPr>
          <p:cNvPr id="34" name="Rechteck 33">
            <a:extLst>
              <a:ext uri="{FF2B5EF4-FFF2-40B4-BE49-F238E27FC236}">
                <a16:creationId xmlns:a16="http://schemas.microsoft.com/office/drawing/2014/main" id="{994DD479-F982-8699-6F5C-94C964706795}"/>
              </a:ext>
            </a:extLst>
          </p:cNvPr>
          <p:cNvSpPr/>
          <p:nvPr/>
        </p:nvSpPr>
        <p:spPr>
          <a:xfrm>
            <a:off x="7424242" y="1288638"/>
            <a:ext cx="4320874" cy="95753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b="1" dirty="0">
                <a:solidFill>
                  <a:srgbClr val="1096B6"/>
                </a:solidFill>
              </a:rPr>
              <a:t>Welche sind die wichtigsten Einnahmequellen für den Staat?</a:t>
            </a:r>
          </a:p>
        </p:txBody>
      </p:sp>
      <p:sp>
        <p:nvSpPr>
          <p:cNvPr id="3" name="Ellipse 2">
            <a:extLst>
              <a:ext uri="{FF2B5EF4-FFF2-40B4-BE49-F238E27FC236}">
                <a16:creationId xmlns:a16="http://schemas.microsoft.com/office/drawing/2014/main" id="{AB62BFA0-E234-D5FF-EF7B-6E7E3C1E45B1}"/>
              </a:ext>
            </a:extLst>
          </p:cNvPr>
          <p:cNvSpPr/>
          <p:nvPr/>
        </p:nvSpPr>
        <p:spPr>
          <a:xfrm>
            <a:off x="7270008" y="2206630"/>
            <a:ext cx="2367848" cy="1951075"/>
          </a:xfrm>
          <a:custGeom>
            <a:avLst/>
            <a:gdLst>
              <a:gd name="connsiteX0" fmla="*/ 0 w 2367848"/>
              <a:gd name="connsiteY0" fmla="*/ 975538 h 1951075"/>
              <a:gd name="connsiteX1" fmla="*/ 1183924 w 2367848"/>
              <a:gd name="connsiteY1" fmla="*/ 0 h 1951075"/>
              <a:gd name="connsiteX2" fmla="*/ 2367848 w 2367848"/>
              <a:gd name="connsiteY2" fmla="*/ 975538 h 1951075"/>
              <a:gd name="connsiteX3" fmla="*/ 1183924 w 2367848"/>
              <a:gd name="connsiteY3" fmla="*/ 1951076 h 1951075"/>
              <a:gd name="connsiteX4" fmla="*/ 0 w 2367848"/>
              <a:gd name="connsiteY4" fmla="*/ 975538 h 1951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848" h="1951075" extrusionOk="0">
                <a:moveTo>
                  <a:pt x="0" y="975538"/>
                </a:moveTo>
                <a:cubicBezTo>
                  <a:pt x="-41278" y="388223"/>
                  <a:pt x="683548" y="-55727"/>
                  <a:pt x="1183924" y="0"/>
                </a:cubicBezTo>
                <a:cubicBezTo>
                  <a:pt x="1735657" y="57382"/>
                  <a:pt x="2425923" y="419433"/>
                  <a:pt x="2367848" y="975538"/>
                </a:cubicBezTo>
                <a:cubicBezTo>
                  <a:pt x="2337872" y="1454548"/>
                  <a:pt x="1789619" y="2100957"/>
                  <a:pt x="1183924" y="1951076"/>
                </a:cubicBezTo>
                <a:cubicBezTo>
                  <a:pt x="579828" y="1882421"/>
                  <a:pt x="118959" y="1504524"/>
                  <a:pt x="0" y="975538"/>
                </a:cubicBezTo>
                <a:close/>
              </a:path>
            </a:pathLst>
          </a:custGeom>
          <a:noFill/>
          <a:ln w="76200">
            <a:solidFill>
              <a:srgbClr val="C00000"/>
            </a:solidFill>
            <a:extLst>
              <a:ext uri="{C807C97D-BFC1-408E-A445-0C87EB9F89A2}">
                <ask:lineSketchStyleProps xmlns:ask="http://schemas.microsoft.com/office/drawing/2018/sketchyshapes" sd="879248734">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6" name="Picture 2">
            <a:extLst>
              <a:ext uri="{FF2B5EF4-FFF2-40B4-BE49-F238E27FC236}">
                <a16:creationId xmlns:a16="http://schemas.microsoft.com/office/drawing/2014/main" id="{E9ADFCFC-5E10-5E79-4F8F-F51ECE0D3E11}"/>
              </a:ext>
            </a:extLst>
          </p:cNvPr>
          <p:cNvPicPr>
            <a:picLocks noChangeAspect="1" noChangeArrowheads="1"/>
          </p:cNvPicPr>
          <p:nvPr/>
        </p:nvPicPr>
        <p:blipFill rotWithShape="1">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62143" y="1335087"/>
            <a:ext cx="7487093" cy="5085060"/>
          </a:xfrm>
          <a:prstGeom prst="rect">
            <a:avLst/>
          </a:prstGeom>
          <a:noFill/>
          <a:extLst>
            <a:ext uri="{909E8E84-426E-40DD-AFC4-6F175D3DCCD1}">
              <a14:hiddenFill xmlns:a14="http://schemas.microsoft.com/office/drawing/2010/main">
                <a:solidFill>
                  <a:srgbClr val="FFFFFF"/>
                </a:solidFill>
              </a14:hiddenFill>
            </a:ext>
          </a:extLst>
        </p:spPr>
      </p:pic>
      <p:sp>
        <p:nvSpPr>
          <p:cNvPr id="7" name="Ellipse 6">
            <a:extLst>
              <a:ext uri="{FF2B5EF4-FFF2-40B4-BE49-F238E27FC236}">
                <a16:creationId xmlns:a16="http://schemas.microsoft.com/office/drawing/2014/main" id="{A616A3E1-FF0E-AB1A-627A-341936F73BBB}"/>
              </a:ext>
            </a:extLst>
          </p:cNvPr>
          <p:cNvSpPr/>
          <p:nvPr/>
        </p:nvSpPr>
        <p:spPr>
          <a:xfrm>
            <a:off x="9492718" y="2194147"/>
            <a:ext cx="2367848" cy="1951075"/>
          </a:xfrm>
          <a:custGeom>
            <a:avLst/>
            <a:gdLst>
              <a:gd name="connsiteX0" fmla="*/ 0 w 2367848"/>
              <a:gd name="connsiteY0" fmla="*/ 975538 h 1951075"/>
              <a:gd name="connsiteX1" fmla="*/ 1183924 w 2367848"/>
              <a:gd name="connsiteY1" fmla="*/ 0 h 1951075"/>
              <a:gd name="connsiteX2" fmla="*/ 2367848 w 2367848"/>
              <a:gd name="connsiteY2" fmla="*/ 975538 h 1951075"/>
              <a:gd name="connsiteX3" fmla="*/ 1183924 w 2367848"/>
              <a:gd name="connsiteY3" fmla="*/ 1951076 h 1951075"/>
              <a:gd name="connsiteX4" fmla="*/ 0 w 2367848"/>
              <a:gd name="connsiteY4" fmla="*/ 975538 h 1951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848" h="1951075" extrusionOk="0">
                <a:moveTo>
                  <a:pt x="0" y="975538"/>
                </a:moveTo>
                <a:cubicBezTo>
                  <a:pt x="-41278" y="388223"/>
                  <a:pt x="683548" y="-55727"/>
                  <a:pt x="1183924" y="0"/>
                </a:cubicBezTo>
                <a:cubicBezTo>
                  <a:pt x="1735657" y="57382"/>
                  <a:pt x="2425923" y="419433"/>
                  <a:pt x="2367848" y="975538"/>
                </a:cubicBezTo>
                <a:cubicBezTo>
                  <a:pt x="2337872" y="1454548"/>
                  <a:pt x="1789619" y="2100957"/>
                  <a:pt x="1183924" y="1951076"/>
                </a:cubicBezTo>
                <a:cubicBezTo>
                  <a:pt x="579828" y="1882421"/>
                  <a:pt x="118959" y="1504524"/>
                  <a:pt x="0" y="975538"/>
                </a:cubicBezTo>
                <a:close/>
              </a:path>
            </a:pathLst>
          </a:custGeom>
          <a:noFill/>
          <a:ln w="76200">
            <a:solidFill>
              <a:srgbClr val="C00000"/>
            </a:solidFill>
            <a:extLst>
              <a:ext uri="{C807C97D-BFC1-408E-A445-0C87EB9F89A2}">
                <ask:lineSketchStyleProps xmlns:ask="http://schemas.microsoft.com/office/drawing/2018/sketchyshapes" sd="879248734">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356214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001849-4F20-7A93-A7E2-EADC3F7CDD3E}"/>
              </a:ext>
            </a:extLst>
          </p:cNvPr>
          <p:cNvSpPr>
            <a:spLocks noGrp="1"/>
          </p:cNvSpPr>
          <p:nvPr>
            <p:ph type="title"/>
          </p:nvPr>
        </p:nvSpPr>
        <p:spPr/>
        <p:txBody>
          <a:bodyPr/>
          <a:lstStyle/>
          <a:p>
            <a:pPr algn="ctr"/>
            <a:r>
              <a:rPr lang="de-AT" dirty="0"/>
              <a:t>Bedeutung des Konsums</a:t>
            </a:r>
          </a:p>
        </p:txBody>
      </p:sp>
      <p:sp>
        <p:nvSpPr>
          <p:cNvPr id="4" name="Foliennummernplatzhalter 3">
            <a:extLst>
              <a:ext uri="{FF2B5EF4-FFF2-40B4-BE49-F238E27FC236}">
                <a16:creationId xmlns:a16="http://schemas.microsoft.com/office/drawing/2014/main" id="{7B4B56A4-683E-3CA7-EA41-1EFA3BC211BB}"/>
              </a:ext>
            </a:extLst>
          </p:cNvPr>
          <p:cNvSpPr>
            <a:spLocks noGrp="1"/>
          </p:cNvSpPr>
          <p:nvPr>
            <p:ph type="sldNum" sz="quarter" idx="12"/>
          </p:nvPr>
        </p:nvSpPr>
        <p:spPr/>
        <p:txBody>
          <a:bodyPr/>
          <a:lstStyle/>
          <a:p>
            <a:r>
              <a:rPr lang="de-AT"/>
              <a:t>Folie </a:t>
            </a:r>
            <a:fld id="{4C23FFEC-42AF-4C5F-8FEB-D69D9B6A7C04}" type="slidenum">
              <a:rPr lang="de-AT" smtClean="0"/>
              <a:pPr/>
              <a:t>14</a:t>
            </a:fld>
            <a:endParaRPr lang="de-AT" dirty="0"/>
          </a:p>
        </p:txBody>
      </p:sp>
      <p:pic>
        <p:nvPicPr>
          <p:cNvPr id="9" name="Picture 2">
            <a:extLst>
              <a:ext uri="{FF2B5EF4-FFF2-40B4-BE49-F238E27FC236}">
                <a16:creationId xmlns:a16="http://schemas.microsoft.com/office/drawing/2014/main" id="{81FE6402-0C72-17FC-412F-E714F1A7DB62}"/>
              </a:ext>
            </a:extLst>
          </p:cNvPr>
          <p:cNvPicPr>
            <a:picLocks noChangeAspect="1" noChangeArrowheads="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ackgroundRemoval t="901" b="95495" l="3468" r="96532">
                        <a14:foregroundMark x1="65607" y1="29129" x2="31214" y2="47748"/>
                        <a14:foregroundMark x1="31214" y1="47748" x2="62717" y2="46847"/>
                        <a14:foregroundMark x1="59827" y1="75075" x2="19075" y2="95495"/>
                        <a14:foregroundMark x1="19075" y1="95495" x2="34393" y2="69970"/>
                        <a14:foregroundMark x1="34393" y1="69970" x2="44220" y2="69069"/>
                        <a14:foregroundMark x1="91040" y1="87688" x2="96821" y2="87688"/>
                        <a14:foregroundMark x1="96532" y1="84685" x2="15318" y2="80180"/>
                        <a14:foregroundMark x1="15318" y1="80180" x2="17919" y2="92793"/>
                        <a14:foregroundMark x1="9249" y1="77177" x2="3468" y2="85886"/>
                        <a14:foregroundMark x1="7225" y1="81381" x2="7225" y2="81381"/>
                        <a14:foregroundMark x1="52023" y1="17417" x2="47399" y2="9309"/>
                        <a14:foregroundMark x1="52023" y1="9309" x2="73410" y2="22523"/>
                        <a14:foregroundMark x1="68208" y1="12312" x2="57514" y2="24024"/>
                        <a14:foregroundMark x1="68208" y1="10511" x2="50578" y2="28228"/>
                        <a14:foregroundMark x1="54046" y1="9610" x2="51734" y2="21922"/>
                        <a14:foregroundMark x1="73121" y1="22523" x2="54913" y2="9610"/>
                        <a14:foregroundMark x1="52890" y1="9610" x2="69364" y2="31532"/>
                        <a14:foregroundMark x1="69364" y1="31532" x2="50000" y2="21021"/>
                        <a14:foregroundMark x1="64162" y1="24024" x2="31214" y2="17417"/>
                        <a14:foregroundMark x1="31214" y1="17417" x2="45376" y2="9309"/>
                        <a14:foregroundMark x1="54335" y1="9610" x2="54046" y2="10811"/>
                        <a14:foregroundMark x1="70231" y1="29730" x2="54046" y2="9610"/>
                        <a14:foregroundMark x1="65318" y1="15916" x2="51445" y2="9610"/>
                        <a14:foregroundMark x1="73988" y1="18919" x2="73988" y2="18919"/>
                        <a14:foregroundMark x1="71676" y1="18619" x2="71676" y2="18619"/>
                        <a14:foregroundMark x1="71676" y1="18018" x2="71676" y2="18018"/>
                        <a14:foregroundMark x1="71676" y1="18018" x2="71676" y2="18018"/>
                        <a14:foregroundMark x1="71676" y1="18018" x2="71676" y2="18018"/>
                        <a14:backgroundMark x1="52601" y1="2402" x2="45376" y2="4805"/>
                        <a14:backgroundMark x1="36127" y1="4805" x2="61850" y2="5405"/>
                        <a14:backgroundMark x1="61850" y1="5405" x2="39306" y2="4204"/>
                        <a14:backgroundMark x1="71676" y1="15015" x2="63295" y2="11411"/>
                      </a14:backgroundRemoval>
                    </a14:imgEffect>
                  </a14:imgLayer>
                </a14:imgProps>
              </a:ext>
              <a:ext uri="{28A0092B-C50C-407E-A947-70E740481C1C}">
                <a14:useLocalDpi xmlns:a14="http://schemas.microsoft.com/office/drawing/2010/main" val="0"/>
              </a:ext>
            </a:extLst>
          </a:blip>
          <a:srcRect/>
          <a:stretch/>
        </p:blipFill>
        <p:spPr bwMode="auto">
          <a:xfrm>
            <a:off x="765057" y="1387944"/>
            <a:ext cx="1958696" cy="188478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3ADEACE6-B86D-D478-657D-C928BF3FCB81}"/>
              </a:ext>
            </a:extLst>
          </p:cNvPr>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ackgroundRemoval t="0" b="100000" l="0" r="98310">
                        <a14:foregroundMark x1="58592" y1="29167" x2="34648" y2="62179"/>
                        <a14:foregroundMark x1="34648" y1="62179" x2="55493" y2="73077"/>
                        <a14:foregroundMark x1="81408" y1="68910" x2="35775" y2="98077"/>
                        <a14:foregroundMark x1="35775" y1="98077" x2="42817" y2="90064"/>
                        <a14:foregroundMark x1="74085" y1="87500" x2="34085" y2="87500"/>
                        <a14:foregroundMark x1="34085" y1="87500" x2="89014" y2="81090"/>
                        <a14:foregroundMark x1="98592" y1="76282" x2="84789" y2="91667"/>
                        <a14:foregroundMark x1="97183" y1="72756" x2="89859" y2="95513"/>
                        <a14:foregroundMark x1="5070" y1="73077" x2="5070" y2="82692"/>
                        <a14:foregroundMark x1="63380" y1="25962" x2="45915" y2="57692"/>
                        <a14:foregroundMark x1="45915" y1="57692" x2="44225" y2="65064"/>
                        <a14:foregroundMark x1="50704" y1="23397" x2="47887" y2="38782"/>
                        <a14:foregroundMark x1="49296" y1="19231" x2="49296" y2="25641"/>
                        <a14:foregroundMark x1="49296" y1="12821" x2="44789" y2="52885"/>
                        <a14:foregroundMark x1="50704" y1="21154" x2="34366" y2="80449"/>
                        <a14:foregroundMark x1="38592" y1="49359" x2="21972" y2="47115"/>
                        <a14:foregroundMark x1="26479" y1="37821" x2="26479" y2="54167"/>
                        <a14:foregroundMark x1="34085" y1="15064" x2="29859" y2="56090"/>
                        <a14:foregroundMark x1="40000" y1="24038" x2="34085" y2="67308"/>
                        <a14:foregroundMark x1="44789" y1="17949" x2="37465" y2="75000"/>
                        <a14:foregroundMark x1="37465" y1="75000" x2="40563" y2="67949"/>
                        <a14:foregroundMark x1="57183" y1="31731" x2="51268" y2="76923"/>
                        <a14:foregroundMark x1="51268" y1="76923" x2="54930" y2="65705"/>
                        <a14:foregroundMark x1="69296" y1="25641" x2="52676" y2="93269"/>
                        <a14:foregroundMark x1="52676" y1="93269" x2="55775" y2="80128"/>
                        <a14:foregroundMark x1="71268" y1="18590" x2="57746" y2="84295"/>
                        <a14:foregroundMark x1="57746" y1="84295" x2="58310" y2="79487"/>
                        <a14:foregroundMark x1="70423" y1="28526" x2="60563" y2="86859"/>
                        <a14:foregroundMark x1="60563" y1="86859" x2="60845" y2="84295"/>
                        <a14:foregroundMark x1="74085" y1="52885" x2="69859" y2="86218"/>
                        <a14:foregroundMark x1="69859" y1="86218" x2="70704" y2="83654"/>
                        <a14:foregroundMark x1="86197" y1="56090" x2="81408" y2="86859"/>
                        <a14:foregroundMark x1="81408" y1="86859" x2="83662" y2="79487"/>
                        <a14:foregroundMark x1="93521" y1="65705" x2="90704" y2="82692"/>
                        <a14:foregroundMark x1="93521" y1="72115" x2="90423" y2="89423"/>
                        <a14:foregroundMark x1="75775" y1="12821" x2="51268" y2="12179"/>
                        <a14:foregroundMark x1="51268" y1="12179" x2="51268" y2="12179"/>
                        <a14:foregroundMark x1="64225" y1="8974" x2="51549" y2="36218"/>
                        <a14:foregroundMark x1="58310" y1="4808" x2="57183" y2="42949"/>
                        <a14:foregroundMark x1="57183" y1="42949" x2="57183" y2="42949"/>
                        <a14:foregroundMark x1="56901" y1="24359" x2="52676" y2="55128"/>
                        <a14:foregroundMark x1="52676" y1="55128" x2="52676" y2="55128"/>
                        <a14:foregroundMark x1="52676" y1="25962" x2="51268" y2="49359"/>
                        <a14:foregroundMark x1="52676" y1="24038" x2="52676" y2="24038"/>
                        <a14:foregroundMark x1="52676" y1="24359" x2="52676" y2="24359"/>
                        <a14:foregroundMark x1="52676" y1="24359" x2="52676" y2="24359"/>
                        <a14:foregroundMark x1="52676" y1="24359" x2="52676" y2="24359"/>
                        <a14:foregroundMark x1="52676" y1="24359" x2="52676" y2="24359"/>
                        <a14:foregroundMark x1="52676" y1="24359" x2="52676" y2="24359"/>
                        <a14:foregroundMark x1="53521" y1="20192" x2="53521" y2="20192"/>
                        <a14:foregroundMark x1="53521" y1="13782" x2="53521" y2="13782"/>
                        <a14:foregroundMark x1="53521" y1="13782" x2="53521" y2="13782"/>
                        <a14:foregroundMark x1="47606" y1="25000" x2="49296" y2="60256"/>
                        <a14:foregroundMark x1="49296" y1="60256" x2="51268" y2="27564"/>
                        <a14:foregroundMark x1="51268" y1="27564" x2="51268" y2="30128"/>
                        <a14:foregroundMark x1="72958" y1="22436" x2="40000" y2="52564"/>
                        <a14:foregroundMark x1="40000" y1="52564" x2="69577" y2="47115"/>
                        <a14:foregroundMark x1="69577" y1="47115" x2="57746" y2="53526"/>
                        <a14:foregroundMark x1="74930" y1="40385" x2="49014" y2="64103"/>
                        <a14:foregroundMark x1="49014" y1="64103" x2="67606" y2="36218"/>
                        <a14:foregroundMark x1="69014" y1="24038" x2="68451" y2="57692"/>
                        <a14:foregroundMark x1="68451" y1="57692" x2="65070" y2="68910"/>
                        <a14:foregroundMark x1="52676" y1="0" x2="11268" y2="60577"/>
                        <a14:foregroundMark x1="36620" y1="17949" x2="3099" y2="99679"/>
                        <a14:foregroundMark x1="24225" y1="94551" x2="24225" y2="94551"/>
                        <a14:foregroundMark x1="23099" y1="93590" x2="23099" y2="93590"/>
                        <a14:foregroundMark x1="23099" y1="93590" x2="23099" y2="93590"/>
                        <a14:foregroundMark x1="23099" y1="93590" x2="20845" y2="93590"/>
                        <a14:foregroundMark x1="43662" y1="96154" x2="30141" y2="96154"/>
                        <a14:backgroundMark x1="20845" y1="97756" x2="20845" y2="97756"/>
                        <a14:backgroundMark x1="22254" y1="98397" x2="22254" y2="98397"/>
                      </a14:backgroundRemoval>
                    </a14:imgEffect>
                  </a14:imgLayer>
                </a14:imgProps>
              </a:ext>
              <a:ext uri="{28A0092B-C50C-407E-A947-70E740481C1C}">
                <a14:useLocalDpi xmlns:a14="http://schemas.microsoft.com/office/drawing/2010/main" val="0"/>
              </a:ext>
            </a:extLst>
          </a:blip>
          <a:srcRect/>
          <a:stretch/>
        </p:blipFill>
        <p:spPr bwMode="auto">
          <a:xfrm>
            <a:off x="9351561" y="1509242"/>
            <a:ext cx="2002239" cy="1763486"/>
          </a:xfrm>
          <a:prstGeom prst="rect">
            <a:avLst/>
          </a:prstGeom>
          <a:noFill/>
          <a:extLst>
            <a:ext uri="{909E8E84-426E-40DD-AFC4-6F175D3DCCD1}">
              <a14:hiddenFill xmlns:a14="http://schemas.microsoft.com/office/drawing/2010/main">
                <a:solidFill>
                  <a:srgbClr val="FFFFFF"/>
                </a:solidFill>
              </a14:hiddenFill>
            </a:ext>
          </a:extLst>
        </p:spPr>
      </p:pic>
      <p:sp>
        <p:nvSpPr>
          <p:cNvPr id="12" name="Rechteck: abgerundete Ecken 11">
            <a:extLst>
              <a:ext uri="{FF2B5EF4-FFF2-40B4-BE49-F238E27FC236}">
                <a16:creationId xmlns:a16="http://schemas.microsoft.com/office/drawing/2014/main" id="{F6EDD84D-7E1D-BE61-4758-75AF06829433}"/>
              </a:ext>
            </a:extLst>
          </p:cNvPr>
          <p:cNvSpPr/>
          <p:nvPr/>
        </p:nvSpPr>
        <p:spPr>
          <a:xfrm>
            <a:off x="407410" y="3269610"/>
            <a:ext cx="2649894" cy="494522"/>
          </a:xfrm>
          <a:prstGeom prst="roundRect">
            <a:avLst/>
          </a:prstGeom>
          <a:solidFill>
            <a:srgbClr val="E5F4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sz="1600" dirty="0">
              <a:solidFill>
                <a:schemeClr val="tx1"/>
              </a:solidFill>
            </a:endParaRPr>
          </a:p>
        </p:txBody>
      </p:sp>
      <p:sp>
        <p:nvSpPr>
          <p:cNvPr id="14" name="Rechteck: abgerundete Ecken 13">
            <a:extLst>
              <a:ext uri="{FF2B5EF4-FFF2-40B4-BE49-F238E27FC236}">
                <a16:creationId xmlns:a16="http://schemas.microsoft.com/office/drawing/2014/main" id="{8DD85BF8-A69A-EB38-C83B-6F6D7776AD36}"/>
              </a:ext>
            </a:extLst>
          </p:cNvPr>
          <p:cNvSpPr/>
          <p:nvPr/>
        </p:nvSpPr>
        <p:spPr>
          <a:xfrm>
            <a:off x="407410" y="3820244"/>
            <a:ext cx="2649894" cy="1138206"/>
          </a:xfrm>
          <a:prstGeom prst="roundRect">
            <a:avLst/>
          </a:prstGeom>
          <a:solidFill>
            <a:srgbClr val="E5F4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sz="1600" dirty="0">
              <a:solidFill>
                <a:schemeClr val="tx1"/>
              </a:solidFill>
            </a:endParaRPr>
          </a:p>
        </p:txBody>
      </p:sp>
      <p:sp>
        <p:nvSpPr>
          <p:cNvPr id="15" name="Rechteck: abgerundete Ecken 14">
            <a:extLst>
              <a:ext uri="{FF2B5EF4-FFF2-40B4-BE49-F238E27FC236}">
                <a16:creationId xmlns:a16="http://schemas.microsoft.com/office/drawing/2014/main" id="{24B9B9FE-25C9-B6A5-AA2F-C20D98377E5B}"/>
              </a:ext>
            </a:extLst>
          </p:cNvPr>
          <p:cNvSpPr/>
          <p:nvPr/>
        </p:nvSpPr>
        <p:spPr>
          <a:xfrm>
            <a:off x="9134696" y="3269610"/>
            <a:ext cx="2649894" cy="494522"/>
          </a:xfrm>
          <a:prstGeom prst="roundRect">
            <a:avLst/>
          </a:prstGeom>
          <a:solidFill>
            <a:srgbClr val="E5F4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sz="1600" b="1" dirty="0">
              <a:solidFill>
                <a:schemeClr val="tx1"/>
              </a:solidFill>
            </a:endParaRPr>
          </a:p>
        </p:txBody>
      </p:sp>
      <p:sp>
        <p:nvSpPr>
          <p:cNvPr id="16" name="Rechteck: abgerundete Ecken 15">
            <a:extLst>
              <a:ext uri="{FF2B5EF4-FFF2-40B4-BE49-F238E27FC236}">
                <a16:creationId xmlns:a16="http://schemas.microsoft.com/office/drawing/2014/main" id="{C013821A-2424-4B1F-B3EA-278BADA86D18}"/>
              </a:ext>
            </a:extLst>
          </p:cNvPr>
          <p:cNvSpPr/>
          <p:nvPr/>
        </p:nvSpPr>
        <p:spPr>
          <a:xfrm>
            <a:off x="9134696" y="3820243"/>
            <a:ext cx="2649894" cy="1138207"/>
          </a:xfrm>
          <a:prstGeom prst="roundRect">
            <a:avLst/>
          </a:prstGeom>
          <a:solidFill>
            <a:srgbClr val="E5F4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sz="1600" dirty="0">
              <a:solidFill>
                <a:schemeClr val="tx1"/>
              </a:solidFill>
            </a:endParaRPr>
          </a:p>
        </p:txBody>
      </p:sp>
      <p:grpSp>
        <p:nvGrpSpPr>
          <p:cNvPr id="26" name="Gruppieren 25">
            <a:extLst>
              <a:ext uri="{FF2B5EF4-FFF2-40B4-BE49-F238E27FC236}">
                <a16:creationId xmlns:a16="http://schemas.microsoft.com/office/drawing/2014/main" id="{48349E04-34AB-19B7-FDAD-503740F1365F}"/>
              </a:ext>
            </a:extLst>
          </p:cNvPr>
          <p:cNvGrpSpPr/>
          <p:nvPr/>
        </p:nvGrpSpPr>
        <p:grpSpPr>
          <a:xfrm>
            <a:off x="3340359" y="1467402"/>
            <a:ext cx="5643892" cy="4583451"/>
            <a:chOff x="3340359" y="1892714"/>
            <a:chExt cx="5643892" cy="4583451"/>
          </a:xfrm>
        </p:grpSpPr>
        <p:grpSp>
          <p:nvGrpSpPr>
            <p:cNvPr id="25" name="Gruppieren 24">
              <a:extLst>
                <a:ext uri="{FF2B5EF4-FFF2-40B4-BE49-F238E27FC236}">
                  <a16:creationId xmlns:a16="http://schemas.microsoft.com/office/drawing/2014/main" id="{EBF35B29-7DAC-0D57-9560-CD8CA8D6BBDE}"/>
                </a:ext>
              </a:extLst>
            </p:cNvPr>
            <p:cNvGrpSpPr/>
            <p:nvPr/>
          </p:nvGrpSpPr>
          <p:grpSpPr>
            <a:xfrm>
              <a:off x="3340359" y="1892714"/>
              <a:ext cx="5604916" cy="4320000"/>
              <a:chOff x="3340359" y="1892714"/>
              <a:chExt cx="5604916" cy="4320000"/>
            </a:xfrm>
          </p:grpSpPr>
          <p:sp>
            <p:nvSpPr>
              <p:cNvPr id="20" name="Ellipse 19">
                <a:extLst>
                  <a:ext uri="{FF2B5EF4-FFF2-40B4-BE49-F238E27FC236}">
                    <a16:creationId xmlns:a16="http://schemas.microsoft.com/office/drawing/2014/main" id="{6D708DFB-10EC-F1E4-CB42-A0775E9F77FD}"/>
                  </a:ext>
                </a:extLst>
              </p:cNvPr>
              <p:cNvSpPr/>
              <p:nvPr/>
            </p:nvSpPr>
            <p:spPr>
              <a:xfrm>
                <a:off x="3936000" y="1892714"/>
                <a:ext cx="4320000" cy="4320000"/>
              </a:xfrm>
              <a:prstGeom prst="ellipse">
                <a:avLst/>
              </a:prstGeom>
              <a:solidFill>
                <a:srgbClr val="8CCAD8"/>
              </a:solidFill>
              <a:ln>
                <a:solidFill>
                  <a:srgbClr val="B5D5C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5" name="Grafik 4" descr="Mann in einem Polohemd">
                <a:extLst>
                  <a:ext uri="{FF2B5EF4-FFF2-40B4-BE49-F238E27FC236}">
                    <a16:creationId xmlns:a16="http://schemas.microsoft.com/office/drawing/2014/main" id="{A7A3CC76-C35C-AE33-EAA9-9191212180D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327898" y="2367733"/>
                <a:ext cx="1146074" cy="3596301"/>
              </a:xfrm>
              <a:prstGeom prst="rect">
                <a:avLst/>
              </a:prstGeom>
            </p:spPr>
          </p:pic>
          <p:pic>
            <p:nvPicPr>
              <p:cNvPr id="6" name="Grafik 5" descr="Frau in schwarzem Rock">
                <a:extLst>
                  <a:ext uri="{FF2B5EF4-FFF2-40B4-BE49-F238E27FC236}">
                    <a16:creationId xmlns:a16="http://schemas.microsoft.com/office/drawing/2014/main" id="{E61C64F0-8403-AA88-5F11-FF3789A1A25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056149" y="2477014"/>
                <a:ext cx="1463949" cy="3286845"/>
              </a:xfrm>
              <a:prstGeom prst="rect">
                <a:avLst/>
              </a:prstGeom>
            </p:spPr>
          </p:pic>
          <p:pic>
            <p:nvPicPr>
              <p:cNvPr id="7" name="Grafik 6" descr="Junge trägt einen Rucksack">
                <a:extLst>
                  <a:ext uri="{FF2B5EF4-FFF2-40B4-BE49-F238E27FC236}">
                    <a16:creationId xmlns:a16="http://schemas.microsoft.com/office/drawing/2014/main" id="{20144535-96E7-CFDD-E6D8-40686DB1ED5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699933" y="3253768"/>
                <a:ext cx="1085917" cy="2696812"/>
              </a:xfrm>
              <a:prstGeom prst="rect">
                <a:avLst/>
              </a:prstGeom>
            </p:spPr>
          </p:pic>
          <p:sp>
            <p:nvSpPr>
              <p:cNvPr id="3" name="Pfeil: nach links 2">
                <a:extLst>
                  <a:ext uri="{FF2B5EF4-FFF2-40B4-BE49-F238E27FC236}">
                    <a16:creationId xmlns:a16="http://schemas.microsoft.com/office/drawing/2014/main" id="{8D4DCE19-3407-70E3-C9EF-AAB41DFF2120}"/>
                  </a:ext>
                </a:extLst>
              </p:cNvPr>
              <p:cNvSpPr/>
              <p:nvPr/>
            </p:nvSpPr>
            <p:spPr>
              <a:xfrm>
                <a:off x="3340359" y="3428999"/>
                <a:ext cx="951723" cy="760445"/>
              </a:xfrm>
              <a:custGeom>
                <a:avLst/>
                <a:gdLst>
                  <a:gd name="connsiteX0" fmla="*/ 0 w 951723"/>
                  <a:gd name="connsiteY0" fmla="*/ 380223 h 760445"/>
                  <a:gd name="connsiteX1" fmla="*/ 380223 w 951723"/>
                  <a:gd name="connsiteY1" fmla="*/ 0 h 760445"/>
                  <a:gd name="connsiteX2" fmla="*/ 380223 w 951723"/>
                  <a:gd name="connsiteY2" fmla="*/ 190111 h 760445"/>
                  <a:gd name="connsiteX3" fmla="*/ 951723 w 951723"/>
                  <a:gd name="connsiteY3" fmla="*/ 190111 h 760445"/>
                  <a:gd name="connsiteX4" fmla="*/ 951723 w 951723"/>
                  <a:gd name="connsiteY4" fmla="*/ 570334 h 760445"/>
                  <a:gd name="connsiteX5" fmla="*/ 380223 w 951723"/>
                  <a:gd name="connsiteY5" fmla="*/ 570334 h 760445"/>
                  <a:gd name="connsiteX6" fmla="*/ 380223 w 951723"/>
                  <a:gd name="connsiteY6" fmla="*/ 760445 h 760445"/>
                  <a:gd name="connsiteX7" fmla="*/ 0 w 951723"/>
                  <a:gd name="connsiteY7" fmla="*/ 380223 h 76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723" h="760445" fill="none" extrusionOk="0">
                    <a:moveTo>
                      <a:pt x="0" y="380223"/>
                    </a:moveTo>
                    <a:cubicBezTo>
                      <a:pt x="81018" y="313107"/>
                      <a:pt x="316700" y="106026"/>
                      <a:pt x="380223" y="0"/>
                    </a:cubicBezTo>
                    <a:cubicBezTo>
                      <a:pt x="369305" y="43158"/>
                      <a:pt x="397177" y="128024"/>
                      <a:pt x="380223" y="190111"/>
                    </a:cubicBezTo>
                    <a:cubicBezTo>
                      <a:pt x="458098" y="160747"/>
                      <a:pt x="751708" y="164806"/>
                      <a:pt x="951723" y="190111"/>
                    </a:cubicBezTo>
                    <a:cubicBezTo>
                      <a:pt x="963048" y="266763"/>
                      <a:pt x="918249" y="381975"/>
                      <a:pt x="951723" y="570334"/>
                    </a:cubicBezTo>
                    <a:cubicBezTo>
                      <a:pt x="710315" y="556232"/>
                      <a:pt x="575558" y="611202"/>
                      <a:pt x="380223" y="570334"/>
                    </a:cubicBezTo>
                    <a:cubicBezTo>
                      <a:pt x="367736" y="603884"/>
                      <a:pt x="383223" y="667504"/>
                      <a:pt x="380223" y="760445"/>
                    </a:cubicBezTo>
                    <a:cubicBezTo>
                      <a:pt x="351087" y="675513"/>
                      <a:pt x="79152" y="499186"/>
                      <a:pt x="0" y="380223"/>
                    </a:cubicBezTo>
                    <a:close/>
                  </a:path>
                  <a:path w="951723" h="760445" stroke="0" extrusionOk="0">
                    <a:moveTo>
                      <a:pt x="0" y="380223"/>
                    </a:moveTo>
                    <a:cubicBezTo>
                      <a:pt x="154189" y="189631"/>
                      <a:pt x="242788" y="73119"/>
                      <a:pt x="380223" y="0"/>
                    </a:cubicBezTo>
                    <a:cubicBezTo>
                      <a:pt x="365883" y="25594"/>
                      <a:pt x="377380" y="162477"/>
                      <a:pt x="380223" y="190111"/>
                    </a:cubicBezTo>
                    <a:cubicBezTo>
                      <a:pt x="593234" y="190418"/>
                      <a:pt x="801334" y="162602"/>
                      <a:pt x="951723" y="190111"/>
                    </a:cubicBezTo>
                    <a:cubicBezTo>
                      <a:pt x="945535" y="301272"/>
                      <a:pt x="957275" y="425547"/>
                      <a:pt x="951723" y="570334"/>
                    </a:cubicBezTo>
                    <a:cubicBezTo>
                      <a:pt x="752354" y="617918"/>
                      <a:pt x="472767" y="562221"/>
                      <a:pt x="380223" y="570334"/>
                    </a:cubicBezTo>
                    <a:cubicBezTo>
                      <a:pt x="376651" y="615935"/>
                      <a:pt x="365823" y="695362"/>
                      <a:pt x="380223" y="760445"/>
                    </a:cubicBezTo>
                    <a:cubicBezTo>
                      <a:pt x="205604" y="642067"/>
                      <a:pt x="95213" y="534185"/>
                      <a:pt x="0" y="380223"/>
                    </a:cubicBezTo>
                    <a:close/>
                  </a:path>
                </a:pathLst>
              </a:custGeom>
              <a:solidFill>
                <a:srgbClr val="1096B6"/>
              </a:solidFill>
              <a:ln>
                <a:solidFill>
                  <a:srgbClr val="1096B6"/>
                </a:solidFill>
                <a:extLst>
                  <a:ext uri="{C807C97D-BFC1-408E-A445-0C87EB9F89A2}">
                    <ask:lineSketchStyleProps xmlns:ask="http://schemas.microsoft.com/office/drawing/2018/sketchyshapes" sd="2744624494">
                      <a:prstGeom prst="leftArrow">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Pfeil: nach links 7">
                <a:extLst>
                  <a:ext uri="{FF2B5EF4-FFF2-40B4-BE49-F238E27FC236}">
                    <a16:creationId xmlns:a16="http://schemas.microsoft.com/office/drawing/2014/main" id="{235F7650-5B12-1612-7C06-00D4502F7970}"/>
                  </a:ext>
                </a:extLst>
              </p:cNvPr>
              <p:cNvSpPr/>
              <p:nvPr/>
            </p:nvSpPr>
            <p:spPr>
              <a:xfrm flipH="1">
                <a:off x="7993552" y="3428999"/>
                <a:ext cx="951723" cy="760445"/>
              </a:xfrm>
              <a:custGeom>
                <a:avLst/>
                <a:gdLst>
                  <a:gd name="connsiteX0" fmla="*/ 0 w 951723"/>
                  <a:gd name="connsiteY0" fmla="*/ 380223 h 760445"/>
                  <a:gd name="connsiteX1" fmla="*/ 380223 w 951723"/>
                  <a:gd name="connsiteY1" fmla="*/ 0 h 760445"/>
                  <a:gd name="connsiteX2" fmla="*/ 380223 w 951723"/>
                  <a:gd name="connsiteY2" fmla="*/ 190111 h 760445"/>
                  <a:gd name="connsiteX3" fmla="*/ 951723 w 951723"/>
                  <a:gd name="connsiteY3" fmla="*/ 190111 h 760445"/>
                  <a:gd name="connsiteX4" fmla="*/ 951723 w 951723"/>
                  <a:gd name="connsiteY4" fmla="*/ 570334 h 760445"/>
                  <a:gd name="connsiteX5" fmla="*/ 380223 w 951723"/>
                  <a:gd name="connsiteY5" fmla="*/ 570334 h 760445"/>
                  <a:gd name="connsiteX6" fmla="*/ 380223 w 951723"/>
                  <a:gd name="connsiteY6" fmla="*/ 760445 h 760445"/>
                  <a:gd name="connsiteX7" fmla="*/ 0 w 951723"/>
                  <a:gd name="connsiteY7" fmla="*/ 380223 h 76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723" h="760445" fill="none" extrusionOk="0">
                    <a:moveTo>
                      <a:pt x="0" y="380223"/>
                    </a:moveTo>
                    <a:cubicBezTo>
                      <a:pt x="177495" y="192083"/>
                      <a:pt x="363494" y="60922"/>
                      <a:pt x="380223" y="0"/>
                    </a:cubicBezTo>
                    <a:cubicBezTo>
                      <a:pt x="392758" y="35147"/>
                      <a:pt x="363384" y="138534"/>
                      <a:pt x="380223" y="190111"/>
                    </a:cubicBezTo>
                    <a:cubicBezTo>
                      <a:pt x="617967" y="219235"/>
                      <a:pt x="726916" y="196482"/>
                      <a:pt x="951723" y="190111"/>
                    </a:cubicBezTo>
                    <a:cubicBezTo>
                      <a:pt x="944028" y="280578"/>
                      <a:pt x="921026" y="392006"/>
                      <a:pt x="951723" y="570334"/>
                    </a:cubicBezTo>
                    <a:cubicBezTo>
                      <a:pt x="744492" y="612109"/>
                      <a:pt x="532955" y="552144"/>
                      <a:pt x="380223" y="570334"/>
                    </a:cubicBezTo>
                    <a:cubicBezTo>
                      <a:pt x="382991" y="633604"/>
                      <a:pt x="385211" y="683381"/>
                      <a:pt x="380223" y="760445"/>
                    </a:cubicBezTo>
                    <a:cubicBezTo>
                      <a:pt x="344391" y="673103"/>
                      <a:pt x="99126" y="467703"/>
                      <a:pt x="0" y="380223"/>
                    </a:cubicBezTo>
                    <a:close/>
                  </a:path>
                  <a:path w="951723" h="760445" stroke="0" extrusionOk="0">
                    <a:moveTo>
                      <a:pt x="0" y="380223"/>
                    </a:moveTo>
                    <a:cubicBezTo>
                      <a:pt x="114538" y="324997"/>
                      <a:pt x="179590" y="167151"/>
                      <a:pt x="380223" y="0"/>
                    </a:cubicBezTo>
                    <a:cubicBezTo>
                      <a:pt x="394270" y="83399"/>
                      <a:pt x="379830" y="135740"/>
                      <a:pt x="380223" y="190111"/>
                    </a:cubicBezTo>
                    <a:cubicBezTo>
                      <a:pt x="470873" y="208997"/>
                      <a:pt x="683524" y="176339"/>
                      <a:pt x="951723" y="190111"/>
                    </a:cubicBezTo>
                    <a:cubicBezTo>
                      <a:pt x="936655" y="294616"/>
                      <a:pt x="980784" y="413225"/>
                      <a:pt x="951723" y="570334"/>
                    </a:cubicBezTo>
                    <a:cubicBezTo>
                      <a:pt x="734971" y="582518"/>
                      <a:pt x="649650" y="526714"/>
                      <a:pt x="380223" y="570334"/>
                    </a:cubicBezTo>
                    <a:cubicBezTo>
                      <a:pt x="388475" y="638286"/>
                      <a:pt x="386095" y="701543"/>
                      <a:pt x="380223" y="760445"/>
                    </a:cubicBezTo>
                    <a:cubicBezTo>
                      <a:pt x="230498" y="674160"/>
                      <a:pt x="85568" y="406815"/>
                      <a:pt x="0" y="380223"/>
                    </a:cubicBezTo>
                    <a:close/>
                  </a:path>
                </a:pathLst>
              </a:custGeom>
              <a:solidFill>
                <a:srgbClr val="1096B6"/>
              </a:solidFill>
              <a:ln>
                <a:solidFill>
                  <a:srgbClr val="1096B6"/>
                </a:solidFill>
                <a:extLst>
                  <a:ext uri="{C807C97D-BFC1-408E-A445-0C87EB9F89A2}">
                    <ask:lineSketchStyleProps xmlns:ask="http://schemas.microsoft.com/office/drawing/2018/sketchyshapes" sd="4185666101">
                      <a:prstGeom prst="leftArrow">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7" name="Rechteck: abgerundete Ecken 16">
                <a:extLst>
                  <a:ext uri="{FF2B5EF4-FFF2-40B4-BE49-F238E27FC236}">
                    <a16:creationId xmlns:a16="http://schemas.microsoft.com/office/drawing/2014/main" id="{D185F93F-E5EB-1592-8125-D8DB992FE34D}"/>
                  </a:ext>
                </a:extLst>
              </p:cNvPr>
              <p:cNvSpPr/>
              <p:nvPr/>
            </p:nvSpPr>
            <p:spPr>
              <a:xfrm>
                <a:off x="5851436" y="2684819"/>
                <a:ext cx="2275114" cy="74956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solidFill>
                      <a:schemeClr val="tx1"/>
                    </a:solidFill>
                  </a:rPr>
                  <a:t>wenn Familie Glück Konsumausgaben tätigt</a:t>
                </a:r>
              </a:p>
            </p:txBody>
          </p:sp>
        </p:grpSp>
        <p:pic>
          <p:nvPicPr>
            <p:cNvPr id="21" name="Grafik 20">
              <a:extLst>
                <a:ext uri="{FF2B5EF4-FFF2-40B4-BE49-F238E27FC236}">
                  <a16:creationId xmlns:a16="http://schemas.microsoft.com/office/drawing/2014/main" id="{82582A8A-0B05-F6E4-30B0-07A10AE8964D}"/>
                </a:ext>
              </a:extLst>
            </p:cNvPr>
            <p:cNvPicPr>
              <a:picLocks noChangeAspect="1"/>
            </p:cNvPicPr>
            <p:nvPr/>
          </p:nvPicPr>
          <p:blipFill>
            <a:blip r:embed="rId12"/>
            <a:stretch>
              <a:fillRect/>
            </a:stretch>
          </p:blipFill>
          <p:spPr>
            <a:xfrm>
              <a:off x="5942471" y="3434385"/>
              <a:ext cx="3041780" cy="3041780"/>
            </a:xfrm>
            <a:prstGeom prst="rect">
              <a:avLst/>
            </a:prstGeom>
          </p:spPr>
        </p:pic>
      </p:grpSp>
      <p:sp>
        <p:nvSpPr>
          <p:cNvPr id="11" name="Rechteck: abgerundete Ecken 10">
            <a:extLst>
              <a:ext uri="{FF2B5EF4-FFF2-40B4-BE49-F238E27FC236}">
                <a16:creationId xmlns:a16="http://schemas.microsoft.com/office/drawing/2014/main" id="{74FC654E-FDA9-C53B-22BA-81376B8585FD}"/>
              </a:ext>
            </a:extLst>
          </p:cNvPr>
          <p:cNvSpPr/>
          <p:nvPr/>
        </p:nvSpPr>
        <p:spPr>
          <a:xfrm>
            <a:off x="3057304" y="5851876"/>
            <a:ext cx="6077392" cy="463600"/>
          </a:xfrm>
          <a:prstGeom prst="roundRect">
            <a:avLst/>
          </a:prstGeom>
          <a:solidFill>
            <a:srgbClr val="8CCAD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solidFill>
                  <a:schemeClr val="tx1"/>
                </a:solidFill>
              </a:rPr>
              <a:t>Positive Impulse für die Wirtschaft</a:t>
            </a:r>
          </a:p>
        </p:txBody>
      </p:sp>
      <p:cxnSp>
        <p:nvCxnSpPr>
          <p:cNvPr id="18" name="Verbinder: gewinkelt 17">
            <a:extLst>
              <a:ext uri="{FF2B5EF4-FFF2-40B4-BE49-F238E27FC236}">
                <a16:creationId xmlns:a16="http://schemas.microsoft.com/office/drawing/2014/main" id="{FB50F75E-C1A1-5CE7-4E75-E1EA059BBDDD}"/>
              </a:ext>
            </a:extLst>
          </p:cNvPr>
          <p:cNvCxnSpPr>
            <a:cxnSpLocks/>
            <a:stCxn id="14" idx="2"/>
            <a:endCxn id="11" idx="1"/>
          </p:cNvCxnSpPr>
          <p:nvPr/>
        </p:nvCxnSpPr>
        <p:spPr>
          <a:xfrm rot="16200000" flipH="1">
            <a:off x="1832217" y="4858589"/>
            <a:ext cx="1125226" cy="1324947"/>
          </a:xfrm>
          <a:prstGeom prst="bentConnector2">
            <a:avLst/>
          </a:prstGeom>
          <a:ln w="57150">
            <a:solidFill>
              <a:srgbClr val="1096B6"/>
            </a:solidFill>
            <a:tailEnd type="triangle"/>
          </a:ln>
        </p:spPr>
        <p:style>
          <a:lnRef idx="1">
            <a:schemeClr val="accent1"/>
          </a:lnRef>
          <a:fillRef idx="0">
            <a:schemeClr val="accent1"/>
          </a:fillRef>
          <a:effectRef idx="0">
            <a:schemeClr val="accent1"/>
          </a:effectRef>
          <a:fontRef idx="minor">
            <a:schemeClr val="tx1"/>
          </a:fontRef>
        </p:style>
      </p:cxnSp>
      <p:cxnSp>
        <p:nvCxnSpPr>
          <p:cNvPr id="23" name="Verbinder: gewinkelt 22">
            <a:extLst>
              <a:ext uri="{FF2B5EF4-FFF2-40B4-BE49-F238E27FC236}">
                <a16:creationId xmlns:a16="http://schemas.microsoft.com/office/drawing/2014/main" id="{BFE65D28-1CB3-3B22-38E9-FC35181D8221}"/>
              </a:ext>
            </a:extLst>
          </p:cNvPr>
          <p:cNvCxnSpPr>
            <a:cxnSpLocks/>
            <a:stCxn id="16" idx="2"/>
            <a:endCxn id="11" idx="3"/>
          </p:cNvCxnSpPr>
          <p:nvPr/>
        </p:nvCxnSpPr>
        <p:spPr>
          <a:xfrm rot="5400000">
            <a:off x="9234557" y="4858590"/>
            <a:ext cx="1125226" cy="1324947"/>
          </a:xfrm>
          <a:prstGeom prst="bentConnector2">
            <a:avLst/>
          </a:prstGeom>
          <a:ln w="57150">
            <a:solidFill>
              <a:srgbClr val="1096B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061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6D708DFB-10EC-F1E4-CB42-A0775E9F77FD}"/>
              </a:ext>
            </a:extLst>
          </p:cNvPr>
          <p:cNvSpPr/>
          <p:nvPr/>
        </p:nvSpPr>
        <p:spPr>
          <a:xfrm>
            <a:off x="3936000" y="1690688"/>
            <a:ext cx="4320000" cy="4320000"/>
          </a:xfrm>
          <a:prstGeom prst="ellipse">
            <a:avLst/>
          </a:prstGeom>
          <a:solidFill>
            <a:srgbClr val="8CCAD8"/>
          </a:solidFill>
          <a:ln>
            <a:solidFill>
              <a:srgbClr val="B5D5C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0C001849-4F20-7A93-A7E2-EADC3F7CDD3E}"/>
              </a:ext>
            </a:extLst>
          </p:cNvPr>
          <p:cNvSpPr>
            <a:spLocks noGrp="1"/>
          </p:cNvSpPr>
          <p:nvPr>
            <p:ph type="title"/>
          </p:nvPr>
        </p:nvSpPr>
        <p:spPr/>
        <p:txBody>
          <a:bodyPr/>
          <a:lstStyle/>
          <a:p>
            <a:pPr algn="ctr"/>
            <a:r>
              <a:rPr lang="de-AT" dirty="0"/>
              <a:t>Familie Glück</a:t>
            </a:r>
          </a:p>
        </p:txBody>
      </p:sp>
      <p:sp>
        <p:nvSpPr>
          <p:cNvPr id="4" name="Foliennummernplatzhalter 3">
            <a:extLst>
              <a:ext uri="{FF2B5EF4-FFF2-40B4-BE49-F238E27FC236}">
                <a16:creationId xmlns:a16="http://schemas.microsoft.com/office/drawing/2014/main" id="{7B4B56A4-683E-3CA7-EA41-1EFA3BC211BB}"/>
              </a:ext>
            </a:extLst>
          </p:cNvPr>
          <p:cNvSpPr>
            <a:spLocks noGrp="1"/>
          </p:cNvSpPr>
          <p:nvPr>
            <p:ph type="sldNum" sz="quarter" idx="12"/>
          </p:nvPr>
        </p:nvSpPr>
        <p:spPr/>
        <p:txBody>
          <a:bodyPr/>
          <a:lstStyle/>
          <a:p>
            <a:r>
              <a:rPr lang="de-AT"/>
              <a:t>Folie </a:t>
            </a:r>
            <a:fld id="{4C23FFEC-42AF-4C5F-8FEB-D69D9B6A7C04}" type="slidenum">
              <a:rPr lang="de-AT" smtClean="0"/>
              <a:pPr/>
              <a:t>15</a:t>
            </a:fld>
            <a:endParaRPr lang="de-AT" dirty="0"/>
          </a:p>
        </p:txBody>
      </p:sp>
      <p:pic>
        <p:nvPicPr>
          <p:cNvPr id="5" name="Grafik 4" descr="Mann in einem Polohemd">
            <a:extLst>
              <a:ext uri="{FF2B5EF4-FFF2-40B4-BE49-F238E27FC236}">
                <a16:creationId xmlns:a16="http://schemas.microsoft.com/office/drawing/2014/main" id="{A7A3CC76-C35C-AE33-EAA9-9191212180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57880" y="2289117"/>
            <a:ext cx="1146074" cy="3596301"/>
          </a:xfrm>
          <a:prstGeom prst="rect">
            <a:avLst/>
          </a:prstGeom>
        </p:spPr>
      </p:pic>
      <p:pic>
        <p:nvPicPr>
          <p:cNvPr id="6" name="Grafik 5" descr="Frau in schwarzem Rock">
            <a:extLst>
              <a:ext uri="{FF2B5EF4-FFF2-40B4-BE49-F238E27FC236}">
                <a16:creationId xmlns:a16="http://schemas.microsoft.com/office/drawing/2014/main" id="{E61C64F0-8403-AA88-5F11-FF3789A1A25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581187" y="2477014"/>
            <a:ext cx="1463949" cy="3286845"/>
          </a:xfrm>
          <a:prstGeom prst="rect">
            <a:avLst/>
          </a:prstGeom>
        </p:spPr>
      </p:pic>
      <p:pic>
        <p:nvPicPr>
          <p:cNvPr id="7" name="Grafik 6" descr="Junge trägt einen Rucksack">
            <a:extLst>
              <a:ext uri="{FF2B5EF4-FFF2-40B4-BE49-F238E27FC236}">
                <a16:creationId xmlns:a16="http://schemas.microsoft.com/office/drawing/2014/main" id="{20144535-96E7-CFDD-E6D8-40686DB1ED5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41781" y="3144412"/>
            <a:ext cx="1085917" cy="2696812"/>
          </a:xfrm>
          <a:prstGeom prst="rect">
            <a:avLst/>
          </a:prstGeom>
        </p:spPr>
      </p:pic>
      <p:pic>
        <p:nvPicPr>
          <p:cNvPr id="11" name="Grafik 10" descr="Park mit Bank und Bäumen">
            <a:extLst>
              <a:ext uri="{FF2B5EF4-FFF2-40B4-BE49-F238E27FC236}">
                <a16:creationId xmlns:a16="http://schemas.microsoft.com/office/drawing/2014/main" id="{708F853C-AF0E-AAE3-9DEA-BC799ACD0DC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355" y="4481244"/>
            <a:ext cx="3521369" cy="1980770"/>
          </a:xfrm>
          <a:prstGeom prst="rect">
            <a:avLst/>
          </a:prstGeom>
        </p:spPr>
      </p:pic>
      <p:pic>
        <p:nvPicPr>
          <p:cNvPr id="13" name="Grafik 12" descr="Spielplatz mit Schaukel und Rutsche">
            <a:extLst>
              <a:ext uri="{FF2B5EF4-FFF2-40B4-BE49-F238E27FC236}">
                <a16:creationId xmlns:a16="http://schemas.microsoft.com/office/drawing/2014/main" id="{2A264809-2934-5F19-5342-25923528FA7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265525" y="998160"/>
            <a:ext cx="3659424" cy="2058426"/>
          </a:xfrm>
          <a:prstGeom prst="rect">
            <a:avLst/>
          </a:prstGeom>
        </p:spPr>
      </p:pic>
      <p:pic>
        <p:nvPicPr>
          <p:cNvPr id="18" name="Grafik 17">
            <a:extLst>
              <a:ext uri="{FF2B5EF4-FFF2-40B4-BE49-F238E27FC236}">
                <a16:creationId xmlns:a16="http://schemas.microsoft.com/office/drawing/2014/main" id="{1AB89BB3-909F-7F85-CCB3-07BA19F0A52B}"/>
              </a:ext>
            </a:extLst>
          </p:cNvPr>
          <p:cNvPicPr>
            <a:picLocks noChangeAspect="1"/>
          </p:cNvPicPr>
          <p:nvPr/>
        </p:nvPicPr>
        <p:blipFill rotWithShape="1">
          <a:blip r:embed="rId12"/>
          <a:srcRect l="32691"/>
          <a:stretch/>
        </p:blipFill>
        <p:spPr>
          <a:xfrm>
            <a:off x="372395" y="956436"/>
            <a:ext cx="1419523" cy="1761312"/>
          </a:xfrm>
          <a:prstGeom prst="rect">
            <a:avLst/>
          </a:prstGeom>
        </p:spPr>
      </p:pic>
      <p:pic>
        <p:nvPicPr>
          <p:cNvPr id="19" name="Grafik 18">
            <a:extLst>
              <a:ext uri="{FF2B5EF4-FFF2-40B4-BE49-F238E27FC236}">
                <a16:creationId xmlns:a16="http://schemas.microsoft.com/office/drawing/2014/main" id="{56C65469-8717-3EA4-91EE-5827D4A0E9DF}"/>
              </a:ext>
            </a:extLst>
          </p:cNvPr>
          <p:cNvPicPr>
            <a:picLocks noChangeAspect="1"/>
          </p:cNvPicPr>
          <p:nvPr/>
        </p:nvPicPr>
        <p:blipFill>
          <a:blip r:embed="rId13"/>
          <a:stretch>
            <a:fillRect/>
          </a:stretch>
        </p:blipFill>
        <p:spPr>
          <a:xfrm>
            <a:off x="9933040" y="3172066"/>
            <a:ext cx="1979123" cy="1657515"/>
          </a:xfrm>
          <a:prstGeom prst="rect">
            <a:avLst/>
          </a:prstGeom>
        </p:spPr>
      </p:pic>
      <p:pic>
        <p:nvPicPr>
          <p:cNvPr id="22" name="Grafik 21" descr="Geldumschlag mit einfarbiger Füllung">
            <a:extLst>
              <a:ext uri="{FF2B5EF4-FFF2-40B4-BE49-F238E27FC236}">
                <a16:creationId xmlns:a16="http://schemas.microsoft.com/office/drawing/2014/main" id="{D576967F-A44A-1AFF-26F4-761F5C0EC8E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79837" y="3362865"/>
            <a:ext cx="1152369" cy="1152369"/>
          </a:xfrm>
          <a:prstGeom prst="rect">
            <a:avLst/>
          </a:prstGeom>
        </p:spPr>
      </p:pic>
      <p:pic>
        <p:nvPicPr>
          <p:cNvPr id="23" name="Grafik 22">
            <a:extLst>
              <a:ext uri="{FF2B5EF4-FFF2-40B4-BE49-F238E27FC236}">
                <a16:creationId xmlns:a16="http://schemas.microsoft.com/office/drawing/2014/main" id="{40FBD3D8-C275-0044-C6A4-DB45BBFBA391}"/>
              </a:ext>
            </a:extLst>
          </p:cNvPr>
          <p:cNvPicPr>
            <a:picLocks noChangeAspect="1"/>
          </p:cNvPicPr>
          <p:nvPr/>
        </p:nvPicPr>
        <p:blipFill>
          <a:blip r:embed="rId16">
            <a:biLevel thresh="75000"/>
          </a:blip>
          <a:stretch>
            <a:fillRect/>
          </a:stretch>
        </p:blipFill>
        <p:spPr>
          <a:xfrm>
            <a:off x="7661289" y="4790457"/>
            <a:ext cx="3089082" cy="1544541"/>
          </a:xfrm>
          <a:prstGeom prst="rect">
            <a:avLst/>
          </a:prstGeom>
        </p:spPr>
      </p:pic>
      <p:pic>
        <p:nvPicPr>
          <p:cNvPr id="24" name="Grafik 23">
            <a:extLst>
              <a:ext uri="{FF2B5EF4-FFF2-40B4-BE49-F238E27FC236}">
                <a16:creationId xmlns:a16="http://schemas.microsoft.com/office/drawing/2014/main" id="{D816BE65-56C8-6AA5-B0C0-E26E5DD0255C}"/>
              </a:ext>
            </a:extLst>
          </p:cNvPr>
          <p:cNvPicPr>
            <a:picLocks noChangeAspect="1"/>
          </p:cNvPicPr>
          <p:nvPr/>
        </p:nvPicPr>
        <p:blipFill>
          <a:blip r:embed="rId17"/>
          <a:stretch>
            <a:fillRect/>
          </a:stretch>
        </p:blipFill>
        <p:spPr>
          <a:xfrm>
            <a:off x="1414062" y="2376756"/>
            <a:ext cx="2440094" cy="2287588"/>
          </a:xfrm>
          <a:prstGeom prst="rect">
            <a:avLst/>
          </a:prstGeom>
        </p:spPr>
      </p:pic>
    </p:spTree>
    <p:extLst>
      <p:ext uri="{BB962C8B-B14F-4D97-AF65-F5344CB8AC3E}">
        <p14:creationId xmlns:p14="http://schemas.microsoft.com/office/powerpoint/2010/main" val="4367634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0C257C-05CF-E68F-43D1-61BCE7E7CB66}"/>
              </a:ext>
            </a:extLst>
          </p:cNvPr>
          <p:cNvSpPr>
            <a:spLocks noGrp="1"/>
          </p:cNvSpPr>
          <p:nvPr>
            <p:ph type="title"/>
          </p:nvPr>
        </p:nvSpPr>
        <p:spPr/>
        <p:txBody>
          <a:bodyPr/>
          <a:lstStyle/>
          <a:p>
            <a:r>
              <a:rPr lang="de-AT" dirty="0"/>
              <a:t>Staatsausgaben nach Aufgabenbereichen</a:t>
            </a:r>
          </a:p>
        </p:txBody>
      </p:sp>
      <p:sp>
        <p:nvSpPr>
          <p:cNvPr id="4" name="Foliennummernplatzhalter 3">
            <a:extLst>
              <a:ext uri="{FF2B5EF4-FFF2-40B4-BE49-F238E27FC236}">
                <a16:creationId xmlns:a16="http://schemas.microsoft.com/office/drawing/2014/main" id="{51C694A5-0F2F-FFE1-6D63-76D5214874C1}"/>
              </a:ext>
            </a:extLst>
          </p:cNvPr>
          <p:cNvSpPr>
            <a:spLocks noGrp="1"/>
          </p:cNvSpPr>
          <p:nvPr>
            <p:ph type="sldNum" sz="quarter" idx="12"/>
          </p:nvPr>
        </p:nvSpPr>
        <p:spPr/>
        <p:txBody>
          <a:bodyPr/>
          <a:lstStyle/>
          <a:p>
            <a:r>
              <a:rPr lang="de-AT" dirty="0"/>
              <a:t>Folie </a:t>
            </a:r>
            <a:fld id="{4C23FFEC-42AF-4C5F-8FEB-D69D9B6A7C04}" type="slidenum">
              <a:rPr lang="de-AT" smtClean="0"/>
              <a:pPr/>
              <a:t>16</a:t>
            </a:fld>
            <a:endParaRPr lang="de-AT" dirty="0"/>
          </a:p>
        </p:txBody>
      </p:sp>
      <p:grpSp>
        <p:nvGrpSpPr>
          <p:cNvPr id="1025" name="Gruppieren 1024">
            <a:extLst>
              <a:ext uri="{FF2B5EF4-FFF2-40B4-BE49-F238E27FC236}">
                <a16:creationId xmlns:a16="http://schemas.microsoft.com/office/drawing/2014/main" id="{26CA33A1-FE83-1C58-B722-2E10982D1B23}"/>
              </a:ext>
            </a:extLst>
          </p:cNvPr>
          <p:cNvGrpSpPr/>
          <p:nvPr/>
        </p:nvGrpSpPr>
        <p:grpSpPr>
          <a:xfrm>
            <a:off x="9718186" y="1812852"/>
            <a:ext cx="1980000" cy="2073349"/>
            <a:chOff x="9718186" y="1812852"/>
            <a:chExt cx="1980000" cy="2073349"/>
          </a:xfrm>
        </p:grpSpPr>
        <p:sp>
          <p:nvSpPr>
            <p:cNvPr id="11" name="Rechteck 10">
              <a:extLst>
                <a:ext uri="{FF2B5EF4-FFF2-40B4-BE49-F238E27FC236}">
                  <a16:creationId xmlns:a16="http://schemas.microsoft.com/office/drawing/2014/main" id="{05C92828-5A6C-F34B-3EFE-4C539A986BAF}"/>
                </a:ext>
              </a:extLst>
            </p:cNvPr>
            <p:cNvSpPr/>
            <p:nvPr/>
          </p:nvSpPr>
          <p:spPr>
            <a:xfrm>
              <a:off x="9718186" y="1812852"/>
              <a:ext cx="1980000" cy="1980000"/>
            </a:xfrm>
            <a:prstGeom prst="rect">
              <a:avLst/>
            </a:prstGeom>
            <a:solidFill>
              <a:srgbClr val="9ABBC2"/>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Umweltschutz</a:t>
              </a:r>
            </a:p>
          </p:txBody>
        </p:sp>
        <p:pic>
          <p:nvPicPr>
            <p:cNvPr id="18" name="Grafik 17" descr="Hügelszenerie mit einfarbiger Füllung">
              <a:extLst>
                <a:ext uri="{FF2B5EF4-FFF2-40B4-BE49-F238E27FC236}">
                  <a16:creationId xmlns:a16="http://schemas.microsoft.com/office/drawing/2014/main" id="{EE46DB9F-40E3-8BB5-27B2-1672DDD30FE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766951" y="2872729"/>
              <a:ext cx="914400" cy="914400"/>
            </a:xfrm>
            <a:prstGeom prst="rect">
              <a:avLst/>
            </a:prstGeom>
          </p:spPr>
        </p:pic>
        <p:pic>
          <p:nvPicPr>
            <p:cNvPr id="20" name="Grafik 19" descr="Offene Hand mit Pflanze mit einfarbiger Füllung">
              <a:extLst>
                <a:ext uri="{FF2B5EF4-FFF2-40B4-BE49-F238E27FC236}">
                  <a16:creationId xmlns:a16="http://schemas.microsoft.com/office/drawing/2014/main" id="{C0EDC74A-1397-5ED6-A4D1-4532E30B044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35716" y="2971801"/>
              <a:ext cx="914400" cy="914400"/>
            </a:xfrm>
            <a:prstGeom prst="rect">
              <a:avLst/>
            </a:prstGeom>
          </p:spPr>
        </p:pic>
        <p:pic>
          <p:nvPicPr>
            <p:cNvPr id="22" name="Grafik 21" descr="Elektroauto mit einfarbiger Füllung">
              <a:extLst>
                <a:ext uri="{FF2B5EF4-FFF2-40B4-BE49-F238E27FC236}">
                  <a16:creationId xmlns:a16="http://schemas.microsoft.com/office/drawing/2014/main" id="{A917DC83-A4C4-3485-6E35-B3DC44AC641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50116" y="2156472"/>
              <a:ext cx="914400" cy="914400"/>
            </a:xfrm>
            <a:prstGeom prst="rect">
              <a:avLst/>
            </a:prstGeom>
          </p:spPr>
        </p:pic>
        <p:pic>
          <p:nvPicPr>
            <p:cNvPr id="24" name="Grafik 23" descr="Nachhaltigkeit mit einfarbiger Füllung">
              <a:extLst>
                <a:ext uri="{FF2B5EF4-FFF2-40B4-BE49-F238E27FC236}">
                  <a16:creationId xmlns:a16="http://schemas.microsoft.com/office/drawing/2014/main" id="{25727E6D-86E9-D362-E9C5-E5A50D39052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793786" y="2156472"/>
              <a:ext cx="914400" cy="914400"/>
            </a:xfrm>
            <a:prstGeom prst="rect">
              <a:avLst/>
            </a:prstGeom>
          </p:spPr>
        </p:pic>
      </p:grpSp>
      <p:grpSp>
        <p:nvGrpSpPr>
          <p:cNvPr id="1027" name="Gruppieren 1026">
            <a:extLst>
              <a:ext uri="{FF2B5EF4-FFF2-40B4-BE49-F238E27FC236}">
                <a16:creationId xmlns:a16="http://schemas.microsoft.com/office/drawing/2014/main" id="{1E86EF5F-FB52-143B-7271-1BCD17CF6764}"/>
              </a:ext>
            </a:extLst>
          </p:cNvPr>
          <p:cNvGrpSpPr/>
          <p:nvPr/>
        </p:nvGrpSpPr>
        <p:grpSpPr>
          <a:xfrm>
            <a:off x="493814" y="4084601"/>
            <a:ext cx="1980001" cy="2026851"/>
            <a:chOff x="493814" y="4084601"/>
            <a:chExt cx="1980001" cy="2026851"/>
          </a:xfrm>
        </p:grpSpPr>
        <p:sp>
          <p:nvSpPr>
            <p:cNvPr id="12" name="Rechteck 11">
              <a:extLst>
                <a:ext uri="{FF2B5EF4-FFF2-40B4-BE49-F238E27FC236}">
                  <a16:creationId xmlns:a16="http://schemas.microsoft.com/office/drawing/2014/main" id="{FAC2181C-3746-D524-E0FC-383FAB809715}"/>
                </a:ext>
              </a:extLst>
            </p:cNvPr>
            <p:cNvSpPr/>
            <p:nvPr/>
          </p:nvSpPr>
          <p:spPr>
            <a:xfrm>
              <a:off x="493814" y="4084601"/>
              <a:ext cx="1980000" cy="1980000"/>
            </a:xfrm>
            <a:prstGeom prst="rect">
              <a:avLst/>
            </a:prstGeom>
            <a:solidFill>
              <a:srgbClr val="B5D5CA"/>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Wohnungswesen und kommunale Gemeinschafts-dienste</a:t>
              </a:r>
            </a:p>
          </p:txBody>
        </p:sp>
        <p:pic>
          <p:nvPicPr>
            <p:cNvPr id="30" name="Grafik 29" descr="Stadt mit einfarbiger Füllung">
              <a:extLst>
                <a:ext uri="{FF2B5EF4-FFF2-40B4-BE49-F238E27FC236}">
                  <a16:creationId xmlns:a16="http://schemas.microsoft.com/office/drawing/2014/main" id="{9FFDFA73-496C-F60D-AA73-7C8630883BF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559415" y="5197052"/>
              <a:ext cx="914400" cy="914400"/>
            </a:xfrm>
            <a:prstGeom prst="rect">
              <a:avLst/>
            </a:prstGeom>
          </p:spPr>
        </p:pic>
        <p:pic>
          <p:nvPicPr>
            <p:cNvPr id="32" name="Grafik 31" descr="Architektur mit einfarbiger Füllung">
              <a:extLst>
                <a:ext uri="{FF2B5EF4-FFF2-40B4-BE49-F238E27FC236}">
                  <a16:creationId xmlns:a16="http://schemas.microsoft.com/office/drawing/2014/main" id="{7AE17CD1-BED9-2048-3B8C-9EBC42CDFD9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69414" y="5197051"/>
              <a:ext cx="914400" cy="914400"/>
            </a:xfrm>
            <a:prstGeom prst="rect">
              <a:avLst/>
            </a:prstGeom>
          </p:spPr>
        </p:pic>
      </p:grpSp>
      <p:grpSp>
        <p:nvGrpSpPr>
          <p:cNvPr id="1030" name="Gruppieren 1029">
            <a:extLst>
              <a:ext uri="{FF2B5EF4-FFF2-40B4-BE49-F238E27FC236}">
                <a16:creationId xmlns:a16="http://schemas.microsoft.com/office/drawing/2014/main" id="{088FCC43-6452-D224-4271-2970823ED23E}"/>
              </a:ext>
            </a:extLst>
          </p:cNvPr>
          <p:cNvGrpSpPr/>
          <p:nvPr/>
        </p:nvGrpSpPr>
        <p:grpSpPr>
          <a:xfrm>
            <a:off x="7412093" y="4084601"/>
            <a:ext cx="1980000" cy="2034050"/>
            <a:chOff x="7412093" y="4084601"/>
            <a:chExt cx="1980000" cy="2034050"/>
          </a:xfrm>
        </p:grpSpPr>
        <p:sp>
          <p:nvSpPr>
            <p:cNvPr id="15" name="Rechteck 14">
              <a:extLst>
                <a:ext uri="{FF2B5EF4-FFF2-40B4-BE49-F238E27FC236}">
                  <a16:creationId xmlns:a16="http://schemas.microsoft.com/office/drawing/2014/main" id="{9F41B33B-6812-F4AB-8A87-E71C18F30326}"/>
                </a:ext>
              </a:extLst>
            </p:cNvPr>
            <p:cNvSpPr/>
            <p:nvPr/>
          </p:nvSpPr>
          <p:spPr>
            <a:xfrm>
              <a:off x="7412093" y="4084601"/>
              <a:ext cx="1980000" cy="1980000"/>
            </a:xfrm>
            <a:prstGeom prst="rect">
              <a:avLst/>
            </a:prstGeom>
            <a:solidFill>
              <a:srgbClr val="BBB8A5"/>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Bildungswesen</a:t>
              </a:r>
            </a:p>
          </p:txBody>
        </p:sp>
        <p:pic>
          <p:nvPicPr>
            <p:cNvPr id="36" name="Grafik 35" descr="Schulgebäude mit einfarbiger Füllung">
              <a:extLst>
                <a:ext uri="{FF2B5EF4-FFF2-40B4-BE49-F238E27FC236}">
                  <a16:creationId xmlns:a16="http://schemas.microsoft.com/office/drawing/2014/main" id="{7EEC39ED-FD58-1BA1-D47B-3B9B256B449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409191" y="4329946"/>
              <a:ext cx="914400" cy="914400"/>
            </a:xfrm>
            <a:prstGeom prst="rect">
              <a:avLst/>
            </a:prstGeom>
          </p:spPr>
        </p:pic>
        <p:pic>
          <p:nvPicPr>
            <p:cNvPr id="38" name="Grafik 37" descr="Abschlusshut mit einfarbiger Füllung">
              <a:extLst>
                <a:ext uri="{FF2B5EF4-FFF2-40B4-BE49-F238E27FC236}">
                  <a16:creationId xmlns:a16="http://schemas.microsoft.com/office/drawing/2014/main" id="{DCF4F997-8954-853B-E97B-354A5E4F78C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494791" y="5204251"/>
              <a:ext cx="914400" cy="914400"/>
            </a:xfrm>
            <a:prstGeom prst="rect">
              <a:avLst/>
            </a:prstGeom>
          </p:spPr>
        </p:pic>
        <p:pic>
          <p:nvPicPr>
            <p:cNvPr id="40" name="Grafik 39" descr="Klassenzimmer mit einfarbiger Füllung">
              <a:extLst>
                <a:ext uri="{FF2B5EF4-FFF2-40B4-BE49-F238E27FC236}">
                  <a16:creationId xmlns:a16="http://schemas.microsoft.com/office/drawing/2014/main" id="{5E3E3BAC-D8B4-A355-7B8F-2FDE129A85B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7506683" y="4442428"/>
              <a:ext cx="819810" cy="819810"/>
            </a:xfrm>
            <a:prstGeom prst="rect">
              <a:avLst/>
            </a:prstGeom>
          </p:spPr>
        </p:pic>
        <p:pic>
          <p:nvPicPr>
            <p:cNvPr id="42" name="Grafik 41" descr="Bücher mit einfarbiger Füllung">
              <a:extLst>
                <a:ext uri="{FF2B5EF4-FFF2-40B4-BE49-F238E27FC236}">
                  <a16:creationId xmlns:a16="http://schemas.microsoft.com/office/drawing/2014/main" id="{DE6CA54E-FC18-B003-7FA7-15ADF661BEE8}"/>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491889" y="5244346"/>
              <a:ext cx="789181" cy="789181"/>
            </a:xfrm>
            <a:prstGeom prst="rect">
              <a:avLst/>
            </a:prstGeom>
          </p:spPr>
        </p:pic>
      </p:grpSp>
      <p:grpSp>
        <p:nvGrpSpPr>
          <p:cNvPr id="1028" name="Gruppieren 1027">
            <a:extLst>
              <a:ext uri="{FF2B5EF4-FFF2-40B4-BE49-F238E27FC236}">
                <a16:creationId xmlns:a16="http://schemas.microsoft.com/office/drawing/2014/main" id="{520B97C6-337C-6A6E-DB20-AC5CF42280A8}"/>
              </a:ext>
            </a:extLst>
          </p:cNvPr>
          <p:cNvGrpSpPr/>
          <p:nvPr/>
        </p:nvGrpSpPr>
        <p:grpSpPr>
          <a:xfrm>
            <a:off x="2779599" y="4084601"/>
            <a:ext cx="2000308" cy="2170646"/>
            <a:chOff x="2779599" y="4084601"/>
            <a:chExt cx="2000308" cy="2170646"/>
          </a:xfrm>
        </p:grpSpPr>
        <p:sp>
          <p:nvSpPr>
            <p:cNvPr id="13" name="Rechteck 12">
              <a:extLst>
                <a:ext uri="{FF2B5EF4-FFF2-40B4-BE49-F238E27FC236}">
                  <a16:creationId xmlns:a16="http://schemas.microsoft.com/office/drawing/2014/main" id="{053259F6-4156-08C3-A9EC-5BCC61B062B7}"/>
                </a:ext>
              </a:extLst>
            </p:cNvPr>
            <p:cNvSpPr/>
            <p:nvPr/>
          </p:nvSpPr>
          <p:spPr>
            <a:xfrm>
              <a:off x="2799907" y="4084601"/>
              <a:ext cx="1980000" cy="1980000"/>
            </a:xfrm>
            <a:prstGeom prst="rect">
              <a:avLst/>
            </a:prstGeom>
            <a:solidFill>
              <a:srgbClr val="8FBB9D"/>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Gesundheitswesen</a:t>
              </a:r>
            </a:p>
          </p:txBody>
        </p:sp>
        <p:pic>
          <p:nvPicPr>
            <p:cNvPr id="44" name="Grafik 43" descr="Ärztin mit einfarbiger Füllung">
              <a:extLst>
                <a:ext uri="{FF2B5EF4-FFF2-40B4-BE49-F238E27FC236}">
                  <a16:creationId xmlns:a16="http://schemas.microsoft.com/office/drawing/2014/main" id="{F868DB00-0F28-C56F-2073-BACAB2F97666}"/>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779599" y="5204251"/>
              <a:ext cx="914400" cy="914400"/>
            </a:xfrm>
            <a:prstGeom prst="rect">
              <a:avLst/>
            </a:prstGeom>
          </p:spPr>
        </p:pic>
        <p:pic>
          <p:nvPicPr>
            <p:cNvPr id="46" name="Grafik 45" descr="Hospital mit einfarbiger Füllung">
              <a:extLst>
                <a:ext uri="{FF2B5EF4-FFF2-40B4-BE49-F238E27FC236}">
                  <a16:creationId xmlns:a16="http://schemas.microsoft.com/office/drawing/2014/main" id="{DE079998-C845-F8F6-250B-7F312560F184}"/>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2799906" y="4426447"/>
              <a:ext cx="914400" cy="914400"/>
            </a:xfrm>
            <a:prstGeom prst="rect">
              <a:avLst/>
            </a:prstGeom>
          </p:spPr>
        </p:pic>
        <p:pic>
          <p:nvPicPr>
            <p:cNvPr id="50" name="Grafik 49" descr="Krankenwagen mit einfarbiger Füllung">
              <a:extLst>
                <a:ext uri="{FF2B5EF4-FFF2-40B4-BE49-F238E27FC236}">
                  <a16:creationId xmlns:a16="http://schemas.microsoft.com/office/drawing/2014/main" id="{84374652-3D35-4A9A-1134-07FDE0905B8B}"/>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3797004" y="5340847"/>
              <a:ext cx="914400" cy="914400"/>
            </a:xfrm>
            <a:prstGeom prst="rect">
              <a:avLst/>
            </a:prstGeom>
          </p:spPr>
        </p:pic>
        <p:pic>
          <p:nvPicPr>
            <p:cNvPr id="52" name="Grafik 51" descr="Nadel mit einfarbiger Füllung">
              <a:extLst>
                <a:ext uri="{FF2B5EF4-FFF2-40B4-BE49-F238E27FC236}">
                  <a16:creationId xmlns:a16="http://schemas.microsoft.com/office/drawing/2014/main" id="{BA824211-A67E-B8EA-2449-607E3C51D90A}"/>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3714306" y="4442428"/>
              <a:ext cx="914400" cy="914400"/>
            </a:xfrm>
            <a:prstGeom prst="rect">
              <a:avLst/>
            </a:prstGeom>
          </p:spPr>
        </p:pic>
      </p:grpSp>
      <p:grpSp>
        <p:nvGrpSpPr>
          <p:cNvPr id="1029" name="Gruppieren 1028">
            <a:extLst>
              <a:ext uri="{FF2B5EF4-FFF2-40B4-BE49-F238E27FC236}">
                <a16:creationId xmlns:a16="http://schemas.microsoft.com/office/drawing/2014/main" id="{5D3E7608-52C3-BD0C-5472-6936D789566B}"/>
              </a:ext>
            </a:extLst>
          </p:cNvPr>
          <p:cNvGrpSpPr/>
          <p:nvPr/>
        </p:nvGrpSpPr>
        <p:grpSpPr>
          <a:xfrm>
            <a:off x="5106000" y="4084601"/>
            <a:ext cx="1989675" cy="2054423"/>
            <a:chOff x="5106000" y="4084601"/>
            <a:chExt cx="1989675" cy="2054423"/>
          </a:xfrm>
        </p:grpSpPr>
        <p:sp>
          <p:nvSpPr>
            <p:cNvPr id="14" name="Rechteck 13">
              <a:extLst>
                <a:ext uri="{FF2B5EF4-FFF2-40B4-BE49-F238E27FC236}">
                  <a16:creationId xmlns:a16="http://schemas.microsoft.com/office/drawing/2014/main" id="{24997B00-506D-B21C-8298-75214B6347A5}"/>
                </a:ext>
              </a:extLst>
            </p:cNvPr>
            <p:cNvSpPr/>
            <p:nvPr/>
          </p:nvSpPr>
          <p:spPr>
            <a:xfrm>
              <a:off x="5106000" y="4084601"/>
              <a:ext cx="1980000" cy="1980000"/>
            </a:xfrm>
            <a:prstGeom prst="rect">
              <a:avLst/>
            </a:prstGeom>
            <a:solidFill>
              <a:srgbClr val="B099B9"/>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Freizeitgestaltung, Sport, Kultur und Religion</a:t>
              </a:r>
            </a:p>
          </p:txBody>
        </p:sp>
        <p:pic>
          <p:nvPicPr>
            <p:cNvPr id="54" name="Grafik 53" descr="Spielplatz mit einfarbiger Füllung">
              <a:extLst>
                <a:ext uri="{FF2B5EF4-FFF2-40B4-BE49-F238E27FC236}">
                  <a16:creationId xmlns:a16="http://schemas.microsoft.com/office/drawing/2014/main" id="{477306F5-4B6E-7596-1918-8655720A555E}"/>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5203078" y="4695123"/>
              <a:ext cx="722585" cy="722585"/>
            </a:xfrm>
            <a:prstGeom prst="rect">
              <a:avLst/>
            </a:prstGeom>
          </p:spPr>
        </p:pic>
        <p:pic>
          <p:nvPicPr>
            <p:cNvPr id="56" name="Grafik 55" descr="Parkszenerie mit einfarbiger Füllung">
              <a:extLst>
                <a:ext uri="{FF2B5EF4-FFF2-40B4-BE49-F238E27FC236}">
                  <a16:creationId xmlns:a16="http://schemas.microsoft.com/office/drawing/2014/main" id="{E47B778C-2E96-1327-53EA-382215F634AE}"/>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6181275" y="4542970"/>
              <a:ext cx="914400" cy="914400"/>
            </a:xfrm>
            <a:prstGeom prst="rect">
              <a:avLst/>
            </a:prstGeom>
          </p:spPr>
        </p:pic>
        <p:pic>
          <p:nvPicPr>
            <p:cNvPr id="58" name="Grafik 57" descr="Bild mit einfarbiger Füllung">
              <a:extLst>
                <a:ext uri="{FF2B5EF4-FFF2-40B4-BE49-F238E27FC236}">
                  <a16:creationId xmlns:a16="http://schemas.microsoft.com/office/drawing/2014/main" id="{828DD195-BC88-E4BA-CF9F-1958A883DD6C}"/>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5110616" y="5320775"/>
              <a:ext cx="818249" cy="818249"/>
            </a:xfrm>
            <a:prstGeom prst="rect">
              <a:avLst/>
            </a:prstGeom>
          </p:spPr>
        </p:pic>
        <p:pic>
          <p:nvPicPr>
            <p:cNvPr id="60" name="Grafik 59" descr="Zirkuszelt mit einfarbiger Füllung">
              <a:extLst>
                <a:ext uri="{FF2B5EF4-FFF2-40B4-BE49-F238E27FC236}">
                  <a16:creationId xmlns:a16="http://schemas.microsoft.com/office/drawing/2014/main" id="{609857EF-395B-40B1-7726-139D8344EF1E}"/>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6143371" y="5300402"/>
              <a:ext cx="818249" cy="818249"/>
            </a:xfrm>
            <a:prstGeom prst="rect">
              <a:avLst/>
            </a:prstGeom>
          </p:spPr>
        </p:pic>
      </p:grpSp>
      <p:grpSp>
        <p:nvGrpSpPr>
          <p:cNvPr id="1031" name="Gruppieren 1030">
            <a:extLst>
              <a:ext uri="{FF2B5EF4-FFF2-40B4-BE49-F238E27FC236}">
                <a16:creationId xmlns:a16="http://schemas.microsoft.com/office/drawing/2014/main" id="{BD549510-0BE4-3DFE-3AD3-5D5FF193A80B}"/>
              </a:ext>
            </a:extLst>
          </p:cNvPr>
          <p:cNvGrpSpPr/>
          <p:nvPr/>
        </p:nvGrpSpPr>
        <p:grpSpPr>
          <a:xfrm>
            <a:off x="9718186" y="4084601"/>
            <a:ext cx="1980000" cy="2006969"/>
            <a:chOff x="9718186" y="4084601"/>
            <a:chExt cx="1980000" cy="2006969"/>
          </a:xfrm>
        </p:grpSpPr>
        <p:sp>
          <p:nvSpPr>
            <p:cNvPr id="16" name="Rechteck 15">
              <a:extLst>
                <a:ext uri="{FF2B5EF4-FFF2-40B4-BE49-F238E27FC236}">
                  <a16:creationId xmlns:a16="http://schemas.microsoft.com/office/drawing/2014/main" id="{0865E9B9-E9F0-DAD5-8F1C-6A0738CB634B}"/>
                </a:ext>
              </a:extLst>
            </p:cNvPr>
            <p:cNvSpPr/>
            <p:nvPr/>
          </p:nvSpPr>
          <p:spPr>
            <a:xfrm>
              <a:off x="9718186" y="4084601"/>
              <a:ext cx="1980000" cy="1980000"/>
            </a:xfrm>
            <a:prstGeom prst="rect">
              <a:avLst/>
            </a:prstGeom>
            <a:solidFill>
              <a:schemeClr val="bg2">
                <a:lumMod val="75000"/>
              </a:schemeClr>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Soziale Sicherung</a:t>
              </a:r>
            </a:p>
          </p:txBody>
        </p:sp>
        <p:pic>
          <p:nvPicPr>
            <p:cNvPr id="62" name="Grafik 61" descr="Familie mit zwei Kindern mit einfarbiger Füllung">
              <a:extLst>
                <a:ext uri="{FF2B5EF4-FFF2-40B4-BE49-F238E27FC236}">
                  <a16:creationId xmlns:a16="http://schemas.microsoft.com/office/drawing/2014/main" id="{5676859E-2483-E3FB-2F2D-C960B5CD23AD}"/>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10730226" y="4409442"/>
              <a:ext cx="914400" cy="914400"/>
            </a:xfrm>
            <a:prstGeom prst="rect">
              <a:avLst/>
            </a:prstGeom>
          </p:spPr>
        </p:pic>
        <p:pic>
          <p:nvPicPr>
            <p:cNvPr id="66" name="Grafik 65" descr="Regenschirm mit einfarbiger Füllung">
              <a:extLst>
                <a:ext uri="{FF2B5EF4-FFF2-40B4-BE49-F238E27FC236}">
                  <a16:creationId xmlns:a16="http://schemas.microsoft.com/office/drawing/2014/main" id="{089DA466-BEB0-316C-38BC-4491D6EF23F8}"/>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9800884" y="4494601"/>
              <a:ext cx="914400" cy="914400"/>
            </a:xfrm>
            <a:prstGeom prst="rect">
              <a:avLst/>
            </a:prstGeom>
          </p:spPr>
        </p:pic>
        <p:pic>
          <p:nvPicPr>
            <p:cNvPr id="68" name="Grafik 67" descr="Tisch decken mit einfarbiger Füllung">
              <a:extLst>
                <a:ext uri="{FF2B5EF4-FFF2-40B4-BE49-F238E27FC236}">
                  <a16:creationId xmlns:a16="http://schemas.microsoft.com/office/drawing/2014/main" id="{68765F56-2D06-4967-C694-1CB685D5808A}"/>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10203905" y="5177170"/>
              <a:ext cx="914400" cy="914400"/>
            </a:xfrm>
            <a:prstGeom prst="rect">
              <a:avLst/>
            </a:prstGeom>
          </p:spPr>
        </p:pic>
      </p:grpSp>
      <p:grpSp>
        <p:nvGrpSpPr>
          <p:cNvPr id="127" name="Gruppieren 126">
            <a:extLst>
              <a:ext uri="{FF2B5EF4-FFF2-40B4-BE49-F238E27FC236}">
                <a16:creationId xmlns:a16="http://schemas.microsoft.com/office/drawing/2014/main" id="{40BC1BCF-949B-DCAD-7FC0-5A2654FDE0F5}"/>
              </a:ext>
            </a:extLst>
          </p:cNvPr>
          <p:cNvGrpSpPr/>
          <p:nvPr/>
        </p:nvGrpSpPr>
        <p:grpSpPr>
          <a:xfrm>
            <a:off x="5056832" y="1812852"/>
            <a:ext cx="2029168" cy="2081074"/>
            <a:chOff x="5056832" y="1812852"/>
            <a:chExt cx="2029168" cy="2081074"/>
          </a:xfrm>
        </p:grpSpPr>
        <p:sp>
          <p:nvSpPr>
            <p:cNvPr id="9" name="Rechteck 8">
              <a:extLst>
                <a:ext uri="{FF2B5EF4-FFF2-40B4-BE49-F238E27FC236}">
                  <a16:creationId xmlns:a16="http://schemas.microsoft.com/office/drawing/2014/main" id="{3E5BD286-750B-FA9D-3456-5B172A325A86}"/>
                </a:ext>
              </a:extLst>
            </p:cNvPr>
            <p:cNvSpPr/>
            <p:nvPr/>
          </p:nvSpPr>
          <p:spPr>
            <a:xfrm>
              <a:off x="5106000" y="1812852"/>
              <a:ext cx="1980000" cy="1980000"/>
            </a:xfrm>
            <a:prstGeom prst="rect">
              <a:avLst/>
            </a:prstGeom>
            <a:solidFill>
              <a:srgbClr val="DB8D8F"/>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Öffentliche Ordnung und Sicherheit</a:t>
              </a:r>
            </a:p>
          </p:txBody>
        </p:sp>
        <p:pic>
          <p:nvPicPr>
            <p:cNvPr id="72" name="Grafik 71" descr="Polizist mit einfarbiger Füllung">
              <a:extLst>
                <a:ext uri="{FF2B5EF4-FFF2-40B4-BE49-F238E27FC236}">
                  <a16:creationId xmlns:a16="http://schemas.microsoft.com/office/drawing/2014/main" id="{6B98F2A3-84D8-CA83-4DF8-BFDD42405AC4}"/>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5056832" y="2725071"/>
              <a:ext cx="865632" cy="865632"/>
            </a:xfrm>
            <a:prstGeom prst="rect">
              <a:avLst/>
            </a:prstGeom>
          </p:spPr>
        </p:pic>
        <p:pic>
          <p:nvPicPr>
            <p:cNvPr id="74" name="Grafik 73" descr="Handschellen mit einfarbiger Füllung">
              <a:extLst>
                <a:ext uri="{FF2B5EF4-FFF2-40B4-BE49-F238E27FC236}">
                  <a16:creationId xmlns:a16="http://schemas.microsoft.com/office/drawing/2014/main" id="{F5D02AC3-24E3-8EDA-1B9B-47BC278FAC30}"/>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5766295" y="3070871"/>
              <a:ext cx="823055" cy="823055"/>
            </a:xfrm>
            <a:prstGeom prst="rect">
              <a:avLst/>
            </a:prstGeom>
          </p:spPr>
        </p:pic>
        <p:pic>
          <p:nvPicPr>
            <p:cNvPr id="76" name="Grafik 75" descr="Auktionshammer mit einfarbiger Füllung">
              <a:extLst>
                <a:ext uri="{FF2B5EF4-FFF2-40B4-BE49-F238E27FC236}">
                  <a16:creationId xmlns:a16="http://schemas.microsoft.com/office/drawing/2014/main" id="{B52A851A-EF49-2423-6676-1B8C48E39D2E}"/>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6303437" y="2621297"/>
              <a:ext cx="759947" cy="759947"/>
            </a:xfrm>
            <a:prstGeom prst="rect">
              <a:avLst/>
            </a:prstGeom>
          </p:spPr>
        </p:pic>
      </p:grpSp>
      <p:grpSp>
        <p:nvGrpSpPr>
          <p:cNvPr id="126" name="Gruppieren 125">
            <a:extLst>
              <a:ext uri="{FF2B5EF4-FFF2-40B4-BE49-F238E27FC236}">
                <a16:creationId xmlns:a16="http://schemas.microsoft.com/office/drawing/2014/main" id="{F25015B8-A5FF-559E-E665-E07F161AEA0A}"/>
              </a:ext>
            </a:extLst>
          </p:cNvPr>
          <p:cNvGrpSpPr/>
          <p:nvPr/>
        </p:nvGrpSpPr>
        <p:grpSpPr>
          <a:xfrm>
            <a:off x="2799907" y="1812852"/>
            <a:ext cx="1980000" cy="2014869"/>
            <a:chOff x="2799907" y="1812852"/>
            <a:chExt cx="1980000" cy="2014869"/>
          </a:xfrm>
        </p:grpSpPr>
        <p:sp>
          <p:nvSpPr>
            <p:cNvPr id="8" name="Rechteck 7">
              <a:extLst>
                <a:ext uri="{FF2B5EF4-FFF2-40B4-BE49-F238E27FC236}">
                  <a16:creationId xmlns:a16="http://schemas.microsoft.com/office/drawing/2014/main" id="{0F34BD95-EDDB-A079-F440-B3964BA59141}"/>
                </a:ext>
              </a:extLst>
            </p:cNvPr>
            <p:cNvSpPr/>
            <p:nvPr/>
          </p:nvSpPr>
          <p:spPr>
            <a:xfrm>
              <a:off x="2799907" y="1812852"/>
              <a:ext cx="1980000" cy="1980000"/>
            </a:xfrm>
            <a:prstGeom prst="rect">
              <a:avLst/>
            </a:prstGeom>
            <a:solidFill>
              <a:srgbClr val="E6A37E"/>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Verteidigung</a:t>
              </a:r>
            </a:p>
          </p:txBody>
        </p:sp>
        <p:pic>
          <p:nvPicPr>
            <p:cNvPr id="26" name="Grafik 25" descr="Mittelalterliche Rüstung mit einfarbiger Füllung">
              <a:extLst>
                <a:ext uri="{FF2B5EF4-FFF2-40B4-BE49-F238E27FC236}">
                  <a16:creationId xmlns:a16="http://schemas.microsoft.com/office/drawing/2014/main" id="{DE3B9CEE-E480-48A1-75F5-73B6B9C208E1}"/>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3918521" y="2225820"/>
              <a:ext cx="812218" cy="812218"/>
            </a:xfrm>
            <a:prstGeom prst="rect">
              <a:avLst/>
            </a:prstGeom>
          </p:spPr>
        </p:pic>
        <p:pic>
          <p:nvPicPr>
            <p:cNvPr id="28" name="Grafik 27" descr="Rettungsweste mit einfarbiger Füllung">
              <a:extLst>
                <a:ext uri="{FF2B5EF4-FFF2-40B4-BE49-F238E27FC236}">
                  <a16:creationId xmlns:a16="http://schemas.microsoft.com/office/drawing/2014/main" id="{8A86D62E-48FB-C5F4-60C1-28A264718564}"/>
                </a:ext>
              </a:extLst>
            </p:cNvPr>
            <p:cNvPicPr>
              <a:picLocks noChangeAspect="1"/>
            </p:cNvPicPr>
            <p:nvPr/>
          </p:nvPicPr>
          <p:blipFill>
            <a:blip r:embed="rId52">
              <a:extLst>
                <a:ext uri="{28A0092B-C50C-407E-A947-70E740481C1C}">
                  <a14:useLocalDpi xmlns:a14="http://schemas.microsoft.com/office/drawing/2010/main" val="0"/>
                </a:ext>
                <a:ext uri="{96DAC541-7B7A-43D3-8B79-37D633B846F1}">
                  <asvg:svgBlip xmlns:asvg="http://schemas.microsoft.com/office/drawing/2016/SVG/main" r:embed="rId53"/>
                </a:ext>
              </a:extLst>
            </a:blip>
            <a:stretch>
              <a:fillRect/>
            </a:stretch>
          </p:blipFill>
          <p:spPr>
            <a:xfrm>
              <a:off x="2917437" y="2940199"/>
              <a:ext cx="860644" cy="860644"/>
            </a:xfrm>
            <a:prstGeom prst="rect">
              <a:avLst/>
            </a:prstGeom>
          </p:spPr>
        </p:pic>
        <p:pic>
          <p:nvPicPr>
            <p:cNvPr id="70" name="Grafik 69" descr="Soldat mit einfarbiger Füllung">
              <a:extLst>
                <a:ext uri="{FF2B5EF4-FFF2-40B4-BE49-F238E27FC236}">
                  <a16:creationId xmlns:a16="http://schemas.microsoft.com/office/drawing/2014/main" id="{31CBAEFF-170F-EB5F-5A5D-94B167CE1568}"/>
                </a:ext>
              </a:extLst>
            </p:cNvPr>
            <p:cNvPicPr>
              <a:picLocks noChangeAspect="1"/>
            </p:cNvPicPr>
            <p:nvPr/>
          </p:nvPicPr>
          <p:blipFill>
            <a:blip r:embed="rId54">
              <a:extLst>
                <a:ext uri="{28A0092B-C50C-407E-A947-70E740481C1C}">
                  <a14:useLocalDpi xmlns:a14="http://schemas.microsoft.com/office/drawing/2010/main" val="0"/>
                </a:ext>
                <a:ext uri="{96DAC541-7B7A-43D3-8B79-37D633B846F1}">
                  <asvg:svgBlip xmlns:asvg="http://schemas.microsoft.com/office/drawing/2016/SVG/main" r:embed="rId55"/>
                </a:ext>
              </a:extLst>
            </a:blip>
            <a:stretch>
              <a:fillRect/>
            </a:stretch>
          </p:blipFill>
          <p:spPr>
            <a:xfrm>
              <a:off x="2963579" y="2254289"/>
              <a:ext cx="730420" cy="730420"/>
            </a:xfrm>
            <a:prstGeom prst="rect">
              <a:avLst/>
            </a:prstGeom>
          </p:spPr>
        </p:pic>
        <p:pic>
          <p:nvPicPr>
            <p:cNvPr id="78" name="Grafik 77" descr="Hubschrauber mit einfarbiger Füllung">
              <a:extLst>
                <a:ext uri="{FF2B5EF4-FFF2-40B4-BE49-F238E27FC236}">
                  <a16:creationId xmlns:a16="http://schemas.microsoft.com/office/drawing/2014/main" id="{764430AB-5C3D-3DE1-CA21-6478CC1703A8}"/>
                </a:ext>
              </a:extLst>
            </p:cNvPr>
            <p:cNvPicPr>
              <a:picLocks noChangeAspect="1"/>
            </p:cNvPicPr>
            <p:nvPr/>
          </p:nvPicPr>
          <p:blipFill>
            <a:blip r:embed="rId56">
              <a:extLst>
                <a:ext uri="{28A0092B-C50C-407E-A947-70E740481C1C}">
                  <a14:useLocalDpi xmlns:a14="http://schemas.microsoft.com/office/drawing/2010/main" val="0"/>
                </a:ext>
                <a:ext uri="{96DAC541-7B7A-43D3-8B79-37D633B846F1}">
                  <asvg:svgBlip xmlns:asvg="http://schemas.microsoft.com/office/drawing/2016/SVG/main" r:embed="rId57"/>
                </a:ext>
              </a:extLst>
            </a:blip>
            <a:stretch>
              <a:fillRect/>
            </a:stretch>
          </p:blipFill>
          <p:spPr>
            <a:xfrm>
              <a:off x="3862324" y="2913321"/>
              <a:ext cx="914400" cy="914400"/>
            </a:xfrm>
            <a:prstGeom prst="rect">
              <a:avLst/>
            </a:prstGeom>
          </p:spPr>
        </p:pic>
      </p:grpSp>
      <p:grpSp>
        <p:nvGrpSpPr>
          <p:cNvPr id="1024" name="Gruppieren 1023">
            <a:extLst>
              <a:ext uri="{FF2B5EF4-FFF2-40B4-BE49-F238E27FC236}">
                <a16:creationId xmlns:a16="http://schemas.microsoft.com/office/drawing/2014/main" id="{5223B838-C337-64BD-83E7-136C507822BD}"/>
              </a:ext>
            </a:extLst>
          </p:cNvPr>
          <p:cNvGrpSpPr/>
          <p:nvPr/>
        </p:nvGrpSpPr>
        <p:grpSpPr>
          <a:xfrm>
            <a:off x="7412093" y="1812852"/>
            <a:ext cx="1980000" cy="1980000"/>
            <a:chOff x="7412093" y="1812852"/>
            <a:chExt cx="1980000" cy="1980000"/>
          </a:xfrm>
        </p:grpSpPr>
        <p:sp>
          <p:nvSpPr>
            <p:cNvPr id="10" name="Rechteck 9">
              <a:extLst>
                <a:ext uri="{FF2B5EF4-FFF2-40B4-BE49-F238E27FC236}">
                  <a16:creationId xmlns:a16="http://schemas.microsoft.com/office/drawing/2014/main" id="{59AB263F-3981-B698-AA4F-084C630918ED}"/>
                </a:ext>
              </a:extLst>
            </p:cNvPr>
            <p:cNvSpPr/>
            <p:nvPr/>
          </p:nvSpPr>
          <p:spPr>
            <a:xfrm>
              <a:off x="7412093" y="1812852"/>
              <a:ext cx="1980000" cy="1980000"/>
            </a:xfrm>
            <a:prstGeom prst="rect">
              <a:avLst/>
            </a:prstGeom>
            <a:solidFill>
              <a:srgbClr val="8CCAD8"/>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Wirtschaftliche Angelegenheiten</a:t>
              </a:r>
            </a:p>
          </p:txBody>
        </p:sp>
        <p:pic>
          <p:nvPicPr>
            <p:cNvPr id="80" name="Grafik 79" descr="Wegweiser mit einfarbiger Füllung">
              <a:extLst>
                <a:ext uri="{FF2B5EF4-FFF2-40B4-BE49-F238E27FC236}">
                  <a16:creationId xmlns:a16="http://schemas.microsoft.com/office/drawing/2014/main" id="{D073FC73-B6A3-4468-B46C-519B7B594AF8}"/>
                </a:ext>
              </a:extLst>
            </p:cNvPr>
            <p:cNvPicPr>
              <a:picLocks noChangeAspect="1"/>
            </p:cNvPicPr>
            <p:nvPr/>
          </p:nvPicPr>
          <p:blipFill>
            <a:blip r:embed="rId58">
              <a:extLst>
                <a:ext uri="{28A0092B-C50C-407E-A947-70E740481C1C}">
                  <a14:useLocalDpi xmlns:a14="http://schemas.microsoft.com/office/drawing/2010/main" val="0"/>
                </a:ext>
                <a:ext uri="{96DAC541-7B7A-43D3-8B79-37D633B846F1}">
                  <asvg:svgBlip xmlns:asvg="http://schemas.microsoft.com/office/drawing/2016/SVG/main" r:embed="rId59"/>
                </a:ext>
              </a:extLst>
            </a:blip>
            <a:stretch>
              <a:fillRect/>
            </a:stretch>
          </p:blipFill>
          <p:spPr>
            <a:xfrm>
              <a:off x="7575738" y="2606380"/>
              <a:ext cx="914400" cy="914400"/>
            </a:xfrm>
            <a:prstGeom prst="rect">
              <a:avLst/>
            </a:prstGeom>
          </p:spPr>
        </p:pic>
        <p:pic>
          <p:nvPicPr>
            <p:cNvPr id="82" name="Grafik 81" descr="Solarmodule mit einfarbiger Füllung">
              <a:extLst>
                <a:ext uri="{FF2B5EF4-FFF2-40B4-BE49-F238E27FC236}">
                  <a16:creationId xmlns:a16="http://schemas.microsoft.com/office/drawing/2014/main" id="{99EAE667-EE8F-9329-1FF6-1261B2C4B155}"/>
                </a:ext>
              </a:extLst>
            </p:cNvPr>
            <p:cNvPicPr>
              <a:picLocks noChangeAspect="1"/>
            </p:cNvPicPr>
            <p:nvPr/>
          </p:nvPicPr>
          <p:blipFill>
            <a:blip r:embed="rId60">
              <a:extLst>
                <a:ext uri="{28A0092B-C50C-407E-A947-70E740481C1C}">
                  <a14:useLocalDpi xmlns:a14="http://schemas.microsoft.com/office/drawing/2010/main" val="0"/>
                </a:ext>
                <a:ext uri="{96DAC541-7B7A-43D3-8B79-37D633B846F1}">
                  <asvg:svgBlip xmlns:asvg="http://schemas.microsoft.com/office/drawing/2016/SVG/main" r:embed="rId61"/>
                </a:ext>
              </a:extLst>
            </a:blip>
            <a:stretch>
              <a:fillRect/>
            </a:stretch>
          </p:blipFill>
          <p:spPr>
            <a:xfrm>
              <a:off x="8423504" y="2802852"/>
              <a:ext cx="914400" cy="914400"/>
            </a:xfrm>
            <a:prstGeom prst="rect">
              <a:avLst/>
            </a:prstGeom>
          </p:spPr>
        </p:pic>
      </p:grpSp>
      <p:grpSp>
        <p:nvGrpSpPr>
          <p:cNvPr id="125" name="Gruppieren 124">
            <a:extLst>
              <a:ext uri="{FF2B5EF4-FFF2-40B4-BE49-F238E27FC236}">
                <a16:creationId xmlns:a16="http://schemas.microsoft.com/office/drawing/2014/main" id="{555DFA2C-1A00-0A0B-64E2-39C53AAECC62}"/>
              </a:ext>
            </a:extLst>
          </p:cNvPr>
          <p:cNvGrpSpPr/>
          <p:nvPr/>
        </p:nvGrpSpPr>
        <p:grpSpPr>
          <a:xfrm>
            <a:off x="493814" y="1812852"/>
            <a:ext cx="2017630" cy="2003425"/>
            <a:chOff x="493814" y="1812852"/>
            <a:chExt cx="2017630" cy="2003425"/>
          </a:xfrm>
        </p:grpSpPr>
        <p:sp>
          <p:nvSpPr>
            <p:cNvPr id="5" name="Rechteck 4">
              <a:extLst>
                <a:ext uri="{FF2B5EF4-FFF2-40B4-BE49-F238E27FC236}">
                  <a16:creationId xmlns:a16="http://schemas.microsoft.com/office/drawing/2014/main" id="{4E7F9E67-7E72-26B6-4F4A-638D61D108AA}"/>
                </a:ext>
              </a:extLst>
            </p:cNvPr>
            <p:cNvSpPr/>
            <p:nvPr/>
          </p:nvSpPr>
          <p:spPr>
            <a:xfrm>
              <a:off x="493814" y="1812852"/>
              <a:ext cx="1980000" cy="1980000"/>
            </a:xfrm>
            <a:prstGeom prst="rect">
              <a:avLst/>
            </a:prstGeom>
            <a:solidFill>
              <a:srgbClr val="E0CC76"/>
            </a:solidFill>
            <a:ln w="28575">
              <a:solidFill>
                <a:srgbClr val="38A7C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de-AT" b="1" dirty="0">
                  <a:solidFill>
                    <a:schemeClr val="bg1"/>
                  </a:solidFill>
                </a:rPr>
                <a:t>Allgemeine öffentliche Verwaltung</a:t>
              </a:r>
            </a:p>
          </p:txBody>
        </p:sp>
        <p:pic>
          <p:nvPicPr>
            <p:cNvPr id="84" name="Grafik 83" descr="Callcenter mit einfarbiger Füllung">
              <a:extLst>
                <a:ext uri="{FF2B5EF4-FFF2-40B4-BE49-F238E27FC236}">
                  <a16:creationId xmlns:a16="http://schemas.microsoft.com/office/drawing/2014/main" id="{26B656D6-4594-7E3F-118D-F99ADD8622FE}"/>
                </a:ext>
              </a:extLst>
            </p:cNvPr>
            <p:cNvPicPr>
              <a:picLocks noChangeAspect="1"/>
            </p:cNvPicPr>
            <p:nvPr/>
          </p:nvPicPr>
          <p:blipFill>
            <a:blip r:embed="rId62">
              <a:extLst>
                <a:ext uri="{28A0092B-C50C-407E-A947-70E740481C1C}">
                  <a14:useLocalDpi xmlns:a14="http://schemas.microsoft.com/office/drawing/2010/main" val="0"/>
                </a:ext>
                <a:ext uri="{96DAC541-7B7A-43D3-8B79-37D633B846F1}">
                  <asvg:svgBlip xmlns:asvg="http://schemas.microsoft.com/office/drawing/2016/SVG/main" r:embed="rId63"/>
                </a:ext>
              </a:extLst>
            </a:blip>
            <a:stretch>
              <a:fillRect/>
            </a:stretch>
          </p:blipFill>
          <p:spPr>
            <a:xfrm>
              <a:off x="1709781" y="2996086"/>
              <a:ext cx="801663" cy="801663"/>
            </a:xfrm>
            <a:prstGeom prst="rect">
              <a:avLst/>
            </a:prstGeom>
          </p:spPr>
        </p:pic>
        <p:pic>
          <p:nvPicPr>
            <p:cNvPr id="86" name="Grafik 85" descr="Dokument mit einfarbiger Füllung">
              <a:extLst>
                <a:ext uri="{FF2B5EF4-FFF2-40B4-BE49-F238E27FC236}">
                  <a16:creationId xmlns:a16="http://schemas.microsoft.com/office/drawing/2014/main" id="{4EC37837-B0D1-0E17-558B-5144EFA3D3FC}"/>
                </a:ext>
              </a:extLst>
            </p:cNvPr>
            <p:cNvPicPr>
              <a:picLocks noChangeAspect="1"/>
            </p:cNvPicPr>
            <p:nvPr/>
          </p:nvPicPr>
          <p:blipFill>
            <a:blip r:embed="rId64">
              <a:extLst>
                <a:ext uri="{28A0092B-C50C-407E-A947-70E740481C1C}">
                  <a14:useLocalDpi xmlns:a14="http://schemas.microsoft.com/office/drawing/2010/main" val="0"/>
                </a:ext>
                <a:ext uri="{96DAC541-7B7A-43D3-8B79-37D633B846F1}">
                  <asvg:svgBlip xmlns:asvg="http://schemas.microsoft.com/office/drawing/2016/SVG/main" r:embed="rId65"/>
                </a:ext>
              </a:extLst>
            </a:blip>
            <a:stretch>
              <a:fillRect/>
            </a:stretch>
          </p:blipFill>
          <p:spPr>
            <a:xfrm>
              <a:off x="1143489" y="2826797"/>
              <a:ext cx="707660" cy="707660"/>
            </a:xfrm>
            <a:prstGeom prst="rect">
              <a:avLst/>
            </a:prstGeom>
          </p:spPr>
        </p:pic>
        <p:pic>
          <p:nvPicPr>
            <p:cNvPr id="88" name="Grafik 87" descr="Büromitarbeiter mit einfarbiger Füllung">
              <a:extLst>
                <a:ext uri="{FF2B5EF4-FFF2-40B4-BE49-F238E27FC236}">
                  <a16:creationId xmlns:a16="http://schemas.microsoft.com/office/drawing/2014/main" id="{4FDFDD13-1DBE-32BC-F820-5C8F614D9119}"/>
                </a:ext>
              </a:extLst>
            </p:cNvPr>
            <p:cNvPicPr>
              <a:picLocks noChangeAspect="1"/>
            </p:cNvPicPr>
            <p:nvPr/>
          </p:nvPicPr>
          <p:blipFill>
            <a:blip r:embed="rId66">
              <a:extLst>
                <a:ext uri="{28A0092B-C50C-407E-A947-70E740481C1C}">
                  <a14:useLocalDpi xmlns:a14="http://schemas.microsoft.com/office/drawing/2010/main" val="0"/>
                </a:ext>
                <a:ext uri="{96DAC541-7B7A-43D3-8B79-37D633B846F1}">
                  <asvg:svgBlip xmlns:asvg="http://schemas.microsoft.com/office/drawing/2016/SVG/main" r:embed="rId67"/>
                </a:ext>
              </a:extLst>
            </a:blip>
            <a:stretch>
              <a:fillRect/>
            </a:stretch>
          </p:blipFill>
          <p:spPr>
            <a:xfrm>
              <a:off x="508527" y="3056565"/>
              <a:ext cx="759712" cy="759712"/>
            </a:xfrm>
            <a:prstGeom prst="rect">
              <a:avLst/>
            </a:prstGeom>
          </p:spPr>
        </p:pic>
      </p:grpSp>
      <p:sp>
        <p:nvSpPr>
          <p:cNvPr id="124" name="Textfeld 123">
            <a:extLst>
              <a:ext uri="{FF2B5EF4-FFF2-40B4-BE49-F238E27FC236}">
                <a16:creationId xmlns:a16="http://schemas.microsoft.com/office/drawing/2014/main" id="{C23E1B3B-868C-E627-DA4C-D538BF69B416}"/>
              </a:ext>
            </a:extLst>
          </p:cNvPr>
          <p:cNvSpPr txBox="1"/>
          <p:nvPr/>
        </p:nvSpPr>
        <p:spPr>
          <a:xfrm>
            <a:off x="0" y="6323468"/>
            <a:ext cx="10962167" cy="430887"/>
          </a:xfrm>
          <a:prstGeom prst="rect">
            <a:avLst/>
          </a:prstGeom>
          <a:noFill/>
        </p:spPr>
        <p:txBody>
          <a:bodyPr wrap="square">
            <a:spAutoFit/>
          </a:bodyPr>
          <a:lstStyle/>
          <a:p>
            <a:r>
              <a:rPr lang="de-AT" sz="1100" dirty="0"/>
              <a:t>Statistik Austria. (31. März, 2023). Staatsausgaben in Österreich nach Bereichen im Jahr 2022 (in Milliarden Euro) [Graph]. In Statista. Zugriff am 13. April 2024, von https://de.statista.com/statistik/daten/studie/889603/umfrage/staatsausgaben-in-oesterreich-nach-bereichen/ </a:t>
            </a:r>
          </a:p>
        </p:txBody>
      </p:sp>
    </p:spTree>
    <p:extLst>
      <p:ext uri="{BB962C8B-B14F-4D97-AF65-F5344CB8AC3E}">
        <p14:creationId xmlns:p14="http://schemas.microsoft.com/office/powerpoint/2010/main" val="137877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E9ADFCFC-5E10-5E79-4F8F-F51ECE0D3E11}"/>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2352453" y="1091903"/>
            <a:ext cx="7487093" cy="508506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E9E1BF4A-5E45-BBFB-26D0-8BC5E6804D82}"/>
              </a:ext>
            </a:extLst>
          </p:cNvPr>
          <p:cNvSpPr>
            <a:spLocks noGrp="1"/>
          </p:cNvSpPr>
          <p:nvPr>
            <p:ph type="title"/>
          </p:nvPr>
        </p:nvSpPr>
        <p:spPr/>
        <p:txBody>
          <a:bodyPr/>
          <a:lstStyle/>
          <a:p>
            <a:r>
              <a:rPr lang="de-AT" dirty="0"/>
              <a:t>Wirtschaftskreislauf</a:t>
            </a:r>
          </a:p>
        </p:txBody>
      </p:sp>
      <p:sp>
        <p:nvSpPr>
          <p:cNvPr id="4" name="Foliennummernplatzhalter 3">
            <a:extLst>
              <a:ext uri="{FF2B5EF4-FFF2-40B4-BE49-F238E27FC236}">
                <a16:creationId xmlns:a16="http://schemas.microsoft.com/office/drawing/2014/main" id="{085EC25B-9131-AEE1-3623-EED475A1F721}"/>
              </a:ext>
            </a:extLst>
          </p:cNvPr>
          <p:cNvSpPr>
            <a:spLocks noGrp="1"/>
          </p:cNvSpPr>
          <p:nvPr>
            <p:ph type="sldNum" sz="quarter" idx="12"/>
          </p:nvPr>
        </p:nvSpPr>
        <p:spPr/>
        <p:txBody>
          <a:bodyPr/>
          <a:lstStyle/>
          <a:p>
            <a:r>
              <a:rPr lang="de-AT"/>
              <a:t>Folie </a:t>
            </a:r>
            <a:fld id="{4C23FFEC-42AF-4C5F-8FEB-D69D9B6A7C04}" type="slidenum">
              <a:rPr lang="de-AT" smtClean="0"/>
              <a:pPr/>
              <a:t>2</a:t>
            </a:fld>
            <a:endParaRPr lang="de-AT" dirty="0"/>
          </a:p>
        </p:txBody>
      </p:sp>
    </p:spTree>
    <p:extLst>
      <p:ext uri="{BB962C8B-B14F-4D97-AF65-F5344CB8AC3E}">
        <p14:creationId xmlns:p14="http://schemas.microsoft.com/office/powerpoint/2010/main" val="3098759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descr="Wohnzimmer mit Sofa">
            <a:extLst>
              <a:ext uri="{FF2B5EF4-FFF2-40B4-BE49-F238E27FC236}">
                <a16:creationId xmlns:a16="http://schemas.microsoft.com/office/drawing/2014/main" id="{500388E7-2A57-EB0E-C2E2-3B2115762B6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48563" y="-287079"/>
            <a:ext cx="12702363" cy="7145079"/>
          </a:xfrm>
          <a:prstGeom prst="rect">
            <a:avLst/>
          </a:prstGeom>
        </p:spPr>
      </p:pic>
      <p:sp>
        <p:nvSpPr>
          <p:cNvPr id="2" name="Titel 1">
            <a:extLst>
              <a:ext uri="{FF2B5EF4-FFF2-40B4-BE49-F238E27FC236}">
                <a16:creationId xmlns:a16="http://schemas.microsoft.com/office/drawing/2014/main" id="{18A051E8-2F59-155C-9649-9403B886629F}"/>
              </a:ext>
            </a:extLst>
          </p:cNvPr>
          <p:cNvSpPr>
            <a:spLocks noGrp="1"/>
          </p:cNvSpPr>
          <p:nvPr>
            <p:ph type="title"/>
          </p:nvPr>
        </p:nvSpPr>
        <p:spPr/>
        <p:txBody>
          <a:bodyPr/>
          <a:lstStyle/>
          <a:p>
            <a:pPr algn="ctr"/>
            <a:r>
              <a:rPr lang="de-AT" dirty="0"/>
              <a:t>Familie Glück</a:t>
            </a:r>
          </a:p>
        </p:txBody>
      </p:sp>
      <p:sp>
        <p:nvSpPr>
          <p:cNvPr id="4" name="Foliennummernplatzhalter 3">
            <a:extLst>
              <a:ext uri="{FF2B5EF4-FFF2-40B4-BE49-F238E27FC236}">
                <a16:creationId xmlns:a16="http://schemas.microsoft.com/office/drawing/2014/main" id="{2E978444-10F1-D4DB-F4C5-7173BC98FA5B}"/>
              </a:ext>
            </a:extLst>
          </p:cNvPr>
          <p:cNvSpPr>
            <a:spLocks noGrp="1"/>
          </p:cNvSpPr>
          <p:nvPr>
            <p:ph type="sldNum" sz="quarter" idx="12"/>
          </p:nvPr>
        </p:nvSpPr>
        <p:spPr/>
        <p:txBody>
          <a:bodyPr/>
          <a:lstStyle/>
          <a:p>
            <a:r>
              <a:rPr lang="de-AT"/>
              <a:t>Folie </a:t>
            </a:r>
            <a:fld id="{4C23FFEC-42AF-4C5F-8FEB-D69D9B6A7C04}" type="slidenum">
              <a:rPr lang="de-AT" smtClean="0"/>
              <a:pPr/>
              <a:t>3</a:t>
            </a:fld>
            <a:endParaRPr lang="de-AT" dirty="0"/>
          </a:p>
        </p:txBody>
      </p:sp>
      <p:pic>
        <p:nvPicPr>
          <p:cNvPr id="5" name="Grafik 4" descr="Mann in einem Polohemd">
            <a:extLst>
              <a:ext uri="{FF2B5EF4-FFF2-40B4-BE49-F238E27FC236}">
                <a16:creationId xmlns:a16="http://schemas.microsoft.com/office/drawing/2014/main" id="{8AC21BB1-C990-0A30-80B2-BA71B3F1FD4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87995" y="1461810"/>
            <a:ext cx="1689705" cy="5302177"/>
          </a:xfrm>
          <a:prstGeom prst="rect">
            <a:avLst/>
          </a:prstGeom>
        </p:spPr>
      </p:pic>
      <p:pic>
        <p:nvPicPr>
          <p:cNvPr id="6" name="Grafik 5" descr="Frau in schwarzem Rock">
            <a:extLst>
              <a:ext uri="{FF2B5EF4-FFF2-40B4-BE49-F238E27FC236}">
                <a16:creationId xmlns:a16="http://schemas.microsoft.com/office/drawing/2014/main" id="{018D9E06-7D8E-D7D4-62E8-185E8BDFCE1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16365" y="1918053"/>
            <a:ext cx="2158362" cy="4845934"/>
          </a:xfrm>
          <a:prstGeom prst="rect">
            <a:avLst/>
          </a:prstGeom>
        </p:spPr>
      </p:pic>
      <p:pic>
        <p:nvPicPr>
          <p:cNvPr id="7" name="Grafik 6" descr="Junge trägt einen Rucksack">
            <a:extLst>
              <a:ext uri="{FF2B5EF4-FFF2-40B4-BE49-F238E27FC236}">
                <a16:creationId xmlns:a16="http://schemas.microsoft.com/office/drawing/2014/main" id="{23E52FAB-FDF0-4056-77D1-947C34CF3BF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682422" y="2787964"/>
            <a:ext cx="1601013" cy="3976023"/>
          </a:xfrm>
          <a:prstGeom prst="rect">
            <a:avLst/>
          </a:prstGeom>
        </p:spPr>
      </p:pic>
    </p:spTree>
    <p:extLst>
      <p:ext uri="{BB962C8B-B14F-4D97-AF65-F5344CB8AC3E}">
        <p14:creationId xmlns:p14="http://schemas.microsoft.com/office/powerpoint/2010/main" val="467136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001849-4F20-7A93-A7E2-EADC3F7CDD3E}"/>
              </a:ext>
            </a:extLst>
          </p:cNvPr>
          <p:cNvSpPr>
            <a:spLocks noGrp="1"/>
          </p:cNvSpPr>
          <p:nvPr>
            <p:ph type="title"/>
          </p:nvPr>
        </p:nvSpPr>
        <p:spPr/>
        <p:txBody>
          <a:bodyPr/>
          <a:lstStyle/>
          <a:p>
            <a:pPr algn="ctr"/>
            <a:r>
              <a:rPr lang="de-AT" dirty="0"/>
              <a:t>Bedeutung des Konsums</a:t>
            </a:r>
          </a:p>
        </p:txBody>
      </p:sp>
      <p:sp>
        <p:nvSpPr>
          <p:cNvPr id="4" name="Foliennummernplatzhalter 3">
            <a:extLst>
              <a:ext uri="{FF2B5EF4-FFF2-40B4-BE49-F238E27FC236}">
                <a16:creationId xmlns:a16="http://schemas.microsoft.com/office/drawing/2014/main" id="{7B4B56A4-683E-3CA7-EA41-1EFA3BC211BB}"/>
              </a:ext>
            </a:extLst>
          </p:cNvPr>
          <p:cNvSpPr>
            <a:spLocks noGrp="1"/>
          </p:cNvSpPr>
          <p:nvPr>
            <p:ph type="sldNum" sz="quarter" idx="12"/>
          </p:nvPr>
        </p:nvSpPr>
        <p:spPr/>
        <p:txBody>
          <a:bodyPr/>
          <a:lstStyle/>
          <a:p>
            <a:r>
              <a:rPr lang="de-AT"/>
              <a:t>Folie </a:t>
            </a:r>
            <a:fld id="{4C23FFEC-42AF-4C5F-8FEB-D69D9B6A7C04}" type="slidenum">
              <a:rPr lang="de-AT" smtClean="0"/>
              <a:pPr/>
              <a:t>4</a:t>
            </a:fld>
            <a:endParaRPr lang="de-AT" dirty="0"/>
          </a:p>
        </p:txBody>
      </p:sp>
      <p:pic>
        <p:nvPicPr>
          <p:cNvPr id="9" name="Picture 2">
            <a:extLst>
              <a:ext uri="{FF2B5EF4-FFF2-40B4-BE49-F238E27FC236}">
                <a16:creationId xmlns:a16="http://schemas.microsoft.com/office/drawing/2014/main" id="{81FE6402-0C72-17FC-412F-E714F1A7DB62}"/>
              </a:ext>
            </a:extLst>
          </p:cNvPr>
          <p:cNvPicPr>
            <a:picLocks noChangeAspect="1" noChangeArrowheads="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ackgroundRemoval t="901" b="95495" l="3468" r="96532">
                        <a14:foregroundMark x1="65607" y1="29129" x2="31214" y2="47748"/>
                        <a14:foregroundMark x1="31214" y1="47748" x2="62717" y2="46847"/>
                        <a14:foregroundMark x1="59827" y1="75075" x2="19075" y2="95495"/>
                        <a14:foregroundMark x1="19075" y1="95495" x2="34393" y2="69970"/>
                        <a14:foregroundMark x1="34393" y1="69970" x2="44220" y2="69069"/>
                        <a14:foregroundMark x1="91040" y1="87688" x2="96821" y2="87688"/>
                        <a14:foregroundMark x1="96532" y1="84685" x2="15318" y2="80180"/>
                        <a14:foregroundMark x1="15318" y1="80180" x2="17919" y2="92793"/>
                        <a14:foregroundMark x1="9249" y1="77177" x2="3468" y2="85886"/>
                        <a14:foregroundMark x1="7225" y1="81381" x2="7225" y2="81381"/>
                        <a14:foregroundMark x1="52023" y1="17417" x2="47399" y2="9309"/>
                        <a14:foregroundMark x1="52023" y1="9309" x2="73410" y2="22523"/>
                        <a14:foregroundMark x1="68208" y1="12312" x2="57514" y2="24024"/>
                        <a14:foregroundMark x1="68208" y1="10511" x2="50578" y2="28228"/>
                        <a14:foregroundMark x1="54046" y1="9610" x2="51734" y2="21922"/>
                        <a14:foregroundMark x1="73121" y1="22523" x2="54913" y2="9610"/>
                        <a14:foregroundMark x1="52890" y1="9610" x2="69364" y2="31532"/>
                        <a14:foregroundMark x1="69364" y1="31532" x2="50000" y2="21021"/>
                        <a14:foregroundMark x1="64162" y1="24024" x2="31214" y2="17417"/>
                        <a14:foregroundMark x1="31214" y1="17417" x2="45376" y2="9309"/>
                        <a14:foregroundMark x1="54335" y1="9610" x2="54046" y2="10811"/>
                        <a14:foregroundMark x1="70231" y1="29730" x2="54046" y2="9610"/>
                        <a14:foregroundMark x1="65318" y1="15916" x2="51445" y2="9610"/>
                        <a14:foregroundMark x1="73988" y1="18919" x2="73988" y2="18919"/>
                        <a14:foregroundMark x1="71676" y1="18619" x2="71676" y2="18619"/>
                        <a14:foregroundMark x1="71676" y1="18018" x2="71676" y2="18018"/>
                        <a14:foregroundMark x1="71676" y1="18018" x2="71676" y2="18018"/>
                        <a14:foregroundMark x1="71676" y1="18018" x2="71676" y2="18018"/>
                        <a14:backgroundMark x1="52601" y1="2402" x2="45376" y2="4805"/>
                        <a14:backgroundMark x1="36127" y1="4805" x2="61850" y2="5405"/>
                        <a14:backgroundMark x1="61850" y1="5405" x2="39306" y2="4204"/>
                        <a14:backgroundMark x1="71676" y1="15015" x2="63295" y2="11411"/>
                      </a14:backgroundRemoval>
                    </a14:imgEffect>
                  </a14:imgLayer>
                </a14:imgProps>
              </a:ext>
              <a:ext uri="{28A0092B-C50C-407E-A947-70E740481C1C}">
                <a14:useLocalDpi xmlns:a14="http://schemas.microsoft.com/office/drawing/2010/main" val="0"/>
              </a:ext>
            </a:extLst>
          </a:blip>
          <a:srcRect/>
          <a:stretch/>
        </p:blipFill>
        <p:spPr bwMode="auto">
          <a:xfrm>
            <a:off x="765057" y="1387944"/>
            <a:ext cx="1958696" cy="188478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3ADEACE6-B86D-D478-657D-C928BF3FCB81}"/>
              </a:ext>
            </a:extLst>
          </p:cNvPr>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ackgroundRemoval t="0" b="100000" l="0" r="98310">
                        <a14:foregroundMark x1="58592" y1="29167" x2="34648" y2="62179"/>
                        <a14:foregroundMark x1="34648" y1="62179" x2="55493" y2="73077"/>
                        <a14:foregroundMark x1="81408" y1="68910" x2="35775" y2="98077"/>
                        <a14:foregroundMark x1="35775" y1="98077" x2="42817" y2="90064"/>
                        <a14:foregroundMark x1="74085" y1="87500" x2="34085" y2="87500"/>
                        <a14:foregroundMark x1="34085" y1="87500" x2="89014" y2="81090"/>
                        <a14:foregroundMark x1="98592" y1="76282" x2="84789" y2="91667"/>
                        <a14:foregroundMark x1="97183" y1="72756" x2="89859" y2="95513"/>
                        <a14:foregroundMark x1="5070" y1="73077" x2="5070" y2="82692"/>
                        <a14:foregroundMark x1="63380" y1="25962" x2="45915" y2="57692"/>
                        <a14:foregroundMark x1="45915" y1="57692" x2="44225" y2="65064"/>
                        <a14:foregroundMark x1="50704" y1="23397" x2="47887" y2="38782"/>
                        <a14:foregroundMark x1="49296" y1="19231" x2="49296" y2="25641"/>
                        <a14:foregroundMark x1="49296" y1="12821" x2="44789" y2="52885"/>
                        <a14:foregroundMark x1="50704" y1="21154" x2="34366" y2="80449"/>
                        <a14:foregroundMark x1="38592" y1="49359" x2="21972" y2="47115"/>
                        <a14:foregroundMark x1="26479" y1="37821" x2="26479" y2="54167"/>
                        <a14:foregroundMark x1="34085" y1="15064" x2="29859" y2="56090"/>
                        <a14:foregroundMark x1="40000" y1="24038" x2="34085" y2="67308"/>
                        <a14:foregroundMark x1="44789" y1="17949" x2="37465" y2="75000"/>
                        <a14:foregroundMark x1="37465" y1="75000" x2="40563" y2="67949"/>
                        <a14:foregroundMark x1="57183" y1="31731" x2="51268" y2="76923"/>
                        <a14:foregroundMark x1="51268" y1="76923" x2="54930" y2="65705"/>
                        <a14:foregroundMark x1="69296" y1="25641" x2="52676" y2="93269"/>
                        <a14:foregroundMark x1="52676" y1="93269" x2="55775" y2="80128"/>
                        <a14:foregroundMark x1="71268" y1="18590" x2="57746" y2="84295"/>
                        <a14:foregroundMark x1="57746" y1="84295" x2="58310" y2="79487"/>
                        <a14:foregroundMark x1="70423" y1="28526" x2="60563" y2="86859"/>
                        <a14:foregroundMark x1="60563" y1="86859" x2="60845" y2="84295"/>
                        <a14:foregroundMark x1="74085" y1="52885" x2="69859" y2="86218"/>
                        <a14:foregroundMark x1="69859" y1="86218" x2="70704" y2="83654"/>
                        <a14:foregroundMark x1="86197" y1="56090" x2="81408" y2="86859"/>
                        <a14:foregroundMark x1="81408" y1="86859" x2="83662" y2="79487"/>
                        <a14:foregroundMark x1="93521" y1="65705" x2="90704" y2="82692"/>
                        <a14:foregroundMark x1="93521" y1="72115" x2="90423" y2="89423"/>
                        <a14:foregroundMark x1="75775" y1="12821" x2="51268" y2="12179"/>
                        <a14:foregroundMark x1="51268" y1="12179" x2="51268" y2="12179"/>
                        <a14:foregroundMark x1="64225" y1="8974" x2="51549" y2="36218"/>
                        <a14:foregroundMark x1="58310" y1="4808" x2="57183" y2="42949"/>
                        <a14:foregroundMark x1="57183" y1="42949" x2="57183" y2="42949"/>
                        <a14:foregroundMark x1="56901" y1="24359" x2="52676" y2="55128"/>
                        <a14:foregroundMark x1="52676" y1="55128" x2="52676" y2="55128"/>
                        <a14:foregroundMark x1="52676" y1="25962" x2="51268" y2="49359"/>
                        <a14:foregroundMark x1="52676" y1="24038" x2="52676" y2="24038"/>
                        <a14:foregroundMark x1="52676" y1="24359" x2="52676" y2="24359"/>
                        <a14:foregroundMark x1="52676" y1="24359" x2="52676" y2="24359"/>
                        <a14:foregroundMark x1="52676" y1="24359" x2="52676" y2="24359"/>
                        <a14:foregroundMark x1="52676" y1="24359" x2="52676" y2="24359"/>
                        <a14:foregroundMark x1="52676" y1="24359" x2="52676" y2="24359"/>
                        <a14:foregroundMark x1="53521" y1="20192" x2="53521" y2="20192"/>
                        <a14:foregroundMark x1="53521" y1="13782" x2="53521" y2="13782"/>
                        <a14:foregroundMark x1="53521" y1="13782" x2="53521" y2="13782"/>
                        <a14:foregroundMark x1="47606" y1="25000" x2="49296" y2="60256"/>
                        <a14:foregroundMark x1="49296" y1="60256" x2="51268" y2="27564"/>
                        <a14:foregroundMark x1="51268" y1="27564" x2="51268" y2="30128"/>
                        <a14:foregroundMark x1="72958" y1="22436" x2="40000" y2="52564"/>
                        <a14:foregroundMark x1="40000" y1="52564" x2="69577" y2="47115"/>
                        <a14:foregroundMark x1="69577" y1="47115" x2="57746" y2="53526"/>
                        <a14:foregroundMark x1="74930" y1="40385" x2="49014" y2="64103"/>
                        <a14:foregroundMark x1="49014" y1="64103" x2="67606" y2="36218"/>
                        <a14:foregroundMark x1="69014" y1="24038" x2="68451" y2="57692"/>
                        <a14:foregroundMark x1="68451" y1="57692" x2="65070" y2="68910"/>
                        <a14:foregroundMark x1="52676" y1="0" x2="11268" y2="60577"/>
                        <a14:foregroundMark x1="36620" y1="17949" x2="3099" y2="99679"/>
                        <a14:foregroundMark x1="24225" y1="94551" x2="24225" y2="94551"/>
                        <a14:foregroundMark x1="23099" y1="93590" x2="23099" y2="93590"/>
                        <a14:foregroundMark x1="23099" y1="93590" x2="23099" y2="93590"/>
                        <a14:foregroundMark x1="23099" y1="93590" x2="20845" y2="93590"/>
                        <a14:foregroundMark x1="43662" y1="96154" x2="30141" y2="96154"/>
                        <a14:backgroundMark x1="20845" y1="97756" x2="20845" y2="97756"/>
                        <a14:backgroundMark x1="22254" y1="98397" x2="22254" y2="98397"/>
                      </a14:backgroundRemoval>
                    </a14:imgEffect>
                  </a14:imgLayer>
                </a14:imgProps>
              </a:ext>
              <a:ext uri="{28A0092B-C50C-407E-A947-70E740481C1C}">
                <a14:useLocalDpi xmlns:a14="http://schemas.microsoft.com/office/drawing/2010/main" val="0"/>
              </a:ext>
            </a:extLst>
          </a:blip>
          <a:srcRect/>
          <a:stretch/>
        </p:blipFill>
        <p:spPr bwMode="auto">
          <a:xfrm>
            <a:off x="9351561" y="1509242"/>
            <a:ext cx="2002239" cy="1763486"/>
          </a:xfrm>
          <a:prstGeom prst="rect">
            <a:avLst/>
          </a:prstGeom>
          <a:noFill/>
          <a:extLst>
            <a:ext uri="{909E8E84-426E-40DD-AFC4-6F175D3DCCD1}">
              <a14:hiddenFill xmlns:a14="http://schemas.microsoft.com/office/drawing/2010/main">
                <a:solidFill>
                  <a:srgbClr val="FFFFFF"/>
                </a:solidFill>
              </a14:hiddenFill>
            </a:ext>
          </a:extLst>
        </p:spPr>
      </p:pic>
      <p:sp>
        <p:nvSpPr>
          <p:cNvPr id="12" name="Rechteck: abgerundete Ecken 11">
            <a:extLst>
              <a:ext uri="{FF2B5EF4-FFF2-40B4-BE49-F238E27FC236}">
                <a16:creationId xmlns:a16="http://schemas.microsoft.com/office/drawing/2014/main" id="{F6EDD84D-7E1D-BE61-4758-75AF06829433}"/>
              </a:ext>
            </a:extLst>
          </p:cNvPr>
          <p:cNvSpPr/>
          <p:nvPr/>
        </p:nvSpPr>
        <p:spPr>
          <a:xfrm>
            <a:off x="407410" y="3269610"/>
            <a:ext cx="2649894" cy="494522"/>
          </a:xfrm>
          <a:prstGeom prst="roundRect">
            <a:avLst/>
          </a:prstGeom>
          <a:solidFill>
            <a:srgbClr val="E5F4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erzielt </a:t>
            </a:r>
            <a:r>
              <a:rPr lang="de-AT" sz="1600" b="1" dirty="0">
                <a:solidFill>
                  <a:schemeClr val="tx1"/>
                </a:solidFill>
              </a:rPr>
              <a:t>Steuereinnahmen </a:t>
            </a:r>
            <a:r>
              <a:rPr lang="de-AT" sz="1600" dirty="0">
                <a:solidFill>
                  <a:schemeClr val="tx1"/>
                </a:solidFill>
              </a:rPr>
              <a:t>(z.B. Umsatzsteuer)</a:t>
            </a:r>
          </a:p>
        </p:txBody>
      </p:sp>
      <p:sp>
        <p:nvSpPr>
          <p:cNvPr id="14" name="Rechteck: abgerundete Ecken 13">
            <a:extLst>
              <a:ext uri="{FF2B5EF4-FFF2-40B4-BE49-F238E27FC236}">
                <a16:creationId xmlns:a16="http://schemas.microsoft.com/office/drawing/2014/main" id="{8DD85BF8-A69A-EB38-C83B-6F6D7776AD36}"/>
              </a:ext>
            </a:extLst>
          </p:cNvPr>
          <p:cNvSpPr/>
          <p:nvPr/>
        </p:nvSpPr>
        <p:spPr>
          <a:xfrm>
            <a:off x="407410" y="3820244"/>
            <a:ext cx="2649894" cy="1138206"/>
          </a:xfrm>
          <a:prstGeom prst="roundRect">
            <a:avLst/>
          </a:prstGeom>
          <a:solidFill>
            <a:srgbClr val="E5F4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mit diesem Geld können wichtige Ausgaben finanziert werden</a:t>
            </a:r>
          </a:p>
        </p:txBody>
      </p:sp>
      <p:sp>
        <p:nvSpPr>
          <p:cNvPr id="15" name="Rechteck: abgerundete Ecken 14">
            <a:extLst>
              <a:ext uri="{FF2B5EF4-FFF2-40B4-BE49-F238E27FC236}">
                <a16:creationId xmlns:a16="http://schemas.microsoft.com/office/drawing/2014/main" id="{24B9B9FE-25C9-B6A5-AA2F-C20D98377E5B}"/>
              </a:ext>
            </a:extLst>
          </p:cNvPr>
          <p:cNvSpPr/>
          <p:nvPr/>
        </p:nvSpPr>
        <p:spPr>
          <a:xfrm>
            <a:off x="9134696" y="3269610"/>
            <a:ext cx="2649894" cy="494522"/>
          </a:xfrm>
          <a:prstGeom prst="roundRect">
            <a:avLst/>
          </a:prstGeom>
          <a:solidFill>
            <a:srgbClr val="E5F4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erzielen </a:t>
            </a:r>
            <a:r>
              <a:rPr lang="de-AT" sz="1600" b="1" dirty="0">
                <a:solidFill>
                  <a:schemeClr val="tx1"/>
                </a:solidFill>
              </a:rPr>
              <a:t>Umsätze</a:t>
            </a:r>
          </a:p>
        </p:txBody>
      </p:sp>
      <p:sp>
        <p:nvSpPr>
          <p:cNvPr id="16" name="Rechteck: abgerundete Ecken 15">
            <a:extLst>
              <a:ext uri="{FF2B5EF4-FFF2-40B4-BE49-F238E27FC236}">
                <a16:creationId xmlns:a16="http://schemas.microsoft.com/office/drawing/2014/main" id="{C013821A-2424-4B1F-B3EA-278BADA86D18}"/>
              </a:ext>
            </a:extLst>
          </p:cNvPr>
          <p:cNvSpPr/>
          <p:nvPr/>
        </p:nvSpPr>
        <p:spPr>
          <a:xfrm>
            <a:off x="9134696" y="3820243"/>
            <a:ext cx="2649894" cy="1138207"/>
          </a:xfrm>
          <a:prstGeom prst="roundRect">
            <a:avLst/>
          </a:prstGeom>
          <a:solidFill>
            <a:srgbClr val="E5F4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rPr>
              <a:t>Arbeitsplätze bleiben erhalten und es entstehen neue Arbeitsplätze</a:t>
            </a:r>
          </a:p>
        </p:txBody>
      </p:sp>
      <p:grpSp>
        <p:nvGrpSpPr>
          <p:cNvPr id="26" name="Gruppieren 25">
            <a:extLst>
              <a:ext uri="{FF2B5EF4-FFF2-40B4-BE49-F238E27FC236}">
                <a16:creationId xmlns:a16="http://schemas.microsoft.com/office/drawing/2014/main" id="{48349E04-34AB-19B7-FDAD-503740F1365F}"/>
              </a:ext>
            </a:extLst>
          </p:cNvPr>
          <p:cNvGrpSpPr/>
          <p:nvPr/>
        </p:nvGrpSpPr>
        <p:grpSpPr>
          <a:xfrm>
            <a:off x="3340359" y="1467402"/>
            <a:ext cx="5643892" cy="4583451"/>
            <a:chOff x="3340359" y="1892714"/>
            <a:chExt cx="5643892" cy="4583451"/>
          </a:xfrm>
        </p:grpSpPr>
        <p:grpSp>
          <p:nvGrpSpPr>
            <p:cNvPr id="25" name="Gruppieren 24">
              <a:extLst>
                <a:ext uri="{FF2B5EF4-FFF2-40B4-BE49-F238E27FC236}">
                  <a16:creationId xmlns:a16="http://schemas.microsoft.com/office/drawing/2014/main" id="{EBF35B29-7DAC-0D57-9560-CD8CA8D6BBDE}"/>
                </a:ext>
              </a:extLst>
            </p:cNvPr>
            <p:cNvGrpSpPr/>
            <p:nvPr/>
          </p:nvGrpSpPr>
          <p:grpSpPr>
            <a:xfrm>
              <a:off x="3340359" y="1892714"/>
              <a:ext cx="5604916" cy="4320000"/>
              <a:chOff x="3340359" y="1892714"/>
              <a:chExt cx="5604916" cy="4320000"/>
            </a:xfrm>
          </p:grpSpPr>
          <p:sp>
            <p:nvSpPr>
              <p:cNvPr id="20" name="Ellipse 19">
                <a:extLst>
                  <a:ext uri="{FF2B5EF4-FFF2-40B4-BE49-F238E27FC236}">
                    <a16:creationId xmlns:a16="http://schemas.microsoft.com/office/drawing/2014/main" id="{6D708DFB-10EC-F1E4-CB42-A0775E9F77FD}"/>
                  </a:ext>
                </a:extLst>
              </p:cNvPr>
              <p:cNvSpPr/>
              <p:nvPr/>
            </p:nvSpPr>
            <p:spPr>
              <a:xfrm>
                <a:off x="3936000" y="1892714"/>
                <a:ext cx="4320000" cy="4320000"/>
              </a:xfrm>
              <a:prstGeom prst="ellipse">
                <a:avLst/>
              </a:prstGeom>
              <a:solidFill>
                <a:srgbClr val="8CCAD8"/>
              </a:solidFill>
              <a:ln>
                <a:solidFill>
                  <a:srgbClr val="B5D5C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5" name="Grafik 4" descr="Mann in einem Polohemd">
                <a:extLst>
                  <a:ext uri="{FF2B5EF4-FFF2-40B4-BE49-F238E27FC236}">
                    <a16:creationId xmlns:a16="http://schemas.microsoft.com/office/drawing/2014/main" id="{A7A3CC76-C35C-AE33-EAA9-9191212180D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327898" y="2367733"/>
                <a:ext cx="1146074" cy="3596301"/>
              </a:xfrm>
              <a:prstGeom prst="rect">
                <a:avLst/>
              </a:prstGeom>
            </p:spPr>
          </p:pic>
          <p:pic>
            <p:nvPicPr>
              <p:cNvPr id="6" name="Grafik 5" descr="Frau in schwarzem Rock">
                <a:extLst>
                  <a:ext uri="{FF2B5EF4-FFF2-40B4-BE49-F238E27FC236}">
                    <a16:creationId xmlns:a16="http://schemas.microsoft.com/office/drawing/2014/main" id="{E61C64F0-8403-AA88-5F11-FF3789A1A25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056149" y="2477014"/>
                <a:ext cx="1463949" cy="3286845"/>
              </a:xfrm>
              <a:prstGeom prst="rect">
                <a:avLst/>
              </a:prstGeom>
            </p:spPr>
          </p:pic>
          <p:pic>
            <p:nvPicPr>
              <p:cNvPr id="7" name="Grafik 6" descr="Junge trägt einen Rucksack">
                <a:extLst>
                  <a:ext uri="{FF2B5EF4-FFF2-40B4-BE49-F238E27FC236}">
                    <a16:creationId xmlns:a16="http://schemas.microsoft.com/office/drawing/2014/main" id="{20144535-96E7-CFDD-E6D8-40686DB1ED5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699933" y="3253768"/>
                <a:ext cx="1085917" cy="2696812"/>
              </a:xfrm>
              <a:prstGeom prst="rect">
                <a:avLst/>
              </a:prstGeom>
            </p:spPr>
          </p:pic>
          <p:sp>
            <p:nvSpPr>
              <p:cNvPr id="3" name="Pfeil: nach links 2">
                <a:extLst>
                  <a:ext uri="{FF2B5EF4-FFF2-40B4-BE49-F238E27FC236}">
                    <a16:creationId xmlns:a16="http://schemas.microsoft.com/office/drawing/2014/main" id="{8D4DCE19-3407-70E3-C9EF-AAB41DFF2120}"/>
                  </a:ext>
                </a:extLst>
              </p:cNvPr>
              <p:cNvSpPr/>
              <p:nvPr/>
            </p:nvSpPr>
            <p:spPr>
              <a:xfrm>
                <a:off x="3340359" y="3428999"/>
                <a:ext cx="951723" cy="760445"/>
              </a:xfrm>
              <a:custGeom>
                <a:avLst/>
                <a:gdLst>
                  <a:gd name="connsiteX0" fmla="*/ 0 w 951723"/>
                  <a:gd name="connsiteY0" fmla="*/ 380223 h 760445"/>
                  <a:gd name="connsiteX1" fmla="*/ 380223 w 951723"/>
                  <a:gd name="connsiteY1" fmla="*/ 0 h 760445"/>
                  <a:gd name="connsiteX2" fmla="*/ 380223 w 951723"/>
                  <a:gd name="connsiteY2" fmla="*/ 190111 h 760445"/>
                  <a:gd name="connsiteX3" fmla="*/ 951723 w 951723"/>
                  <a:gd name="connsiteY3" fmla="*/ 190111 h 760445"/>
                  <a:gd name="connsiteX4" fmla="*/ 951723 w 951723"/>
                  <a:gd name="connsiteY4" fmla="*/ 570334 h 760445"/>
                  <a:gd name="connsiteX5" fmla="*/ 380223 w 951723"/>
                  <a:gd name="connsiteY5" fmla="*/ 570334 h 760445"/>
                  <a:gd name="connsiteX6" fmla="*/ 380223 w 951723"/>
                  <a:gd name="connsiteY6" fmla="*/ 760445 h 760445"/>
                  <a:gd name="connsiteX7" fmla="*/ 0 w 951723"/>
                  <a:gd name="connsiteY7" fmla="*/ 380223 h 76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723" h="760445" fill="none" extrusionOk="0">
                    <a:moveTo>
                      <a:pt x="0" y="380223"/>
                    </a:moveTo>
                    <a:cubicBezTo>
                      <a:pt x="81018" y="313107"/>
                      <a:pt x="316700" y="106026"/>
                      <a:pt x="380223" y="0"/>
                    </a:cubicBezTo>
                    <a:cubicBezTo>
                      <a:pt x="369305" y="43158"/>
                      <a:pt x="397177" y="128024"/>
                      <a:pt x="380223" y="190111"/>
                    </a:cubicBezTo>
                    <a:cubicBezTo>
                      <a:pt x="458098" y="160747"/>
                      <a:pt x="751708" y="164806"/>
                      <a:pt x="951723" y="190111"/>
                    </a:cubicBezTo>
                    <a:cubicBezTo>
                      <a:pt x="963048" y="266763"/>
                      <a:pt x="918249" y="381975"/>
                      <a:pt x="951723" y="570334"/>
                    </a:cubicBezTo>
                    <a:cubicBezTo>
                      <a:pt x="710315" y="556232"/>
                      <a:pt x="575558" y="611202"/>
                      <a:pt x="380223" y="570334"/>
                    </a:cubicBezTo>
                    <a:cubicBezTo>
                      <a:pt x="367736" y="603884"/>
                      <a:pt x="383223" y="667504"/>
                      <a:pt x="380223" y="760445"/>
                    </a:cubicBezTo>
                    <a:cubicBezTo>
                      <a:pt x="351087" y="675513"/>
                      <a:pt x="79152" y="499186"/>
                      <a:pt x="0" y="380223"/>
                    </a:cubicBezTo>
                    <a:close/>
                  </a:path>
                  <a:path w="951723" h="760445" stroke="0" extrusionOk="0">
                    <a:moveTo>
                      <a:pt x="0" y="380223"/>
                    </a:moveTo>
                    <a:cubicBezTo>
                      <a:pt x="154189" y="189631"/>
                      <a:pt x="242788" y="73119"/>
                      <a:pt x="380223" y="0"/>
                    </a:cubicBezTo>
                    <a:cubicBezTo>
                      <a:pt x="365883" y="25594"/>
                      <a:pt x="377380" y="162477"/>
                      <a:pt x="380223" y="190111"/>
                    </a:cubicBezTo>
                    <a:cubicBezTo>
                      <a:pt x="593234" y="190418"/>
                      <a:pt x="801334" y="162602"/>
                      <a:pt x="951723" y="190111"/>
                    </a:cubicBezTo>
                    <a:cubicBezTo>
                      <a:pt x="945535" y="301272"/>
                      <a:pt x="957275" y="425547"/>
                      <a:pt x="951723" y="570334"/>
                    </a:cubicBezTo>
                    <a:cubicBezTo>
                      <a:pt x="752354" y="617918"/>
                      <a:pt x="472767" y="562221"/>
                      <a:pt x="380223" y="570334"/>
                    </a:cubicBezTo>
                    <a:cubicBezTo>
                      <a:pt x="376651" y="615935"/>
                      <a:pt x="365823" y="695362"/>
                      <a:pt x="380223" y="760445"/>
                    </a:cubicBezTo>
                    <a:cubicBezTo>
                      <a:pt x="205604" y="642067"/>
                      <a:pt x="95213" y="534185"/>
                      <a:pt x="0" y="380223"/>
                    </a:cubicBezTo>
                    <a:close/>
                  </a:path>
                </a:pathLst>
              </a:custGeom>
              <a:solidFill>
                <a:srgbClr val="1096B6"/>
              </a:solidFill>
              <a:ln>
                <a:solidFill>
                  <a:srgbClr val="1096B6"/>
                </a:solidFill>
                <a:extLst>
                  <a:ext uri="{C807C97D-BFC1-408E-A445-0C87EB9F89A2}">
                    <ask:lineSketchStyleProps xmlns:ask="http://schemas.microsoft.com/office/drawing/2018/sketchyshapes" sd="2744624494">
                      <a:prstGeom prst="leftArrow">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Pfeil: nach links 7">
                <a:extLst>
                  <a:ext uri="{FF2B5EF4-FFF2-40B4-BE49-F238E27FC236}">
                    <a16:creationId xmlns:a16="http://schemas.microsoft.com/office/drawing/2014/main" id="{235F7650-5B12-1612-7C06-00D4502F7970}"/>
                  </a:ext>
                </a:extLst>
              </p:cNvPr>
              <p:cNvSpPr/>
              <p:nvPr/>
            </p:nvSpPr>
            <p:spPr>
              <a:xfrm flipH="1">
                <a:off x="7993552" y="3428999"/>
                <a:ext cx="951723" cy="760445"/>
              </a:xfrm>
              <a:custGeom>
                <a:avLst/>
                <a:gdLst>
                  <a:gd name="connsiteX0" fmla="*/ 0 w 951723"/>
                  <a:gd name="connsiteY0" fmla="*/ 380223 h 760445"/>
                  <a:gd name="connsiteX1" fmla="*/ 380223 w 951723"/>
                  <a:gd name="connsiteY1" fmla="*/ 0 h 760445"/>
                  <a:gd name="connsiteX2" fmla="*/ 380223 w 951723"/>
                  <a:gd name="connsiteY2" fmla="*/ 190111 h 760445"/>
                  <a:gd name="connsiteX3" fmla="*/ 951723 w 951723"/>
                  <a:gd name="connsiteY3" fmla="*/ 190111 h 760445"/>
                  <a:gd name="connsiteX4" fmla="*/ 951723 w 951723"/>
                  <a:gd name="connsiteY4" fmla="*/ 570334 h 760445"/>
                  <a:gd name="connsiteX5" fmla="*/ 380223 w 951723"/>
                  <a:gd name="connsiteY5" fmla="*/ 570334 h 760445"/>
                  <a:gd name="connsiteX6" fmla="*/ 380223 w 951723"/>
                  <a:gd name="connsiteY6" fmla="*/ 760445 h 760445"/>
                  <a:gd name="connsiteX7" fmla="*/ 0 w 951723"/>
                  <a:gd name="connsiteY7" fmla="*/ 380223 h 76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723" h="760445" fill="none" extrusionOk="0">
                    <a:moveTo>
                      <a:pt x="0" y="380223"/>
                    </a:moveTo>
                    <a:cubicBezTo>
                      <a:pt x="177495" y="192083"/>
                      <a:pt x="363494" y="60922"/>
                      <a:pt x="380223" y="0"/>
                    </a:cubicBezTo>
                    <a:cubicBezTo>
                      <a:pt x="392758" y="35147"/>
                      <a:pt x="363384" y="138534"/>
                      <a:pt x="380223" y="190111"/>
                    </a:cubicBezTo>
                    <a:cubicBezTo>
                      <a:pt x="617967" y="219235"/>
                      <a:pt x="726916" y="196482"/>
                      <a:pt x="951723" y="190111"/>
                    </a:cubicBezTo>
                    <a:cubicBezTo>
                      <a:pt x="944028" y="280578"/>
                      <a:pt x="921026" y="392006"/>
                      <a:pt x="951723" y="570334"/>
                    </a:cubicBezTo>
                    <a:cubicBezTo>
                      <a:pt x="744492" y="612109"/>
                      <a:pt x="532955" y="552144"/>
                      <a:pt x="380223" y="570334"/>
                    </a:cubicBezTo>
                    <a:cubicBezTo>
                      <a:pt x="382991" y="633604"/>
                      <a:pt x="385211" y="683381"/>
                      <a:pt x="380223" y="760445"/>
                    </a:cubicBezTo>
                    <a:cubicBezTo>
                      <a:pt x="344391" y="673103"/>
                      <a:pt x="99126" y="467703"/>
                      <a:pt x="0" y="380223"/>
                    </a:cubicBezTo>
                    <a:close/>
                  </a:path>
                  <a:path w="951723" h="760445" stroke="0" extrusionOk="0">
                    <a:moveTo>
                      <a:pt x="0" y="380223"/>
                    </a:moveTo>
                    <a:cubicBezTo>
                      <a:pt x="114538" y="324997"/>
                      <a:pt x="179590" y="167151"/>
                      <a:pt x="380223" y="0"/>
                    </a:cubicBezTo>
                    <a:cubicBezTo>
                      <a:pt x="394270" y="83399"/>
                      <a:pt x="379830" y="135740"/>
                      <a:pt x="380223" y="190111"/>
                    </a:cubicBezTo>
                    <a:cubicBezTo>
                      <a:pt x="470873" y="208997"/>
                      <a:pt x="683524" y="176339"/>
                      <a:pt x="951723" y="190111"/>
                    </a:cubicBezTo>
                    <a:cubicBezTo>
                      <a:pt x="936655" y="294616"/>
                      <a:pt x="980784" y="413225"/>
                      <a:pt x="951723" y="570334"/>
                    </a:cubicBezTo>
                    <a:cubicBezTo>
                      <a:pt x="734971" y="582518"/>
                      <a:pt x="649650" y="526714"/>
                      <a:pt x="380223" y="570334"/>
                    </a:cubicBezTo>
                    <a:cubicBezTo>
                      <a:pt x="388475" y="638286"/>
                      <a:pt x="386095" y="701543"/>
                      <a:pt x="380223" y="760445"/>
                    </a:cubicBezTo>
                    <a:cubicBezTo>
                      <a:pt x="230498" y="674160"/>
                      <a:pt x="85568" y="406815"/>
                      <a:pt x="0" y="380223"/>
                    </a:cubicBezTo>
                    <a:close/>
                  </a:path>
                </a:pathLst>
              </a:custGeom>
              <a:solidFill>
                <a:srgbClr val="1096B6"/>
              </a:solidFill>
              <a:ln>
                <a:solidFill>
                  <a:srgbClr val="1096B6"/>
                </a:solidFill>
                <a:extLst>
                  <a:ext uri="{C807C97D-BFC1-408E-A445-0C87EB9F89A2}">
                    <ask:lineSketchStyleProps xmlns:ask="http://schemas.microsoft.com/office/drawing/2018/sketchyshapes" sd="4185666101">
                      <a:prstGeom prst="leftArrow">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7" name="Rechteck: abgerundete Ecken 16">
                <a:extLst>
                  <a:ext uri="{FF2B5EF4-FFF2-40B4-BE49-F238E27FC236}">
                    <a16:creationId xmlns:a16="http://schemas.microsoft.com/office/drawing/2014/main" id="{D185F93F-E5EB-1592-8125-D8DB992FE34D}"/>
                  </a:ext>
                </a:extLst>
              </p:cNvPr>
              <p:cNvSpPr/>
              <p:nvPr/>
            </p:nvSpPr>
            <p:spPr>
              <a:xfrm>
                <a:off x="5851436" y="2684819"/>
                <a:ext cx="2275114" cy="749566"/>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solidFill>
                      <a:schemeClr val="tx1"/>
                    </a:solidFill>
                  </a:rPr>
                  <a:t>wenn Familie Glück Konsumausgaben tätigt</a:t>
                </a:r>
              </a:p>
            </p:txBody>
          </p:sp>
        </p:grpSp>
        <p:pic>
          <p:nvPicPr>
            <p:cNvPr id="21" name="Grafik 20">
              <a:extLst>
                <a:ext uri="{FF2B5EF4-FFF2-40B4-BE49-F238E27FC236}">
                  <a16:creationId xmlns:a16="http://schemas.microsoft.com/office/drawing/2014/main" id="{82582A8A-0B05-F6E4-30B0-07A10AE8964D}"/>
                </a:ext>
              </a:extLst>
            </p:cNvPr>
            <p:cNvPicPr>
              <a:picLocks noChangeAspect="1"/>
            </p:cNvPicPr>
            <p:nvPr/>
          </p:nvPicPr>
          <p:blipFill>
            <a:blip r:embed="rId12"/>
            <a:stretch>
              <a:fillRect/>
            </a:stretch>
          </p:blipFill>
          <p:spPr>
            <a:xfrm>
              <a:off x="5942471" y="3434385"/>
              <a:ext cx="3041780" cy="3041780"/>
            </a:xfrm>
            <a:prstGeom prst="rect">
              <a:avLst/>
            </a:prstGeom>
          </p:spPr>
        </p:pic>
      </p:grpSp>
      <p:sp>
        <p:nvSpPr>
          <p:cNvPr id="11" name="Rechteck: abgerundete Ecken 10">
            <a:extLst>
              <a:ext uri="{FF2B5EF4-FFF2-40B4-BE49-F238E27FC236}">
                <a16:creationId xmlns:a16="http://schemas.microsoft.com/office/drawing/2014/main" id="{74FC654E-FDA9-C53B-22BA-81376B8585FD}"/>
              </a:ext>
            </a:extLst>
          </p:cNvPr>
          <p:cNvSpPr/>
          <p:nvPr/>
        </p:nvSpPr>
        <p:spPr>
          <a:xfrm>
            <a:off x="3057304" y="5851876"/>
            <a:ext cx="6077392" cy="463600"/>
          </a:xfrm>
          <a:prstGeom prst="roundRect">
            <a:avLst/>
          </a:prstGeom>
          <a:solidFill>
            <a:srgbClr val="8CCAD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solidFill>
                  <a:schemeClr val="tx1"/>
                </a:solidFill>
              </a:rPr>
              <a:t>Positive Impulse für die Wirtschaft</a:t>
            </a:r>
          </a:p>
        </p:txBody>
      </p:sp>
      <p:cxnSp>
        <p:nvCxnSpPr>
          <p:cNvPr id="18" name="Verbinder: gewinkelt 17">
            <a:extLst>
              <a:ext uri="{FF2B5EF4-FFF2-40B4-BE49-F238E27FC236}">
                <a16:creationId xmlns:a16="http://schemas.microsoft.com/office/drawing/2014/main" id="{FB50F75E-C1A1-5CE7-4E75-E1EA059BBDDD}"/>
              </a:ext>
            </a:extLst>
          </p:cNvPr>
          <p:cNvCxnSpPr>
            <a:cxnSpLocks/>
            <a:stCxn id="14" idx="2"/>
            <a:endCxn id="11" idx="1"/>
          </p:cNvCxnSpPr>
          <p:nvPr/>
        </p:nvCxnSpPr>
        <p:spPr>
          <a:xfrm rot="16200000" flipH="1">
            <a:off x="1832217" y="4858589"/>
            <a:ext cx="1125226" cy="1324947"/>
          </a:xfrm>
          <a:prstGeom prst="bentConnector2">
            <a:avLst/>
          </a:prstGeom>
          <a:ln w="57150">
            <a:solidFill>
              <a:srgbClr val="1096B6"/>
            </a:solidFill>
            <a:tailEnd type="triangle"/>
          </a:ln>
        </p:spPr>
        <p:style>
          <a:lnRef idx="1">
            <a:schemeClr val="accent1"/>
          </a:lnRef>
          <a:fillRef idx="0">
            <a:schemeClr val="accent1"/>
          </a:fillRef>
          <a:effectRef idx="0">
            <a:schemeClr val="accent1"/>
          </a:effectRef>
          <a:fontRef idx="minor">
            <a:schemeClr val="tx1"/>
          </a:fontRef>
        </p:style>
      </p:cxnSp>
      <p:cxnSp>
        <p:nvCxnSpPr>
          <p:cNvPr id="23" name="Verbinder: gewinkelt 22">
            <a:extLst>
              <a:ext uri="{FF2B5EF4-FFF2-40B4-BE49-F238E27FC236}">
                <a16:creationId xmlns:a16="http://schemas.microsoft.com/office/drawing/2014/main" id="{BFE65D28-1CB3-3B22-38E9-FC35181D8221}"/>
              </a:ext>
            </a:extLst>
          </p:cNvPr>
          <p:cNvCxnSpPr>
            <a:cxnSpLocks/>
            <a:stCxn id="16" idx="2"/>
            <a:endCxn id="11" idx="3"/>
          </p:cNvCxnSpPr>
          <p:nvPr/>
        </p:nvCxnSpPr>
        <p:spPr>
          <a:xfrm rot="5400000">
            <a:off x="9234557" y="4858590"/>
            <a:ext cx="1125226" cy="1324947"/>
          </a:xfrm>
          <a:prstGeom prst="bentConnector2">
            <a:avLst/>
          </a:prstGeom>
          <a:ln w="57150">
            <a:solidFill>
              <a:srgbClr val="1096B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6145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96B76B11-A072-F166-AD4B-F02D333AE656}"/>
              </a:ext>
            </a:extLst>
          </p:cNvPr>
          <p:cNvSpPr/>
          <p:nvPr/>
        </p:nvSpPr>
        <p:spPr>
          <a:xfrm>
            <a:off x="776173" y="1541723"/>
            <a:ext cx="5879805" cy="1951074"/>
          </a:xfrm>
          <a:custGeom>
            <a:avLst/>
            <a:gdLst>
              <a:gd name="connsiteX0" fmla="*/ 0 w 5879805"/>
              <a:gd name="connsiteY0" fmla="*/ 325186 h 1951074"/>
              <a:gd name="connsiteX1" fmla="*/ 325186 w 5879805"/>
              <a:gd name="connsiteY1" fmla="*/ 0 h 1951074"/>
              <a:gd name="connsiteX2" fmla="*/ 5554619 w 5879805"/>
              <a:gd name="connsiteY2" fmla="*/ 0 h 1951074"/>
              <a:gd name="connsiteX3" fmla="*/ 5879805 w 5879805"/>
              <a:gd name="connsiteY3" fmla="*/ 325186 h 1951074"/>
              <a:gd name="connsiteX4" fmla="*/ 5879805 w 5879805"/>
              <a:gd name="connsiteY4" fmla="*/ 1625888 h 1951074"/>
              <a:gd name="connsiteX5" fmla="*/ 5554619 w 5879805"/>
              <a:gd name="connsiteY5" fmla="*/ 1951074 h 1951074"/>
              <a:gd name="connsiteX6" fmla="*/ 325186 w 5879805"/>
              <a:gd name="connsiteY6" fmla="*/ 1951074 h 1951074"/>
              <a:gd name="connsiteX7" fmla="*/ 0 w 5879805"/>
              <a:gd name="connsiteY7" fmla="*/ 1625888 h 1951074"/>
              <a:gd name="connsiteX8" fmla="*/ 0 w 5879805"/>
              <a:gd name="connsiteY8" fmla="*/ 325186 h 1951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79805" h="1951074" fill="none" extrusionOk="0">
                <a:moveTo>
                  <a:pt x="0" y="325186"/>
                </a:moveTo>
                <a:cubicBezTo>
                  <a:pt x="15957" y="136683"/>
                  <a:pt x="152931" y="18862"/>
                  <a:pt x="325186" y="0"/>
                </a:cubicBezTo>
                <a:cubicBezTo>
                  <a:pt x="1854276" y="107183"/>
                  <a:pt x="3168609" y="-54983"/>
                  <a:pt x="5554619" y="0"/>
                </a:cubicBezTo>
                <a:cubicBezTo>
                  <a:pt x="5705113" y="7358"/>
                  <a:pt x="5854057" y="161593"/>
                  <a:pt x="5879805" y="325186"/>
                </a:cubicBezTo>
                <a:cubicBezTo>
                  <a:pt x="5878983" y="825245"/>
                  <a:pt x="5930302" y="1364867"/>
                  <a:pt x="5879805" y="1625888"/>
                </a:cubicBezTo>
                <a:cubicBezTo>
                  <a:pt x="5896017" y="1784510"/>
                  <a:pt x="5738610" y="1922498"/>
                  <a:pt x="5554619" y="1951074"/>
                </a:cubicBezTo>
                <a:cubicBezTo>
                  <a:pt x="3682781" y="1869888"/>
                  <a:pt x="2127824" y="1936797"/>
                  <a:pt x="325186" y="1951074"/>
                </a:cubicBezTo>
                <a:cubicBezTo>
                  <a:pt x="149545" y="1918897"/>
                  <a:pt x="-14598" y="1831276"/>
                  <a:pt x="0" y="1625888"/>
                </a:cubicBezTo>
                <a:cubicBezTo>
                  <a:pt x="-12527" y="1180176"/>
                  <a:pt x="-31441" y="952044"/>
                  <a:pt x="0" y="325186"/>
                </a:cubicBezTo>
                <a:close/>
              </a:path>
              <a:path w="5879805" h="1951074" stroke="0" extrusionOk="0">
                <a:moveTo>
                  <a:pt x="0" y="325186"/>
                </a:moveTo>
                <a:cubicBezTo>
                  <a:pt x="15782" y="142071"/>
                  <a:pt x="167045" y="25600"/>
                  <a:pt x="325186" y="0"/>
                </a:cubicBezTo>
                <a:cubicBezTo>
                  <a:pt x="1985229" y="-74981"/>
                  <a:pt x="5006066" y="-118873"/>
                  <a:pt x="5554619" y="0"/>
                </a:cubicBezTo>
                <a:cubicBezTo>
                  <a:pt x="5747552" y="-6961"/>
                  <a:pt x="5875790" y="146120"/>
                  <a:pt x="5879805" y="325186"/>
                </a:cubicBezTo>
                <a:cubicBezTo>
                  <a:pt x="5773581" y="924485"/>
                  <a:pt x="5781941" y="1446002"/>
                  <a:pt x="5879805" y="1625888"/>
                </a:cubicBezTo>
                <a:cubicBezTo>
                  <a:pt x="5892969" y="1798652"/>
                  <a:pt x="5741442" y="1957262"/>
                  <a:pt x="5554619" y="1951074"/>
                </a:cubicBezTo>
                <a:cubicBezTo>
                  <a:pt x="3500021" y="2027053"/>
                  <a:pt x="2882710" y="1947926"/>
                  <a:pt x="325186" y="1951074"/>
                </a:cubicBezTo>
                <a:cubicBezTo>
                  <a:pt x="130246" y="1943338"/>
                  <a:pt x="2089" y="1808066"/>
                  <a:pt x="0" y="1625888"/>
                </a:cubicBezTo>
                <a:cubicBezTo>
                  <a:pt x="9691" y="1414368"/>
                  <a:pt x="-65036" y="604955"/>
                  <a:pt x="0" y="325186"/>
                </a:cubicBezTo>
                <a:close/>
              </a:path>
            </a:pathLst>
          </a:custGeom>
          <a:solidFill>
            <a:srgbClr val="80C6D6">
              <a:alpha val="30196"/>
            </a:srgbClr>
          </a:solidFill>
          <a:ln>
            <a:solidFill>
              <a:srgbClr val="80C6D6"/>
            </a:solidFill>
            <a:extLst>
              <a:ext uri="{C807C97D-BFC1-408E-A445-0C87EB9F89A2}">
                <ask:lineSketchStyleProps xmlns:ask="http://schemas.microsoft.com/office/drawing/2018/sketchyshapes" sd="3545510063">
                  <a:prstGeom prst="round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026" name="Picture 2">
            <a:extLst>
              <a:ext uri="{FF2B5EF4-FFF2-40B4-BE49-F238E27FC236}">
                <a16:creationId xmlns:a16="http://schemas.microsoft.com/office/drawing/2014/main" id="{0C0CF77C-21CA-9F18-E4C6-086DE71FF9BB}"/>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62143" y="1335087"/>
            <a:ext cx="7487093" cy="5085060"/>
          </a:xfrm>
          <a:prstGeom prst="rect">
            <a:avLst/>
          </a:prstGeom>
          <a:noFill/>
          <a:extLst>
            <a:ext uri="{909E8E84-426E-40DD-AFC4-6F175D3DCCD1}">
              <a14:hiddenFill xmlns:a14="http://schemas.microsoft.com/office/drawing/2010/main">
                <a:solidFill>
                  <a:srgbClr val="FFFFFF"/>
                </a:solidFill>
              </a14:hiddenFill>
            </a:ext>
          </a:extLst>
        </p:spPr>
      </p:pic>
      <p:sp>
        <p:nvSpPr>
          <p:cNvPr id="5" name="Foliennummernplatzhalter 4">
            <a:extLst>
              <a:ext uri="{FF2B5EF4-FFF2-40B4-BE49-F238E27FC236}">
                <a16:creationId xmlns:a16="http://schemas.microsoft.com/office/drawing/2014/main" id="{DA08FB7C-22B4-161D-7AA1-FE3A0DB77DDA}"/>
              </a:ext>
            </a:extLst>
          </p:cNvPr>
          <p:cNvSpPr>
            <a:spLocks noGrp="1"/>
          </p:cNvSpPr>
          <p:nvPr>
            <p:ph type="sldNum" sz="quarter" idx="12"/>
          </p:nvPr>
        </p:nvSpPr>
        <p:spPr/>
        <p:txBody>
          <a:bodyPr/>
          <a:lstStyle/>
          <a:p>
            <a:fld id="{4C23FFEC-42AF-4C5F-8FEB-D69D9B6A7C04}" type="slidenum">
              <a:rPr lang="de-AT" smtClean="0"/>
              <a:t>5</a:t>
            </a:fld>
            <a:endParaRPr lang="de-AT" dirty="0"/>
          </a:p>
        </p:txBody>
      </p:sp>
      <p:sp>
        <p:nvSpPr>
          <p:cNvPr id="2" name="Titel 1">
            <a:extLst>
              <a:ext uri="{FF2B5EF4-FFF2-40B4-BE49-F238E27FC236}">
                <a16:creationId xmlns:a16="http://schemas.microsoft.com/office/drawing/2014/main" id="{31302CD3-DA14-38F9-4F76-70EBC784B23A}"/>
              </a:ext>
            </a:extLst>
          </p:cNvPr>
          <p:cNvSpPr>
            <a:spLocks noGrp="1"/>
          </p:cNvSpPr>
          <p:nvPr>
            <p:ph type="title"/>
          </p:nvPr>
        </p:nvSpPr>
        <p:spPr/>
        <p:txBody>
          <a:bodyPr/>
          <a:lstStyle/>
          <a:p>
            <a:r>
              <a:rPr lang="de-AT" dirty="0"/>
              <a:t>Der Wirtschaftskreislauf</a:t>
            </a:r>
          </a:p>
        </p:txBody>
      </p:sp>
      <p:sp>
        <p:nvSpPr>
          <p:cNvPr id="4" name="Textfeld 3">
            <a:extLst>
              <a:ext uri="{FF2B5EF4-FFF2-40B4-BE49-F238E27FC236}">
                <a16:creationId xmlns:a16="http://schemas.microsoft.com/office/drawing/2014/main" id="{5F64678D-AF43-4C32-8744-8D073093BC2D}"/>
              </a:ext>
            </a:extLst>
          </p:cNvPr>
          <p:cNvSpPr txBox="1"/>
          <p:nvPr/>
        </p:nvSpPr>
        <p:spPr>
          <a:xfrm>
            <a:off x="7311212" y="2659172"/>
            <a:ext cx="4380613" cy="2246769"/>
          </a:xfrm>
          <a:prstGeom prst="rect">
            <a:avLst/>
          </a:prstGeom>
          <a:noFill/>
        </p:spPr>
        <p:txBody>
          <a:bodyPr wrap="square">
            <a:spAutoFit/>
          </a:bodyPr>
          <a:lstStyle/>
          <a:p>
            <a:pPr algn="ctr"/>
            <a:r>
              <a:rPr lang="de-DE" sz="2000" dirty="0"/>
              <a:t>Haushalte und Unternehmen zahlen </a:t>
            </a:r>
            <a:r>
              <a:rPr lang="de-DE" sz="2000" b="1" dirty="0"/>
              <a:t>Steuern und Abgaben </a:t>
            </a:r>
            <a:r>
              <a:rPr lang="de-DE" sz="2000" dirty="0"/>
              <a:t>an den Staat.</a:t>
            </a:r>
          </a:p>
          <a:p>
            <a:pPr algn="ctr"/>
            <a:r>
              <a:rPr lang="de-DE" sz="2000" dirty="0"/>
              <a:t>Der Staat verwendet dieses Geld, um beispielsweise Straßen, Schulen, Krankenhäuser zu bauen oder Haushalte und Unternehmen finanziell zu unterstützen.</a:t>
            </a:r>
            <a:endParaRPr lang="de-AT" sz="2000" dirty="0"/>
          </a:p>
        </p:txBody>
      </p:sp>
    </p:spTree>
    <p:extLst>
      <p:ext uri="{BB962C8B-B14F-4D97-AF65-F5344CB8AC3E}">
        <p14:creationId xmlns:p14="http://schemas.microsoft.com/office/powerpoint/2010/main" val="20263841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3DFB97-84BE-4B62-1E95-8ED4AD0CA706}"/>
              </a:ext>
            </a:extLst>
          </p:cNvPr>
          <p:cNvSpPr>
            <a:spLocks noGrp="1"/>
          </p:cNvSpPr>
          <p:nvPr>
            <p:ph type="title"/>
          </p:nvPr>
        </p:nvSpPr>
        <p:spPr/>
        <p:txBody>
          <a:bodyPr/>
          <a:lstStyle/>
          <a:p>
            <a:r>
              <a:rPr lang="de-AT" dirty="0"/>
              <a:t>Steuerarten</a:t>
            </a:r>
          </a:p>
        </p:txBody>
      </p:sp>
      <p:sp>
        <p:nvSpPr>
          <p:cNvPr id="4" name="Foliennummernplatzhalter 3">
            <a:extLst>
              <a:ext uri="{FF2B5EF4-FFF2-40B4-BE49-F238E27FC236}">
                <a16:creationId xmlns:a16="http://schemas.microsoft.com/office/drawing/2014/main" id="{134475C3-FA78-37F6-DD02-8876FFDAD3A4}"/>
              </a:ext>
            </a:extLst>
          </p:cNvPr>
          <p:cNvSpPr>
            <a:spLocks noGrp="1"/>
          </p:cNvSpPr>
          <p:nvPr>
            <p:ph type="sldNum" sz="quarter" idx="12"/>
          </p:nvPr>
        </p:nvSpPr>
        <p:spPr/>
        <p:txBody>
          <a:bodyPr/>
          <a:lstStyle/>
          <a:p>
            <a:r>
              <a:rPr lang="de-AT"/>
              <a:t>Folie </a:t>
            </a:r>
            <a:fld id="{4C23FFEC-42AF-4C5F-8FEB-D69D9B6A7C04}" type="slidenum">
              <a:rPr lang="de-AT" smtClean="0"/>
              <a:pPr/>
              <a:t>6</a:t>
            </a:fld>
            <a:endParaRPr lang="de-AT" dirty="0"/>
          </a:p>
        </p:txBody>
      </p:sp>
      <p:sp>
        <p:nvSpPr>
          <p:cNvPr id="11" name="Freihandform 1">
            <a:extLst>
              <a:ext uri="{FF2B5EF4-FFF2-40B4-BE49-F238E27FC236}">
                <a16:creationId xmlns:a16="http://schemas.microsoft.com/office/drawing/2014/main" id="{091D421A-83AB-F058-83A3-5A40E624682F}"/>
              </a:ext>
            </a:extLst>
          </p:cNvPr>
          <p:cNvSpPr/>
          <p:nvPr/>
        </p:nvSpPr>
        <p:spPr>
          <a:xfrm>
            <a:off x="-21771" y="2629891"/>
            <a:ext cx="12213771" cy="277586"/>
          </a:xfrm>
          <a:custGeom>
            <a:avLst/>
            <a:gdLst>
              <a:gd name="connsiteX0" fmla="*/ 0 w 12213771"/>
              <a:gd name="connsiteY0" fmla="*/ 0 h 277586"/>
              <a:gd name="connsiteX1" fmla="*/ 3233057 w 12213771"/>
              <a:gd name="connsiteY1" fmla="*/ 244929 h 277586"/>
              <a:gd name="connsiteX2" fmla="*/ 6057900 w 12213771"/>
              <a:gd name="connsiteY2" fmla="*/ 179614 h 277586"/>
              <a:gd name="connsiteX3" fmla="*/ 8425542 w 12213771"/>
              <a:gd name="connsiteY3" fmla="*/ 163286 h 277586"/>
              <a:gd name="connsiteX4" fmla="*/ 10597242 w 12213771"/>
              <a:gd name="connsiteY4" fmla="*/ 277586 h 277586"/>
              <a:gd name="connsiteX5" fmla="*/ 12213771 w 12213771"/>
              <a:gd name="connsiteY5" fmla="*/ 163286 h 277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13771" h="277586">
                <a:moveTo>
                  <a:pt x="0" y="0"/>
                </a:moveTo>
                <a:cubicBezTo>
                  <a:pt x="1111703" y="107496"/>
                  <a:pt x="2223407" y="214993"/>
                  <a:pt x="3233057" y="244929"/>
                </a:cubicBezTo>
                <a:lnTo>
                  <a:pt x="6057900" y="179614"/>
                </a:lnTo>
                <a:cubicBezTo>
                  <a:pt x="6923314" y="166007"/>
                  <a:pt x="7668985" y="146957"/>
                  <a:pt x="8425542" y="163286"/>
                </a:cubicBezTo>
                <a:cubicBezTo>
                  <a:pt x="9182099" y="179615"/>
                  <a:pt x="9965871" y="277586"/>
                  <a:pt x="10597242" y="277586"/>
                </a:cubicBezTo>
                <a:cubicBezTo>
                  <a:pt x="11228613" y="277586"/>
                  <a:pt x="11721192" y="220436"/>
                  <a:pt x="12213771" y="163286"/>
                </a:cubicBezTo>
              </a:path>
            </a:pathLst>
          </a:custGeom>
          <a:noFill/>
          <a:ln w="28575">
            <a:solidFill>
              <a:srgbClr val="6675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lumMod val="85000"/>
                  <a:lumOff val="15000"/>
                </a:schemeClr>
              </a:solidFill>
              <a:latin typeface="+mj-lt"/>
            </a:endParaRPr>
          </a:p>
        </p:txBody>
      </p:sp>
      <p:grpSp>
        <p:nvGrpSpPr>
          <p:cNvPr id="53" name="Gruppieren 52">
            <a:extLst>
              <a:ext uri="{FF2B5EF4-FFF2-40B4-BE49-F238E27FC236}">
                <a16:creationId xmlns:a16="http://schemas.microsoft.com/office/drawing/2014/main" id="{04785ACD-579D-8C20-ACFA-49142E948CB5}"/>
              </a:ext>
            </a:extLst>
          </p:cNvPr>
          <p:cNvGrpSpPr/>
          <p:nvPr/>
        </p:nvGrpSpPr>
        <p:grpSpPr>
          <a:xfrm>
            <a:off x="2054546" y="2391603"/>
            <a:ext cx="2206922" cy="2074794"/>
            <a:chOff x="653584" y="2855461"/>
            <a:chExt cx="2206922" cy="2074794"/>
          </a:xfrm>
        </p:grpSpPr>
        <p:grpSp>
          <p:nvGrpSpPr>
            <p:cNvPr id="13" name="Gruppieren 12">
              <a:extLst>
                <a:ext uri="{FF2B5EF4-FFF2-40B4-BE49-F238E27FC236}">
                  <a16:creationId xmlns:a16="http://schemas.microsoft.com/office/drawing/2014/main" id="{AE7B442F-D3C2-38E0-5E10-9BF37357C14D}"/>
                </a:ext>
              </a:extLst>
            </p:cNvPr>
            <p:cNvGrpSpPr/>
            <p:nvPr/>
          </p:nvGrpSpPr>
          <p:grpSpPr>
            <a:xfrm>
              <a:off x="653584" y="2855461"/>
              <a:ext cx="2206922" cy="2074794"/>
              <a:chOff x="3904356" y="2609836"/>
              <a:chExt cx="2206922" cy="1970899"/>
            </a:xfrm>
          </p:grpSpPr>
          <p:sp>
            <p:nvSpPr>
              <p:cNvPr id="15" name="Rechteck 14">
                <a:extLst>
                  <a:ext uri="{FF2B5EF4-FFF2-40B4-BE49-F238E27FC236}">
                    <a16:creationId xmlns:a16="http://schemas.microsoft.com/office/drawing/2014/main" id="{DE0DEF37-BA11-3E7F-7015-332B0E60B72D}"/>
                  </a:ext>
                </a:extLst>
              </p:cNvPr>
              <p:cNvSpPr/>
              <p:nvPr/>
            </p:nvSpPr>
            <p:spPr>
              <a:xfrm>
                <a:off x="3906724" y="2928518"/>
                <a:ext cx="2196000" cy="1652217"/>
              </a:xfrm>
              <a:custGeom>
                <a:avLst/>
                <a:gdLst>
                  <a:gd name="connsiteX0" fmla="*/ 0 w 2196000"/>
                  <a:gd name="connsiteY0" fmla="*/ 0 h 1652217"/>
                  <a:gd name="connsiteX1" fmla="*/ 2196000 w 2196000"/>
                  <a:gd name="connsiteY1" fmla="*/ 0 h 1652217"/>
                  <a:gd name="connsiteX2" fmla="*/ 2196000 w 2196000"/>
                  <a:gd name="connsiteY2" fmla="*/ 1652217 h 1652217"/>
                  <a:gd name="connsiteX3" fmla="*/ 0 w 2196000"/>
                  <a:gd name="connsiteY3" fmla="*/ 1652217 h 1652217"/>
                  <a:gd name="connsiteX4" fmla="*/ 0 w 2196000"/>
                  <a:gd name="connsiteY4" fmla="*/ 0 h 16522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000" h="1652217" fill="none" extrusionOk="0">
                    <a:moveTo>
                      <a:pt x="0" y="0"/>
                    </a:moveTo>
                    <a:cubicBezTo>
                      <a:pt x="708713" y="-33775"/>
                      <a:pt x="1218659" y="138873"/>
                      <a:pt x="2196000" y="0"/>
                    </a:cubicBezTo>
                    <a:cubicBezTo>
                      <a:pt x="2261959" y="188274"/>
                      <a:pt x="2200362" y="1247148"/>
                      <a:pt x="2196000" y="1652217"/>
                    </a:cubicBezTo>
                    <a:cubicBezTo>
                      <a:pt x="1538118" y="1514887"/>
                      <a:pt x="768040" y="1514361"/>
                      <a:pt x="0" y="1652217"/>
                    </a:cubicBezTo>
                    <a:cubicBezTo>
                      <a:pt x="37350" y="896845"/>
                      <a:pt x="-71532" y="586904"/>
                      <a:pt x="0" y="0"/>
                    </a:cubicBezTo>
                    <a:close/>
                  </a:path>
                  <a:path w="2196000" h="1652217" stroke="0" extrusionOk="0">
                    <a:moveTo>
                      <a:pt x="0" y="0"/>
                    </a:moveTo>
                    <a:cubicBezTo>
                      <a:pt x="580753" y="-101487"/>
                      <a:pt x="1543898" y="-162162"/>
                      <a:pt x="2196000" y="0"/>
                    </a:cubicBezTo>
                    <a:cubicBezTo>
                      <a:pt x="2126517" y="548422"/>
                      <a:pt x="2127965" y="1234356"/>
                      <a:pt x="2196000" y="1652217"/>
                    </a:cubicBezTo>
                    <a:cubicBezTo>
                      <a:pt x="1577972" y="1702282"/>
                      <a:pt x="924665" y="1493768"/>
                      <a:pt x="0" y="1652217"/>
                    </a:cubicBezTo>
                    <a:cubicBezTo>
                      <a:pt x="-26638" y="1335861"/>
                      <a:pt x="-19851" y="573974"/>
                      <a:pt x="0" y="0"/>
                    </a:cubicBezTo>
                    <a:close/>
                  </a:path>
                </a:pathLst>
              </a:custGeom>
              <a:solidFill>
                <a:srgbClr val="ACD9E3"/>
              </a:solidFill>
              <a:ln w="9525">
                <a:solidFill>
                  <a:schemeClr val="tx1">
                    <a:lumMod val="95000"/>
                    <a:lumOff val="5000"/>
                  </a:schemeClr>
                </a:solidFill>
                <a:extLst>
                  <a:ext uri="{C807C97D-BFC1-408E-A445-0C87EB9F89A2}">
                    <ask:lineSketchStyleProps xmlns:ask="http://schemas.microsoft.com/office/drawing/2018/sketchyshapes" sd="981765707">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dirty="0">
                  <a:solidFill>
                    <a:schemeClr val="tx1">
                      <a:lumMod val="85000"/>
                      <a:lumOff val="15000"/>
                    </a:schemeClr>
                  </a:solidFill>
                  <a:latin typeface="+mj-lt"/>
                </a:endParaRPr>
              </a:p>
            </p:txBody>
          </p:sp>
          <p:pic>
            <p:nvPicPr>
              <p:cNvPr id="16" name="Grafik 15" descr="Ein Bild, das Text enthält.&#10;&#10;Automatisch generierte Beschreibung">
                <a:extLst>
                  <a:ext uri="{FF2B5EF4-FFF2-40B4-BE49-F238E27FC236}">
                    <a16:creationId xmlns:a16="http://schemas.microsoft.com/office/drawing/2014/main" id="{7DD9F03D-E163-2968-AE82-336E0226F41C}"/>
                  </a:ext>
                </a:extLst>
              </p:cNvPr>
              <p:cNvPicPr>
                <a:picLocks noChangeAspect="1"/>
              </p:cNvPicPr>
              <p:nvPr/>
            </p:nvPicPr>
            <p:blipFill rotWithShape="1">
              <a:blip r:embed="rId2">
                <a:duotone>
                  <a:prstClr val="black"/>
                  <a:srgbClr val="D2AAA6">
                    <a:tint val="45000"/>
                    <a:satMod val="400000"/>
                  </a:srgbClr>
                </a:duotone>
              </a:blip>
              <a:srcRect l="15441" r="78542" b="53091"/>
              <a:stretch/>
            </p:blipFill>
            <p:spPr>
              <a:xfrm>
                <a:off x="4909459" y="2609836"/>
                <a:ext cx="216861" cy="748059"/>
              </a:xfrm>
              <a:prstGeom prst="rect">
                <a:avLst/>
              </a:prstGeom>
            </p:spPr>
          </p:pic>
          <p:sp>
            <p:nvSpPr>
              <p:cNvPr id="17" name="Textfeld 16">
                <a:extLst>
                  <a:ext uri="{FF2B5EF4-FFF2-40B4-BE49-F238E27FC236}">
                    <a16:creationId xmlns:a16="http://schemas.microsoft.com/office/drawing/2014/main" id="{95ED9FEB-BA41-E88C-2BE6-95913BE6484C}"/>
                  </a:ext>
                </a:extLst>
              </p:cNvPr>
              <p:cNvSpPr txBox="1"/>
              <p:nvPr/>
            </p:nvSpPr>
            <p:spPr>
              <a:xfrm>
                <a:off x="3904356" y="3248716"/>
                <a:ext cx="2206922" cy="350838"/>
              </a:xfrm>
              <a:prstGeom prst="rect">
                <a:avLst/>
              </a:prstGeom>
              <a:noFill/>
            </p:spPr>
            <p:txBody>
              <a:bodyPr wrap="square" rtlCol="0">
                <a:spAutoFit/>
              </a:bodyPr>
              <a:lstStyle/>
              <a:p>
                <a:pPr algn="ctr"/>
                <a:r>
                  <a:rPr lang="de-DE" b="1" dirty="0">
                    <a:latin typeface="+mj-lt"/>
                  </a:rPr>
                  <a:t>Umsatzsteuer</a:t>
                </a:r>
              </a:p>
            </p:txBody>
          </p:sp>
        </p:grpSp>
        <p:pic>
          <p:nvPicPr>
            <p:cNvPr id="42" name="Grafik 41" descr="Warenkorb mit einfarbiger Füllung">
              <a:extLst>
                <a:ext uri="{FF2B5EF4-FFF2-40B4-BE49-F238E27FC236}">
                  <a16:creationId xmlns:a16="http://schemas.microsoft.com/office/drawing/2014/main" id="{C69E9C1C-3475-930D-7915-1C107899204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09917" y="3916873"/>
              <a:ext cx="914400" cy="914400"/>
            </a:xfrm>
            <a:prstGeom prst="rect">
              <a:avLst/>
            </a:prstGeom>
          </p:spPr>
        </p:pic>
      </p:grpSp>
      <p:grpSp>
        <p:nvGrpSpPr>
          <p:cNvPr id="54" name="Gruppieren 53">
            <a:extLst>
              <a:ext uri="{FF2B5EF4-FFF2-40B4-BE49-F238E27FC236}">
                <a16:creationId xmlns:a16="http://schemas.microsoft.com/office/drawing/2014/main" id="{0B4E7750-D1FC-045A-C7E5-D71AA6B5CBC3}"/>
              </a:ext>
            </a:extLst>
          </p:cNvPr>
          <p:cNvGrpSpPr/>
          <p:nvPr/>
        </p:nvGrpSpPr>
        <p:grpSpPr>
          <a:xfrm>
            <a:off x="5041903" y="2481569"/>
            <a:ext cx="2233010" cy="2088683"/>
            <a:chOff x="3640941" y="2945427"/>
            <a:chExt cx="2233010" cy="2088683"/>
          </a:xfrm>
        </p:grpSpPr>
        <p:grpSp>
          <p:nvGrpSpPr>
            <p:cNvPr id="19" name="Gruppieren 18">
              <a:extLst>
                <a:ext uri="{FF2B5EF4-FFF2-40B4-BE49-F238E27FC236}">
                  <a16:creationId xmlns:a16="http://schemas.microsoft.com/office/drawing/2014/main" id="{354DC5CE-B5C6-3A79-641B-782784736EC6}"/>
                </a:ext>
              </a:extLst>
            </p:cNvPr>
            <p:cNvGrpSpPr/>
            <p:nvPr/>
          </p:nvGrpSpPr>
          <p:grpSpPr>
            <a:xfrm>
              <a:off x="3640941" y="2945427"/>
              <a:ext cx="2233010" cy="2088683"/>
              <a:chOff x="1338943" y="2601802"/>
              <a:chExt cx="2233010" cy="3077548"/>
            </a:xfrm>
          </p:grpSpPr>
          <p:grpSp>
            <p:nvGrpSpPr>
              <p:cNvPr id="22" name="Gruppieren 21">
                <a:extLst>
                  <a:ext uri="{FF2B5EF4-FFF2-40B4-BE49-F238E27FC236}">
                    <a16:creationId xmlns:a16="http://schemas.microsoft.com/office/drawing/2014/main" id="{6D7BFED2-A10B-4836-F234-87033A504761}"/>
                  </a:ext>
                </a:extLst>
              </p:cNvPr>
              <p:cNvGrpSpPr/>
              <p:nvPr/>
            </p:nvGrpSpPr>
            <p:grpSpPr>
              <a:xfrm>
                <a:off x="1338943" y="2923419"/>
                <a:ext cx="2233010" cy="2755931"/>
                <a:chOff x="1338943" y="2923419"/>
                <a:chExt cx="2233010" cy="2755931"/>
              </a:xfrm>
            </p:grpSpPr>
            <p:sp>
              <p:nvSpPr>
                <p:cNvPr id="24" name="Rechteck 23">
                  <a:extLst>
                    <a:ext uri="{FF2B5EF4-FFF2-40B4-BE49-F238E27FC236}">
                      <a16:creationId xmlns:a16="http://schemas.microsoft.com/office/drawing/2014/main" id="{700CDCF7-6889-56C4-E3EE-110A2D733FD4}"/>
                    </a:ext>
                  </a:extLst>
                </p:cNvPr>
                <p:cNvSpPr/>
                <p:nvPr/>
              </p:nvSpPr>
              <p:spPr>
                <a:xfrm>
                  <a:off x="1338943" y="2923419"/>
                  <a:ext cx="2196000" cy="2755931"/>
                </a:xfrm>
                <a:custGeom>
                  <a:avLst/>
                  <a:gdLst>
                    <a:gd name="connsiteX0" fmla="*/ 0 w 2196000"/>
                    <a:gd name="connsiteY0" fmla="*/ 0 h 2755931"/>
                    <a:gd name="connsiteX1" fmla="*/ 2196000 w 2196000"/>
                    <a:gd name="connsiteY1" fmla="*/ 0 h 2755931"/>
                    <a:gd name="connsiteX2" fmla="*/ 2196000 w 2196000"/>
                    <a:gd name="connsiteY2" fmla="*/ 2755931 h 2755931"/>
                    <a:gd name="connsiteX3" fmla="*/ 0 w 2196000"/>
                    <a:gd name="connsiteY3" fmla="*/ 2755931 h 2755931"/>
                    <a:gd name="connsiteX4" fmla="*/ 0 w 2196000"/>
                    <a:gd name="connsiteY4" fmla="*/ 0 h 2755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000" h="2755931" fill="none" extrusionOk="0">
                      <a:moveTo>
                        <a:pt x="0" y="0"/>
                      </a:moveTo>
                      <a:cubicBezTo>
                        <a:pt x="300776" y="-49533"/>
                        <a:pt x="1244719" y="-14809"/>
                        <a:pt x="2196000" y="0"/>
                      </a:cubicBezTo>
                      <a:cubicBezTo>
                        <a:pt x="2283639" y="548686"/>
                        <a:pt x="2123321" y="1439894"/>
                        <a:pt x="2196000" y="2755931"/>
                      </a:cubicBezTo>
                      <a:cubicBezTo>
                        <a:pt x="1322457" y="2707700"/>
                        <a:pt x="706056" y="2840386"/>
                        <a:pt x="0" y="2755931"/>
                      </a:cubicBezTo>
                      <a:cubicBezTo>
                        <a:pt x="-38581" y="1532681"/>
                        <a:pt x="63341" y="404404"/>
                        <a:pt x="0" y="0"/>
                      </a:cubicBezTo>
                      <a:close/>
                    </a:path>
                    <a:path w="2196000" h="2755931" stroke="0" extrusionOk="0">
                      <a:moveTo>
                        <a:pt x="0" y="0"/>
                      </a:moveTo>
                      <a:cubicBezTo>
                        <a:pt x="579241" y="118645"/>
                        <a:pt x="1618304" y="116012"/>
                        <a:pt x="2196000" y="0"/>
                      </a:cubicBezTo>
                      <a:cubicBezTo>
                        <a:pt x="2063118" y="507846"/>
                        <a:pt x="2280951" y="2051528"/>
                        <a:pt x="2196000" y="2755931"/>
                      </a:cubicBezTo>
                      <a:cubicBezTo>
                        <a:pt x="1411660" y="2890531"/>
                        <a:pt x="279043" y="2598735"/>
                        <a:pt x="0" y="2755931"/>
                      </a:cubicBezTo>
                      <a:cubicBezTo>
                        <a:pt x="-20187" y="2087504"/>
                        <a:pt x="-152480" y="329586"/>
                        <a:pt x="0" y="0"/>
                      </a:cubicBezTo>
                      <a:close/>
                    </a:path>
                  </a:pathLst>
                </a:custGeom>
                <a:solidFill>
                  <a:srgbClr val="ACD9E3"/>
                </a:solidFill>
                <a:ln w="9525">
                  <a:solidFill>
                    <a:schemeClr val="tx1">
                      <a:lumMod val="85000"/>
                      <a:lumOff val="15000"/>
                    </a:schemeClr>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dirty="0">
                    <a:solidFill>
                      <a:schemeClr val="tx1">
                        <a:lumMod val="85000"/>
                        <a:lumOff val="15000"/>
                      </a:schemeClr>
                    </a:solidFill>
                    <a:latin typeface="+mj-lt"/>
                  </a:endParaRPr>
                </a:p>
              </p:txBody>
            </p:sp>
            <p:sp>
              <p:nvSpPr>
                <p:cNvPr id="25" name="Textfeld 24">
                  <a:extLst>
                    <a:ext uri="{FF2B5EF4-FFF2-40B4-BE49-F238E27FC236}">
                      <a16:creationId xmlns:a16="http://schemas.microsoft.com/office/drawing/2014/main" id="{38CAA567-5675-7272-7A0C-22EAEFB8AB3A}"/>
                    </a:ext>
                  </a:extLst>
                </p:cNvPr>
                <p:cNvSpPr txBox="1"/>
                <p:nvPr/>
              </p:nvSpPr>
              <p:spPr>
                <a:xfrm>
                  <a:off x="1438354" y="3474749"/>
                  <a:ext cx="2133599" cy="544188"/>
                </a:xfrm>
                <a:prstGeom prst="rect">
                  <a:avLst/>
                </a:prstGeom>
                <a:noFill/>
              </p:spPr>
              <p:txBody>
                <a:bodyPr wrap="square" rtlCol="0">
                  <a:spAutoFit/>
                </a:bodyPr>
                <a:lstStyle/>
                <a:p>
                  <a:pPr algn="ctr"/>
                  <a:r>
                    <a:rPr lang="de-DE" b="1" dirty="0">
                      <a:latin typeface="+mj-lt"/>
                    </a:rPr>
                    <a:t>Einkommensteuer</a:t>
                  </a:r>
                </a:p>
              </p:txBody>
            </p:sp>
          </p:grpSp>
          <p:pic>
            <p:nvPicPr>
              <p:cNvPr id="23" name="Grafik 22" descr="Ein Bild, das Text enthält.&#10;&#10;Automatisch generierte Beschreibung">
                <a:extLst>
                  <a:ext uri="{FF2B5EF4-FFF2-40B4-BE49-F238E27FC236}">
                    <a16:creationId xmlns:a16="http://schemas.microsoft.com/office/drawing/2014/main" id="{257D3768-5E34-78E6-5C49-943F48A9956E}"/>
                  </a:ext>
                </a:extLst>
              </p:cNvPr>
              <p:cNvPicPr>
                <a:picLocks noChangeAspect="1"/>
              </p:cNvPicPr>
              <p:nvPr/>
            </p:nvPicPr>
            <p:blipFill rotWithShape="1">
              <a:blip r:embed="rId2">
                <a:duotone>
                  <a:prstClr val="black"/>
                  <a:srgbClr val="CDC1AE">
                    <a:tint val="45000"/>
                    <a:satMod val="400000"/>
                  </a:srgbClr>
                </a:duotone>
              </a:blip>
              <a:srcRect l="20638" r="73617" b="48146"/>
              <a:stretch/>
            </p:blipFill>
            <p:spPr>
              <a:xfrm>
                <a:off x="2371211" y="2601802"/>
                <a:ext cx="218526" cy="872946"/>
              </a:xfrm>
              <a:prstGeom prst="rect">
                <a:avLst/>
              </a:prstGeom>
            </p:spPr>
          </p:pic>
        </p:grpSp>
        <p:pic>
          <p:nvPicPr>
            <p:cNvPr id="44" name="Grafik 43" descr="Gehaltsabrechnung mit einfarbiger Füllung">
              <a:extLst>
                <a:ext uri="{FF2B5EF4-FFF2-40B4-BE49-F238E27FC236}">
                  <a16:creationId xmlns:a16="http://schemas.microsoft.com/office/drawing/2014/main" id="{13E6C97A-3E1A-200C-CF1D-B0894A95465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86772" y="4013462"/>
              <a:ext cx="914400" cy="914400"/>
            </a:xfrm>
            <a:prstGeom prst="rect">
              <a:avLst/>
            </a:prstGeom>
          </p:spPr>
        </p:pic>
      </p:grpSp>
      <p:grpSp>
        <p:nvGrpSpPr>
          <p:cNvPr id="55" name="Gruppieren 54">
            <a:extLst>
              <a:ext uri="{FF2B5EF4-FFF2-40B4-BE49-F238E27FC236}">
                <a16:creationId xmlns:a16="http://schemas.microsoft.com/office/drawing/2014/main" id="{5628B6D8-6319-A3EA-8BD9-600CBD6D488A}"/>
              </a:ext>
            </a:extLst>
          </p:cNvPr>
          <p:cNvGrpSpPr/>
          <p:nvPr/>
        </p:nvGrpSpPr>
        <p:grpSpPr>
          <a:xfrm>
            <a:off x="7781762" y="2409660"/>
            <a:ext cx="2206922" cy="2056737"/>
            <a:chOff x="6380800" y="2873518"/>
            <a:chExt cx="2206922" cy="2056737"/>
          </a:xfrm>
        </p:grpSpPr>
        <p:grpSp>
          <p:nvGrpSpPr>
            <p:cNvPr id="27" name="Gruppieren 26">
              <a:extLst>
                <a:ext uri="{FF2B5EF4-FFF2-40B4-BE49-F238E27FC236}">
                  <a16:creationId xmlns:a16="http://schemas.microsoft.com/office/drawing/2014/main" id="{3D695CF3-4B59-05F7-DA3C-1BD1D9BA5ACC}"/>
                </a:ext>
              </a:extLst>
            </p:cNvPr>
            <p:cNvGrpSpPr/>
            <p:nvPr/>
          </p:nvGrpSpPr>
          <p:grpSpPr>
            <a:xfrm>
              <a:off x="6380800" y="2873518"/>
              <a:ext cx="2206922" cy="2056737"/>
              <a:chOff x="3906724" y="2609836"/>
              <a:chExt cx="2206922" cy="2056737"/>
            </a:xfrm>
          </p:grpSpPr>
          <p:sp>
            <p:nvSpPr>
              <p:cNvPr id="30" name="Rechteck 29">
                <a:extLst>
                  <a:ext uri="{FF2B5EF4-FFF2-40B4-BE49-F238E27FC236}">
                    <a16:creationId xmlns:a16="http://schemas.microsoft.com/office/drawing/2014/main" id="{C869D7EE-F298-4110-AA46-3C2A0BC59C40}"/>
                  </a:ext>
                </a:extLst>
              </p:cNvPr>
              <p:cNvSpPr/>
              <p:nvPr/>
            </p:nvSpPr>
            <p:spPr>
              <a:xfrm>
                <a:off x="3906724" y="2928519"/>
                <a:ext cx="2196000" cy="1738054"/>
              </a:xfrm>
              <a:custGeom>
                <a:avLst/>
                <a:gdLst>
                  <a:gd name="connsiteX0" fmla="*/ 0 w 2196000"/>
                  <a:gd name="connsiteY0" fmla="*/ 0 h 1738054"/>
                  <a:gd name="connsiteX1" fmla="*/ 2196000 w 2196000"/>
                  <a:gd name="connsiteY1" fmla="*/ 0 h 1738054"/>
                  <a:gd name="connsiteX2" fmla="*/ 2196000 w 2196000"/>
                  <a:gd name="connsiteY2" fmla="*/ 1738054 h 1738054"/>
                  <a:gd name="connsiteX3" fmla="*/ 0 w 2196000"/>
                  <a:gd name="connsiteY3" fmla="*/ 1738054 h 1738054"/>
                  <a:gd name="connsiteX4" fmla="*/ 0 w 2196000"/>
                  <a:gd name="connsiteY4" fmla="*/ 0 h 1738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6000" h="1738054" fill="none" extrusionOk="0">
                    <a:moveTo>
                      <a:pt x="0" y="0"/>
                    </a:moveTo>
                    <a:cubicBezTo>
                      <a:pt x="708713" y="-33775"/>
                      <a:pt x="1218659" y="138873"/>
                      <a:pt x="2196000" y="0"/>
                    </a:cubicBezTo>
                    <a:cubicBezTo>
                      <a:pt x="2214954" y="316002"/>
                      <a:pt x="2050614" y="1531171"/>
                      <a:pt x="2196000" y="1738054"/>
                    </a:cubicBezTo>
                    <a:cubicBezTo>
                      <a:pt x="1538118" y="1600724"/>
                      <a:pt x="768040" y="1600198"/>
                      <a:pt x="0" y="1738054"/>
                    </a:cubicBezTo>
                    <a:cubicBezTo>
                      <a:pt x="43127" y="1412305"/>
                      <a:pt x="-150224" y="579120"/>
                      <a:pt x="0" y="0"/>
                    </a:cubicBezTo>
                    <a:close/>
                  </a:path>
                  <a:path w="2196000" h="1738054" stroke="0" extrusionOk="0">
                    <a:moveTo>
                      <a:pt x="0" y="0"/>
                    </a:moveTo>
                    <a:cubicBezTo>
                      <a:pt x="580753" y="-101487"/>
                      <a:pt x="1543898" y="-162162"/>
                      <a:pt x="2196000" y="0"/>
                    </a:cubicBezTo>
                    <a:cubicBezTo>
                      <a:pt x="2293763" y="736597"/>
                      <a:pt x="2066529" y="1215837"/>
                      <a:pt x="2196000" y="1738054"/>
                    </a:cubicBezTo>
                    <a:cubicBezTo>
                      <a:pt x="1577972" y="1788119"/>
                      <a:pt x="924665" y="1579605"/>
                      <a:pt x="0" y="1738054"/>
                    </a:cubicBezTo>
                    <a:cubicBezTo>
                      <a:pt x="-100696" y="1182364"/>
                      <a:pt x="-145732" y="473996"/>
                      <a:pt x="0" y="0"/>
                    </a:cubicBezTo>
                    <a:close/>
                  </a:path>
                </a:pathLst>
              </a:custGeom>
              <a:solidFill>
                <a:srgbClr val="ACD9E3">
                  <a:alpha val="77854"/>
                </a:srgbClr>
              </a:solidFill>
              <a:ln w="9525">
                <a:solidFill>
                  <a:schemeClr val="tx1">
                    <a:lumMod val="95000"/>
                    <a:lumOff val="5000"/>
                  </a:schemeClr>
                </a:solidFill>
                <a:extLst>
                  <a:ext uri="{C807C97D-BFC1-408E-A445-0C87EB9F89A2}">
                    <ask:lineSketchStyleProps xmlns:ask="http://schemas.microsoft.com/office/drawing/2018/sketchyshapes" sd="981765707">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dirty="0">
                  <a:solidFill>
                    <a:schemeClr val="tx1">
                      <a:lumMod val="85000"/>
                      <a:lumOff val="15000"/>
                    </a:schemeClr>
                  </a:solidFill>
                  <a:latin typeface="+mj-lt"/>
                </a:endParaRPr>
              </a:p>
            </p:txBody>
          </p:sp>
          <p:pic>
            <p:nvPicPr>
              <p:cNvPr id="31" name="Grafik 30" descr="Ein Bild, das Text enthält.&#10;&#10;Automatisch generierte Beschreibung">
                <a:extLst>
                  <a:ext uri="{FF2B5EF4-FFF2-40B4-BE49-F238E27FC236}">
                    <a16:creationId xmlns:a16="http://schemas.microsoft.com/office/drawing/2014/main" id="{FDD4A9D4-7B41-49C5-72B2-352218AE0608}"/>
                  </a:ext>
                </a:extLst>
              </p:cNvPr>
              <p:cNvPicPr>
                <a:picLocks noChangeAspect="1"/>
              </p:cNvPicPr>
              <p:nvPr/>
            </p:nvPicPr>
            <p:blipFill rotWithShape="1">
              <a:blip r:embed="rId2">
                <a:duotone>
                  <a:prstClr val="black"/>
                  <a:srgbClr val="D2AAA6">
                    <a:tint val="45000"/>
                    <a:satMod val="400000"/>
                  </a:srgbClr>
                </a:duotone>
              </a:blip>
              <a:srcRect l="15441" r="78542" b="53091"/>
              <a:stretch/>
            </p:blipFill>
            <p:spPr>
              <a:xfrm>
                <a:off x="4909459" y="2609836"/>
                <a:ext cx="216861" cy="748059"/>
              </a:xfrm>
              <a:prstGeom prst="rect">
                <a:avLst/>
              </a:prstGeom>
            </p:spPr>
          </p:pic>
          <p:sp>
            <p:nvSpPr>
              <p:cNvPr id="32" name="Textfeld 31">
                <a:extLst>
                  <a:ext uri="{FF2B5EF4-FFF2-40B4-BE49-F238E27FC236}">
                    <a16:creationId xmlns:a16="http://schemas.microsoft.com/office/drawing/2014/main" id="{43908929-7F07-22E1-E990-B0CECC66012C}"/>
                  </a:ext>
                </a:extLst>
              </p:cNvPr>
              <p:cNvSpPr txBox="1"/>
              <p:nvPr/>
            </p:nvSpPr>
            <p:spPr>
              <a:xfrm>
                <a:off x="3906724" y="3194056"/>
                <a:ext cx="2206922" cy="369332"/>
              </a:xfrm>
              <a:prstGeom prst="rect">
                <a:avLst/>
              </a:prstGeom>
              <a:noFill/>
            </p:spPr>
            <p:txBody>
              <a:bodyPr wrap="square" rtlCol="0">
                <a:spAutoFit/>
              </a:bodyPr>
              <a:lstStyle/>
              <a:p>
                <a:pPr algn="ctr"/>
                <a:r>
                  <a:rPr lang="de-DE" b="1" dirty="0">
                    <a:latin typeface="+mj-lt"/>
                  </a:rPr>
                  <a:t>Kapitalertragsteuer</a:t>
                </a:r>
              </a:p>
            </p:txBody>
          </p:sp>
        </p:grpSp>
        <p:pic>
          <p:nvPicPr>
            <p:cNvPr id="50" name="Grafik 49" descr="Sparschwein mit einfarbiger Füllung">
              <a:extLst>
                <a:ext uri="{FF2B5EF4-FFF2-40B4-BE49-F238E27FC236}">
                  <a16:creationId xmlns:a16="http://schemas.microsoft.com/office/drawing/2014/main" id="{A5DD3B70-9B3A-B239-CEB8-BF581D73ADC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034765" y="3884756"/>
              <a:ext cx="914400" cy="914400"/>
            </a:xfrm>
            <a:prstGeom prst="rect">
              <a:avLst/>
            </a:prstGeom>
          </p:spPr>
        </p:pic>
      </p:grpSp>
    </p:spTree>
    <p:extLst>
      <p:ext uri="{BB962C8B-B14F-4D97-AF65-F5344CB8AC3E}">
        <p14:creationId xmlns:p14="http://schemas.microsoft.com/office/powerpoint/2010/main" val="168794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4FFD7-8358-5353-A20D-1E6B65995470}"/>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541F3EA4-8486-855C-8C3B-0E84A5A284D1}"/>
              </a:ext>
            </a:extLst>
          </p:cNvPr>
          <p:cNvSpPr/>
          <p:nvPr/>
        </p:nvSpPr>
        <p:spPr>
          <a:xfrm>
            <a:off x="0" y="1562027"/>
            <a:ext cx="12192000" cy="1664402"/>
          </a:xfrm>
          <a:prstGeom prst="rect">
            <a:avLst/>
          </a:prstGeom>
          <a:solidFill>
            <a:srgbClr val="9FD3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212B57BF-79BE-0457-EAB1-DF0D199B3895}"/>
              </a:ext>
            </a:extLst>
          </p:cNvPr>
          <p:cNvSpPr>
            <a:spLocks noGrp="1"/>
          </p:cNvSpPr>
          <p:nvPr>
            <p:ph type="title"/>
          </p:nvPr>
        </p:nvSpPr>
        <p:spPr/>
        <p:txBody>
          <a:bodyPr/>
          <a:lstStyle/>
          <a:p>
            <a:r>
              <a:rPr lang="de-AT" dirty="0"/>
              <a:t>Umsatzsteuer</a:t>
            </a:r>
          </a:p>
        </p:txBody>
      </p:sp>
      <p:sp>
        <p:nvSpPr>
          <p:cNvPr id="4" name="Foliennummernplatzhalter 3">
            <a:extLst>
              <a:ext uri="{FF2B5EF4-FFF2-40B4-BE49-F238E27FC236}">
                <a16:creationId xmlns:a16="http://schemas.microsoft.com/office/drawing/2014/main" id="{354A74AF-1601-4574-31C0-E1506B293D75}"/>
              </a:ext>
            </a:extLst>
          </p:cNvPr>
          <p:cNvSpPr>
            <a:spLocks noGrp="1"/>
          </p:cNvSpPr>
          <p:nvPr>
            <p:ph type="sldNum" sz="quarter" idx="12"/>
          </p:nvPr>
        </p:nvSpPr>
        <p:spPr/>
        <p:txBody>
          <a:bodyPr/>
          <a:lstStyle/>
          <a:p>
            <a:r>
              <a:rPr lang="de-AT"/>
              <a:t>Folie </a:t>
            </a:r>
            <a:fld id="{4C23FFEC-42AF-4C5F-8FEB-D69D9B6A7C04}" type="slidenum">
              <a:rPr lang="de-AT" smtClean="0"/>
              <a:pPr/>
              <a:t>7</a:t>
            </a:fld>
            <a:endParaRPr lang="de-AT" dirty="0"/>
          </a:p>
        </p:txBody>
      </p:sp>
      <p:sp>
        <p:nvSpPr>
          <p:cNvPr id="3" name="Rechteck 2">
            <a:extLst>
              <a:ext uri="{FF2B5EF4-FFF2-40B4-BE49-F238E27FC236}">
                <a16:creationId xmlns:a16="http://schemas.microsoft.com/office/drawing/2014/main" id="{08D8C004-EC38-CE60-E99F-69330F8087CA}"/>
              </a:ext>
            </a:extLst>
          </p:cNvPr>
          <p:cNvSpPr/>
          <p:nvPr/>
        </p:nvSpPr>
        <p:spPr>
          <a:xfrm>
            <a:off x="407581" y="1860124"/>
            <a:ext cx="11376837" cy="1089562"/>
          </a:xfrm>
          <a:custGeom>
            <a:avLst/>
            <a:gdLst>
              <a:gd name="connsiteX0" fmla="*/ 0 w 11376837"/>
              <a:gd name="connsiteY0" fmla="*/ 0 h 1089562"/>
              <a:gd name="connsiteX1" fmla="*/ 485013 w 11376837"/>
              <a:gd name="connsiteY1" fmla="*/ 0 h 1089562"/>
              <a:gd name="connsiteX2" fmla="*/ 1311330 w 11376837"/>
              <a:gd name="connsiteY2" fmla="*/ 0 h 1089562"/>
              <a:gd name="connsiteX3" fmla="*/ 1568806 w 11376837"/>
              <a:gd name="connsiteY3" fmla="*/ 0 h 1089562"/>
              <a:gd name="connsiteX4" fmla="*/ 1826282 w 11376837"/>
              <a:gd name="connsiteY4" fmla="*/ 0 h 1089562"/>
              <a:gd name="connsiteX5" fmla="*/ 2425063 w 11376837"/>
              <a:gd name="connsiteY5" fmla="*/ 0 h 1089562"/>
              <a:gd name="connsiteX6" fmla="*/ 2910075 w 11376837"/>
              <a:gd name="connsiteY6" fmla="*/ 0 h 1089562"/>
              <a:gd name="connsiteX7" fmla="*/ 3622624 w 11376837"/>
              <a:gd name="connsiteY7" fmla="*/ 0 h 1089562"/>
              <a:gd name="connsiteX8" fmla="*/ 4335174 w 11376837"/>
              <a:gd name="connsiteY8" fmla="*/ 0 h 1089562"/>
              <a:gd name="connsiteX9" fmla="*/ 4933955 w 11376837"/>
              <a:gd name="connsiteY9" fmla="*/ 0 h 1089562"/>
              <a:gd name="connsiteX10" fmla="*/ 5532735 w 11376837"/>
              <a:gd name="connsiteY10" fmla="*/ 0 h 1089562"/>
              <a:gd name="connsiteX11" fmla="*/ 6131516 w 11376837"/>
              <a:gd name="connsiteY11" fmla="*/ 0 h 1089562"/>
              <a:gd name="connsiteX12" fmla="*/ 6616529 w 11376837"/>
              <a:gd name="connsiteY12" fmla="*/ 0 h 1089562"/>
              <a:gd name="connsiteX13" fmla="*/ 7442847 w 11376837"/>
              <a:gd name="connsiteY13" fmla="*/ 0 h 1089562"/>
              <a:gd name="connsiteX14" fmla="*/ 7700322 w 11376837"/>
              <a:gd name="connsiteY14" fmla="*/ 0 h 1089562"/>
              <a:gd name="connsiteX15" fmla="*/ 8412872 w 11376837"/>
              <a:gd name="connsiteY15" fmla="*/ 0 h 1089562"/>
              <a:gd name="connsiteX16" fmla="*/ 9011652 w 11376837"/>
              <a:gd name="connsiteY16" fmla="*/ 0 h 1089562"/>
              <a:gd name="connsiteX17" fmla="*/ 9496665 w 11376837"/>
              <a:gd name="connsiteY17" fmla="*/ 0 h 1089562"/>
              <a:gd name="connsiteX18" fmla="*/ 9867909 w 11376837"/>
              <a:gd name="connsiteY18" fmla="*/ 0 h 1089562"/>
              <a:gd name="connsiteX19" fmla="*/ 10352922 w 11376837"/>
              <a:gd name="connsiteY19" fmla="*/ 0 h 1089562"/>
              <a:gd name="connsiteX20" fmla="*/ 10724166 w 11376837"/>
              <a:gd name="connsiteY20" fmla="*/ 0 h 1089562"/>
              <a:gd name="connsiteX21" fmla="*/ 11376837 w 11376837"/>
              <a:gd name="connsiteY21" fmla="*/ 0 h 1089562"/>
              <a:gd name="connsiteX22" fmla="*/ 11376837 w 11376837"/>
              <a:gd name="connsiteY22" fmla="*/ 512094 h 1089562"/>
              <a:gd name="connsiteX23" fmla="*/ 11376837 w 11376837"/>
              <a:gd name="connsiteY23" fmla="*/ 1089562 h 1089562"/>
              <a:gd name="connsiteX24" fmla="*/ 10664288 w 11376837"/>
              <a:gd name="connsiteY24" fmla="*/ 1089562 h 1089562"/>
              <a:gd name="connsiteX25" fmla="*/ 9837970 w 11376837"/>
              <a:gd name="connsiteY25" fmla="*/ 1089562 h 1089562"/>
              <a:gd name="connsiteX26" fmla="*/ 9125421 w 11376837"/>
              <a:gd name="connsiteY26" fmla="*/ 1089562 h 1089562"/>
              <a:gd name="connsiteX27" fmla="*/ 8299103 w 11376837"/>
              <a:gd name="connsiteY27" fmla="*/ 1089562 h 1089562"/>
              <a:gd name="connsiteX28" fmla="*/ 7700322 w 11376837"/>
              <a:gd name="connsiteY28" fmla="*/ 1089562 h 1089562"/>
              <a:gd name="connsiteX29" fmla="*/ 7329078 w 11376837"/>
              <a:gd name="connsiteY29" fmla="*/ 1089562 h 1089562"/>
              <a:gd name="connsiteX30" fmla="*/ 6957834 w 11376837"/>
              <a:gd name="connsiteY30" fmla="*/ 1089562 h 1089562"/>
              <a:gd name="connsiteX31" fmla="*/ 6359053 w 11376837"/>
              <a:gd name="connsiteY31" fmla="*/ 1089562 h 1089562"/>
              <a:gd name="connsiteX32" fmla="*/ 5987809 w 11376837"/>
              <a:gd name="connsiteY32" fmla="*/ 1089562 h 1089562"/>
              <a:gd name="connsiteX33" fmla="*/ 5730333 w 11376837"/>
              <a:gd name="connsiteY33" fmla="*/ 1089562 h 1089562"/>
              <a:gd name="connsiteX34" fmla="*/ 5131552 w 11376837"/>
              <a:gd name="connsiteY34" fmla="*/ 1089562 h 1089562"/>
              <a:gd name="connsiteX35" fmla="*/ 4646540 w 11376837"/>
              <a:gd name="connsiteY35" fmla="*/ 1089562 h 1089562"/>
              <a:gd name="connsiteX36" fmla="*/ 3933990 w 11376837"/>
              <a:gd name="connsiteY36" fmla="*/ 1089562 h 1089562"/>
              <a:gd name="connsiteX37" fmla="*/ 3676515 w 11376837"/>
              <a:gd name="connsiteY37" fmla="*/ 1089562 h 1089562"/>
              <a:gd name="connsiteX38" fmla="*/ 3305271 w 11376837"/>
              <a:gd name="connsiteY38" fmla="*/ 1089562 h 1089562"/>
              <a:gd name="connsiteX39" fmla="*/ 2934026 w 11376837"/>
              <a:gd name="connsiteY39" fmla="*/ 1089562 h 1089562"/>
              <a:gd name="connsiteX40" fmla="*/ 2335245 w 11376837"/>
              <a:gd name="connsiteY40" fmla="*/ 1089562 h 1089562"/>
              <a:gd name="connsiteX41" fmla="*/ 1622696 w 11376837"/>
              <a:gd name="connsiteY41" fmla="*/ 1089562 h 1089562"/>
              <a:gd name="connsiteX42" fmla="*/ 796379 w 11376837"/>
              <a:gd name="connsiteY42" fmla="*/ 1089562 h 1089562"/>
              <a:gd name="connsiteX43" fmla="*/ 0 w 11376837"/>
              <a:gd name="connsiteY43" fmla="*/ 1089562 h 1089562"/>
              <a:gd name="connsiteX44" fmla="*/ 0 w 11376837"/>
              <a:gd name="connsiteY44" fmla="*/ 555677 h 1089562"/>
              <a:gd name="connsiteX45" fmla="*/ 0 w 11376837"/>
              <a:gd name="connsiteY45" fmla="*/ 0 h 108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376837" h="1089562" fill="none" extrusionOk="0">
                <a:moveTo>
                  <a:pt x="0" y="0"/>
                </a:moveTo>
                <a:cubicBezTo>
                  <a:pt x="123195" y="-9609"/>
                  <a:pt x="327441" y="46456"/>
                  <a:pt x="485013" y="0"/>
                </a:cubicBezTo>
                <a:cubicBezTo>
                  <a:pt x="642585" y="-46456"/>
                  <a:pt x="933710" y="91534"/>
                  <a:pt x="1311330" y="0"/>
                </a:cubicBezTo>
                <a:cubicBezTo>
                  <a:pt x="1688950" y="-91534"/>
                  <a:pt x="1461340" y="10844"/>
                  <a:pt x="1568806" y="0"/>
                </a:cubicBezTo>
                <a:cubicBezTo>
                  <a:pt x="1676272" y="-10844"/>
                  <a:pt x="1725243" y="7071"/>
                  <a:pt x="1826282" y="0"/>
                </a:cubicBezTo>
                <a:cubicBezTo>
                  <a:pt x="1927321" y="-7071"/>
                  <a:pt x="2194962" y="48045"/>
                  <a:pt x="2425063" y="0"/>
                </a:cubicBezTo>
                <a:cubicBezTo>
                  <a:pt x="2655164" y="-48045"/>
                  <a:pt x="2759711" y="53709"/>
                  <a:pt x="2910075" y="0"/>
                </a:cubicBezTo>
                <a:cubicBezTo>
                  <a:pt x="3060439" y="-53709"/>
                  <a:pt x="3291094" y="26982"/>
                  <a:pt x="3622624" y="0"/>
                </a:cubicBezTo>
                <a:cubicBezTo>
                  <a:pt x="3954154" y="-26982"/>
                  <a:pt x="4070453" y="4781"/>
                  <a:pt x="4335174" y="0"/>
                </a:cubicBezTo>
                <a:cubicBezTo>
                  <a:pt x="4599895" y="-4781"/>
                  <a:pt x="4674861" y="33416"/>
                  <a:pt x="4933955" y="0"/>
                </a:cubicBezTo>
                <a:cubicBezTo>
                  <a:pt x="5193049" y="-33416"/>
                  <a:pt x="5307838" y="7410"/>
                  <a:pt x="5532735" y="0"/>
                </a:cubicBezTo>
                <a:cubicBezTo>
                  <a:pt x="5757632" y="-7410"/>
                  <a:pt x="5937667" y="39547"/>
                  <a:pt x="6131516" y="0"/>
                </a:cubicBezTo>
                <a:cubicBezTo>
                  <a:pt x="6325365" y="-39547"/>
                  <a:pt x="6489006" y="24150"/>
                  <a:pt x="6616529" y="0"/>
                </a:cubicBezTo>
                <a:cubicBezTo>
                  <a:pt x="6744052" y="-24150"/>
                  <a:pt x="7179239" y="56248"/>
                  <a:pt x="7442847" y="0"/>
                </a:cubicBezTo>
                <a:cubicBezTo>
                  <a:pt x="7706455" y="-56248"/>
                  <a:pt x="7605011" y="3122"/>
                  <a:pt x="7700322" y="0"/>
                </a:cubicBezTo>
                <a:cubicBezTo>
                  <a:pt x="7795633" y="-3122"/>
                  <a:pt x="8229409" y="10598"/>
                  <a:pt x="8412872" y="0"/>
                </a:cubicBezTo>
                <a:cubicBezTo>
                  <a:pt x="8596335" y="-10598"/>
                  <a:pt x="8753435" y="66755"/>
                  <a:pt x="9011652" y="0"/>
                </a:cubicBezTo>
                <a:cubicBezTo>
                  <a:pt x="9269869" y="-66755"/>
                  <a:pt x="9293750" y="47595"/>
                  <a:pt x="9496665" y="0"/>
                </a:cubicBezTo>
                <a:cubicBezTo>
                  <a:pt x="9699580" y="-47595"/>
                  <a:pt x="9690446" y="10587"/>
                  <a:pt x="9867909" y="0"/>
                </a:cubicBezTo>
                <a:cubicBezTo>
                  <a:pt x="10045372" y="-10587"/>
                  <a:pt x="10157648" y="34673"/>
                  <a:pt x="10352922" y="0"/>
                </a:cubicBezTo>
                <a:cubicBezTo>
                  <a:pt x="10548196" y="-34673"/>
                  <a:pt x="10571235" y="13715"/>
                  <a:pt x="10724166" y="0"/>
                </a:cubicBezTo>
                <a:cubicBezTo>
                  <a:pt x="10877097" y="-13715"/>
                  <a:pt x="11163822" y="64355"/>
                  <a:pt x="11376837" y="0"/>
                </a:cubicBezTo>
                <a:cubicBezTo>
                  <a:pt x="11399378" y="232523"/>
                  <a:pt x="11376127" y="305275"/>
                  <a:pt x="11376837" y="512094"/>
                </a:cubicBezTo>
                <a:cubicBezTo>
                  <a:pt x="11377547" y="718913"/>
                  <a:pt x="11367501" y="922225"/>
                  <a:pt x="11376837" y="1089562"/>
                </a:cubicBezTo>
                <a:cubicBezTo>
                  <a:pt x="11081668" y="1163399"/>
                  <a:pt x="10830422" y="1086834"/>
                  <a:pt x="10664288" y="1089562"/>
                </a:cubicBezTo>
                <a:cubicBezTo>
                  <a:pt x="10498154" y="1092290"/>
                  <a:pt x="10235513" y="1065909"/>
                  <a:pt x="9837970" y="1089562"/>
                </a:cubicBezTo>
                <a:cubicBezTo>
                  <a:pt x="9440427" y="1113215"/>
                  <a:pt x="9428522" y="1008477"/>
                  <a:pt x="9125421" y="1089562"/>
                </a:cubicBezTo>
                <a:cubicBezTo>
                  <a:pt x="8822320" y="1170647"/>
                  <a:pt x="8464927" y="1064506"/>
                  <a:pt x="8299103" y="1089562"/>
                </a:cubicBezTo>
                <a:cubicBezTo>
                  <a:pt x="8133279" y="1114618"/>
                  <a:pt x="7993146" y="1059747"/>
                  <a:pt x="7700322" y="1089562"/>
                </a:cubicBezTo>
                <a:cubicBezTo>
                  <a:pt x="7407498" y="1119377"/>
                  <a:pt x="7419420" y="1057974"/>
                  <a:pt x="7329078" y="1089562"/>
                </a:cubicBezTo>
                <a:cubicBezTo>
                  <a:pt x="7238736" y="1121150"/>
                  <a:pt x="7136607" y="1060878"/>
                  <a:pt x="6957834" y="1089562"/>
                </a:cubicBezTo>
                <a:cubicBezTo>
                  <a:pt x="6779061" y="1118246"/>
                  <a:pt x="6618597" y="1077189"/>
                  <a:pt x="6359053" y="1089562"/>
                </a:cubicBezTo>
                <a:cubicBezTo>
                  <a:pt x="6099509" y="1101935"/>
                  <a:pt x="6093037" y="1082120"/>
                  <a:pt x="5987809" y="1089562"/>
                </a:cubicBezTo>
                <a:cubicBezTo>
                  <a:pt x="5882581" y="1097004"/>
                  <a:pt x="5819470" y="1074120"/>
                  <a:pt x="5730333" y="1089562"/>
                </a:cubicBezTo>
                <a:cubicBezTo>
                  <a:pt x="5641196" y="1105004"/>
                  <a:pt x="5262457" y="1078026"/>
                  <a:pt x="5131552" y="1089562"/>
                </a:cubicBezTo>
                <a:cubicBezTo>
                  <a:pt x="5000647" y="1101098"/>
                  <a:pt x="4799836" y="1058229"/>
                  <a:pt x="4646540" y="1089562"/>
                </a:cubicBezTo>
                <a:cubicBezTo>
                  <a:pt x="4493244" y="1120895"/>
                  <a:pt x="4085888" y="1004866"/>
                  <a:pt x="3933990" y="1089562"/>
                </a:cubicBezTo>
                <a:cubicBezTo>
                  <a:pt x="3782092" y="1174258"/>
                  <a:pt x="3792138" y="1079267"/>
                  <a:pt x="3676515" y="1089562"/>
                </a:cubicBezTo>
                <a:cubicBezTo>
                  <a:pt x="3560893" y="1099857"/>
                  <a:pt x="3410868" y="1069608"/>
                  <a:pt x="3305271" y="1089562"/>
                </a:cubicBezTo>
                <a:cubicBezTo>
                  <a:pt x="3199674" y="1109516"/>
                  <a:pt x="3104368" y="1068110"/>
                  <a:pt x="2934026" y="1089562"/>
                </a:cubicBezTo>
                <a:cubicBezTo>
                  <a:pt x="2763685" y="1111014"/>
                  <a:pt x="2472546" y="1018143"/>
                  <a:pt x="2335245" y="1089562"/>
                </a:cubicBezTo>
                <a:cubicBezTo>
                  <a:pt x="2197944" y="1160981"/>
                  <a:pt x="1826560" y="1021902"/>
                  <a:pt x="1622696" y="1089562"/>
                </a:cubicBezTo>
                <a:cubicBezTo>
                  <a:pt x="1418832" y="1157222"/>
                  <a:pt x="1191564" y="1046049"/>
                  <a:pt x="796379" y="1089562"/>
                </a:cubicBezTo>
                <a:cubicBezTo>
                  <a:pt x="401194" y="1133075"/>
                  <a:pt x="238885" y="1047872"/>
                  <a:pt x="0" y="1089562"/>
                </a:cubicBezTo>
                <a:cubicBezTo>
                  <a:pt x="-32942" y="955332"/>
                  <a:pt x="49343" y="757198"/>
                  <a:pt x="0" y="555677"/>
                </a:cubicBezTo>
                <a:cubicBezTo>
                  <a:pt x="-49343" y="354157"/>
                  <a:pt x="19456" y="195748"/>
                  <a:pt x="0" y="0"/>
                </a:cubicBezTo>
                <a:close/>
              </a:path>
              <a:path w="11376837" h="1089562" stroke="0" extrusionOk="0">
                <a:moveTo>
                  <a:pt x="0" y="0"/>
                </a:moveTo>
                <a:cubicBezTo>
                  <a:pt x="307007" y="-18239"/>
                  <a:pt x="394816" y="75114"/>
                  <a:pt x="712549" y="0"/>
                </a:cubicBezTo>
                <a:cubicBezTo>
                  <a:pt x="1030282" y="-75114"/>
                  <a:pt x="1110718" y="20257"/>
                  <a:pt x="1425099" y="0"/>
                </a:cubicBezTo>
                <a:cubicBezTo>
                  <a:pt x="1739480" y="-20257"/>
                  <a:pt x="1623673" y="17903"/>
                  <a:pt x="1682574" y="0"/>
                </a:cubicBezTo>
                <a:cubicBezTo>
                  <a:pt x="1741476" y="-17903"/>
                  <a:pt x="2322778" y="56274"/>
                  <a:pt x="2508892" y="0"/>
                </a:cubicBezTo>
                <a:cubicBezTo>
                  <a:pt x="2695006" y="-56274"/>
                  <a:pt x="2771653" y="27536"/>
                  <a:pt x="2993904" y="0"/>
                </a:cubicBezTo>
                <a:cubicBezTo>
                  <a:pt x="3216155" y="-27536"/>
                  <a:pt x="3246067" y="41839"/>
                  <a:pt x="3478917" y="0"/>
                </a:cubicBezTo>
                <a:cubicBezTo>
                  <a:pt x="3711767" y="-41839"/>
                  <a:pt x="3850426" y="2714"/>
                  <a:pt x="3963930" y="0"/>
                </a:cubicBezTo>
                <a:cubicBezTo>
                  <a:pt x="4077434" y="-2714"/>
                  <a:pt x="4520527" y="78198"/>
                  <a:pt x="4676479" y="0"/>
                </a:cubicBezTo>
                <a:cubicBezTo>
                  <a:pt x="4832431" y="-78198"/>
                  <a:pt x="4931267" y="31012"/>
                  <a:pt x="5047723" y="0"/>
                </a:cubicBezTo>
                <a:cubicBezTo>
                  <a:pt x="5164179" y="-31012"/>
                  <a:pt x="5401530" y="38477"/>
                  <a:pt x="5532735" y="0"/>
                </a:cubicBezTo>
                <a:cubicBezTo>
                  <a:pt x="5663940" y="-38477"/>
                  <a:pt x="6035841" y="37707"/>
                  <a:pt x="6359053" y="0"/>
                </a:cubicBezTo>
                <a:cubicBezTo>
                  <a:pt x="6682265" y="-37707"/>
                  <a:pt x="6542381" y="27806"/>
                  <a:pt x="6616529" y="0"/>
                </a:cubicBezTo>
                <a:cubicBezTo>
                  <a:pt x="6690677" y="-27806"/>
                  <a:pt x="7077594" y="46483"/>
                  <a:pt x="7215310" y="0"/>
                </a:cubicBezTo>
                <a:cubicBezTo>
                  <a:pt x="7353026" y="-46483"/>
                  <a:pt x="7469480" y="39692"/>
                  <a:pt x="7586554" y="0"/>
                </a:cubicBezTo>
                <a:cubicBezTo>
                  <a:pt x="7703628" y="-39692"/>
                  <a:pt x="7905443" y="54676"/>
                  <a:pt x="8071566" y="0"/>
                </a:cubicBezTo>
                <a:cubicBezTo>
                  <a:pt x="8237689" y="-54676"/>
                  <a:pt x="8207399" y="13168"/>
                  <a:pt x="8329042" y="0"/>
                </a:cubicBezTo>
                <a:cubicBezTo>
                  <a:pt x="8450685" y="-13168"/>
                  <a:pt x="8636232" y="66719"/>
                  <a:pt x="8927823" y="0"/>
                </a:cubicBezTo>
                <a:cubicBezTo>
                  <a:pt x="9219414" y="-66719"/>
                  <a:pt x="9122767" y="23140"/>
                  <a:pt x="9185299" y="0"/>
                </a:cubicBezTo>
                <a:cubicBezTo>
                  <a:pt x="9247831" y="-23140"/>
                  <a:pt x="9338960" y="21869"/>
                  <a:pt x="9442775" y="0"/>
                </a:cubicBezTo>
                <a:cubicBezTo>
                  <a:pt x="9546590" y="-21869"/>
                  <a:pt x="9847490" y="16238"/>
                  <a:pt x="10041556" y="0"/>
                </a:cubicBezTo>
                <a:cubicBezTo>
                  <a:pt x="10235622" y="-16238"/>
                  <a:pt x="10375652" y="15801"/>
                  <a:pt x="10526568" y="0"/>
                </a:cubicBezTo>
                <a:cubicBezTo>
                  <a:pt x="10677484" y="-15801"/>
                  <a:pt x="11066889" y="60665"/>
                  <a:pt x="11376837" y="0"/>
                </a:cubicBezTo>
                <a:cubicBezTo>
                  <a:pt x="11425819" y="113117"/>
                  <a:pt x="11317641" y="290708"/>
                  <a:pt x="11376837" y="555677"/>
                </a:cubicBezTo>
                <a:cubicBezTo>
                  <a:pt x="11436033" y="820646"/>
                  <a:pt x="11350154" y="876667"/>
                  <a:pt x="11376837" y="1089562"/>
                </a:cubicBezTo>
                <a:cubicBezTo>
                  <a:pt x="11146619" y="1135744"/>
                  <a:pt x="10926780" y="1042100"/>
                  <a:pt x="10778056" y="1089562"/>
                </a:cubicBezTo>
                <a:cubicBezTo>
                  <a:pt x="10629332" y="1137024"/>
                  <a:pt x="10327822" y="1004438"/>
                  <a:pt x="10065507" y="1089562"/>
                </a:cubicBezTo>
                <a:cubicBezTo>
                  <a:pt x="9803192" y="1174686"/>
                  <a:pt x="9677451" y="1025377"/>
                  <a:pt x="9352958" y="1089562"/>
                </a:cubicBezTo>
                <a:cubicBezTo>
                  <a:pt x="9028465" y="1153747"/>
                  <a:pt x="8698322" y="999070"/>
                  <a:pt x="8526640" y="1089562"/>
                </a:cubicBezTo>
                <a:cubicBezTo>
                  <a:pt x="8354958" y="1180054"/>
                  <a:pt x="7964231" y="1070422"/>
                  <a:pt x="7814091" y="1089562"/>
                </a:cubicBezTo>
                <a:cubicBezTo>
                  <a:pt x="7663951" y="1108702"/>
                  <a:pt x="7206724" y="1087343"/>
                  <a:pt x="6987773" y="1089562"/>
                </a:cubicBezTo>
                <a:cubicBezTo>
                  <a:pt x="6768822" y="1091781"/>
                  <a:pt x="6571590" y="1056991"/>
                  <a:pt x="6275224" y="1089562"/>
                </a:cubicBezTo>
                <a:cubicBezTo>
                  <a:pt x="5978858" y="1122133"/>
                  <a:pt x="6017046" y="1053224"/>
                  <a:pt x="5903980" y="1089562"/>
                </a:cubicBezTo>
                <a:cubicBezTo>
                  <a:pt x="5790914" y="1125900"/>
                  <a:pt x="5764735" y="1076750"/>
                  <a:pt x="5646504" y="1089562"/>
                </a:cubicBezTo>
                <a:cubicBezTo>
                  <a:pt x="5528273" y="1102374"/>
                  <a:pt x="5445562" y="1045184"/>
                  <a:pt x="5275260" y="1089562"/>
                </a:cubicBezTo>
                <a:cubicBezTo>
                  <a:pt x="5104958" y="1133940"/>
                  <a:pt x="4844571" y="1060418"/>
                  <a:pt x="4562710" y="1089562"/>
                </a:cubicBezTo>
                <a:cubicBezTo>
                  <a:pt x="4280849" y="1118706"/>
                  <a:pt x="4384857" y="1080079"/>
                  <a:pt x="4305235" y="1089562"/>
                </a:cubicBezTo>
                <a:cubicBezTo>
                  <a:pt x="4225614" y="1099045"/>
                  <a:pt x="3954816" y="1046481"/>
                  <a:pt x="3706454" y="1089562"/>
                </a:cubicBezTo>
                <a:cubicBezTo>
                  <a:pt x="3458092" y="1132643"/>
                  <a:pt x="3505361" y="1055028"/>
                  <a:pt x="3335210" y="1089562"/>
                </a:cubicBezTo>
                <a:cubicBezTo>
                  <a:pt x="3165059" y="1124096"/>
                  <a:pt x="2981402" y="1032696"/>
                  <a:pt x="2736429" y="1089562"/>
                </a:cubicBezTo>
                <a:cubicBezTo>
                  <a:pt x="2491456" y="1146428"/>
                  <a:pt x="2417228" y="1038931"/>
                  <a:pt x="2251416" y="1089562"/>
                </a:cubicBezTo>
                <a:cubicBezTo>
                  <a:pt x="2085604" y="1140193"/>
                  <a:pt x="1858697" y="1021684"/>
                  <a:pt x="1652635" y="1089562"/>
                </a:cubicBezTo>
                <a:cubicBezTo>
                  <a:pt x="1446573" y="1157440"/>
                  <a:pt x="1319476" y="1040419"/>
                  <a:pt x="1167623" y="1089562"/>
                </a:cubicBezTo>
                <a:cubicBezTo>
                  <a:pt x="1015770" y="1138705"/>
                  <a:pt x="549895" y="1002906"/>
                  <a:pt x="0" y="1089562"/>
                </a:cubicBezTo>
                <a:cubicBezTo>
                  <a:pt x="-21306" y="870601"/>
                  <a:pt x="25596" y="783763"/>
                  <a:pt x="0" y="544781"/>
                </a:cubicBezTo>
                <a:cubicBezTo>
                  <a:pt x="-25596" y="305799"/>
                  <a:pt x="40048" y="239380"/>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 ist eine Steuer, die auf den </a:t>
            </a:r>
            <a:r>
              <a:rPr lang="de-DE" sz="2400" b="1" dirty="0">
                <a:solidFill>
                  <a:schemeClr val="tx1"/>
                </a:solidFill>
              </a:rPr>
              <a:t>Verkauf von Waren und Dienstleistungen </a:t>
            </a:r>
            <a:r>
              <a:rPr lang="de-DE" sz="2400" dirty="0">
                <a:solidFill>
                  <a:schemeClr val="tx1"/>
                </a:solidFill>
              </a:rPr>
              <a:t>erhoben wird.</a:t>
            </a:r>
          </a:p>
        </p:txBody>
      </p:sp>
      <p:pic>
        <p:nvPicPr>
          <p:cNvPr id="5" name="Grafik 4" descr="Mann in einem Polohemd">
            <a:extLst>
              <a:ext uri="{FF2B5EF4-FFF2-40B4-BE49-F238E27FC236}">
                <a16:creationId xmlns:a16="http://schemas.microsoft.com/office/drawing/2014/main" id="{76FFCC2F-E23A-A976-7D18-C3292D4BCBA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581" y="3524526"/>
            <a:ext cx="963194" cy="3022433"/>
          </a:xfrm>
          <a:prstGeom prst="rect">
            <a:avLst/>
          </a:prstGeom>
        </p:spPr>
      </p:pic>
      <p:pic>
        <p:nvPicPr>
          <p:cNvPr id="6" name="Grafik 5" descr="Frau in schwarzem Rock">
            <a:extLst>
              <a:ext uri="{FF2B5EF4-FFF2-40B4-BE49-F238E27FC236}">
                <a16:creationId xmlns:a16="http://schemas.microsoft.com/office/drawing/2014/main" id="{E978B1DF-BA78-3953-FBE4-A8B57DB975D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6476" y="3784599"/>
            <a:ext cx="1230345" cy="2762359"/>
          </a:xfrm>
          <a:prstGeom prst="rect">
            <a:avLst/>
          </a:prstGeom>
        </p:spPr>
      </p:pic>
      <p:pic>
        <p:nvPicPr>
          <p:cNvPr id="8" name="Grafik 7" descr="Junge trägt einen Rucksack">
            <a:extLst>
              <a:ext uri="{FF2B5EF4-FFF2-40B4-BE49-F238E27FC236}">
                <a16:creationId xmlns:a16="http://schemas.microsoft.com/office/drawing/2014/main" id="{CAEFD565-6C40-0E90-2E52-A133C115282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25179" y="4347951"/>
            <a:ext cx="912637" cy="2266479"/>
          </a:xfrm>
          <a:prstGeom prst="rect">
            <a:avLst/>
          </a:prstGeom>
        </p:spPr>
      </p:pic>
      <p:sp>
        <p:nvSpPr>
          <p:cNvPr id="10" name="Rechteck: abgerundete Ecken 9">
            <a:extLst>
              <a:ext uri="{FF2B5EF4-FFF2-40B4-BE49-F238E27FC236}">
                <a16:creationId xmlns:a16="http://schemas.microsoft.com/office/drawing/2014/main" id="{24B9542A-6D44-0DF7-DCBE-72C2FBED1713}"/>
              </a:ext>
            </a:extLst>
          </p:cNvPr>
          <p:cNvSpPr/>
          <p:nvPr/>
        </p:nvSpPr>
        <p:spPr>
          <a:xfrm>
            <a:off x="4061637" y="4107419"/>
            <a:ext cx="7722781" cy="834292"/>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dirty="0">
                <a:solidFill>
                  <a:schemeClr val="tx1"/>
                </a:solidFill>
              </a:rPr>
              <a:t>Wenn Familie Glück im Supermarkt einkauft, zahlt sie nicht nur für die eingekauften Lebensmittel, sondern auch Umsatzsteuer, die an den Staat abgeführt wird.</a:t>
            </a:r>
          </a:p>
        </p:txBody>
      </p:sp>
      <p:sp>
        <p:nvSpPr>
          <p:cNvPr id="11" name="Rechteck: abgerundete Ecken 10">
            <a:extLst>
              <a:ext uri="{FF2B5EF4-FFF2-40B4-BE49-F238E27FC236}">
                <a16:creationId xmlns:a16="http://schemas.microsoft.com/office/drawing/2014/main" id="{D52E40B9-D5D1-8DB7-F14D-C4772632A273}"/>
              </a:ext>
            </a:extLst>
          </p:cNvPr>
          <p:cNvSpPr/>
          <p:nvPr/>
        </p:nvSpPr>
        <p:spPr>
          <a:xfrm>
            <a:off x="4061636" y="5154912"/>
            <a:ext cx="7722781" cy="834292"/>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dirty="0">
                <a:solidFill>
                  <a:schemeClr val="tx1"/>
                </a:solidFill>
              </a:rPr>
              <a:t>Herr Glück lässt sich regelmäßig die Haare bei seinem Friseur schneiden. Für diese Dienstleistung muss er Umsatzsteuer zahlen. </a:t>
            </a:r>
          </a:p>
        </p:txBody>
      </p:sp>
      <p:sp>
        <p:nvSpPr>
          <p:cNvPr id="12" name="Rechteck: abgerundete Ecken 11">
            <a:extLst>
              <a:ext uri="{FF2B5EF4-FFF2-40B4-BE49-F238E27FC236}">
                <a16:creationId xmlns:a16="http://schemas.microsoft.com/office/drawing/2014/main" id="{22C65666-BAA7-F23E-530D-28BC4C0C912E}"/>
              </a:ext>
            </a:extLst>
          </p:cNvPr>
          <p:cNvSpPr/>
          <p:nvPr/>
        </p:nvSpPr>
        <p:spPr>
          <a:xfrm>
            <a:off x="3200400" y="3429000"/>
            <a:ext cx="1956391" cy="560507"/>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sz="2400" b="1" dirty="0">
                <a:solidFill>
                  <a:schemeClr val="tx1"/>
                </a:solidFill>
              </a:rPr>
              <a:t>Beispiele:</a:t>
            </a:r>
          </a:p>
        </p:txBody>
      </p:sp>
      <p:pic>
        <p:nvPicPr>
          <p:cNvPr id="13" name="Grafik 12" descr="Warenkorb mit einfarbiger Füllung">
            <a:extLst>
              <a:ext uri="{FF2B5EF4-FFF2-40B4-BE49-F238E27FC236}">
                <a16:creationId xmlns:a16="http://schemas.microsoft.com/office/drawing/2014/main" id="{FBCAC869-7A04-F1CB-CA84-AF3977B702C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53563" y="4133637"/>
            <a:ext cx="808074" cy="808074"/>
          </a:xfrm>
          <a:prstGeom prst="rect">
            <a:avLst/>
          </a:prstGeom>
        </p:spPr>
      </p:pic>
      <p:pic>
        <p:nvPicPr>
          <p:cNvPr id="15" name="Grafik 14" descr="Schere mit einfarbiger Füllung">
            <a:extLst>
              <a:ext uri="{FF2B5EF4-FFF2-40B4-BE49-F238E27FC236}">
                <a16:creationId xmlns:a16="http://schemas.microsoft.com/office/drawing/2014/main" id="{A8453D7A-131B-9C0A-7FF3-7E6ABB82693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147237" y="5165778"/>
            <a:ext cx="914400" cy="914400"/>
          </a:xfrm>
          <a:prstGeom prst="rect">
            <a:avLst/>
          </a:prstGeom>
        </p:spPr>
      </p:pic>
    </p:spTree>
    <p:extLst>
      <p:ext uri="{BB962C8B-B14F-4D97-AF65-F5344CB8AC3E}">
        <p14:creationId xmlns:p14="http://schemas.microsoft.com/office/powerpoint/2010/main" val="3457372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185F5-4AEB-6557-F3F8-12B10CF8CC7B}"/>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C0CE16E2-B4CB-AED5-6CD8-3B9EB18E30A6}"/>
              </a:ext>
            </a:extLst>
          </p:cNvPr>
          <p:cNvSpPr/>
          <p:nvPr/>
        </p:nvSpPr>
        <p:spPr>
          <a:xfrm>
            <a:off x="0" y="1562027"/>
            <a:ext cx="12192000" cy="1664402"/>
          </a:xfrm>
          <a:prstGeom prst="rect">
            <a:avLst/>
          </a:prstGeom>
          <a:solidFill>
            <a:srgbClr val="9FD3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1C0CF6F7-AC2D-8085-EDFA-F7277857E33F}"/>
              </a:ext>
            </a:extLst>
          </p:cNvPr>
          <p:cNvSpPr>
            <a:spLocks noGrp="1"/>
          </p:cNvSpPr>
          <p:nvPr>
            <p:ph type="title"/>
          </p:nvPr>
        </p:nvSpPr>
        <p:spPr/>
        <p:txBody>
          <a:bodyPr/>
          <a:lstStyle/>
          <a:p>
            <a:r>
              <a:rPr lang="de-AT" dirty="0"/>
              <a:t>Einkommensteuer</a:t>
            </a:r>
          </a:p>
        </p:txBody>
      </p:sp>
      <p:sp>
        <p:nvSpPr>
          <p:cNvPr id="4" name="Foliennummernplatzhalter 3">
            <a:extLst>
              <a:ext uri="{FF2B5EF4-FFF2-40B4-BE49-F238E27FC236}">
                <a16:creationId xmlns:a16="http://schemas.microsoft.com/office/drawing/2014/main" id="{E5C53B24-F82D-F086-4283-F52C8C2EFB43}"/>
              </a:ext>
            </a:extLst>
          </p:cNvPr>
          <p:cNvSpPr>
            <a:spLocks noGrp="1"/>
          </p:cNvSpPr>
          <p:nvPr>
            <p:ph type="sldNum" sz="quarter" idx="12"/>
          </p:nvPr>
        </p:nvSpPr>
        <p:spPr/>
        <p:txBody>
          <a:bodyPr/>
          <a:lstStyle/>
          <a:p>
            <a:r>
              <a:rPr lang="de-AT"/>
              <a:t>Folie </a:t>
            </a:r>
            <a:fld id="{4C23FFEC-42AF-4C5F-8FEB-D69D9B6A7C04}" type="slidenum">
              <a:rPr lang="de-AT" smtClean="0"/>
              <a:pPr/>
              <a:t>8</a:t>
            </a:fld>
            <a:endParaRPr lang="de-AT" dirty="0"/>
          </a:p>
        </p:txBody>
      </p:sp>
      <p:sp>
        <p:nvSpPr>
          <p:cNvPr id="3" name="Rechteck 2">
            <a:extLst>
              <a:ext uri="{FF2B5EF4-FFF2-40B4-BE49-F238E27FC236}">
                <a16:creationId xmlns:a16="http://schemas.microsoft.com/office/drawing/2014/main" id="{C7E49196-3DED-CA4F-59E9-8AD53768F207}"/>
              </a:ext>
            </a:extLst>
          </p:cNvPr>
          <p:cNvSpPr/>
          <p:nvPr/>
        </p:nvSpPr>
        <p:spPr>
          <a:xfrm>
            <a:off x="407581" y="1860124"/>
            <a:ext cx="11376837" cy="1089562"/>
          </a:xfrm>
          <a:custGeom>
            <a:avLst/>
            <a:gdLst>
              <a:gd name="connsiteX0" fmla="*/ 0 w 11376837"/>
              <a:gd name="connsiteY0" fmla="*/ 0 h 1089562"/>
              <a:gd name="connsiteX1" fmla="*/ 485013 w 11376837"/>
              <a:gd name="connsiteY1" fmla="*/ 0 h 1089562"/>
              <a:gd name="connsiteX2" fmla="*/ 1311330 w 11376837"/>
              <a:gd name="connsiteY2" fmla="*/ 0 h 1089562"/>
              <a:gd name="connsiteX3" fmla="*/ 1568806 w 11376837"/>
              <a:gd name="connsiteY3" fmla="*/ 0 h 1089562"/>
              <a:gd name="connsiteX4" fmla="*/ 1826282 w 11376837"/>
              <a:gd name="connsiteY4" fmla="*/ 0 h 1089562"/>
              <a:gd name="connsiteX5" fmla="*/ 2425063 w 11376837"/>
              <a:gd name="connsiteY5" fmla="*/ 0 h 1089562"/>
              <a:gd name="connsiteX6" fmla="*/ 2910075 w 11376837"/>
              <a:gd name="connsiteY6" fmla="*/ 0 h 1089562"/>
              <a:gd name="connsiteX7" fmla="*/ 3622624 w 11376837"/>
              <a:gd name="connsiteY7" fmla="*/ 0 h 1089562"/>
              <a:gd name="connsiteX8" fmla="*/ 4335174 w 11376837"/>
              <a:gd name="connsiteY8" fmla="*/ 0 h 1089562"/>
              <a:gd name="connsiteX9" fmla="*/ 4933955 w 11376837"/>
              <a:gd name="connsiteY9" fmla="*/ 0 h 1089562"/>
              <a:gd name="connsiteX10" fmla="*/ 5532735 w 11376837"/>
              <a:gd name="connsiteY10" fmla="*/ 0 h 1089562"/>
              <a:gd name="connsiteX11" fmla="*/ 6131516 w 11376837"/>
              <a:gd name="connsiteY11" fmla="*/ 0 h 1089562"/>
              <a:gd name="connsiteX12" fmla="*/ 6616529 w 11376837"/>
              <a:gd name="connsiteY12" fmla="*/ 0 h 1089562"/>
              <a:gd name="connsiteX13" fmla="*/ 7442847 w 11376837"/>
              <a:gd name="connsiteY13" fmla="*/ 0 h 1089562"/>
              <a:gd name="connsiteX14" fmla="*/ 7700322 w 11376837"/>
              <a:gd name="connsiteY14" fmla="*/ 0 h 1089562"/>
              <a:gd name="connsiteX15" fmla="*/ 8412872 w 11376837"/>
              <a:gd name="connsiteY15" fmla="*/ 0 h 1089562"/>
              <a:gd name="connsiteX16" fmla="*/ 9011652 w 11376837"/>
              <a:gd name="connsiteY16" fmla="*/ 0 h 1089562"/>
              <a:gd name="connsiteX17" fmla="*/ 9496665 w 11376837"/>
              <a:gd name="connsiteY17" fmla="*/ 0 h 1089562"/>
              <a:gd name="connsiteX18" fmla="*/ 9867909 w 11376837"/>
              <a:gd name="connsiteY18" fmla="*/ 0 h 1089562"/>
              <a:gd name="connsiteX19" fmla="*/ 10352922 w 11376837"/>
              <a:gd name="connsiteY19" fmla="*/ 0 h 1089562"/>
              <a:gd name="connsiteX20" fmla="*/ 10724166 w 11376837"/>
              <a:gd name="connsiteY20" fmla="*/ 0 h 1089562"/>
              <a:gd name="connsiteX21" fmla="*/ 11376837 w 11376837"/>
              <a:gd name="connsiteY21" fmla="*/ 0 h 1089562"/>
              <a:gd name="connsiteX22" fmla="*/ 11376837 w 11376837"/>
              <a:gd name="connsiteY22" fmla="*/ 512094 h 1089562"/>
              <a:gd name="connsiteX23" fmla="*/ 11376837 w 11376837"/>
              <a:gd name="connsiteY23" fmla="*/ 1089562 h 1089562"/>
              <a:gd name="connsiteX24" fmla="*/ 10664288 w 11376837"/>
              <a:gd name="connsiteY24" fmla="*/ 1089562 h 1089562"/>
              <a:gd name="connsiteX25" fmla="*/ 9837970 w 11376837"/>
              <a:gd name="connsiteY25" fmla="*/ 1089562 h 1089562"/>
              <a:gd name="connsiteX26" fmla="*/ 9125421 w 11376837"/>
              <a:gd name="connsiteY26" fmla="*/ 1089562 h 1089562"/>
              <a:gd name="connsiteX27" fmla="*/ 8299103 w 11376837"/>
              <a:gd name="connsiteY27" fmla="*/ 1089562 h 1089562"/>
              <a:gd name="connsiteX28" fmla="*/ 7700322 w 11376837"/>
              <a:gd name="connsiteY28" fmla="*/ 1089562 h 1089562"/>
              <a:gd name="connsiteX29" fmla="*/ 7329078 w 11376837"/>
              <a:gd name="connsiteY29" fmla="*/ 1089562 h 1089562"/>
              <a:gd name="connsiteX30" fmla="*/ 6957834 w 11376837"/>
              <a:gd name="connsiteY30" fmla="*/ 1089562 h 1089562"/>
              <a:gd name="connsiteX31" fmla="*/ 6359053 w 11376837"/>
              <a:gd name="connsiteY31" fmla="*/ 1089562 h 1089562"/>
              <a:gd name="connsiteX32" fmla="*/ 5987809 w 11376837"/>
              <a:gd name="connsiteY32" fmla="*/ 1089562 h 1089562"/>
              <a:gd name="connsiteX33" fmla="*/ 5730333 w 11376837"/>
              <a:gd name="connsiteY33" fmla="*/ 1089562 h 1089562"/>
              <a:gd name="connsiteX34" fmla="*/ 5131552 w 11376837"/>
              <a:gd name="connsiteY34" fmla="*/ 1089562 h 1089562"/>
              <a:gd name="connsiteX35" fmla="*/ 4646540 w 11376837"/>
              <a:gd name="connsiteY35" fmla="*/ 1089562 h 1089562"/>
              <a:gd name="connsiteX36" fmla="*/ 3933990 w 11376837"/>
              <a:gd name="connsiteY36" fmla="*/ 1089562 h 1089562"/>
              <a:gd name="connsiteX37" fmla="*/ 3676515 w 11376837"/>
              <a:gd name="connsiteY37" fmla="*/ 1089562 h 1089562"/>
              <a:gd name="connsiteX38" fmla="*/ 3305271 w 11376837"/>
              <a:gd name="connsiteY38" fmla="*/ 1089562 h 1089562"/>
              <a:gd name="connsiteX39" fmla="*/ 2934026 w 11376837"/>
              <a:gd name="connsiteY39" fmla="*/ 1089562 h 1089562"/>
              <a:gd name="connsiteX40" fmla="*/ 2335245 w 11376837"/>
              <a:gd name="connsiteY40" fmla="*/ 1089562 h 1089562"/>
              <a:gd name="connsiteX41" fmla="*/ 1622696 w 11376837"/>
              <a:gd name="connsiteY41" fmla="*/ 1089562 h 1089562"/>
              <a:gd name="connsiteX42" fmla="*/ 796379 w 11376837"/>
              <a:gd name="connsiteY42" fmla="*/ 1089562 h 1089562"/>
              <a:gd name="connsiteX43" fmla="*/ 0 w 11376837"/>
              <a:gd name="connsiteY43" fmla="*/ 1089562 h 1089562"/>
              <a:gd name="connsiteX44" fmla="*/ 0 w 11376837"/>
              <a:gd name="connsiteY44" fmla="*/ 555677 h 1089562"/>
              <a:gd name="connsiteX45" fmla="*/ 0 w 11376837"/>
              <a:gd name="connsiteY45" fmla="*/ 0 h 108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376837" h="1089562" fill="none" extrusionOk="0">
                <a:moveTo>
                  <a:pt x="0" y="0"/>
                </a:moveTo>
                <a:cubicBezTo>
                  <a:pt x="123195" y="-9609"/>
                  <a:pt x="327441" y="46456"/>
                  <a:pt x="485013" y="0"/>
                </a:cubicBezTo>
                <a:cubicBezTo>
                  <a:pt x="642585" y="-46456"/>
                  <a:pt x="933710" y="91534"/>
                  <a:pt x="1311330" y="0"/>
                </a:cubicBezTo>
                <a:cubicBezTo>
                  <a:pt x="1688950" y="-91534"/>
                  <a:pt x="1461340" y="10844"/>
                  <a:pt x="1568806" y="0"/>
                </a:cubicBezTo>
                <a:cubicBezTo>
                  <a:pt x="1676272" y="-10844"/>
                  <a:pt x="1725243" y="7071"/>
                  <a:pt x="1826282" y="0"/>
                </a:cubicBezTo>
                <a:cubicBezTo>
                  <a:pt x="1927321" y="-7071"/>
                  <a:pt x="2194962" y="48045"/>
                  <a:pt x="2425063" y="0"/>
                </a:cubicBezTo>
                <a:cubicBezTo>
                  <a:pt x="2655164" y="-48045"/>
                  <a:pt x="2759711" y="53709"/>
                  <a:pt x="2910075" y="0"/>
                </a:cubicBezTo>
                <a:cubicBezTo>
                  <a:pt x="3060439" y="-53709"/>
                  <a:pt x="3291094" y="26982"/>
                  <a:pt x="3622624" y="0"/>
                </a:cubicBezTo>
                <a:cubicBezTo>
                  <a:pt x="3954154" y="-26982"/>
                  <a:pt x="4070453" y="4781"/>
                  <a:pt x="4335174" y="0"/>
                </a:cubicBezTo>
                <a:cubicBezTo>
                  <a:pt x="4599895" y="-4781"/>
                  <a:pt x="4674861" y="33416"/>
                  <a:pt x="4933955" y="0"/>
                </a:cubicBezTo>
                <a:cubicBezTo>
                  <a:pt x="5193049" y="-33416"/>
                  <a:pt x="5307838" y="7410"/>
                  <a:pt x="5532735" y="0"/>
                </a:cubicBezTo>
                <a:cubicBezTo>
                  <a:pt x="5757632" y="-7410"/>
                  <a:pt x="5937667" y="39547"/>
                  <a:pt x="6131516" y="0"/>
                </a:cubicBezTo>
                <a:cubicBezTo>
                  <a:pt x="6325365" y="-39547"/>
                  <a:pt x="6489006" y="24150"/>
                  <a:pt x="6616529" y="0"/>
                </a:cubicBezTo>
                <a:cubicBezTo>
                  <a:pt x="6744052" y="-24150"/>
                  <a:pt x="7179239" y="56248"/>
                  <a:pt x="7442847" y="0"/>
                </a:cubicBezTo>
                <a:cubicBezTo>
                  <a:pt x="7706455" y="-56248"/>
                  <a:pt x="7605011" y="3122"/>
                  <a:pt x="7700322" y="0"/>
                </a:cubicBezTo>
                <a:cubicBezTo>
                  <a:pt x="7795633" y="-3122"/>
                  <a:pt x="8229409" y="10598"/>
                  <a:pt x="8412872" y="0"/>
                </a:cubicBezTo>
                <a:cubicBezTo>
                  <a:pt x="8596335" y="-10598"/>
                  <a:pt x="8753435" y="66755"/>
                  <a:pt x="9011652" y="0"/>
                </a:cubicBezTo>
                <a:cubicBezTo>
                  <a:pt x="9269869" y="-66755"/>
                  <a:pt x="9293750" y="47595"/>
                  <a:pt x="9496665" y="0"/>
                </a:cubicBezTo>
                <a:cubicBezTo>
                  <a:pt x="9699580" y="-47595"/>
                  <a:pt x="9690446" y="10587"/>
                  <a:pt x="9867909" y="0"/>
                </a:cubicBezTo>
                <a:cubicBezTo>
                  <a:pt x="10045372" y="-10587"/>
                  <a:pt x="10157648" y="34673"/>
                  <a:pt x="10352922" y="0"/>
                </a:cubicBezTo>
                <a:cubicBezTo>
                  <a:pt x="10548196" y="-34673"/>
                  <a:pt x="10571235" y="13715"/>
                  <a:pt x="10724166" y="0"/>
                </a:cubicBezTo>
                <a:cubicBezTo>
                  <a:pt x="10877097" y="-13715"/>
                  <a:pt x="11163822" y="64355"/>
                  <a:pt x="11376837" y="0"/>
                </a:cubicBezTo>
                <a:cubicBezTo>
                  <a:pt x="11399378" y="232523"/>
                  <a:pt x="11376127" y="305275"/>
                  <a:pt x="11376837" y="512094"/>
                </a:cubicBezTo>
                <a:cubicBezTo>
                  <a:pt x="11377547" y="718913"/>
                  <a:pt x="11367501" y="922225"/>
                  <a:pt x="11376837" y="1089562"/>
                </a:cubicBezTo>
                <a:cubicBezTo>
                  <a:pt x="11081668" y="1163399"/>
                  <a:pt x="10830422" y="1086834"/>
                  <a:pt x="10664288" y="1089562"/>
                </a:cubicBezTo>
                <a:cubicBezTo>
                  <a:pt x="10498154" y="1092290"/>
                  <a:pt x="10235513" y="1065909"/>
                  <a:pt x="9837970" y="1089562"/>
                </a:cubicBezTo>
                <a:cubicBezTo>
                  <a:pt x="9440427" y="1113215"/>
                  <a:pt x="9428522" y="1008477"/>
                  <a:pt x="9125421" y="1089562"/>
                </a:cubicBezTo>
                <a:cubicBezTo>
                  <a:pt x="8822320" y="1170647"/>
                  <a:pt x="8464927" y="1064506"/>
                  <a:pt x="8299103" y="1089562"/>
                </a:cubicBezTo>
                <a:cubicBezTo>
                  <a:pt x="8133279" y="1114618"/>
                  <a:pt x="7993146" y="1059747"/>
                  <a:pt x="7700322" y="1089562"/>
                </a:cubicBezTo>
                <a:cubicBezTo>
                  <a:pt x="7407498" y="1119377"/>
                  <a:pt x="7419420" y="1057974"/>
                  <a:pt x="7329078" y="1089562"/>
                </a:cubicBezTo>
                <a:cubicBezTo>
                  <a:pt x="7238736" y="1121150"/>
                  <a:pt x="7136607" y="1060878"/>
                  <a:pt x="6957834" y="1089562"/>
                </a:cubicBezTo>
                <a:cubicBezTo>
                  <a:pt x="6779061" y="1118246"/>
                  <a:pt x="6618597" y="1077189"/>
                  <a:pt x="6359053" y="1089562"/>
                </a:cubicBezTo>
                <a:cubicBezTo>
                  <a:pt x="6099509" y="1101935"/>
                  <a:pt x="6093037" y="1082120"/>
                  <a:pt x="5987809" y="1089562"/>
                </a:cubicBezTo>
                <a:cubicBezTo>
                  <a:pt x="5882581" y="1097004"/>
                  <a:pt x="5819470" y="1074120"/>
                  <a:pt x="5730333" y="1089562"/>
                </a:cubicBezTo>
                <a:cubicBezTo>
                  <a:pt x="5641196" y="1105004"/>
                  <a:pt x="5262457" y="1078026"/>
                  <a:pt x="5131552" y="1089562"/>
                </a:cubicBezTo>
                <a:cubicBezTo>
                  <a:pt x="5000647" y="1101098"/>
                  <a:pt x="4799836" y="1058229"/>
                  <a:pt x="4646540" y="1089562"/>
                </a:cubicBezTo>
                <a:cubicBezTo>
                  <a:pt x="4493244" y="1120895"/>
                  <a:pt x="4085888" y="1004866"/>
                  <a:pt x="3933990" y="1089562"/>
                </a:cubicBezTo>
                <a:cubicBezTo>
                  <a:pt x="3782092" y="1174258"/>
                  <a:pt x="3792138" y="1079267"/>
                  <a:pt x="3676515" y="1089562"/>
                </a:cubicBezTo>
                <a:cubicBezTo>
                  <a:pt x="3560893" y="1099857"/>
                  <a:pt x="3410868" y="1069608"/>
                  <a:pt x="3305271" y="1089562"/>
                </a:cubicBezTo>
                <a:cubicBezTo>
                  <a:pt x="3199674" y="1109516"/>
                  <a:pt x="3104368" y="1068110"/>
                  <a:pt x="2934026" y="1089562"/>
                </a:cubicBezTo>
                <a:cubicBezTo>
                  <a:pt x="2763685" y="1111014"/>
                  <a:pt x="2472546" y="1018143"/>
                  <a:pt x="2335245" y="1089562"/>
                </a:cubicBezTo>
                <a:cubicBezTo>
                  <a:pt x="2197944" y="1160981"/>
                  <a:pt x="1826560" y="1021902"/>
                  <a:pt x="1622696" y="1089562"/>
                </a:cubicBezTo>
                <a:cubicBezTo>
                  <a:pt x="1418832" y="1157222"/>
                  <a:pt x="1191564" y="1046049"/>
                  <a:pt x="796379" y="1089562"/>
                </a:cubicBezTo>
                <a:cubicBezTo>
                  <a:pt x="401194" y="1133075"/>
                  <a:pt x="238885" y="1047872"/>
                  <a:pt x="0" y="1089562"/>
                </a:cubicBezTo>
                <a:cubicBezTo>
                  <a:pt x="-32942" y="955332"/>
                  <a:pt x="49343" y="757198"/>
                  <a:pt x="0" y="555677"/>
                </a:cubicBezTo>
                <a:cubicBezTo>
                  <a:pt x="-49343" y="354157"/>
                  <a:pt x="19456" y="195748"/>
                  <a:pt x="0" y="0"/>
                </a:cubicBezTo>
                <a:close/>
              </a:path>
              <a:path w="11376837" h="1089562" stroke="0" extrusionOk="0">
                <a:moveTo>
                  <a:pt x="0" y="0"/>
                </a:moveTo>
                <a:cubicBezTo>
                  <a:pt x="307007" y="-18239"/>
                  <a:pt x="394816" y="75114"/>
                  <a:pt x="712549" y="0"/>
                </a:cubicBezTo>
                <a:cubicBezTo>
                  <a:pt x="1030282" y="-75114"/>
                  <a:pt x="1110718" y="20257"/>
                  <a:pt x="1425099" y="0"/>
                </a:cubicBezTo>
                <a:cubicBezTo>
                  <a:pt x="1739480" y="-20257"/>
                  <a:pt x="1623673" y="17903"/>
                  <a:pt x="1682574" y="0"/>
                </a:cubicBezTo>
                <a:cubicBezTo>
                  <a:pt x="1741476" y="-17903"/>
                  <a:pt x="2322778" y="56274"/>
                  <a:pt x="2508892" y="0"/>
                </a:cubicBezTo>
                <a:cubicBezTo>
                  <a:pt x="2695006" y="-56274"/>
                  <a:pt x="2771653" y="27536"/>
                  <a:pt x="2993904" y="0"/>
                </a:cubicBezTo>
                <a:cubicBezTo>
                  <a:pt x="3216155" y="-27536"/>
                  <a:pt x="3246067" y="41839"/>
                  <a:pt x="3478917" y="0"/>
                </a:cubicBezTo>
                <a:cubicBezTo>
                  <a:pt x="3711767" y="-41839"/>
                  <a:pt x="3850426" y="2714"/>
                  <a:pt x="3963930" y="0"/>
                </a:cubicBezTo>
                <a:cubicBezTo>
                  <a:pt x="4077434" y="-2714"/>
                  <a:pt x="4520527" y="78198"/>
                  <a:pt x="4676479" y="0"/>
                </a:cubicBezTo>
                <a:cubicBezTo>
                  <a:pt x="4832431" y="-78198"/>
                  <a:pt x="4931267" y="31012"/>
                  <a:pt x="5047723" y="0"/>
                </a:cubicBezTo>
                <a:cubicBezTo>
                  <a:pt x="5164179" y="-31012"/>
                  <a:pt x="5401530" y="38477"/>
                  <a:pt x="5532735" y="0"/>
                </a:cubicBezTo>
                <a:cubicBezTo>
                  <a:pt x="5663940" y="-38477"/>
                  <a:pt x="6035841" y="37707"/>
                  <a:pt x="6359053" y="0"/>
                </a:cubicBezTo>
                <a:cubicBezTo>
                  <a:pt x="6682265" y="-37707"/>
                  <a:pt x="6542381" y="27806"/>
                  <a:pt x="6616529" y="0"/>
                </a:cubicBezTo>
                <a:cubicBezTo>
                  <a:pt x="6690677" y="-27806"/>
                  <a:pt x="7077594" y="46483"/>
                  <a:pt x="7215310" y="0"/>
                </a:cubicBezTo>
                <a:cubicBezTo>
                  <a:pt x="7353026" y="-46483"/>
                  <a:pt x="7469480" y="39692"/>
                  <a:pt x="7586554" y="0"/>
                </a:cubicBezTo>
                <a:cubicBezTo>
                  <a:pt x="7703628" y="-39692"/>
                  <a:pt x="7905443" y="54676"/>
                  <a:pt x="8071566" y="0"/>
                </a:cubicBezTo>
                <a:cubicBezTo>
                  <a:pt x="8237689" y="-54676"/>
                  <a:pt x="8207399" y="13168"/>
                  <a:pt x="8329042" y="0"/>
                </a:cubicBezTo>
                <a:cubicBezTo>
                  <a:pt x="8450685" y="-13168"/>
                  <a:pt x="8636232" y="66719"/>
                  <a:pt x="8927823" y="0"/>
                </a:cubicBezTo>
                <a:cubicBezTo>
                  <a:pt x="9219414" y="-66719"/>
                  <a:pt x="9122767" y="23140"/>
                  <a:pt x="9185299" y="0"/>
                </a:cubicBezTo>
                <a:cubicBezTo>
                  <a:pt x="9247831" y="-23140"/>
                  <a:pt x="9338960" y="21869"/>
                  <a:pt x="9442775" y="0"/>
                </a:cubicBezTo>
                <a:cubicBezTo>
                  <a:pt x="9546590" y="-21869"/>
                  <a:pt x="9847490" y="16238"/>
                  <a:pt x="10041556" y="0"/>
                </a:cubicBezTo>
                <a:cubicBezTo>
                  <a:pt x="10235622" y="-16238"/>
                  <a:pt x="10375652" y="15801"/>
                  <a:pt x="10526568" y="0"/>
                </a:cubicBezTo>
                <a:cubicBezTo>
                  <a:pt x="10677484" y="-15801"/>
                  <a:pt x="11066889" y="60665"/>
                  <a:pt x="11376837" y="0"/>
                </a:cubicBezTo>
                <a:cubicBezTo>
                  <a:pt x="11425819" y="113117"/>
                  <a:pt x="11317641" y="290708"/>
                  <a:pt x="11376837" y="555677"/>
                </a:cubicBezTo>
                <a:cubicBezTo>
                  <a:pt x="11436033" y="820646"/>
                  <a:pt x="11350154" y="876667"/>
                  <a:pt x="11376837" y="1089562"/>
                </a:cubicBezTo>
                <a:cubicBezTo>
                  <a:pt x="11146619" y="1135744"/>
                  <a:pt x="10926780" y="1042100"/>
                  <a:pt x="10778056" y="1089562"/>
                </a:cubicBezTo>
                <a:cubicBezTo>
                  <a:pt x="10629332" y="1137024"/>
                  <a:pt x="10327822" y="1004438"/>
                  <a:pt x="10065507" y="1089562"/>
                </a:cubicBezTo>
                <a:cubicBezTo>
                  <a:pt x="9803192" y="1174686"/>
                  <a:pt x="9677451" y="1025377"/>
                  <a:pt x="9352958" y="1089562"/>
                </a:cubicBezTo>
                <a:cubicBezTo>
                  <a:pt x="9028465" y="1153747"/>
                  <a:pt x="8698322" y="999070"/>
                  <a:pt x="8526640" y="1089562"/>
                </a:cubicBezTo>
                <a:cubicBezTo>
                  <a:pt x="8354958" y="1180054"/>
                  <a:pt x="7964231" y="1070422"/>
                  <a:pt x="7814091" y="1089562"/>
                </a:cubicBezTo>
                <a:cubicBezTo>
                  <a:pt x="7663951" y="1108702"/>
                  <a:pt x="7206724" y="1087343"/>
                  <a:pt x="6987773" y="1089562"/>
                </a:cubicBezTo>
                <a:cubicBezTo>
                  <a:pt x="6768822" y="1091781"/>
                  <a:pt x="6571590" y="1056991"/>
                  <a:pt x="6275224" y="1089562"/>
                </a:cubicBezTo>
                <a:cubicBezTo>
                  <a:pt x="5978858" y="1122133"/>
                  <a:pt x="6017046" y="1053224"/>
                  <a:pt x="5903980" y="1089562"/>
                </a:cubicBezTo>
                <a:cubicBezTo>
                  <a:pt x="5790914" y="1125900"/>
                  <a:pt x="5764735" y="1076750"/>
                  <a:pt x="5646504" y="1089562"/>
                </a:cubicBezTo>
                <a:cubicBezTo>
                  <a:pt x="5528273" y="1102374"/>
                  <a:pt x="5445562" y="1045184"/>
                  <a:pt x="5275260" y="1089562"/>
                </a:cubicBezTo>
                <a:cubicBezTo>
                  <a:pt x="5104958" y="1133940"/>
                  <a:pt x="4844571" y="1060418"/>
                  <a:pt x="4562710" y="1089562"/>
                </a:cubicBezTo>
                <a:cubicBezTo>
                  <a:pt x="4280849" y="1118706"/>
                  <a:pt x="4384857" y="1080079"/>
                  <a:pt x="4305235" y="1089562"/>
                </a:cubicBezTo>
                <a:cubicBezTo>
                  <a:pt x="4225614" y="1099045"/>
                  <a:pt x="3954816" y="1046481"/>
                  <a:pt x="3706454" y="1089562"/>
                </a:cubicBezTo>
                <a:cubicBezTo>
                  <a:pt x="3458092" y="1132643"/>
                  <a:pt x="3505361" y="1055028"/>
                  <a:pt x="3335210" y="1089562"/>
                </a:cubicBezTo>
                <a:cubicBezTo>
                  <a:pt x="3165059" y="1124096"/>
                  <a:pt x="2981402" y="1032696"/>
                  <a:pt x="2736429" y="1089562"/>
                </a:cubicBezTo>
                <a:cubicBezTo>
                  <a:pt x="2491456" y="1146428"/>
                  <a:pt x="2417228" y="1038931"/>
                  <a:pt x="2251416" y="1089562"/>
                </a:cubicBezTo>
                <a:cubicBezTo>
                  <a:pt x="2085604" y="1140193"/>
                  <a:pt x="1858697" y="1021684"/>
                  <a:pt x="1652635" y="1089562"/>
                </a:cubicBezTo>
                <a:cubicBezTo>
                  <a:pt x="1446573" y="1157440"/>
                  <a:pt x="1319476" y="1040419"/>
                  <a:pt x="1167623" y="1089562"/>
                </a:cubicBezTo>
                <a:cubicBezTo>
                  <a:pt x="1015770" y="1138705"/>
                  <a:pt x="549895" y="1002906"/>
                  <a:pt x="0" y="1089562"/>
                </a:cubicBezTo>
                <a:cubicBezTo>
                  <a:pt x="-21306" y="870601"/>
                  <a:pt x="25596" y="783763"/>
                  <a:pt x="0" y="544781"/>
                </a:cubicBezTo>
                <a:cubicBezTo>
                  <a:pt x="-25596" y="305799"/>
                  <a:pt x="40048" y="239380"/>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 ist eine Steuer, die auf das </a:t>
            </a:r>
            <a:r>
              <a:rPr lang="de-DE" sz="2400" b="1" dirty="0">
                <a:solidFill>
                  <a:schemeClr val="tx1"/>
                </a:solidFill>
              </a:rPr>
              <a:t>Einkommen von Personen </a:t>
            </a:r>
            <a:r>
              <a:rPr lang="de-DE" sz="2400" dirty="0">
                <a:solidFill>
                  <a:schemeClr val="tx1"/>
                </a:solidFill>
              </a:rPr>
              <a:t>erhoben wird.</a:t>
            </a:r>
          </a:p>
        </p:txBody>
      </p:sp>
      <p:pic>
        <p:nvPicPr>
          <p:cNvPr id="5" name="Grafik 4" descr="Mann in einem Polohemd">
            <a:extLst>
              <a:ext uri="{FF2B5EF4-FFF2-40B4-BE49-F238E27FC236}">
                <a16:creationId xmlns:a16="http://schemas.microsoft.com/office/drawing/2014/main" id="{CFED26FA-6149-30F1-50E4-97BC44E8DA0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581" y="3524526"/>
            <a:ext cx="963194" cy="3022433"/>
          </a:xfrm>
          <a:prstGeom prst="rect">
            <a:avLst/>
          </a:prstGeom>
        </p:spPr>
      </p:pic>
      <p:pic>
        <p:nvPicPr>
          <p:cNvPr id="6" name="Grafik 5" descr="Frau in schwarzem Rock">
            <a:extLst>
              <a:ext uri="{FF2B5EF4-FFF2-40B4-BE49-F238E27FC236}">
                <a16:creationId xmlns:a16="http://schemas.microsoft.com/office/drawing/2014/main" id="{81B658FC-88EE-15EA-BEBC-C6E2C4292B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6476" y="3784599"/>
            <a:ext cx="1230345" cy="2762359"/>
          </a:xfrm>
          <a:prstGeom prst="rect">
            <a:avLst/>
          </a:prstGeom>
        </p:spPr>
      </p:pic>
      <p:pic>
        <p:nvPicPr>
          <p:cNvPr id="9" name="Grafik 8" descr="Junge trägt einen Rucksack">
            <a:extLst>
              <a:ext uri="{FF2B5EF4-FFF2-40B4-BE49-F238E27FC236}">
                <a16:creationId xmlns:a16="http://schemas.microsoft.com/office/drawing/2014/main" id="{A24B7EF4-2067-FD3B-93C3-CBD787312B5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25179" y="4347951"/>
            <a:ext cx="912637" cy="2266479"/>
          </a:xfrm>
          <a:prstGeom prst="rect">
            <a:avLst/>
          </a:prstGeom>
        </p:spPr>
      </p:pic>
      <p:sp>
        <p:nvSpPr>
          <p:cNvPr id="10" name="Rechteck: abgerundete Ecken 9">
            <a:extLst>
              <a:ext uri="{FF2B5EF4-FFF2-40B4-BE49-F238E27FC236}">
                <a16:creationId xmlns:a16="http://schemas.microsoft.com/office/drawing/2014/main" id="{A102CBA8-E52F-16EF-AD05-24BE80E5D494}"/>
              </a:ext>
            </a:extLst>
          </p:cNvPr>
          <p:cNvSpPr/>
          <p:nvPr/>
        </p:nvSpPr>
        <p:spPr>
          <a:xfrm>
            <a:off x="4061637" y="4107419"/>
            <a:ext cx="7722781" cy="834292"/>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dirty="0">
                <a:solidFill>
                  <a:schemeClr val="tx1"/>
                </a:solidFill>
              </a:rPr>
              <a:t>Herr Glück arbeitet als Busfahrer. Von seinem Gehalt wird die Einkommensteuer (genauer: Lohnsteuer) abgezogen.</a:t>
            </a:r>
          </a:p>
        </p:txBody>
      </p:sp>
      <p:sp>
        <p:nvSpPr>
          <p:cNvPr id="11" name="Rechteck: abgerundete Ecken 10">
            <a:extLst>
              <a:ext uri="{FF2B5EF4-FFF2-40B4-BE49-F238E27FC236}">
                <a16:creationId xmlns:a16="http://schemas.microsoft.com/office/drawing/2014/main" id="{DB5ED43E-5E8C-1293-3C98-00742644D50B}"/>
              </a:ext>
            </a:extLst>
          </p:cNvPr>
          <p:cNvSpPr/>
          <p:nvPr/>
        </p:nvSpPr>
        <p:spPr>
          <a:xfrm>
            <a:off x="4061636" y="5154912"/>
            <a:ext cx="7722781" cy="834292"/>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dirty="0">
                <a:solidFill>
                  <a:schemeClr val="tx1"/>
                </a:solidFill>
              </a:rPr>
              <a:t>Frau Glück hat eine kleine Boutique. Von ihrem Verdienst als Unternehmerin zahlt sie Einkommensteuer.</a:t>
            </a:r>
          </a:p>
        </p:txBody>
      </p:sp>
      <p:sp>
        <p:nvSpPr>
          <p:cNvPr id="14" name="Rechteck: abgerundete Ecken 13">
            <a:extLst>
              <a:ext uri="{FF2B5EF4-FFF2-40B4-BE49-F238E27FC236}">
                <a16:creationId xmlns:a16="http://schemas.microsoft.com/office/drawing/2014/main" id="{EF03F6E0-23B6-78D3-4863-18C3E45BE8D4}"/>
              </a:ext>
            </a:extLst>
          </p:cNvPr>
          <p:cNvSpPr/>
          <p:nvPr/>
        </p:nvSpPr>
        <p:spPr>
          <a:xfrm>
            <a:off x="3200400" y="3429000"/>
            <a:ext cx="1956391" cy="560507"/>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sz="2400" b="1" dirty="0">
                <a:solidFill>
                  <a:schemeClr val="tx1"/>
                </a:solidFill>
              </a:rPr>
              <a:t>Beispiele:</a:t>
            </a:r>
          </a:p>
        </p:txBody>
      </p:sp>
      <p:pic>
        <p:nvPicPr>
          <p:cNvPr id="20" name="Grafik 19" descr="Laden mit einfarbiger Füllung">
            <a:extLst>
              <a:ext uri="{FF2B5EF4-FFF2-40B4-BE49-F238E27FC236}">
                <a16:creationId xmlns:a16="http://schemas.microsoft.com/office/drawing/2014/main" id="{E39DB590-7D82-86E7-2C7F-E9AAF8D6888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00400" y="5154912"/>
            <a:ext cx="914400" cy="914400"/>
          </a:xfrm>
          <a:prstGeom prst="rect">
            <a:avLst/>
          </a:prstGeom>
        </p:spPr>
      </p:pic>
      <p:pic>
        <p:nvPicPr>
          <p:cNvPr id="24" name="Grafik 23" descr="Bus mit einfarbiger Füllung">
            <a:extLst>
              <a:ext uri="{FF2B5EF4-FFF2-40B4-BE49-F238E27FC236}">
                <a16:creationId xmlns:a16="http://schemas.microsoft.com/office/drawing/2014/main" id="{1D9C8119-3434-C571-E07A-2013086C676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31913" y="4119659"/>
            <a:ext cx="829723" cy="829723"/>
          </a:xfrm>
          <a:prstGeom prst="rect">
            <a:avLst/>
          </a:prstGeom>
        </p:spPr>
      </p:pic>
    </p:spTree>
    <p:extLst>
      <p:ext uri="{BB962C8B-B14F-4D97-AF65-F5344CB8AC3E}">
        <p14:creationId xmlns:p14="http://schemas.microsoft.com/office/powerpoint/2010/main" val="325668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2DE3D1-AA4F-5B2F-8C2C-5303449F6D6F}"/>
              </a:ext>
            </a:extLst>
          </p:cNvPr>
          <p:cNvSpPr>
            <a:spLocks noGrp="1"/>
          </p:cNvSpPr>
          <p:nvPr>
            <p:ph type="title"/>
          </p:nvPr>
        </p:nvSpPr>
        <p:spPr/>
        <p:txBody>
          <a:bodyPr/>
          <a:lstStyle/>
          <a:p>
            <a:r>
              <a:rPr lang="de-AT" dirty="0"/>
              <a:t>Kapitalertragsteuer</a:t>
            </a:r>
          </a:p>
        </p:txBody>
      </p:sp>
      <p:sp>
        <p:nvSpPr>
          <p:cNvPr id="4" name="Foliennummernplatzhalter 3">
            <a:extLst>
              <a:ext uri="{FF2B5EF4-FFF2-40B4-BE49-F238E27FC236}">
                <a16:creationId xmlns:a16="http://schemas.microsoft.com/office/drawing/2014/main" id="{6E1A461E-DFE0-54EF-B764-30AB9A0941C0}"/>
              </a:ext>
            </a:extLst>
          </p:cNvPr>
          <p:cNvSpPr>
            <a:spLocks noGrp="1"/>
          </p:cNvSpPr>
          <p:nvPr>
            <p:ph type="sldNum" sz="quarter" idx="12"/>
          </p:nvPr>
        </p:nvSpPr>
        <p:spPr/>
        <p:txBody>
          <a:bodyPr/>
          <a:lstStyle/>
          <a:p>
            <a:r>
              <a:rPr lang="de-AT"/>
              <a:t>Folie </a:t>
            </a:r>
            <a:fld id="{4C23FFEC-42AF-4C5F-8FEB-D69D9B6A7C04}" type="slidenum">
              <a:rPr lang="de-AT" smtClean="0"/>
              <a:pPr/>
              <a:t>9</a:t>
            </a:fld>
            <a:endParaRPr lang="de-AT" dirty="0"/>
          </a:p>
        </p:txBody>
      </p:sp>
      <p:sp>
        <p:nvSpPr>
          <p:cNvPr id="5" name="Rechteck 4">
            <a:extLst>
              <a:ext uri="{FF2B5EF4-FFF2-40B4-BE49-F238E27FC236}">
                <a16:creationId xmlns:a16="http://schemas.microsoft.com/office/drawing/2014/main" id="{C45A7C13-B06B-5056-DBAA-429A4C175C1E}"/>
              </a:ext>
            </a:extLst>
          </p:cNvPr>
          <p:cNvSpPr/>
          <p:nvPr/>
        </p:nvSpPr>
        <p:spPr>
          <a:xfrm>
            <a:off x="0" y="1562027"/>
            <a:ext cx="12192000" cy="1664402"/>
          </a:xfrm>
          <a:prstGeom prst="rect">
            <a:avLst/>
          </a:prstGeom>
          <a:solidFill>
            <a:srgbClr val="9FD3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Rechteck 5">
            <a:extLst>
              <a:ext uri="{FF2B5EF4-FFF2-40B4-BE49-F238E27FC236}">
                <a16:creationId xmlns:a16="http://schemas.microsoft.com/office/drawing/2014/main" id="{E157FB98-A5FC-CC11-2798-BD4672DBE29D}"/>
              </a:ext>
            </a:extLst>
          </p:cNvPr>
          <p:cNvSpPr/>
          <p:nvPr/>
        </p:nvSpPr>
        <p:spPr>
          <a:xfrm>
            <a:off x="407581" y="1860124"/>
            <a:ext cx="11376837" cy="1089562"/>
          </a:xfrm>
          <a:custGeom>
            <a:avLst/>
            <a:gdLst>
              <a:gd name="connsiteX0" fmla="*/ 0 w 11376837"/>
              <a:gd name="connsiteY0" fmla="*/ 0 h 1089562"/>
              <a:gd name="connsiteX1" fmla="*/ 485013 w 11376837"/>
              <a:gd name="connsiteY1" fmla="*/ 0 h 1089562"/>
              <a:gd name="connsiteX2" fmla="*/ 1311330 w 11376837"/>
              <a:gd name="connsiteY2" fmla="*/ 0 h 1089562"/>
              <a:gd name="connsiteX3" fmla="*/ 1568806 w 11376837"/>
              <a:gd name="connsiteY3" fmla="*/ 0 h 1089562"/>
              <a:gd name="connsiteX4" fmla="*/ 1826282 w 11376837"/>
              <a:gd name="connsiteY4" fmla="*/ 0 h 1089562"/>
              <a:gd name="connsiteX5" fmla="*/ 2425063 w 11376837"/>
              <a:gd name="connsiteY5" fmla="*/ 0 h 1089562"/>
              <a:gd name="connsiteX6" fmla="*/ 2910075 w 11376837"/>
              <a:gd name="connsiteY6" fmla="*/ 0 h 1089562"/>
              <a:gd name="connsiteX7" fmla="*/ 3622624 w 11376837"/>
              <a:gd name="connsiteY7" fmla="*/ 0 h 1089562"/>
              <a:gd name="connsiteX8" fmla="*/ 4335174 w 11376837"/>
              <a:gd name="connsiteY8" fmla="*/ 0 h 1089562"/>
              <a:gd name="connsiteX9" fmla="*/ 4933955 w 11376837"/>
              <a:gd name="connsiteY9" fmla="*/ 0 h 1089562"/>
              <a:gd name="connsiteX10" fmla="*/ 5532735 w 11376837"/>
              <a:gd name="connsiteY10" fmla="*/ 0 h 1089562"/>
              <a:gd name="connsiteX11" fmla="*/ 6131516 w 11376837"/>
              <a:gd name="connsiteY11" fmla="*/ 0 h 1089562"/>
              <a:gd name="connsiteX12" fmla="*/ 6616529 w 11376837"/>
              <a:gd name="connsiteY12" fmla="*/ 0 h 1089562"/>
              <a:gd name="connsiteX13" fmla="*/ 7442847 w 11376837"/>
              <a:gd name="connsiteY13" fmla="*/ 0 h 1089562"/>
              <a:gd name="connsiteX14" fmla="*/ 7700322 w 11376837"/>
              <a:gd name="connsiteY14" fmla="*/ 0 h 1089562"/>
              <a:gd name="connsiteX15" fmla="*/ 8412872 w 11376837"/>
              <a:gd name="connsiteY15" fmla="*/ 0 h 1089562"/>
              <a:gd name="connsiteX16" fmla="*/ 9011652 w 11376837"/>
              <a:gd name="connsiteY16" fmla="*/ 0 h 1089562"/>
              <a:gd name="connsiteX17" fmla="*/ 9496665 w 11376837"/>
              <a:gd name="connsiteY17" fmla="*/ 0 h 1089562"/>
              <a:gd name="connsiteX18" fmla="*/ 9867909 w 11376837"/>
              <a:gd name="connsiteY18" fmla="*/ 0 h 1089562"/>
              <a:gd name="connsiteX19" fmla="*/ 10352922 w 11376837"/>
              <a:gd name="connsiteY19" fmla="*/ 0 h 1089562"/>
              <a:gd name="connsiteX20" fmla="*/ 10724166 w 11376837"/>
              <a:gd name="connsiteY20" fmla="*/ 0 h 1089562"/>
              <a:gd name="connsiteX21" fmla="*/ 11376837 w 11376837"/>
              <a:gd name="connsiteY21" fmla="*/ 0 h 1089562"/>
              <a:gd name="connsiteX22" fmla="*/ 11376837 w 11376837"/>
              <a:gd name="connsiteY22" fmla="*/ 512094 h 1089562"/>
              <a:gd name="connsiteX23" fmla="*/ 11376837 w 11376837"/>
              <a:gd name="connsiteY23" fmla="*/ 1089562 h 1089562"/>
              <a:gd name="connsiteX24" fmla="*/ 10664288 w 11376837"/>
              <a:gd name="connsiteY24" fmla="*/ 1089562 h 1089562"/>
              <a:gd name="connsiteX25" fmla="*/ 9837970 w 11376837"/>
              <a:gd name="connsiteY25" fmla="*/ 1089562 h 1089562"/>
              <a:gd name="connsiteX26" fmla="*/ 9125421 w 11376837"/>
              <a:gd name="connsiteY26" fmla="*/ 1089562 h 1089562"/>
              <a:gd name="connsiteX27" fmla="*/ 8299103 w 11376837"/>
              <a:gd name="connsiteY27" fmla="*/ 1089562 h 1089562"/>
              <a:gd name="connsiteX28" fmla="*/ 7700322 w 11376837"/>
              <a:gd name="connsiteY28" fmla="*/ 1089562 h 1089562"/>
              <a:gd name="connsiteX29" fmla="*/ 7329078 w 11376837"/>
              <a:gd name="connsiteY29" fmla="*/ 1089562 h 1089562"/>
              <a:gd name="connsiteX30" fmla="*/ 6957834 w 11376837"/>
              <a:gd name="connsiteY30" fmla="*/ 1089562 h 1089562"/>
              <a:gd name="connsiteX31" fmla="*/ 6359053 w 11376837"/>
              <a:gd name="connsiteY31" fmla="*/ 1089562 h 1089562"/>
              <a:gd name="connsiteX32" fmla="*/ 5987809 w 11376837"/>
              <a:gd name="connsiteY32" fmla="*/ 1089562 h 1089562"/>
              <a:gd name="connsiteX33" fmla="*/ 5730333 w 11376837"/>
              <a:gd name="connsiteY33" fmla="*/ 1089562 h 1089562"/>
              <a:gd name="connsiteX34" fmla="*/ 5131552 w 11376837"/>
              <a:gd name="connsiteY34" fmla="*/ 1089562 h 1089562"/>
              <a:gd name="connsiteX35" fmla="*/ 4646540 w 11376837"/>
              <a:gd name="connsiteY35" fmla="*/ 1089562 h 1089562"/>
              <a:gd name="connsiteX36" fmla="*/ 3933990 w 11376837"/>
              <a:gd name="connsiteY36" fmla="*/ 1089562 h 1089562"/>
              <a:gd name="connsiteX37" fmla="*/ 3676515 w 11376837"/>
              <a:gd name="connsiteY37" fmla="*/ 1089562 h 1089562"/>
              <a:gd name="connsiteX38" fmla="*/ 3305271 w 11376837"/>
              <a:gd name="connsiteY38" fmla="*/ 1089562 h 1089562"/>
              <a:gd name="connsiteX39" fmla="*/ 2934026 w 11376837"/>
              <a:gd name="connsiteY39" fmla="*/ 1089562 h 1089562"/>
              <a:gd name="connsiteX40" fmla="*/ 2335245 w 11376837"/>
              <a:gd name="connsiteY40" fmla="*/ 1089562 h 1089562"/>
              <a:gd name="connsiteX41" fmla="*/ 1622696 w 11376837"/>
              <a:gd name="connsiteY41" fmla="*/ 1089562 h 1089562"/>
              <a:gd name="connsiteX42" fmla="*/ 796379 w 11376837"/>
              <a:gd name="connsiteY42" fmla="*/ 1089562 h 1089562"/>
              <a:gd name="connsiteX43" fmla="*/ 0 w 11376837"/>
              <a:gd name="connsiteY43" fmla="*/ 1089562 h 1089562"/>
              <a:gd name="connsiteX44" fmla="*/ 0 w 11376837"/>
              <a:gd name="connsiteY44" fmla="*/ 555677 h 1089562"/>
              <a:gd name="connsiteX45" fmla="*/ 0 w 11376837"/>
              <a:gd name="connsiteY45" fmla="*/ 0 h 108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376837" h="1089562" fill="none" extrusionOk="0">
                <a:moveTo>
                  <a:pt x="0" y="0"/>
                </a:moveTo>
                <a:cubicBezTo>
                  <a:pt x="123195" y="-9609"/>
                  <a:pt x="327441" y="46456"/>
                  <a:pt x="485013" y="0"/>
                </a:cubicBezTo>
                <a:cubicBezTo>
                  <a:pt x="642585" y="-46456"/>
                  <a:pt x="933710" y="91534"/>
                  <a:pt x="1311330" y="0"/>
                </a:cubicBezTo>
                <a:cubicBezTo>
                  <a:pt x="1688950" y="-91534"/>
                  <a:pt x="1461340" y="10844"/>
                  <a:pt x="1568806" y="0"/>
                </a:cubicBezTo>
                <a:cubicBezTo>
                  <a:pt x="1676272" y="-10844"/>
                  <a:pt x="1725243" y="7071"/>
                  <a:pt x="1826282" y="0"/>
                </a:cubicBezTo>
                <a:cubicBezTo>
                  <a:pt x="1927321" y="-7071"/>
                  <a:pt x="2194962" y="48045"/>
                  <a:pt x="2425063" y="0"/>
                </a:cubicBezTo>
                <a:cubicBezTo>
                  <a:pt x="2655164" y="-48045"/>
                  <a:pt x="2759711" y="53709"/>
                  <a:pt x="2910075" y="0"/>
                </a:cubicBezTo>
                <a:cubicBezTo>
                  <a:pt x="3060439" y="-53709"/>
                  <a:pt x="3291094" y="26982"/>
                  <a:pt x="3622624" y="0"/>
                </a:cubicBezTo>
                <a:cubicBezTo>
                  <a:pt x="3954154" y="-26982"/>
                  <a:pt x="4070453" y="4781"/>
                  <a:pt x="4335174" y="0"/>
                </a:cubicBezTo>
                <a:cubicBezTo>
                  <a:pt x="4599895" y="-4781"/>
                  <a:pt x="4674861" y="33416"/>
                  <a:pt x="4933955" y="0"/>
                </a:cubicBezTo>
                <a:cubicBezTo>
                  <a:pt x="5193049" y="-33416"/>
                  <a:pt x="5307838" y="7410"/>
                  <a:pt x="5532735" y="0"/>
                </a:cubicBezTo>
                <a:cubicBezTo>
                  <a:pt x="5757632" y="-7410"/>
                  <a:pt x="5937667" y="39547"/>
                  <a:pt x="6131516" y="0"/>
                </a:cubicBezTo>
                <a:cubicBezTo>
                  <a:pt x="6325365" y="-39547"/>
                  <a:pt x="6489006" y="24150"/>
                  <a:pt x="6616529" y="0"/>
                </a:cubicBezTo>
                <a:cubicBezTo>
                  <a:pt x="6744052" y="-24150"/>
                  <a:pt x="7179239" y="56248"/>
                  <a:pt x="7442847" y="0"/>
                </a:cubicBezTo>
                <a:cubicBezTo>
                  <a:pt x="7706455" y="-56248"/>
                  <a:pt x="7605011" y="3122"/>
                  <a:pt x="7700322" y="0"/>
                </a:cubicBezTo>
                <a:cubicBezTo>
                  <a:pt x="7795633" y="-3122"/>
                  <a:pt x="8229409" y="10598"/>
                  <a:pt x="8412872" y="0"/>
                </a:cubicBezTo>
                <a:cubicBezTo>
                  <a:pt x="8596335" y="-10598"/>
                  <a:pt x="8753435" y="66755"/>
                  <a:pt x="9011652" y="0"/>
                </a:cubicBezTo>
                <a:cubicBezTo>
                  <a:pt x="9269869" y="-66755"/>
                  <a:pt x="9293750" y="47595"/>
                  <a:pt x="9496665" y="0"/>
                </a:cubicBezTo>
                <a:cubicBezTo>
                  <a:pt x="9699580" y="-47595"/>
                  <a:pt x="9690446" y="10587"/>
                  <a:pt x="9867909" y="0"/>
                </a:cubicBezTo>
                <a:cubicBezTo>
                  <a:pt x="10045372" y="-10587"/>
                  <a:pt x="10157648" y="34673"/>
                  <a:pt x="10352922" y="0"/>
                </a:cubicBezTo>
                <a:cubicBezTo>
                  <a:pt x="10548196" y="-34673"/>
                  <a:pt x="10571235" y="13715"/>
                  <a:pt x="10724166" y="0"/>
                </a:cubicBezTo>
                <a:cubicBezTo>
                  <a:pt x="10877097" y="-13715"/>
                  <a:pt x="11163822" y="64355"/>
                  <a:pt x="11376837" y="0"/>
                </a:cubicBezTo>
                <a:cubicBezTo>
                  <a:pt x="11399378" y="232523"/>
                  <a:pt x="11376127" y="305275"/>
                  <a:pt x="11376837" y="512094"/>
                </a:cubicBezTo>
                <a:cubicBezTo>
                  <a:pt x="11377547" y="718913"/>
                  <a:pt x="11367501" y="922225"/>
                  <a:pt x="11376837" y="1089562"/>
                </a:cubicBezTo>
                <a:cubicBezTo>
                  <a:pt x="11081668" y="1163399"/>
                  <a:pt x="10830422" y="1086834"/>
                  <a:pt x="10664288" y="1089562"/>
                </a:cubicBezTo>
                <a:cubicBezTo>
                  <a:pt x="10498154" y="1092290"/>
                  <a:pt x="10235513" y="1065909"/>
                  <a:pt x="9837970" y="1089562"/>
                </a:cubicBezTo>
                <a:cubicBezTo>
                  <a:pt x="9440427" y="1113215"/>
                  <a:pt x="9428522" y="1008477"/>
                  <a:pt x="9125421" y="1089562"/>
                </a:cubicBezTo>
                <a:cubicBezTo>
                  <a:pt x="8822320" y="1170647"/>
                  <a:pt x="8464927" y="1064506"/>
                  <a:pt x="8299103" y="1089562"/>
                </a:cubicBezTo>
                <a:cubicBezTo>
                  <a:pt x="8133279" y="1114618"/>
                  <a:pt x="7993146" y="1059747"/>
                  <a:pt x="7700322" y="1089562"/>
                </a:cubicBezTo>
                <a:cubicBezTo>
                  <a:pt x="7407498" y="1119377"/>
                  <a:pt x="7419420" y="1057974"/>
                  <a:pt x="7329078" y="1089562"/>
                </a:cubicBezTo>
                <a:cubicBezTo>
                  <a:pt x="7238736" y="1121150"/>
                  <a:pt x="7136607" y="1060878"/>
                  <a:pt x="6957834" y="1089562"/>
                </a:cubicBezTo>
                <a:cubicBezTo>
                  <a:pt x="6779061" y="1118246"/>
                  <a:pt x="6618597" y="1077189"/>
                  <a:pt x="6359053" y="1089562"/>
                </a:cubicBezTo>
                <a:cubicBezTo>
                  <a:pt x="6099509" y="1101935"/>
                  <a:pt x="6093037" y="1082120"/>
                  <a:pt x="5987809" y="1089562"/>
                </a:cubicBezTo>
                <a:cubicBezTo>
                  <a:pt x="5882581" y="1097004"/>
                  <a:pt x="5819470" y="1074120"/>
                  <a:pt x="5730333" y="1089562"/>
                </a:cubicBezTo>
                <a:cubicBezTo>
                  <a:pt x="5641196" y="1105004"/>
                  <a:pt x="5262457" y="1078026"/>
                  <a:pt x="5131552" y="1089562"/>
                </a:cubicBezTo>
                <a:cubicBezTo>
                  <a:pt x="5000647" y="1101098"/>
                  <a:pt x="4799836" y="1058229"/>
                  <a:pt x="4646540" y="1089562"/>
                </a:cubicBezTo>
                <a:cubicBezTo>
                  <a:pt x="4493244" y="1120895"/>
                  <a:pt x="4085888" y="1004866"/>
                  <a:pt x="3933990" y="1089562"/>
                </a:cubicBezTo>
                <a:cubicBezTo>
                  <a:pt x="3782092" y="1174258"/>
                  <a:pt x="3792138" y="1079267"/>
                  <a:pt x="3676515" y="1089562"/>
                </a:cubicBezTo>
                <a:cubicBezTo>
                  <a:pt x="3560893" y="1099857"/>
                  <a:pt x="3410868" y="1069608"/>
                  <a:pt x="3305271" y="1089562"/>
                </a:cubicBezTo>
                <a:cubicBezTo>
                  <a:pt x="3199674" y="1109516"/>
                  <a:pt x="3104368" y="1068110"/>
                  <a:pt x="2934026" y="1089562"/>
                </a:cubicBezTo>
                <a:cubicBezTo>
                  <a:pt x="2763685" y="1111014"/>
                  <a:pt x="2472546" y="1018143"/>
                  <a:pt x="2335245" y="1089562"/>
                </a:cubicBezTo>
                <a:cubicBezTo>
                  <a:pt x="2197944" y="1160981"/>
                  <a:pt x="1826560" y="1021902"/>
                  <a:pt x="1622696" y="1089562"/>
                </a:cubicBezTo>
                <a:cubicBezTo>
                  <a:pt x="1418832" y="1157222"/>
                  <a:pt x="1191564" y="1046049"/>
                  <a:pt x="796379" y="1089562"/>
                </a:cubicBezTo>
                <a:cubicBezTo>
                  <a:pt x="401194" y="1133075"/>
                  <a:pt x="238885" y="1047872"/>
                  <a:pt x="0" y="1089562"/>
                </a:cubicBezTo>
                <a:cubicBezTo>
                  <a:pt x="-32942" y="955332"/>
                  <a:pt x="49343" y="757198"/>
                  <a:pt x="0" y="555677"/>
                </a:cubicBezTo>
                <a:cubicBezTo>
                  <a:pt x="-49343" y="354157"/>
                  <a:pt x="19456" y="195748"/>
                  <a:pt x="0" y="0"/>
                </a:cubicBezTo>
                <a:close/>
              </a:path>
              <a:path w="11376837" h="1089562" stroke="0" extrusionOk="0">
                <a:moveTo>
                  <a:pt x="0" y="0"/>
                </a:moveTo>
                <a:cubicBezTo>
                  <a:pt x="307007" y="-18239"/>
                  <a:pt x="394816" y="75114"/>
                  <a:pt x="712549" y="0"/>
                </a:cubicBezTo>
                <a:cubicBezTo>
                  <a:pt x="1030282" y="-75114"/>
                  <a:pt x="1110718" y="20257"/>
                  <a:pt x="1425099" y="0"/>
                </a:cubicBezTo>
                <a:cubicBezTo>
                  <a:pt x="1739480" y="-20257"/>
                  <a:pt x="1623673" y="17903"/>
                  <a:pt x="1682574" y="0"/>
                </a:cubicBezTo>
                <a:cubicBezTo>
                  <a:pt x="1741476" y="-17903"/>
                  <a:pt x="2322778" y="56274"/>
                  <a:pt x="2508892" y="0"/>
                </a:cubicBezTo>
                <a:cubicBezTo>
                  <a:pt x="2695006" y="-56274"/>
                  <a:pt x="2771653" y="27536"/>
                  <a:pt x="2993904" y="0"/>
                </a:cubicBezTo>
                <a:cubicBezTo>
                  <a:pt x="3216155" y="-27536"/>
                  <a:pt x="3246067" y="41839"/>
                  <a:pt x="3478917" y="0"/>
                </a:cubicBezTo>
                <a:cubicBezTo>
                  <a:pt x="3711767" y="-41839"/>
                  <a:pt x="3850426" y="2714"/>
                  <a:pt x="3963930" y="0"/>
                </a:cubicBezTo>
                <a:cubicBezTo>
                  <a:pt x="4077434" y="-2714"/>
                  <a:pt x="4520527" y="78198"/>
                  <a:pt x="4676479" y="0"/>
                </a:cubicBezTo>
                <a:cubicBezTo>
                  <a:pt x="4832431" y="-78198"/>
                  <a:pt x="4931267" y="31012"/>
                  <a:pt x="5047723" y="0"/>
                </a:cubicBezTo>
                <a:cubicBezTo>
                  <a:pt x="5164179" y="-31012"/>
                  <a:pt x="5401530" y="38477"/>
                  <a:pt x="5532735" y="0"/>
                </a:cubicBezTo>
                <a:cubicBezTo>
                  <a:pt x="5663940" y="-38477"/>
                  <a:pt x="6035841" y="37707"/>
                  <a:pt x="6359053" y="0"/>
                </a:cubicBezTo>
                <a:cubicBezTo>
                  <a:pt x="6682265" y="-37707"/>
                  <a:pt x="6542381" y="27806"/>
                  <a:pt x="6616529" y="0"/>
                </a:cubicBezTo>
                <a:cubicBezTo>
                  <a:pt x="6690677" y="-27806"/>
                  <a:pt x="7077594" y="46483"/>
                  <a:pt x="7215310" y="0"/>
                </a:cubicBezTo>
                <a:cubicBezTo>
                  <a:pt x="7353026" y="-46483"/>
                  <a:pt x="7469480" y="39692"/>
                  <a:pt x="7586554" y="0"/>
                </a:cubicBezTo>
                <a:cubicBezTo>
                  <a:pt x="7703628" y="-39692"/>
                  <a:pt x="7905443" y="54676"/>
                  <a:pt x="8071566" y="0"/>
                </a:cubicBezTo>
                <a:cubicBezTo>
                  <a:pt x="8237689" y="-54676"/>
                  <a:pt x="8207399" y="13168"/>
                  <a:pt x="8329042" y="0"/>
                </a:cubicBezTo>
                <a:cubicBezTo>
                  <a:pt x="8450685" y="-13168"/>
                  <a:pt x="8636232" y="66719"/>
                  <a:pt x="8927823" y="0"/>
                </a:cubicBezTo>
                <a:cubicBezTo>
                  <a:pt x="9219414" y="-66719"/>
                  <a:pt x="9122767" y="23140"/>
                  <a:pt x="9185299" y="0"/>
                </a:cubicBezTo>
                <a:cubicBezTo>
                  <a:pt x="9247831" y="-23140"/>
                  <a:pt x="9338960" y="21869"/>
                  <a:pt x="9442775" y="0"/>
                </a:cubicBezTo>
                <a:cubicBezTo>
                  <a:pt x="9546590" y="-21869"/>
                  <a:pt x="9847490" y="16238"/>
                  <a:pt x="10041556" y="0"/>
                </a:cubicBezTo>
                <a:cubicBezTo>
                  <a:pt x="10235622" y="-16238"/>
                  <a:pt x="10375652" y="15801"/>
                  <a:pt x="10526568" y="0"/>
                </a:cubicBezTo>
                <a:cubicBezTo>
                  <a:pt x="10677484" y="-15801"/>
                  <a:pt x="11066889" y="60665"/>
                  <a:pt x="11376837" y="0"/>
                </a:cubicBezTo>
                <a:cubicBezTo>
                  <a:pt x="11425819" y="113117"/>
                  <a:pt x="11317641" y="290708"/>
                  <a:pt x="11376837" y="555677"/>
                </a:cubicBezTo>
                <a:cubicBezTo>
                  <a:pt x="11436033" y="820646"/>
                  <a:pt x="11350154" y="876667"/>
                  <a:pt x="11376837" y="1089562"/>
                </a:cubicBezTo>
                <a:cubicBezTo>
                  <a:pt x="11146619" y="1135744"/>
                  <a:pt x="10926780" y="1042100"/>
                  <a:pt x="10778056" y="1089562"/>
                </a:cubicBezTo>
                <a:cubicBezTo>
                  <a:pt x="10629332" y="1137024"/>
                  <a:pt x="10327822" y="1004438"/>
                  <a:pt x="10065507" y="1089562"/>
                </a:cubicBezTo>
                <a:cubicBezTo>
                  <a:pt x="9803192" y="1174686"/>
                  <a:pt x="9677451" y="1025377"/>
                  <a:pt x="9352958" y="1089562"/>
                </a:cubicBezTo>
                <a:cubicBezTo>
                  <a:pt x="9028465" y="1153747"/>
                  <a:pt x="8698322" y="999070"/>
                  <a:pt x="8526640" y="1089562"/>
                </a:cubicBezTo>
                <a:cubicBezTo>
                  <a:pt x="8354958" y="1180054"/>
                  <a:pt x="7964231" y="1070422"/>
                  <a:pt x="7814091" y="1089562"/>
                </a:cubicBezTo>
                <a:cubicBezTo>
                  <a:pt x="7663951" y="1108702"/>
                  <a:pt x="7206724" y="1087343"/>
                  <a:pt x="6987773" y="1089562"/>
                </a:cubicBezTo>
                <a:cubicBezTo>
                  <a:pt x="6768822" y="1091781"/>
                  <a:pt x="6571590" y="1056991"/>
                  <a:pt x="6275224" y="1089562"/>
                </a:cubicBezTo>
                <a:cubicBezTo>
                  <a:pt x="5978858" y="1122133"/>
                  <a:pt x="6017046" y="1053224"/>
                  <a:pt x="5903980" y="1089562"/>
                </a:cubicBezTo>
                <a:cubicBezTo>
                  <a:pt x="5790914" y="1125900"/>
                  <a:pt x="5764735" y="1076750"/>
                  <a:pt x="5646504" y="1089562"/>
                </a:cubicBezTo>
                <a:cubicBezTo>
                  <a:pt x="5528273" y="1102374"/>
                  <a:pt x="5445562" y="1045184"/>
                  <a:pt x="5275260" y="1089562"/>
                </a:cubicBezTo>
                <a:cubicBezTo>
                  <a:pt x="5104958" y="1133940"/>
                  <a:pt x="4844571" y="1060418"/>
                  <a:pt x="4562710" y="1089562"/>
                </a:cubicBezTo>
                <a:cubicBezTo>
                  <a:pt x="4280849" y="1118706"/>
                  <a:pt x="4384857" y="1080079"/>
                  <a:pt x="4305235" y="1089562"/>
                </a:cubicBezTo>
                <a:cubicBezTo>
                  <a:pt x="4225614" y="1099045"/>
                  <a:pt x="3954816" y="1046481"/>
                  <a:pt x="3706454" y="1089562"/>
                </a:cubicBezTo>
                <a:cubicBezTo>
                  <a:pt x="3458092" y="1132643"/>
                  <a:pt x="3505361" y="1055028"/>
                  <a:pt x="3335210" y="1089562"/>
                </a:cubicBezTo>
                <a:cubicBezTo>
                  <a:pt x="3165059" y="1124096"/>
                  <a:pt x="2981402" y="1032696"/>
                  <a:pt x="2736429" y="1089562"/>
                </a:cubicBezTo>
                <a:cubicBezTo>
                  <a:pt x="2491456" y="1146428"/>
                  <a:pt x="2417228" y="1038931"/>
                  <a:pt x="2251416" y="1089562"/>
                </a:cubicBezTo>
                <a:cubicBezTo>
                  <a:pt x="2085604" y="1140193"/>
                  <a:pt x="1858697" y="1021684"/>
                  <a:pt x="1652635" y="1089562"/>
                </a:cubicBezTo>
                <a:cubicBezTo>
                  <a:pt x="1446573" y="1157440"/>
                  <a:pt x="1319476" y="1040419"/>
                  <a:pt x="1167623" y="1089562"/>
                </a:cubicBezTo>
                <a:cubicBezTo>
                  <a:pt x="1015770" y="1138705"/>
                  <a:pt x="549895" y="1002906"/>
                  <a:pt x="0" y="1089562"/>
                </a:cubicBezTo>
                <a:cubicBezTo>
                  <a:pt x="-21306" y="870601"/>
                  <a:pt x="25596" y="783763"/>
                  <a:pt x="0" y="544781"/>
                </a:cubicBezTo>
                <a:cubicBezTo>
                  <a:pt x="-25596" y="305799"/>
                  <a:pt x="40048" y="239380"/>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 ist eine Steuer, die auf die </a:t>
            </a:r>
            <a:r>
              <a:rPr lang="de-DE" sz="2400" b="1" dirty="0">
                <a:solidFill>
                  <a:schemeClr val="tx1"/>
                </a:solidFill>
              </a:rPr>
              <a:t>Gewinne aus Investitionen </a:t>
            </a:r>
            <a:r>
              <a:rPr lang="de-DE" sz="2400" dirty="0">
                <a:solidFill>
                  <a:schemeClr val="tx1"/>
                </a:solidFill>
              </a:rPr>
              <a:t>(z.B. Zinsen) erhoben wird.</a:t>
            </a:r>
          </a:p>
        </p:txBody>
      </p:sp>
      <p:pic>
        <p:nvPicPr>
          <p:cNvPr id="7" name="Grafik 6" descr="Mann in einem Polohemd">
            <a:extLst>
              <a:ext uri="{FF2B5EF4-FFF2-40B4-BE49-F238E27FC236}">
                <a16:creationId xmlns:a16="http://schemas.microsoft.com/office/drawing/2014/main" id="{09EC33A4-53D7-16D5-F65D-E48D798BEF5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581" y="3524526"/>
            <a:ext cx="963194" cy="3022433"/>
          </a:xfrm>
          <a:prstGeom prst="rect">
            <a:avLst/>
          </a:prstGeom>
        </p:spPr>
      </p:pic>
      <p:pic>
        <p:nvPicPr>
          <p:cNvPr id="8" name="Grafik 7" descr="Frau in schwarzem Rock">
            <a:extLst>
              <a:ext uri="{FF2B5EF4-FFF2-40B4-BE49-F238E27FC236}">
                <a16:creationId xmlns:a16="http://schemas.microsoft.com/office/drawing/2014/main" id="{930DD2F5-B7D4-9AD8-7B4A-5D856767B34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6476" y="3784599"/>
            <a:ext cx="1230345" cy="2762359"/>
          </a:xfrm>
          <a:prstGeom prst="rect">
            <a:avLst/>
          </a:prstGeom>
        </p:spPr>
      </p:pic>
      <p:pic>
        <p:nvPicPr>
          <p:cNvPr id="9" name="Grafik 8" descr="Junge trägt einen Rucksack">
            <a:extLst>
              <a:ext uri="{FF2B5EF4-FFF2-40B4-BE49-F238E27FC236}">
                <a16:creationId xmlns:a16="http://schemas.microsoft.com/office/drawing/2014/main" id="{FCE5B625-D4CD-68F3-536D-5C6A301FDDD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25179" y="4347951"/>
            <a:ext cx="912637" cy="2266479"/>
          </a:xfrm>
          <a:prstGeom prst="rect">
            <a:avLst/>
          </a:prstGeom>
        </p:spPr>
      </p:pic>
      <p:sp>
        <p:nvSpPr>
          <p:cNvPr id="10" name="Rechteck: abgerundete Ecken 9">
            <a:extLst>
              <a:ext uri="{FF2B5EF4-FFF2-40B4-BE49-F238E27FC236}">
                <a16:creationId xmlns:a16="http://schemas.microsoft.com/office/drawing/2014/main" id="{C991947C-877A-3D17-5950-E5FCF41DEDB7}"/>
              </a:ext>
            </a:extLst>
          </p:cNvPr>
          <p:cNvSpPr/>
          <p:nvPr/>
        </p:nvSpPr>
        <p:spPr>
          <a:xfrm>
            <a:off x="4061637" y="4107419"/>
            <a:ext cx="7722781" cy="834292"/>
          </a:xfrm>
          <a:prstGeom prst="roundRect">
            <a:avLst/>
          </a:prstGeom>
          <a:solidFill>
            <a:schemeClr val="bg1">
              <a:lumMod val="9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dirty="0">
                <a:solidFill>
                  <a:schemeClr val="tx1"/>
                </a:solidFill>
              </a:rPr>
              <a:t>Familie Glück hat einen Teil ihres ersparten Geldes auf ein Sparkonto einbezahlt. Hierfür zahlt die Bank Zinsen an Familie Glück. Ein Teil der Zinsen wird als Kapitalertragsteuer an den Staat abgeführt.</a:t>
            </a:r>
          </a:p>
        </p:txBody>
      </p:sp>
      <p:sp>
        <p:nvSpPr>
          <p:cNvPr id="11" name="Rechteck: abgerundete Ecken 10">
            <a:extLst>
              <a:ext uri="{FF2B5EF4-FFF2-40B4-BE49-F238E27FC236}">
                <a16:creationId xmlns:a16="http://schemas.microsoft.com/office/drawing/2014/main" id="{6F23A49F-AAB7-5456-DB0D-3E4E587FF93C}"/>
              </a:ext>
            </a:extLst>
          </p:cNvPr>
          <p:cNvSpPr/>
          <p:nvPr/>
        </p:nvSpPr>
        <p:spPr>
          <a:xfrm>
            <a:off x="3200400" y="3429000"/>
            <a:ext cx="1956391" cy="560507"/>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sz="2400" b="1" dirty="0">
                <a:solidFill>
                  <a:schemeClr val="tx1"/>
                </a:solidFill>
              </a:rPr>
              <a:t>Beispiel:</a:t>
            </a:r>
          </a:p>
        </p:txBody>
      </p:sp>
      <p:pic>
        <p:nvPicPr>
          <p:cNvPr id="14" name="Grafik 13" descr="Sparschwein mit einfarbiger Füllung">
            <a:extLst>
              <a:ext uri="{FF2B5EF4-FFF2-40B4-BE49-F238E27FC236}">
                <a16:creationId xmlns:a16="http://schemas.microsoft.com/office/drawing/2014/main" id="{440CBBAF-E320-5479-1D92-0A847F308BD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264195" y="4067365"/>
            <a:ext cx="914400" cy="914400"/>
          </a:xfrm>
          <a:prstGeom prst="rect">
            <a:avLst/>
          </a:prstGeom>
        </p:spPr>
      </p:pic>
    </p:spTree>
    <p:extLst>
      <p:ext uri="{BB962C8B-B14F-4D97-AF65-F5344CB8AC3E}">
        <p14:creationId xmlns:p14="http://schemas.microsoft.com/office/powerpoint/2010/main" val="103111687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799415d-695a-4815-bd71-e216a568b99c">
      <Terms xmlns="http://schemas.microsoft.com/office/infopath/2007/PartnerControls"/>
    </lcf76f155ced4ddcb4097134ff3c332f>
    <TaxCatchAll xmlns="698a1803-52f3-4d4f-bff9-093c0d5dc28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95324AF558A4644A44B7A3BBA3F768F" ma:contentTypeVersion="18" ma:contentTypeDescription="Ein neues Dokument erstellen." ma:contentTypeScope="" ma:versionID="f5e3b4240479c2d2fb83b7ce32ab2b2e">
  <xsd:schema xmlns:xsd="http://www.w3.org/2001/XMLSchema" xmlns:xs="http://www.w3.org/2001/XMLSchema" xmlns:p="http://schemas.microsoft.com/office/2006/metadata/properties" xmlns:ns2="f799415d-695a-4815-bd71-e216a568b99c" xmlns:ns3="698a1803-52f3-4d4f-bff9-093c0d5dc281" targetNamespace="http://schemas.microsoft.com/office/2006/metadata/properties" ma:root="true" ma:fieldsID="096f724d03bae60f97515ed20eb8d29d" ns2:_="" ns3:_="">
    <xsd:import namespace="f799415d-695a-4815-bd71-e216a568b99c"/>
    <xsd:import namespace="698a1803-52f3-4d4f-bff9-093c0d5dc28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9415d-695a-4815-bd71-e216a568b9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20fdfe7a-b997-4e3a-99a3-6274e578001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8a1803-52f3-4d4f-bff9-093c0d5dc281"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e0198f83-c038-448f-a28e-b8faf4838776}" ma:internalName="TaxCatchAll" ma:showField="CatchAllData" ma:web="698a1803-52f3-4d4f-bff9-093c0d5dc2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A2827F1-56B2-4DAB-93AA-6D95243BFE34}">
  <ds:schemaRefs>
    <ds:schemaRef ds:uri="9b3acc60-b0dd-4309-89dc-e18f00e7e0ae"/>
    <ds:schemaRef ds:uri="http://www.w3.org/XML/1998/namespace"/>
    <ds:schemaRef ds:uri="http://schemas.microsoft.com/office/2006/documentManagement/types"/>
    <ds:schemaRef ds:uri="http://purl.org/dc/elements/1.1/"/>
    <ds:schemaRef ds:uri="http://purl.org/dc/dcmitype/"/>
    <ds:schemaRef ds:uri="http://schemas.microsoft.com/office/2006/metadata/properties"/>
    <ds:schemaRef ds:uri="http://purl.org/dc/terms/"/>
    <ds:schemaRef ds:uri="http://schemas.microsoft.com/office/infopath/2007/PartnerControls"/>
    <ds:schemaRef ds:uri="http://schemas.openxmlformats.org/package/2006/metadata/core-properties"/>
    <ds:schemaRef ds:uri="ddef0fd0-f7a0-46f6-88e2-570aff215751"/>
  </ds:schemaRefs>
</ds:datastoreItem>
</file>

<file path=customXml/itemProps2.xml><?xml version="1.0" encoding="utf-8"?>
<ds:datastoreItem xmlns:ds="http://schemas.openxmlformats.org/officeDocument/2006/customXml" ds:itemID="{BF0B5AAD-E9CF-455C-A889-AB034B15BC09}">
  <ds:schemaRefs>
    <ds:schemaRef ds:uri="http://schemas.microsoft.com/sharepoint/v3/contenttype/forms"/>
  </ds:schemaRefs>
</ds:datastoreItem>
</file>

<file path=customXml/itemProps3.xml><?xml version="1.0" encoding="utf-8"?>
<ds:datastoreItem xmlns:ds="http://schemas.openxmlformats.org/officeDocument/2006/customXml" ds:itemID="{243FDCED-8774-4520-A790-496B0C47CAB0}"/>
</file>

<file path=docProps/app.xml><?xml version="1.0" encoding="utf-8"?>
<Properties xmlns="http://schemas.openxmlformats.org/officeDocument/2006/extended-properties" xmlns:vt="http://schemas.openxmlformats.org/officeDocument/2006/docPropsVTypes">
  <TotalTime>0</TotalTime>
  <Words>674</Words>
  <Application>Microsoft Office PowerPoint</Application>
  <PresentationFormat>Breitbild</PresentationFormat>
  <Paragraphs>97</Paragraphs>
  <Slides>16</Slides>
  <Notes>1</Notes>
  <HiddenSlides>3</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16</vt:i4>
      </vt:variant>
    </vt:vector>
  </HeadingPairs>
  <TitlesOfParts>
    <vt:vector size="20" baseType="lpstr">
      <vt:lpstr>Arial</vt:lpstr>
      <vt:lpstr>Calibri</vt:lpstr>
      <vt:lpstr>Calibri Light</vt:lpstr>
      <vt:lpstr>Office</vt:lpstr>
      <vt:lpstr>Lernstrecke: Gesamtwirtschaftliche Perspektive</vt:lpstr>
      <vt:lpstr>Wirtschaftskreislauf</vt:lpstr>
      <vt:lpstr>Familie Glück</vt:lpstr>
      <vt:lpstr>Bedeutung des Konsums</vt:lpstr>
      <vt:lpstr>Der Wirtschaftskreislauf</vt:lpstr>
      <vt:lpstr>Steuerarten</vt:lpstr>
      <vt:lpstr>Umsatzsteuer</vt:lpstr>
      <vt:lpstr>Einkommensteuer</vt:lpstr>
      <vt:lpstr>Kapitalertragsteuer</vt:lpstr>
      <vt:lpstr>Steuerverwendung</vt:lpstr>
      <vt:lpstr>Steuerverwendung - Bereiche</vt:lpstr>
      <vt:lpstr>Wofür soll der Staat Geld ausgeben?</vt:lpstr>
      <vt:lpstr>Wirtschaftskreislauf</vt:lpstr>
      <vt:lpstr>Bedeutung des Konsums</vt:lpstr>
      <vt:lpstr>Familie Glück</vt:lpstr>
      <vt:lpstr>Staatsausgaben nach Aufgabenbereichen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2024-07-23T07:35:52Z</dcterms:created>
  <dcterms:modified xsi:type="dcterms:W3CDTF">2024-09-27T10:56:05Z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0x01010014E8844506ADE74D860AC3641FDE800D</vt:lpwstr>
  </property>
</Properties>
</file>