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6"/>
  </p:notesMasterIdLst>
  <p:sldIdLst>
    <p:sldId id="302" r:id="rId2"/>
    <p:sldId id="902" r:id="rId3"/>
    <p:sldId id="903" r:id="rId4"/>
    <p:sldId id="90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4F"/>
    <a:srgbClr val="FFCB97"/>
    <a:srgbClr val="FFF5EB"/>
    <a:srgbClr val="EA0075"/>
    <a:srgbClr val="FFCDE6"/>
    <a:srgbClr val="CC0066"/>
    <a:srgbClr val="FFB9DC"/>
    <a:srgbClr val="FF9933"/>
    <a:srgbClr val="1096B6"/>
    <a:srgbClr val="E9F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9117F3-FB8A-4303-8E9C-A5E7A6273F6A}" v="7" dt="2024-07-31T15:18:33.2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3" autoAdjust="0"/>
    <p:restoredTop sz="94660"/>
  </p:normalViewPr>
  <p:slideViewPr>
    <p:cSldViewPr snapToGrid="0">
      <p:cViewPr varScale="1">
        <p:scale>
          <a:sx n="76" d="100"/>
          <a:sy n="76" d="100"/>
        </p:scale>
        <p:origin x="4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31/07/2024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31.07.2024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rgbClr val="FF9933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rgbClr val="FFA7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>
            <a:extLst>
              <a:ext uri="{FF2B5EF4-FFF2-40B4-BE49-F238E27FC236}">
                <a16:creationId xmlns:a16="http://schemas.microsoft.com/office/drawing/2014/main" id="{3808A15E-55A5-136C-90CC-8979F53A90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6466"/>
          </a:xfrm>
          <a:prstGeom prst="rect">
            <a:avLst/>
          </a:prstGeom>
        </p:spPr>
      </p:pic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31.07.2024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31.07.2024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ndeskanzleramt.gv.at/themen/nachhaltige-entwicklung-agenda-2030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bundeskanzleramt.gv.at/themen/nachhaltige-entwicklung-agenda-2030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Lernstrecke: Wir alle wirtschaften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75035" y="3665100"/>
            <a:ext cx="9144000" cy="1655762"/>
          </a:xfrm>
        </p:spPr>
        <p:txBody>
          <a:bodyPr/>
          <a:lstStyle/>
          <a:p>
            <a:r>
              <a:rPr lang="de-AT" dirty="0"/>
              <a:t>Good News</a:t>
            </a:r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39693-31E5-F4F6-9AB7-31157D267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Ziele für nachhaltige Entwicklung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C154CA-9365-1962-0674-2DD3F81E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/>
          </a:p>
        </p:txBody>
      </p:sp>
      <p:pic>
        <p:nvPicPr>
          <p:cNvPr id="5" name="Inhaltsplatzhalter 3">
            <a:extLst>
              <a:ext uri="{FF2B5EF4-FFF2-40B4-BE49-F238E27FC236}">
                <a16:creationId xmlns:a16="http://schemas.microsoft.com/office/drawing/2014/main" id="{E45CF758-D4BB-93D1-4B46-7B16DE2435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9910" y="1825625"/>
            <a:ext cx="8612180" cy="435133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0DBD7D6-E44E-70B1-46C3-353363A92DAB}"/>
              </a:ext>
            </a:extLst>
          </p:cNvPr>
          <p:cNvSpPr txBox="1"/>
          <p:nvPr/>
        </p:nvSpPr>
        <p:spPr>
          <a:xfrm>
            <a:off x="154912" y="6423496"/>
            <a:ext cx="446910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900" dirty="0">
                <a:effectLst/>
                <a:latin typeface="Lexend"/>
                <a:ea typeface="Calibri" panose="020F0502020204030204" pitchFamily="34" charset="0"/>
                <a:cs typeface="Times New Roman (Textkörper CS)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Quelle: </a:t>
            </a:r>
            <a:r>
              <a:rPr lang="de-AT" sz="900" u="sng" dirty="0">
                <a:solidFill>
                  <a:srgbClr val="0563C1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Nachhaltige Entwicklung - Agenda 2030 / SDGs - Bundeskanzleramt Österreich</a:t>
            </a:r>
            <a:endParaRPr lang="de-AT" sz="900" dirty="0"/>
          </a:p>
        </p:txBody>
      </p:sp>
    </p:spTree>
    <p:extLst>
      <p:ext uri="{BB962C8B-B14F-4D97-AF65-F5344CB8AC3E}">
        <p14:creationId xmlns:p14="http://schemas.microsoft.com/office/powerpoint/2010/main" val="2776395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C6CF3C-AE49-06ED-B55C-C86039FBD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Ziele für nachhaltige Entwicklung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27AB445-E7EC-0BF2-90A5-503303F18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966405A-5139-59AF-E892-1F0B2C9F1126}"/>
              </a:ext>
            </a:extLst>
          </p:cNvPr>
          <p:cNvSpPr txBox="1"/>
          <p:nvPr/>
        </p:nvSpPr>
        <p:spPr>
          <a:xfrm>
            <a:off x="154912" y="6423496"/>
            <a:ext cx="446910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900" dirty="0">
                <a:effectLst/>
                <a:latin typeface="Lexend"/>
                <a:ea typeface="Calibri" panose="020F0502020204030204" pitchFamily="34" charset="0"/>
                <a:cs typeface="Times New Roman (Textkörper CS)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Quelle: </a:t>
            </a:r>
            <a:r>
              <a:rPr lang="de-AT" sz="900" u="sng" dirty="0">
                <a:solidFill>
                  <a:srgbClr val="0563C1"/>
                </a:solidFill>
                <a:effectLst/>
                <a:latin typeface="Lexend"/>
                <a:ea typeface="Calibri" panose="020F0502020204030204" pitchFamily="34" charset="0"/>
                <a:cs typeface="Times New Roman (Textkörper CS)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Nachhaltige Entwicklung - Agenda 2030 / SDGs - Bundeskanzleramt Österreich</a:t>
            </a:r>
            <a:endParaRPr lang="de-AT" sz="900" dirty="0"/>
          </a:p>
        </p:txBody>
      </p:sp>
      <p:pic>
        <p:nvPicPr>
          <p:cNvPr id="7" name="Inhaltsplatzhalter 3">
            <a:extLst>
              <a:ext uri="{FF2B5EF4-FFF2-40B4-BE49-F238E27FC236}">
                <a16:creationId xmlns:a16="http://schemas.microsoft.com/office/drawing/2014/main" id="{78C31A2F-8E99-B48B-A8A7-3DEB992FB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2500" y="1684866"/>
            <a:ext cx="4600518" cy="232443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0D74D643-E775-35C6-1EB7-F6CF0637954E}"/>
              </a:ext>
            </a:extLst>
          </p:cNvPr>
          <p:cNvSpPr/>
          <p:nvPr/>
        </p:nvSpPr>
        <p:spPr>
          <a:xfrm>
            <a:off x="838200" y="2184400"/>
            <a:ext cx="6057900" cy="3340100"/>
          </a:xfrm>
          <a:custGeom>
            <a:avLst/>
            <a:gdLst>
              <a:gd name="connsiteX0" fmla="*/ 0 w 6057900"/>
              <a:gd name="connsiteY0" fmla="*/ 0 h 3340100"/>
              <a:gd name="connsiteX1" fmla="*/ 490139 w 6057900"/>
              <a:gd name="connsiteY1" fmla="*/ 0 h 3340100"/>
              <a:gd name="connsiteX2" fmla="*/ 1040857 w 6057900"/>
              <a:gd name="connsiteY2" fmla="*/ 0 h 3340100"/>
              <a:gd name="connsiteX3" fmla="*/ 1712734 w 6057900"/>
              <a:gd name="connsiteY3" fmla="*/ 0 h 3340100"/>
              <a:gd name="connsiteX4" fmla="*/ 2202873 w 6057900"/>
              <a:gd name="connsiteY4" fmla="*/ 0 h 3340100"/>
              <a:gd name="connsiteX5" fmla="*/ 2693012 w 6057900"/>
              <a:gd name="connsiteY5" fmla="*/ 0 h 3340100"/>
              <a:gd name="connsiteX6" fmla="*/ 3243730 w 6057900"/>
              <a:gd name="connsiteY6" fmla="*/ 0 h 3340100"/>
              <a:gd name="connsiteX7" fmla="*/ 3612711 w 6057900"/>
              <a:gd name="connsiteY7" fmla="*/ 0 h 3340100"/>
              <a:gd name="connsiteX8" fmla="*/ 3981692 w 6057900"/>
              <a:gd name="connsiteY8" fmla="*/ 0 h 3340100"/>
              <a:gd name="connsiteX9" fmla="*/ 4350674 w 6057900"/>
              <a:gd name="connsiteY9" fmla="*/ 0 h 3340100"/>
              <a:gd name="connsiteX10" fmla="*/ 5022550 w 6057900"/>
              <a:gd name="connsiteY10" fmla="*/ 0 h 3340100"/>
              <a:gd name="connsiteX11" fmla="*/ 5512689 w 6057900"/>
              <a:gd name="connsiteY11" fmla="*/ 0 h 3340100"/>
              <a:gd name="connsiteX12" fmla="*/ 6057900 w 6057900"/>
              <a:gd name="connsiteY12" fmla="*/ 0 h 3340100"/>
              <a:gd name="connsiteX13" fmla="*/ 6057900 w 6057900"/>
              <a:gd name="connsiteY13" fmla="*/ 556683 h 3340100"/>
              <a:gd name="connsiteX14" fmla="*/ 6057900 w 6057900"/>
              <a:gd name="connsiteY14" fmla="*/ 1046565 h 3340100"/>
              <a:gd name="connsiteX15" fmla="*/ 6057900 w 6057900"/>
              <a:gd name="connsiteY15" fmla="*/ 1536446 h 3340100"/>
              <a:gd name="connsiteX16" fmla="*/ 6057900 w 6057900"/>
              <a:gd name="connsiteY16" fmla="*/ 2159931 h 3340100"/>
              <a:gd name="connsiteX17" fmla="*/ 6057900 w 6057900"/>
              <a:gd name="connsiteY17" fmla="*/ 2616412 h 3340100"/>
              <a:gd name="connsiteX18" fmla="*/ 6057900 w 6057900"/>
              <a:gd name="connsiteY18" fmla="*/ 3340100 h 3340100"/>
              <a:gd name="connsiteX19" fmla="*/ 5628340 w 6057900"/>
              <a:gd name="connsiteY19" fmla="*/ 3340100 h 3340100"/>
              <a:gd name="connsiteX20" fmla="*/ 5259359 w 6057900"/>
              <a:gd name="connsiteY20" fmla="*/ 3340100 h 3340100"/>
              <a:gd name="connsiteX21" fmla="*/ 4587482 w 6057900"/>
              <a:gd name="connsiteY21" fmla="*/ 3340100 h 3340100"/>
              <a:gd name="connsiteX22" fmla="*/ 4097343 w 6057900"/>
              <a:gd name="connsiteY22" fmla="*/ 3340100 h 3340100"/>
              <a:gd name="connsiteX23" fmla="*/ 3486046 w 6057900"/>
              <a:gd name="connsiteY23" fmla="*/ 3340100 h 3340100"/>
              <a:gd name="connsiteX24" fmla="*/ 2935328 w 6057900"/>
              <a:gd name="connsiteY24" fmla="*/ 3340100 h 3340100"/>
              <a:gd name="connsiteX25" fmla="*/ 2445189 w 6057900"/>
              <a:gd name="connsiteY25" fmla="*/ 3340100 h 3340100"/>
              <a:gd name="connsiteX26" fmla="*/ 1773313 w 6057900"/>
              <a:gd name="connsiteY26" fmla="*/ 3340100 h 3340100"/>
              <a:gd name="connsiteX27" fmla="*/ 1222594 w 6057900"/>
              <a:gd name="connsiteY27" fmla="*/ 3340100 h 3340100"/>
              <a:gd name="connsiteX28" fmla="*/ 732455 w 6057900"/>
              <a:gd name="connsiteY28" fmla="*/ 3340100 h 3340100"/>
              <a:gd name="connsiteX29" fmla="*/ 0 w 6057900"/>
              <a:gd name="connsiteY29" fmla="*/ 3340100 h 3340100"/>
              <a:gd name="connsiteX30" fmla="*/ 0 w 6057900"/>
              <a:gd name="connsiteY30" fmla="*/ 2850219 h 3340100"/>
              <a:gd name="connsiteX31" fmla="*/ 0 w 6057900"/>
              <a:gd name="connsiteY31" fmla="*/ 2393738 h 3340100"/>
              <a:gd name="connsiteX32" fmla="*/ 0 w 6057900"/>
              <a:gd name="connsiteY32" fmla="*/ 1870456 h 3340100"/>
              <a:gd name="connsiteX33" fmla="*/ 0 w 6057900"/>
              <a:gd name="connsiteY33" fmla="*/ 1347174 h 3340100"/>
              <a:gd name="connsiteX34" fmla="*/ 0 w 6057900"/>
              <a:gd name="connsiteY34" fmla="*/ 723688 h 3340100"/>
              <a:gd name="connsiteX35" fmla="*/ 0 w 6057900"/>
              <a:gd name="connsiteY35" fmla="*/ 0 h 334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57900" h="3340100" fill="none" extrusionOk="0">
                <a:moveTo>
                  <a:pt x="0" y="0"/>
                </a:moveTo>
                <a:cubicBezTo>
                  <a:pt x="219818" y="-36967"/>
                  <a:pt x="251003" y="50102"/>
                  <a:pt x="490139" y="0"/>
                </a:cubicBezTo>
                <a:cubicBezTo>
                  <a:pt x="729275" y="-50102"/>
                  <a:pt x="873168" y="51131"/>
                  <a:pt x="1040857" y="0"/>
                </a:cubicBezTo>
                <a:cubicBezTo>
                  <a:pt x="1208546" y="-51131"/>
                  <a:pt x="1380730" y="55585"/>
                  <a:pt x="1712734" y="0"/>
                </a:cubicBezTo>
                <a:cubicBezTo>
                  <a:pt x="2044738" y="-55585"/>
                  <a:pt x="1979472" y="18508"/>
                  <a:pt x="2202873" y="0"/>
                </a:cubicBezTo>
                <a:cubicBezTo>
                  <a:pt x="2426274" y="-18508"/>
                  <a:pt x="2591052" y="7432"/>
                  <a:pt x="2693012" y="0"/>
                </a:cubicBezTo>
                <a:cubicBezTo>
                  <a:pt x="2794972" y="-7432"/>
                  <a:pt x="3052196" y="27757"/>
                  <a:pt x="3243730" y="0"/>
                </a:cubicBezTo>
                <a:cubicBezTo>
                  <a:pt x="3435264" y="-27757"/>
                  <a:pt x="3443310" y="28014"/>
                  <a:pt x="3612711" y="0"/>
                </a:cubicBezTo>
                <a:cubicBezTo>
                  <a:pt x="3782112" y="-28014"/>
                  <a:pt x="3859654" y="10619"/>
                  <a:pt x="3981692" y="0"/>
                </a:cubicBezTo>
                <a:cubicBezTo>
                  <a:pt x="4103730" y="-10619"/>
                  <a:pt x="4224867" y="13575"/>
                  <a:pt x="4350674" y="0"/>
                </a:cubicBezTo>
                <a:cubicBezTo>
                  <a:pt x="4476481" y="-13575"/>
                  <a:pt x="4806284" y="75888"/>
                  <a:pt x="5022550" y="0"/>
                </a:cubicBezTo>
                <a:cubicBezTo>
                  <a:pt x="5238816" y="-75888"/>
                  <a:pt x="5288889" y="56410"/>
                  <a:pt x="5512689" y="0"/>
                </a:cubicBezTo>
                <a:cubicBezTo>
                  <a:pt x="5736489" y="-56410"/>
                  <a:pt x="5856409" y="57124"/>
                  <a:pt x="6057900" y="0"/>
                </a:cubicBezTo>
                <a:cubicBezTo>
                  <a:pt x="6075802" y="233674"/>
                  <a:pt x="6002285" y="294420"/>
                  <a:pt x="6057900" y="556683"/>
                </a:cubicBezTo>
                <a:cubicBezTo>
                  <a:pt x="6113515" y="818946"/>
                  <a:pt x="6044820" y="805292"/>
                  <a:pt x="6057900" y="1046565"/>
                </a:cubicBezTo>
                <a:cubicBezTo>
                  <a:pt x="6070980" y="1287838"/>
                  <a:pt x="6016216" y="1373491"/>
                  <a:pt x="6057900" y="1536446"/>
                </a:cubicBezTo>
                <a:cubicBezTo>
                  <a:pt x="6099584" y="1699401"/>
                  <a:pt x="6031631" y="1962343"/>
                  <a:pt x="6057900" y="2159931"/>
                </a:cubicBezTo>
                <a:cubicBezTo>
                  <a:pt x="6084169" y="2357520"/>
                  <a:pt x="6052403" y="2514590"/>
                  <a:pt x="6057900" y="2616412"/>
                </a:cubicBezTo>
                <a:cubicBezTo>
                  <a:pt x="6063397" y="2718234"/>
                  <a:pt x="6033576" y="3141259"/>
                  <a:pt x="6057900" y="3340100"/>
                </a:cubicBezTo>
                <a:cubicBezTo>
                  <a:pt x="5919231" y="3381331"/>
                  <a:pt x="5723418" y="3306462"/>
                  <a:pt x="5628340" y="3340100"/>
                </a:cubicBezTo>
                <a:cubicBezTo>
                  <a:pt x="5533262" y="3373738"/>
                  <a:pt x="5375483" y="3308337"/>
                  <a:pt x="5259359" y="3340100"/>
                </a:cubicBezTo>
                <a:cubicBezTo>
                  <a:pt x="5143235" y="3371863"/>
                  <a:pt x="4899371" y="3275271"/>
                  <a:pt x="4587482" y="3340100"/>
                </a:cubicBezTo>
                <a:cubicBezTo>
                  <a:pt x="4275593" y="3404929"/>
                  <a:pt x="4248786" y="3288976"/>
                  <a:pt x="4097343" y="3340100"/>
                </a:cubicBezTo>
                <a:cubicBezTo>
                  <a:pt x="3945900" y="3391224"/>
                  <a:pt x="3716822" y="3293141"/>
                  <a:pt x="3486046" y="3340100"/>
                </a:cubicBezTo>
                <a:cubicBezTo>
                  <a:pt x="3255270" y="3387059"/>
                  <a:pt x="3118428" y="3312682"/>
                  <a:pt x="2935328" y="3340100"/>
                </a:cubicBezTo>
                <a:cubicBezTo>
                  <a:pt x="2752228" y="3367518"/>
                  <a:pt x="2639630" y="3324325"/>
                  <a:pt x="2445189" y="3340100"/>
                </a:cubicBezTo>
                <a:cubicBezTo>
                  <a:pt x="2250748" y="3355875"/>
                  <a:pt x="2035767" y="3269557"/>
                  <a:pt x="1773313" y="3340100"/>
                </a:cubicBezTo>
                <a:cubicBezTo>
                  <a:pt x="1510859" y="3410643"/>
                  <a:pt x="1338145" y="3325913"/>
                  <a:pt x="1222594" y="3340100"/>
                </a:cubicBezTo>
                <a:cubicBezTo>
                  <a:pt x="1107043" y="3354287"/>
                  <a:pt x="934701" y="3337534"/>
                  <a:pt x="732455" y="3340100"/>
                </a:cubicBezTo>
                <a:cubicBezTo>
                  <a:pt x="530209" y="3342666"/>
                  <a:pt x="288067" y="3320383"/>
                  <a:pt x="0" y="3340100"/>
                </a:cubicBezTo>
                <a:cubicBezTo>
                  <a:pt x="-3420" y="3127997"/>
                  <a:pt x="18140" y="3093054"/>
                  <a:pt x="0" y="2850219"/>
                </a:cubicBezTo>
                <a:cubicBezTo>
                  <a:pt x="-18140" y="2607384"/>
                  <a:pt x="48152" y="2595134"/>
                  <a:pt x="0" y="2393738"/>
                </a:cubicBezTo>
                <a:cubicBezTo>
                  <a:pt x="-48152" y="2192342"/>
                  <a:pt x="15570" y="2016916"/>
                  <a:pt x="0" y="1870456"/>
                </a:cubicBezTo>
                <a:cubicBezTo>
                  <a:pt x="-15570" y="1723996"/>
                  <a:pt x="45974" y="1592072"/>
                  <a:pt x="0" y="1347174"/>
                </a:cubicBezTo>
                <a:cubicBezTo>
                  <a:pt x="-45974" y="1102276"/>
                  <a:pt x="55149" y="896015"/>
                  <a:pt x="0" y="723688"/>
                </a:cubicBezTo>
                <a:cubicBezTo>
                  <a:pt x="-55149" y="551361"/>
                  <a:pt x="77577" y="294153"/>
                  <a:pt x="0" y="0"/>
                </a:cubicBezTo>
                <a:close/>
              </a:path>
              <a:path w="6057900" h="3340100" stroke="0" extrusionOk="0">
                <a:moveTo>
                  <a:pt x="0" y="0"/>
                </a:moveTo>
                <a:cubicBezTo>
                  <a:pt x="155612" y="-1951"/>
                  <a:pt x="312163" y="58564"/>
                  <a:pt x="611297" y="0"/>
                </a:cubicBezTo>
                <a:cubicBezTo>
                  <a:pt x="910431" y="-58564"/>
                  <a:pt x="919006" y="18419"/>
                  <a:pt x="1040857" y="0"/>
                </a:cubicBezTo>
                <a:cubicBezTo>
                  <a:pt x="1162708" y="-18419"/>
                  <a:pt x="1350611" y="45283"/>
                  <a:pt x="1470418" y="0"/>
                </a:cubicBezTo>
                <a:cubicBezTo>
                  <a:pt x="1590225" y="-45283"/>
                  <a:pt x="1900645" y="21370"/>
                  <a:pt x="2021136" y="0"/>
                </a:cubicBezTo>
                <a:cubicBezTo>
                  <a:pt x="2141627" y="-21370"/>
                  <a:pt x="2231942" y="2850"/>
                  <a:pt x="2390117" y="0"/>
                </a:cubicBezTo>
                <a:cubicBezTo>
                  <a:pt x="2548292" y="-2850"/>
                  <a:pt x="2596937" y="16432"/>
                  <a:pt x="2759098" y="0"/>
                </a:cubicBezTo>
                <a:cubicBezTo>
                  <a:pt x="2921259" y="-16432"/>
                  <a:pt x="3074941" y="39402"/>
                  <a:pt x="3188658" y="0"/>
                </a:cubicBezTo>
                <a:cubicBezTo>
                  <a:pt x="3302375" y="-39402"/>
                  <a:pt x="3444188" y="39939"/>
                  <a:pt x="3557639" y="0"/>
                </a:cubicBezTo>
                <a:cubicBezTo>
                  <a:pt x="3671090" y="-39939"/>
                  <a:pt x="3829612" y="31734"/>
                  <a:pt x="4047779" y="0"/>
                </a:cubicBezTo>
                <a:cubicBezTo>
                  <a:pt x="4265946" y="-31734"/>
                  <a:pt x="4247586" y="14865"/>
                  <a:pt x="4416760" y="0"/>
                </a:cubicBezTo>
                <a:cubicBezTo>
                  <a:pt x="4585934" y="-14865"/>
                  <a:pt x="4648244" y="19143"/>
                  <a:pt x="4846320" y="0"/>
                </a:cubicBezTo>
                <a:cubicBezTo>
                  <a:pt x="5044396" y="-19143"/>
                  <a:pt x="5140518" y="7819"/>
                  <a:pt x="5397038" y="0"/>
                </a:cubicBezTo>
                <a:cubicBezTo>
                  <a:pt x="5653558" y="-7819"/>
                  <a:pt x="5760209" y="16136"/>
                  <a:pt x="6057900" y="0"/>
                </a:cubicBezTo>
                <a:cubicBezTo>
                  <a:pt x="6124798" y="224927"/>
                  <a:pt x="6030793" y="453791"/>
                  <a:pt x="6057900" y="590084"/>
                </a:cubicBezTo>
                <a:cubicBezTo>
                  <a:pt x="6085007" y="726377"/>
                  <a:pt x="6019922" y="947519"/>
                  <a:pt x="6057900" y="1113367"/>
                </a:cubicBezTo>
                <a:cubicBezTo>
                  <a:pt x="6095878" y="1279215"/>
                  <a:pt x="6033133" y="1488644"/>
                  <a:pt x="6057900" y="1736852"/>
                </a:cubicBezTo>
                <a:cubicBezTo>
                  <a:pt x="6082667" y="1985060"/>
                  <a:pt x="6018668" y="2068774"/>
                  <a:pt x="6057900" y="2260134"/>
                </a:cubicBezTo>
                <a:cubicBezTo>
                  <a:pt x="6097132" y="2451494"/>
                  <a:pt x="6037455" y="2606796"/>
                  <a:pt x="6057900" y="2716615"/>
                </a:cubicBezTo>
                <a:cubicBezTo>
                  <a:pt x="6078345" y="2826434"/>
                  <a:pt x="5999739" y="3114270"/>
                  <a:pt x="6057900" y="3340100"/>
                </a:cubicBezTo>
                <a:cubicBezTo>
                  <a:pt x="5861882" y="3387368"/>
                  <a:pt x="5817685" y="3307581"/>
                  <a:pt x="5628340" y="3340100"/>
                </a:cubicBezTo>
                <a:cubicBezTo>
                  <a:pt x="5438995" y="3372619"/>
                  <a:pt x="5301956" y="3322440"/>
                  <a:pt x="5138201" y="3340100"/>
                </a:cubicBezTo>
                <a:cubicBezTo>
                  <a:pt x="4974446" y="3357760"/>
                  <a:pt x="4802118" y="3264985"/>
                  <a:pt x="4466324" y="3340100"/>
                </a:cubicBezTo>
                <a:cubicBezTo>
                  <a:pt x="4130530" y="3415215"/>
                  <a:pt x="4194364" y="3298296"/>
                  <a:pt x="4036764" y="3340100"/>
                </a:cubicBezTo>
                <a:cubicBezTo>
                  <a:pt x="3879164" y="3381904"/>
                  <a:pt x="3682380" y="3314078"/>
                  <a:pt x="3425467" y="3340100"/>
                </a:cubicBezTo>
                <a:cubicBezTo>
                  <a:pt x="3168554" y="3366122"/>
                  <a:pt x="3159365" y="3284342"/>
                  <a:pt x="2935328" y="3340100"/>
                </a:cubicBezTo>
                <a:cubicBezTo>
                  <a:pt x="2711291" y="3395858"/>
                  <a:pt x="2711642" y="3333910"/>
                  <a:pt x="2505768" y="3340100"/>
                </a:cubicBezTo>
                <a:cubicBezTo>
                  <a:pt x="2299894" y="3346290"/>
                  <a:pt x="2243306" y="3300230"/>
                  <a:pt x="2076208" y="3340100"/>
                </a:cubicBezTo>
                <a:cubicBezTo>
                  <a:pt x="1909110" y="3379970"/>
                  <a:pt x="1671281" y="3289551"/>
                  <a:pt x="1464910" y="3340100"/>
                </a:cubicBezTo>
                <a:cubicBezTo>
                  <a:pt x="1258539" y="3390649"/>
                  <a:pt x="1069955" y="3316256"/>
                  <a:pt x="793034" y="3340100"/>
                </a:cubicBezTo>
                <a:cubicBezTo>
                  <a:pt x="516113" y="3363944"/>
                  <a:pt x="268953" y="3272959"/>
                  <a:pt x="0" y="3340100"/>
                </a:cubicBezTo>
                <a:cubicBezTo>
                  <a:pt x="-60764" y="3094881"/>
                  <a:pt x="35992" y="2992886"/>
                  <a:pt x="0" y="2816818"/>
                </a:cubicBezTo>
                <a:cubicBezTo>
                  <a:pt x="-35992" y="2640750"/>
                  <a:pt x="14357" y="2411120"/>
                  <a:pt x="0" y="2226733"/>
                </a:cubicBezTo>
                <a:cubicBezTo>
                  <a:pt x="-14357" y="2042346"/>
                  <a:pt x="48542" y="1928913"/>
                  <a:pt x="0" y="1703451"/>
                </a:cubicBezTo>
                <a:cubicBezTo>
                  <a:pt x="-48542" y="1477989"/>
                  <a:pt x="47194" y="1277414"/>
                  <a:pt x="0" y="1146768"/>
                </a:cubicBezTo>
                <a:cubicBezTo>
                  <a:pt x="-47194" y="1016122"/>
                  <a:pt x="52115" y="882525"/>
                  <a:pt x="0" y="656886"/>
                </a:cubicBezTo>
                <a:cubicBezTo>
                  <a:pt x="-52115" y="431247"/>
                  <a:pt x="6592" y="134930"/>
                  <a:pt x="0" y="0"/>
                </a:cubicBezTo>
                <a:close/>
              </a:path>
            </a:pathLst>
          </a:custGeom>
          <a:solidFill>
            <a:srgbClr val="FFF5EB"/>
          </a:solidFill>
          <a:ln>
            <a:solidFill>
              <a:srgbClr val="FFA74F"/>
            </a:solidFill>
            <a:extLst>
              <a:ext uri="{C807C97D-BFC1-408E-A445-0C87EB9F89A2}">
                <ask:lineSketchStyleProps xmlns:ask="http://schemas.microsoft.com/office/drawing/2018/sketchyshapes" sd="59181292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AT" sz="1800" dirty="0">
              <a:solidFill>
                <a:schemeClr val="tx1"/>
              </a:solidFill>
            </a:endParaRPr>
          </a:p>
          <a:p>
            <a:r>
              <a:rPr lang="de-AT" sz="1800" dirty="0">
                <a:solidFill>
                  <a:schemeClr val="tx1"/>
                </a:solidFill>
              </a:rPr>
              <a:t>2015 von 193 Ländern in New York beschlossen</a:t>
            </a:r>
          </a:p>
          <a:p>
            <a:endParaRPr lang="de-AT" sz="1800" dirty="0">
              <a:solidFill>
                <a:schemeClr val="tx1"/>
              </a:solidFill>
            </a:endParaRPr>
          </a:p>
          <a:p>
            <a:r>
              <a:rPr lang="de-AT" sz="1800" dirty="0">
                <a:solidFill>
                  <a:schemeClr val="tx1"/>
                </a:solidFill>
              </a:rPr>
              <a:t>17 Ziele und 169 Unterziele</a:t>
            </a:r>
          </a:p>
          <a:p>
            <a:endParaRPr lang="de-AT" sz="1800" dirty="0">
              <a:solidFill>
                <a:schemeClr val="tx1"/>
              </a:solidFill>
            </a:endParaRPr>
          </a:p>
          <a:p>
            <a:r>
              <a:rPr lang="de-AT" sz="1800" dirty="0">
                <a:solidFill>
                  <a:schemeClr val="tx1"/>
                </a:solidFill>
              </a:rPr>
              <a:t>Umsetzung bis 2030</a:t>
            </a:r>
          </a:p>
          <a:p>
            <a:endParaRPr lang="de-AT" sz="1800" dirty="0">
              <a:solidFill>
                <a:schemeClr val="tx1"/>
              </a:solidFill>
            </a:endParaRPr>
          </a:p>
          <a:p>
            <a:r>
              <a:rPr lang="de-AT" sz="1800" dirty="0">
                <a:solidFill>
                  <a:schemeClr val="tx1"/>
                </a:solidFill>
              </a:rPr>
              <a:t>Ziel: weltweiter Frieden und Wohlstand + Schutz des Planeten</a:t>
            </a:r>
          </a:p>
        </p:txBody>
      </p:sp>
    </p:spTree>
    <p:extLst>
      <p:ext uri="{BB962C8B-B14F-4D97-AF65-F5344CB8AC3E}">
        <p14:creationId xmlns:p14="http://schemas.microsoft.com/office/powerpoint/2010/main" val="1697737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B8ED87-9061-7151-843A-4409613BC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Unser Beitrag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0E7106D-8D61-E652-11D7-6AE701429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DFD403BE-783E-588A-329C-9E173F276E5B}"/>
              </a:ext>
            </a:extLst>
          </p:cNvPr>
          <p:cNvSpPr/>
          <p:nvPr/>
        </p:nvSpPr>
        <p:spPr>
          <a:xfrm>
            <a:off x="551148" y="3010126"/>
            <a:ext cx="11089703" cy="3011395"/>
          </a:xfrm>
          <a:custGeom>
            <a:avLst/>
            <a:gdLst>
              <a:gd name="connsiteX0" fmla="*/ 0 w 11089703"/>
              <a:gd name="connsiteY0" fmla="*/ 501909 h 3011395"/>
              <a:gd name="connsiteX1" fmla="*/ 501909 w 11089703"/>
              <a:gd name="connsiteY1" fmla="*/ 0 h 3011395"/>
              <a:gd name="connsiteX2" fmla="*/ 10587794 w 11089703"/>
              <a:gd name="connsiteY2" fmla="*/ 0 h 3011395"/>
              <a:gd name="connsiteX3" fmla="*/ 11089703 w 11089703"/>
              <a:gd name="connsiteY3" fmla="*/ 501909 h 3011395"/>
              <a:gd name="connsiteX4" fmla="*/ 11089703 w 11089703"/>
              <a:gd name="connsiteY4" fmla="*/ 2509486 h 3011395"/>
              <a:gd name="connsiteX5" fmla="*/ 10587794 w 11089703"/>
              <a:gd name="connsiteY5" fmla="*/ 3011395 h 3011395"/>
              <a:gd name="connsiteX6" fmla="*/ 501909 w 11089703"/>
              <a:gd name="connsiteY6" fmla="*/ 3011395 h 3011395"/>
              <a:gd name="connsiteX7" fmla="*/ 0 w 11089703"/>
              <a:gd name="connsiteY7" fmla="*/ 2509486 h 3011395"/>
              <a:gd name="connsiteX8" fmla="*/ 0 w 11089703"/>
              <a:gd name="connsiteY8" fmla="*/ 501909 h 3011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89703" h="3011395" fill="none" extrusionOk="0">
                <a:moveTo>
                  <a:pt x="0" y="501909"/>
                </a:moveTo>
                <a:cubicBezTo>
                  <a:pt x="14917" y="216385"/>
                  <a:pt x="234254" y="24522"/>
                  <a:pt x="501909" y="0"/>
                </a:cubicBezTo>
                <a:cubicBezTo>
                  <a:pt x="3681522" y="107183"/>
                  <a:pt x="8783956" y="-54983"/>
                  <a:pt x="10587794" y="0"/>
                </a:cubicBezTo>
                <a:cubicBezTo>
                  <a:pt x="10846032" y="4794"/>
                  <a:pt x="11052002" y="248142"/>
                  <a:pt x="11089703" y="501909"/>
                </a:cubicBezTo>
                <a:cubicBezTo>
                  <a:pt x="11011486" y="749592"/>
                  <a:pt x="11196190" y="1871609"/>
                  <a:pt x="11089703" y="2509486"/>
                </a:cubicBezTo>
                <a:cubicBezTo>
                  <a:pt x="11122456" y="2744311"/>
                  <a:pt x="10871819" y="2967011"/>
                  <a:pt x="10587794" y="3011395"/>
                </a:cubicBezTo>
                <a:cubicBezTo>
                  <a:pt x="7705140" y="2930209"/>
                  <a:pt x="5367416" y="2997118"/>
                  <a:pt x="501909" y="3011395"/>
                </a:cubicBezTo>
                <a:cubicBezTo>
                  <a:pt x="229060" y="2976016"/>
                  <a:pt x="-15217" y="2813569"/>
                  <a:pt x="0" y="2509486"/>
                </a:cubicBezTo>
                <a:cubicBezTo>
                  <a:pt x="-154853" y="1807300"/>
                  <a:pt x="137765" y="1032727"/>
                  <a:pt x="0" y="501909"/>
                </a:cubicBezTo>
                <a:close/>
              </a:path>
              <a:path w="11089703" h="3011395" stroke="0" extrusionOk="0">
                <a:moveTo>
                  <a:pt x="0" y="501909"/>
                </a:moveTo>
                <a:cubicBezTo>
                  <a:pt x="33054" y="217340"/>
                  <a:pt x="256646" y="38106"/>
                  <a:pt x="501909" y="0"/>
                </a:cubicBezTo>
                <a:cubicBezTo>
                  <a:pt x="2646528" y="-74981"/>
                  <a:pt x="7685540" y="-118873"/>
                  <a:pt x="10587794" y="0"/>
                </a:cubicBezTo>
                <a:cubicBezTo>
                  <a:pt x="10876340" y="-5923"/>
                  <a:pt x="11078240" y="226223"/>
                  <a:pt x="11089703" y="501909"/>
                </a:cubicBezTo>
                <a:cubicBezTo>
                  <a:pt x="11137545" y="1194245"/>
                  <a:pt x="10933367" y="1585557"/>
                  <a:pt x="11089703" y="2509486"/>
                </a:cubicBezTo>
                <a:cubicBezTo>
                  <a:pt x="11114599" y="2773763"/>
                  <a:pt x="10886460" y="3029776"/>
                  <a:pt x="10587794" y="3011395"/>
                </a:cubicBezTo>
                <a:cubicBezTo>
                  <a:pt x="6456560" y="3087374"/>
                  <a:pt x="2906443" y="3008247"/>
                  <a:pt x="501909" y="3011395"/>
                </a:cubicBezTo>
                <a:cubicBezTo>
                  <a:pt x="203185" y="3000542"/>
                  <a:pt x="14928" y="2805143"/>
                  <a:pt x="0" y="2509486"/>
                </a:cubicBezTo>
                <a:cubicBezTo>
                  <a:pt x="-33573" y="2080720"/>
                  <a:pt x="89257" y="946612"/>
                  <a:pt x="0" y="501909"/>
                </a:cubicBezTo>
                <a:close/>
              </a:path>
            </a:pathLst>
          </a:custGeom>
          <a:solidFill>
            <a:srgbClr val="FFF5EB">
              <a:alpha val="29804"/>
            </a:srgbClr>
          </a:solidFill>
          <a:ln>
            <a:solidFill>
              <a:srgbClr val="FFCB97"/>
            </a:solidFill>
            <a:extLst>
              <a:ext uri="{C807C97D-BFC1-408E-A445-0C87EB9F89A2}">
                <ask:lineSketchStyleProps xmlns:ask="http://schemas.microsoft.com/office/drawing/2018/sketchyshapes" sd="3545510063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b="1" dirty="0">
                <a:solidFill>
                  <a:schemeClr val="tx1"/>
                </a:solidFill>
              </a:rPr>
              <a:t>Welche Probleme sind euch in der Schule bzw. im näheren Umfeld aufgefallen?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b="1" dirty="0">
                <a:solidFill>
                  <a:schemeClr val="tx1"/>
                </a:solidFill>
              </a:rPr>
              <a:t>Welche Bedürfnisse werden dadurch vernachlässigt?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b="1" dirty="0">
                <a:solidFill>
                  <a:schemeClr val="tx1"/>
                </a:solidFill>
              </a:rPr>
              <a:t>Wie könnte man das Problem lösen?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b="1" dirty="0">
                <a:solidFill>
                  <a:schemeClr val="tx1"/>
                </a:solidFill>
              </a:rPr>
              <a:t>Welches Ziel für nachhaltige Entwicklung wird durch die Lösung des Problems unterstützt? 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ABF7B88A-CA20-CE01-3ED3-5052F677F168}"/>
              </a:ext>
            </a:extLst>
          </p:cNvPr>
          <p:cNvGrpSpPr/>
          <p:nvPr/>
        </p:nvGrpSpPr>
        <p:grpSpPr>
          <a:xfrm>
            <a:off x="1714337" y="1474788"/>
            <a:ext cx="8763325" cy="1200510"/>
            <a:chOff x="1637374" y="3905311"/>
            <a:chExt cx="8763325" cy="1200510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CA4F93F7-AE6E-05A7-F43B-C3B5977FD8A7}"/>
                </a:ext>
              </a:extLst>
            </p:cNvPr>
            <p:cNvSpPr txBox="1"/>
            <p:nvPr/>
          </p:nvSpPr>
          <p:spPr>
            <a:xfrm>
              <a:off x="2371124" y="4459490"/>
              <a:ext cx="8029575" cy="646331"/>
            </a:xfrm>
            <a:prstGeom prst="rect">
              <a:avLst/>
            </a:prstGeom>
            <a:noFill/>
            <a:ln>
              <a:solidFill>
                <a:srgbClr val="FFCB97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de-DE" sz="3600" dirty="0"/>
                <a:t>Diskutiert in eurer Gruppe </a:t>
              </a:r>
              <a:endParaRPr lang="de-AT" sz="3600" dirty="0"/>
            </a:p>
          </p:txBody>
        </p:sp>
        <p:pic>
          <p:nvPicPr>
            <p:cNvPr id="9" name="Grafik 8" descr="Chat mit einfarbiger Füllung">
              <a:extLst>
                <a:ext uri="{FF2B5EF4-FFF2-40B4-BE49-F238E27FC236}">
                  <a16:creationId xmlns:a16="http://schemas.microsoft.com/office/drawing/2014/main" id="{2C15A8A7-14C1-576E-1FFE-55279CBB8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601257">
              <a:off x="1637374" y="390531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5562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8" ma:contentTypeDescription="Ein neues Dokument erstellen." ma:contentTypeScope="" ma:versionID="f5e3b4240479c2d2fb83b7ce32ab2b2e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096f724d03bae60f97515ed20eb8d29d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105EB394-E15A-412F-B19A-0DAABFBC60DA}"/>
</file>

<file path=customXml/itemProps2.xml><?xml version="1.0" encoding="utf-8"?>
<ds:datastoreItem xmlns:ds="http://schemas.openxmlformats.org/officeDocument/2006/customXml" ds:itemID="{D0B2AD0F-3137-4AD7-99DA-644A3EFE4E69}"/>
</file>

<file path=customXml/itemProps3.xml><?xml version="1.0" encoding="utf-8"?>
<ds:datastoreItem xmlns:ds="http://schemas.openxmlformats.org/officeDocument/2006/customXml" ds:itemID="{5A36B047-190E-4B39-984C-85BE40C1352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Breitbild</PresentationFormat>
  <Paragraphs>23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Lexend</vt:lpstr>
      <vt:lpstr>1_Office</vt:lpstr>
      <vt:lpstr>Lernstrecke: Wir alle wirtschaften</vt:lpstr>
      <vt:lpstr>Ziele für nachhaltige Entwicklung</vt:lpstr>
      <vt:lpstr>Ziele für nachhaltige Entwicklung</vt:lpstr>
      <vt:lpstr>Unser Beitrag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2024-07-31T15:18:24Z</dcterms:created>
  <dcterms:modified xsi:type="dcterms:W3CDTF">2024-07-31T15:18:33Z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0x01010014E8844506ADE74D860AC3641FDE800D</vt:lpwstr>
  </property>
</Properties>
</file>