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9"/>
  </p:notesMasterIdLst>
  <p:sldIdLst>
    <p:sldId id="256" r:id="rId5"/>
    <p:sldId id="257" r:id="rId6"/>
    <p:sldId id="310" r:id="rId7"/>
    <p:sldId id="309" r:id="rId8"/>
    <p:sldId id="315" r:id="rId9"/>
    <p:sldId id="316" r:id="rId10"/>
    <p:sldId id="317" r:id="rId11"/>
    <p:sldId id="311" r:id="rId12"/>
    <p:sldId id="312" r:id="rId13"/>
    <p:sldId id="313" r:id="rId14"/>
    <p:sldId id="314" r:id="rId15"/>
    <p:sldId id="306" r:id="rId16"/>
    <p:sldId id="285" r:id="rId17"/>
    <p:sldId id="289" r:id="rId18"/>
    <p:sldId id="308" r:id="rId19"/>
    <p:sldId id="307" r:id="rId20"/>
    <p:sldId id="288" r:id="rId21"/>
    <p:sldId id="300" r:id="rId22"/>
    <p:sldId id="298" r:id="rId23"/>
    <p:sldId id="296" r:id="rId24"/>
    <p:sldId id="295" r:id="rId25"/>
    <p:sldId id="283" r:id="rId26"/>
    <p:sldId id="281" r:id="rId27"/>
    <p:sldId id="282" r:id="rId2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02ACE20-A1D9-76A5-3F16-60712D1F3DE6}" name="Silvana Lobin" initials="SL" userId="S::silvana.lobin@stiftung-wirtschaftsbildung.at::a498a0ad-fda0-4616-b8e4-5cfb7a01e30b" providerId="AD"/>
  <p188:author id="{F19F6750-6B2F-E3E6-CF6C-2B9421CCA239}" name="Gastbenutzer" initials="Ga" userId="S::urn:spo:anon#1cca4e35070aac9aed4039264b539b4eeea0419f56b66d479964cfd19577ea8f::" providerId="AD"/>
  <p188:author id="{C0D49976-9C2A-FF15-93C5-845B8A930C7C}" name="Anna Steinbauer" initials="AS" userId="S::anna.steinbauer@stiftung-wirtschaftsbildung.at::aa9e69c0-640f-4dee-88df-45dd0169f62d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4848"/>
    <a:srgbClr val="303059"/>
    <a:srgbClr val="7772A8"/>
    <a:srgbClr val="A396BC"/>
    <a:srgbClr val="CF7C73"/>
    <a:srgbClr val="7D7AAE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commentAuthors" Target="commentAuthor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Verteilung von Erwerbstätigen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C3A-4A05-B5AA-DF15BE709EB4}"/>
              </c:ext>
            </c:extLst>
          </c:dPt>
          <c:dPt>
            <c:idx val="1"/>
            <c:bubble3D val="0"/>
            <c:spPr>
              <a:solidFill>
                <a:srgbClr val="30305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7C3A-4A05-B5AA-DF15BE709EB4}"/>
              </c:ext>
            </c:extLst>
          </c:dPt>
          <c:dPt>
            <c:idx val="2"/>
            <c:bubble3D val="0"/>
            <c:spPr>
              <a:solidFill>
                <a:srgbClr val="7772A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C3A-4A05-B5AA-DF15BE709EB4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9F1ED93C-BD21-4B7E-8446-C7701DBA9ECE}" type="VALUE">
                      <a:rPr lang="en-US" sz="1800">
                        <a:solidFill>
                          <a:schemeClr val="tx1"/>
                        </a:solidFill>
                      </a:rPr>
                      <a:pPr/>
                      <a:t>[WERT]</a:t>
                    </a:fld>
                    <a:endParaRPr lang="de-AT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C3A-4A05-B5AA-DF15BE709EB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270F437F-DD27-45A2-A0E0-0366E4266468}" type="VALUE">
                      <a:rPr lang="en-US" sz="1800">
                        <a:solidFill>
                          <a:schemeClr val="bg1"/>
                        </a:solidFill>
                      </a:rPr>
                      <a:pPr/>
                      <a:t>[WERT]</a:t>
                    </a:fld>
                    <a:endParaRPr lang="de-AT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7C3A-4A05-B5AA-DF15BE709EB4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6DFCFA9-2497-4DBA-A5F8-BA162AB4AB14}" type="VALUE">
                      <a:rPr lang="en-US" sz="1800">
                        <a:solidFill>
                          <a:schemeClr val="tx1"/>
                        </a:solidFill>
                      </a:rPr>
                      <a:pPr>
                        <a:defRPr>
                          <a:solidFill>
                            <a:schemeClr val="tx1"/>
                          </a:solidFill>
                        </a:defRPr>
                      </a:pPr>
                      <a:t>[WERT]</a:t>
                    </a:fld>
                    <a:endParaRPr lang="de-AT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e-AT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7C3A-4A05-B5AA-DF15BE709E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Tabelle1!$A$2:$A$4</c:f>
              <c:strCache>
                <c:ptCount val="3"/>
                <c:pt idx="0">
                  <c:v>Landwirtschaft</c:v>
                </c:pt>
                <c:pt idx="1">
                  <c:v>Industrie</c:v>
                </c:pt>
                <c:pt idx="2">
                  <c:v>Dienstleistungen</c:v>
                </c:pt>
              </c:strCache>
            </c:str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3.1</c:v>
                </c:pt>
                <c:pt idx="1">
                  <c:v>25.7</c:v>
                </c:pt>
                <c:pt idx="2">
                  <c:v>71.2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3A-4A05-B5AA-DF15BE709E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5ynoVvdPjUQ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FPk_vQbutZY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sz="1800">
                <a:effectLst/>
              </a:rPr>
              <a:t>Link zum </a:t>
            </a:r>
            <a:r>
              <a:rPr lang="de-AT" sz="1800" err="1">
                <a:effectLst/>
              </a:rPr>
              <a:t>Youtube</a:t>
            </a:r>
            <a:r>
              <a:rPr lang="de-AT" sz="1800">
                <a:effectLst/>
              </a:rPr>
              <a:t>-Video: </a:t>
            </a:r>
            <a:r>
              <a:rPr lang="de-AT" sz="1800" u="sng">
                <a:solidFill>
                  <a:srgbClr val="EA4F6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hlinkClick r:id="rId3"/>
              </a:rPr>
              <a:t>https://www.youtube.com/watch?v=5ynoVvdPjUQ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7267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721347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5251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1783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Hinweis: Video bei Minute 1:45 stoppen: </a:t>
            </a:r>
            <a:r>
              <a:rPr lang="de-AT" b="0" i="0" u="none" strike="noStrike">
                <a:solidFill>
                  <a:srgbClr val="FFFFFF"/>
                </a:solidFill>
                <a:effectLst/>
                <a:latin typeface="YouTube Noto"/>
                <a:hlinkClick r:id="rId3"/>
              </a:rPr>
              <a:t>https://youtu.be/FPk_vQbutZY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6719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6.xml"/><Relationship Id="rId1" Type="http://schemas.openxmlformats.org/officeDocument/2006/relationships/video" Target="https://www.youtube.com/embed/5ynoVvdPjUQ?feature=oembed" TargetMode="External"/><Relationship Id="rId4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7.svg"/><Relationship Id="rId18" Type="http://schemas.openxmlformats.org/officeDocument/2006/relationships/image" Target="../media/image62.png"/><Relationship Id="rId26" Type="http://schemas.openxmlformats.org/officeDocument/2006/relationships/image" Target="../media/image70.png"/><Relationship Id="rId39" Type="http://schemas.openxmlformats.org/officeDocument/2006/relationships/image" Target="../media/image83.svg"/><Relationship Id="rId21" Type="http://schemas.openxmlformats.org/officeDocument/2006/relationships/image" Target="../media/image65.svg"/><Relationship Id="rId34" Type="http://schemas.openxmlformats.org/officeDocument/2006/relationships/image" Target="../media/image78.png"/><Relationship Id="rId7" Type="http://schemas.openxmlformats.org/officeDocument/2006/relationships/image" Target="../media/image51.svg"/><Relationship Id="rId2" Type="http://schemas.openxmlformats.org/officeDocument/2006/relationships/image" Target="../media/image46.png"/><Relationship Id="rId16" Type="http://schemas.openxmlformats.org/officeDocument/2006/relationships/image" Target="../media/image60.png"/><Relationship Id="rId20" Type="http://schemas.openxmlformats.org/officeDocument/2006/relationships/image" Target="../media/image64.png"/><Relationship Id="rId29" Type="http://schemas.openxmlformats.org/officeDocument/2006/relationships/image" Target="../media/image73.svg"/><Relationship Id="rId41" Type="http://schemas.openxmlformats.org/officeDocument/2006/relationships/image" Target="../media/image85.sv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0.png"/><Relationship Id="rId11" Type="http://schemas.openxmlformats.org/officeDocument/2006/relationships/image" Target="../media/image55.svg"/><Relationship Id="rId24" Type="http://schemas.openxmlformats.org/officeDocument/2006/relationships/image" Target="../media/image68.png"/><Relationship Id="rId32" Type="http://schemas.openxmlformats.org/officeDocument/2006/relationships/image" Target="../media/image76.png"/><Relationship Id="rId37" Type="http://schemas.openxmlformats.org/officeDocument/2006/relationships/image" Target="../media/image81.svg"/><Relationship Id="rId40" Type="http://schemas.openxmlformats.org/officeDocument/2006/relationships/image" Target="../media/image84.png"/><Relationship Id="rId5" Type="http://schemas.openxmlformats.org/officeDocument/2006/relationships/image" Target="../media/image49.svg"/><Relationship Id="rId15" Type="http://schemas.openxmlformats.org/officeDocument/2006/relationships/image" Target="../media/image59.svg"/><Relationship Id="rId23" Type="http://schemas.openxmlformats.org/officeDocument/2006/relationships/image" Target="../media/image67.svg"/><Relationship Id="rId28" Type="http://schemas.openxmlformats.org/officeDocument/2006/relationships/image" Target="../media/image72.png"/><Relationship Id="rId36" Type="http://schemas.openxmlformats.org/officeDocument/2006/relationships/image" Target="../media/image80.png"/><Relationship Id="rId10" Type="http://schemas.openxmlformats.org/officeDocument/2006/relationships/image" Target="../media/image54.png"/><Relationship Id="rId19" Type="http://schemas.openxmlformats.org/officeDocument/2006/relationships/image" Target="../media/image63.svg"/><Relationship Id="rId31" Type="http://schemas.openxmlformats.org/officeDocument/2006/relationships/image" Target="../media/image75.svg"/><Relationship Id="rId4" Type="http://schemas.openxmlformats.org/officeDocument/2006/relationships/image" Target="../media/image48.png"/><Relationship Id="rId9" Type="http://schemas.openxmlformats.org/officeDocument/2006/relationships/image" Target="../media/image53.svg"/><Relationship Id="rId14" Type="http://schemas.openxmlformats.org/officeDocument/2006/relationships/image" Target="../media/image58.png"/><Relationship Id="rId22" Type="http://schemas.openxmlformats.org/officeDocument/2006/relationships/image" Target="../media/image66.png"/><Relationship Id="rId27" Type="http://schemas.openxmlformats.org/officeDocument/2006/relationships/image" Target="../media/image71.svg"/><Relationship Id="rId30" Type="http://schemas.openxmlformats.org/officeDocument/2006/relationships/image" Target="../media/image74.png"/><Relationship Id="rId35" Type="http://schemas.openxmlformats.org/officeDocument/2006/relationships/image" Target="../media/image79.svg"/><Relationship Id="rId8" Type="http://schemas.openxmlformats.org/officeDocument/2006/relationships/image" Target="../media/image52.png"/><Relationship Id="rId3" Type="http://schemas.openxmlformats.org/officeDocument/2006/relationships/image" Target="../media/image47.svg"/><Relationship Id="rId12" Type="http://schemas.openxmlformats.org/officeDocument/2006/relationships/image" Target="../media/image56.png"/><Relationship Id="rId17" Type="http://schemas.openxmlformats.org/officeDocument/2006/relationships/image" Target="../media/image61.svg"/><Relationship Id="rId25" Type="http://schemas.openxmlformats.org/officeDocument/2006/relationships/image" Target="../media/image69.svg"/><Relationship Id="rId33" Type="http://schemas.openxmlformats.org/officeDocument/2006/relationships/image" Target="../media/image77.svg"/><Relationship Id="rId38" Type="http://schemas.openxmlformats.org/officeDocument/2006/relationships/image" Target="../media/image8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svg"/><Relationship Id="rId13" Type="http://schemas.openxmlformats.org/officeDocument/2006/relationships/image" Target="../media/image82.png"/><Relationship Id="rId18" Type="http://schemas.openxmlformats.org/officeDocument/2006/relationships/image" Target="../media/image87.svg"/><Relationship Id="rId3" Type="http://schemas.openxmlformats.org/officeDocument/2006/relationships/image" Target="../media/image48.png"/><Relationship Id="rId21" Type="http://schemas.openxmlformats.org/officeDocument/2006/relationships/image" Target="../media/image90.png"/><Relationship Id="rId7" Type="http://schemas.openxmlformats.org/officeDocument/2006/relationships/image" Target="../media/image78.png"/><Relationship Id="rId12" Type="http://schemas.openxmlformats.org/officeDocument/2006/relationships/image" Target="../media/image55.svg"/><Relationship Id="rId17" Type="http://schemas.openxmlformats.org/officeDocument/2006/relationships/image" Target="../media/image8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75.svg"/><Relationship Id="rId20" Type="http://schemas.openxmlformats.org/officeDocument/2006/relationships/image" Target="../media/image89.sv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7.svg"/><Relationship Id="rId11" Type="http://schemas.openxmlformats.org/officeDocument/2006/relationships/image" Target="../media/image54.png"/><Relationship Id="rId24" Type="http://schemas.openxmlformats.org/officeDocument/2006/relationships/image" Target="../media/image93.svg"/><Relationship Id="rId5" Type="http://schemas.openxmlformats.org/officeDocument/2006/relationships/image" Target="../media/image56.png"/><Relationship Id="rId15" Type="http://schemas.openxmlformats.org/officeDocument/2006/relationships/image" Target="../media/image74.png"/><Relationship Id="rId23" Type="http://schemas.openxmlformats.org/officeDocument/2006/relationships/image" Target="../media/image92.png"/><Relationship Id="rId10" Type="http://schemas.openxmlformats.org/officeDocument/2006/relationships/image" Target="../media/image69.svg"/><Relationship Id="rId19" Type="http://schemas.openxmlformats.org/officeDocument/2006/relationships/image" Target="../media/image88.png"/><Relationship Id="rId4" Type="http://schemas.openxmlformats.org/officeDocument/2006/relationships/image" Target="../media/image49.svg"/><Relationship Id="rId9" Type="http://schemas.openxmlformats.org/officeDocument/2006/relationships/image" Target="../media/image68.png"/><Relationship Id="rId14" Type="http://schemas.openxmlformats.org/officeDocument/2006/relationships/image" Target="../media/image83.svg"/><Relationship Id="rId22" Type="http://schemas.openxmlformats.org/officeDocument/2006/relationships/image" Target="../media/image91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6.xml"/><Relationship Id="rId1" Type="http://schemas.openxmlformats.org/officeDocument/2006/relationships/video" Target="https://www.youtube.com/embed/FPk_vQbutZY?feature=oembed" TargetMode="External"/><Relationship Id="rId4" Type="http://schemas.openxmlformats.org/officeDocument/2006/relationships/image" Target="../media/image9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FPk_vQbutZY" TargetMode="External"/><Relationship Id="rId2" Type="http://schemas.openxmlformats.org/officeDocument/2006/relationships/hyperlink" Target="https://www.youtube.com/watch?v=5ynoVvdPjUQ" TargetMode="Externa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emf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e.statista.com/statistik/daten/studie/217608/umfrage/erwerbstaetige-nach-wirtschaftssektoren-in-oesterreich/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 sz="1300"/>
            </a:pPr>
            <a:r>
              <a:rPr lang="de-DE"/>
              <a:t>Standortfaktoren: </a:t>
            </a:r>
          </a:p>
          <a:p>
            <a:pPr>
              <a:defRPr sz="1300"/>
            </a:pPr>
            <a:r>
              <a:rPr lang="de-DE"/>
              <a:t>An- und Absiedelung von Unternehmen</a:t>
            </a:r>
          </a:p>
          <a:p>
            <a:pPr>
              <a:defRPr sz="1300"/>
            </a:pPr>
            <a:endParaRPr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W</a:t>
            </a:r>
            <a:r>
              <a:rPr lang="de-AT" err="1"/>
              <a:t>irtschaftssektoren</a:t>
            </a:r>
            <a:r>
              <a:rPr lang="de-AT"/>
              <a:t> in Österreich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3"/>
            <a:ext cx="9901745" cy="4640283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de-DE" sz="2800" dirty="0"/>
              <a:t>Welche Tätigkeiten auf eurem Wimmelbild sind welcher Branche zuzuordnen?</a:t>
            </a:r>
          </a:p>
          <a:p>
            <a:pPr marL="0" indent="0">
              <a:lnSpc>
                <a:spcPct val="100000"/>
              </a:lnSpc>
              <a:buNone/>
            </a:pPr>
            <a:endParaRPr lang="de-DE" sz="400" dirty="0"/>
          </a:p>
          <a:p>
            <a:pPr marL="0" indent="0">
              <a:lnSpc>
                <a:spcPct val="100000"/>
              </a:lnSpc>
              <a:buNone/>
            </a:pPr>
            <a:r>
              <a:rPr lang="de-DE" sz="2800" b="1" dirty="0"/>
              <a:t>Beispiele für Branchen:</a:t>
            </a:r>
          </a:p>
          <a:p>
            <a:pPr>
              <a:lnSpc>
                <a:spcPct val="100000"/>
              </a:lnSpc>
            </a:pPr>
            <a:r>
              <a:rPr lang="de-DE" sz="2800" dirty="0"/>
              <a:t>Landwirtschaft: Forstwirtschaft, Viehwirtschaft, Milchwirtschaft, Fischerei</a:t>
            </a:r>
          </a:p>
          <a:p>
            <a:pPr>
              <a:lnSpc>
                <a:spcPct val="100000"/>
              </a:lnSpc>
            </a:pPr>
            <a:r>
              <a:rPr lang="de-DE" sz="2800" dirty="0"/>
              <a:t>Industrie: Baugewerbe, Handwerk, Energie- und Wasserversorgung, Produktion usw.</a:t>
            </a:r>
          </a:p>
          <a:p>
            <a:pPr>
              <a:lnSpc>
                <a:spcPct val="100000"/>
              </a:lnSpc>
            </a:pPr>
            <a:r>
              <a:rPr lang="de-DE" sz="2800" dirty="0"/>
              <a:t>Dienstleistungen: Handel, Tourismus, Gastronomie, Transport und Verkehr, Bildung, Gesundheitswesen, Kunst</a:t>
            </a:r>
            <a:r>
              <a:rPr lang="de-DE" sz="2800"/>
              <a:t>, Banken </a:t>
            </a:r>
            <a:r>
              <a:rPr lang="de-DE" sz="2800" dirty="0"/>
              <a:t>und Versicherung usw.</a:t>
            </a:r>
          </a:p>
        </p:txBody>
      </p:sp>
      <p:pic>
        <p:nvPicPr>
          <p:cNvPr id="3" name="Grafik 2" descr="Ein Bild, das Hut, Kleidung, Menschliches Gesicht, Cartoon enthält.&#10;&#10;Automatisch generierte Beschreibung">
            <a:extLst>
              <a:ext uri="{FF2B5EF4-FFF2-40B4-BE49-F238E27FC236}">
                <a16:creationId xmlns:a16="http://schemas.microsoft.com/office/drawing/2014/main" id="{E5BD59CC-5AF6-DDB1-B608-740DEEDC56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0" t="8024" r="32987"/>
          <a:stretch/>
        </p:blipFill>
        <p:spPr>
          <a:xfrm>
            <a:off x="10352314" y="2624819"/>
            <a:ext cx="1473196" cy="3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774676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Leitfragen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3"/>
            <a:ext cx="9901745" cy="4640283"/>
          </a:xfrm>
        </p:spPr>
        <p:txBody>
          <a:bodyPr>
            <a:normAutofit/>
          </a:bodyPr>
          <a:lstStyle/>
          <a:p>
            <a:pPr lvl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Was braucht es für die verschiedenen Tätigkeiten bzw. Branchen? Was gibt es rundherum?</a:t>
            </a:r>
          </a:p>
          <a:p>
            <a:pPr lvl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Könnte man die Tätigkeit auch woanders abbilden? Wo macht sie keinen Sinn?</a:t>
            </a:r>
          </a:p>
          <a:p>
            <a:pPr lvl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Findet sich in den Regionen immer nur eine Branche oder kann es mehrere wirtschaftliche Tätigkeiten geben?</a:t>
            </a:r>
          </a:p>
          <a:p>
            <a:pPr lvl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Wo kann man Ski fahren?</a:t>
            </a:r>
          </a:p>
          <a:p>
            <a:pPr lvl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Wo kann man gut Landwirtschaft betreiben?</a:t>
            </a:r>
          </a:p>
          <a:p>
            <a:pPr lvl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Wofür braucht es eine gute technische Infrastruktur?</a:t>
            </a:r>
          </a:p>
        </p:txBody>
      </p:sp>
      <p:pic>
        <p:nvPicPr>
          <p:cNvPr id="3" name="Grafik 2" descr="Ein Bild, das Hut, Kleidung, Menschliches Gesicht, Cartoon enthält.&#10;&#10;Automatisch generierte Beschreibung">
            <a:extLst>
              <a:ext uri="{FF2B5EF4-FFF2-40B4-BE49-F238E27FC236}">
                <a16:creationId xmlns:a16="http://schemas.microsoft.com/office/drawing/2014/main" id="{E5BD59CC-5AF6-DDB1-B608-740DEEDC56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0" t="8024" r="32987"/>
          <a:stretch/>
        </p:blipFill>
        <p:spPr>
          <a:xfrm>
            <a:off x="10352314" y="2624819"/>
            <a:ext cx="1473196" cy="3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76496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4D12B8-B1CC-A534-6A2E-964D9B0FC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Lösungen Wimmelbild </a:t>
            </a:r>
            <a:r>
              <a:rPr lang="de-DE" err="1"/>
              <a:t>tourismus</a:t>
            </a:r>
            <a:endParaRPr lang="de-DE"/>
          </a:p>
        </p:txBody>
      </p:sp>
      <p:pic>
        <p:nvPicPr>
          <p:cNvPr id="5" name="Grafik 4" descr="Ein Bild, das Text, Karte, Diagramm, Plan enthält.&#10;&#10;Automatisch generierte Beschreibung">
            <a:extLst>
              <a:ext uri="{FF2B5EF4-FFF2-40B4-BE49-F238E27FC236}">
                <a16:creationId xmlns:a16="http://schemas.microsoft.com/office/drawing/2014/main" id="{EDCBBDE5-BF31-60CD-680E-D9404BA2FA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797" y="1330773"/>
            <a:ext cx="7451254" cy="526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107167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b="0" cap="none"/>
            </a:lvl1pPr>
          </a:lstStyle>
          <a:p>
            <a:r>
              <a:rPr lang="de-DE"/>
              <a:t>Standortfaktoren und Standortentscheidungen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17175218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DF5D38-BDE9-5E2F-379C-C4D11788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Video: Was ist ein Standortfaktor?</a:t>
            </a:r>
          </a:p>
        </p:txBody>
      </p:sp>
      <p:pic>
        <p:nvPicPr>
          <p:cNvPr id="4" name="Onlinemedien 3" descr="Was ist ein Standortfaktor - Standorttheorie 1">
            <a:hlinkClick r:id="" action="ppaction://media"/>
            <a:extLst>
              <a:ext uri="{FF2B5EF4-FFF2-40B4-BE49-F238E27FC236}">
                <a16:creationId xmlns:a16="http://schemas.microsoft.com/office/drawing/2014/main" id="{FDA1C552-BD71-C58C-6395-B7F015794B0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912919" y="1469193"/>
            <a:ext cx="8366162" cy="472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8798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AC64FE-9087-2C48-81CF-1128ECD4A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Wahr oder Falsch?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5FD5014-5A27-41C3-5604-F9EC907D4F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sz="2800"/>
              <a:t>Ein Standort ist ein Ort, wo etwas Bestimmtes gemacht wird.</a:t>
            </a:r>
          </a:p>
          <a:p>
            <a:r>
              <a:rPr lang="de-AT" sz="2800"/>
              <a:t>Der Standort eines Unternehmens hat keinen Einfluss auf den Gewinn.</a:t>
            </a:r>
          </a:p>
          <a:p>
            <a:r>
              <a:rPr lang="de-AT" sz="2800"/>
              <a:t>Standortfaktoren sind bestimmte Eigenschaften eines Standorts, die Vor- oder Nachteile für Unternehmen haben können.</a:t>
            </a:r>
          </a:p>
          <a:p>
            <a:r>
              <a:rPr lang="de-AT" sz="2800"/>
              <a:t>Für ein Schuhgeschäft ist z. B. die Nähe zu vielen </a:t>
            </a:r>
            <a:r>
              <a:rPr lang="de-AT" sz="2800" err="1"/>
              <a:t>Kund:innen</a:t>
            </a:r>
            <a:r>
              <a:rPr lang="de-AT" sz="2800"/>
              <a:t> ein wichtiger Standortfaktor.</a:t>
            </a:r>
          </a:p>
          <a:p>
            <a:r>
              <a:rPr lang="de-AT" sz="2800"/>
              <a:t>Alle Unternehmen haben die gleichen Standortfaktoren.</a:t>
            </a:r>
          </a:p>
        </p:txBody>
      </p:sp>
    </p:spTree>
    <p:extLst>
      <p:ext uri="{BB962C8B-B14F-4D97-AF65-F5344CB8AC3E}">
        <p14:creationId xmlns:p14="http://schemas.microsoft.com/office/powerpoint/2010/main" val="13756069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3173A-5A46-6BB3-1F1E-99BEF0534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Was ist für Unternehmen wichtig?</a:t>
            </a:r>
            <a:endParaRPr lang="de-AT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A3DDFF4E-A8C2-6657-65A2-238AAF53ADC9}"/>
              </a:ext>
            </a:extLst>
          </p:cNvPr>
          <p:cNvGrpSpPr/>
          <p:nvPr/>
        </p:nvGrpSpPr>
        <p:grpSpPr>
          <a:xfrm>
            <a:off x="829182" y="1252949"/>
            <a:ext cx="1873419" cy="1966009"/>
            <a:chOff x="829182" y="1252949"/>
            <a:chExt cx="1873419" cy="1966009"/>
          </a:xfrm>
        </p:grpSpPr>
        <p:pic>
          <p:nvPicPr>
            <p:cNvPr id="5" name="Grafik 4" descr="Gabelung in der Straße Silhouette">
              <a:extLst>
                <a:ext uri="{FF2B5EF4-FFF2-40B4-BE49-F238E27FC236}">
                  <a16:creationId xmlns:a16="http://schemas.microsoft.com/office/drawing/2014/main" id="{F9F04E38-7E94-5F9D-56A1-BBB40234DA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729294" y="1390158"/>
              <a:ext cx="914400" cy="914400"/>
            </a:xfrm>
            <a:prstGeom prst="rect">
              <a:avLst/>
            </a:prstGeom>
          </p:spPr>
        </p:pic>
        <p:pic>
          <p:nvPicPr>
            <p:cNvPr id="7" name="Grafik 6" descr="Straßenbahnwagen mit einfarbiger Füllung">
              <a:extLst>
                <a:ext uri="{FF2B5EF4-FFF2-40B4-BE49-F238E27FC236}">
                  <a16:creationId xmlns:a16="http://schemas.microsoft.com/office/drawing/2014/main" id="{F4D06BA7-CF25-5D09-C352-321822EF9C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92851" y="1252949"/>
              <a:ext cx="914400" cy="914400"/>
            </a:xfrm>
            <a:prstGeom prst="rect">
              <a:avLst/>
            </a:prstGeom>
          </p:spPr>
        </p:pic>
        <p:pic>
          <p:nvPicPr>
            <p:cNvPr id="21" name="Grafik 20" descr="Abheben Silhouette">
              <a:extLst>
                <a:ext uri="{FF2B5EF4-FFF2-40B4-BE49-F238E27FC236}">
                  <a16:creationId xmlns:a16="http://schemas.microsoft.com/office/drawing/2014/main" id="{C4CA9678-98A1-8298-A17D-662DCD9011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29182" y="2184019"/>
              <a:ext cx="914400" cy="914400"/>
            </a:xfrm>
            <a:prstGeom prst="rect">
              <a:avLst/>
            </a:prstGeom>
          </p:spPr>
        </p:pic>
        <p:pic>
          <p:nvPicPr>
            <p:cNvPr id="37" name="Grafik 36" descr="Fracht mit einfarbiger Füllung">
              <a:extLst>
                <a:ext uri="{FF2B5EF4-FFF2-40B4-BE49-F238E27FC236}">
                  <a16:creationId xmlns:a16="http://schemas.microsoft.com/office/drawing/2014/main" id="{2227791C-0441-00E5-55CB-03442AE1A1D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788201" y="2304558"/>
              <a:ext cx="914400" cy="914400"/>
            </a:xfrm>
            <a:prstGeom prst="rect">
              <a:avLst/>
            </a:prstGeom>
          </p:spPr>
        </p:pic>
      </p:grpSp>
      <p:sp>
        <p:nvSpPr>
          <p:cNvPr id="38" name="Textfeld 37">
            <a:extLst>
              <a:ext uri="{FF2B5EF4-FFF2-40B4-BE49-F238E27FC236}">
                <a16:creationId xmlns:a16="http://schemas.microsoft.com/office/drawing/2014/main" id="{9CB97F84-BF1F-1641-1B68-4DA74C6F7F44}"/>
              </a:ext>
            </a:extLst>
          </p:cNvPr>
          <p:cNvSpPr txBox="1"/>
          <p:nvPr/>
        </p:nvSpPr>
        <p:spPr>
          <a:xfrm>
            <a:off x="469790" y="3295603"/>
            <a:ext cx="2982070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spc="0" normalizeH="0" baseline="0" dirty="0">
                <a:ln>
                  <a:noFill/>
                </a:ln>
                <a:solidFill>
                  <a:srgbClr val="7772A8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Transport und Verkehr</a:t>
            </a:r>
          </a:p>
        </p:txBody>
      </p:sp>
      <p:pic>
        <p:nvPicPr>
          <p:cNvPr id="23" name="Grafik 22" descr="Rohstoffe Silhouette">
            <a:extLst>
              <a:ext uri="{FF2B5EF4-FFF2-40B4-BE49-F238E27FC236}">
                <a16:creationId xmlns:a16="http://schemas.microsoft.com/office/drawing/2014/main" id="{B6B1F609-D20E-C109-EB5D-ECC49D23DCE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840332" y="4927917"/>
            <a:ext cx="1072886" cy="1072886"/>
          </a:xfrm>
          <a:prstGeom prst="rect">
            <a:avLst/>
          </a:prstGeom>
        </p:spPr>
      </p:pic>
      <p:sp>
        <p:nvSpPr>
          <p:cNvPr id="39" name="Textfeld 38">
            <a:extLst>
              <a:ext uri="{FF2B5EF4-FFF2-40B4-BE49-F238E27FC236}">
                <a16:creationId xmlns:a16="http://schemas.microsoft.com/office/drawing/2014/main" id="{FCB2351E-B6E0-AF67-B8F4-115045CAC81B}"/>
              </a:ext>
            </a:extLst>
          </p:cNvPr>
          <p:cNvSpPr txBox="1"/>
          <p:nvPr/>
        </p:nvSpPr>
        <p:spPr>
          <a:xfrm>
            <a:off x="6854788" y="6013291"/>
            <a:ext cx="2982070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spc="0" normalizeH="0" baseline="0" dirty="0">
                <a:ln>
                  <a:noFill/>
                </a:ln>
                <a:solidFill>
                  <a:srgbClr val="7772A8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Ressourcen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A33971E8-D3D1-4546-DB43-BE1703F82D4F}"/>
              </a:ext>
            </a:extLst>
          </p:cNvPr>
          <p:cNvGrpSpPr/>
          <p:nvPr/>
        </p:nvGrpSpPr>
        <p:grpSpPr>
          <a:xfrm>
            <a:off x="3952153" y="1170426"/>
            <a:ext cx="2163998" cy="1472700"/>
            <a:chOff x="3952153" y="1170426"/>
            <a:chExt cx="2163998" cy="1472700"/>
          </a:xfrm>
        </p:grpSpPr>
        <p:pic>
          <p:nvPicPr>
            <p:cNvPr id="25" name="Grafik 24" descr="Mikroskop Silhouette">
              <a:extLst>
                <a:ext uri="{FF2B5EF4-FFF2-40B4-BE49-F238E27FC236}">
                  <a16:creationId xmlns:a16="http://schemas.microsoft.com/office/drawing/2014/main" id="{2044A79C-4124-EE85-EF26-5A46BF93DC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4865626" y="1392601"/>
              <a:ext cx="1250525" cy="1250525"/>
            </a:xfrm>
            <a:prstGeom prst="rect">
              <a:avLst/>
            </a:prstGeom>
          </p:spPr>
        </p:pic>
        <p:pic>
          <p:nvPicPr>
            <p:cNvPr id="27" name="Grafik 26" descr="Wissenschaftlerin mit einfarbiger Füllung">
              <a:extLst>
                <a:ext uri="{FF2B5EF4-FFF2-40B4-BE49-F238E27FC236}">
                  <a16:creationId xmlns:a16="http://schemas.microsoft.com/office/drawing/2014/main" id="{93AE873B-A013-2EFB-AE39-C8A2FFDEB7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3952153" y="1170426"/>
              <a:ext cx="1270844" cy="1270844"/>
            </a:xfrm>
            <a:prstGeom prst="rect">
              <a:avLst/>
            </a:prstGeom>
          </p:spPr>
        </p:pic>
      </p:grpSp>
      <p:sp>
        <p:nvSpPr>
          <p:cNvPr id="41" name="Textfeld 40">
            <a:extLst>
              <a:ext uri="{FF2B5EF4-FFF2-40B4-BE49-F238E27FC236}">
                <a16:creationId xmlns:a16="http://schemas.microsoft.com/office/drawing/2014/main" id="{CACCCC54-30C6-FDFF-12DC-B0376CEA37B7}"/>
              </a:ext>
            </a:extLst>
          </p:cNvPr>
          <p:cNvSpPr txBox="1"/>
          <p:nvPr/>
        </p:nvSpPr>
        <p:spPr>
          <a:xfrm>
            <a:off x="3374591" y="2656308"/>
            <a:ext cx="2982070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spc="0" normalizeH="0" baseline="0" dirty="0">
                <a:ln>
                  <a:noFill/>
                </a:ln>
                <a:solidFill>
                  <a:srgbClr val="7772A8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Forschung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561E88F8-A475-65C7-0763-1EA93A94FBB3}"/>
              </a:ext>
            </a:extLst>
          </p:cNvPr>
          <p:cNvGrpSpPr/>
          <p:nvPr/>
        </p:nvGrpSpPr>
        <p:grpSpPr>
          <a:xfrm>
            <a:off x="541682" y="4457407"/>
            <a:ext cx="2489957" cy="1371600"/>
            <a:chOff x="541682" y="4457407"/>
            <a:chExt cx="2489957" cy="1371600"/>
          </a:xfrm>
        </p:grpSpPr>
        <p:pic>
          <p:nvPicPr>
            <p:cNvPr id="17" name="Grafik 16" descr="Drahtlos mit einfarbiger Füllung">
              <a:extLst>
                <a:ext uri="{FF2B5EF4-FFF2-40B4-BE49-F238E27FC236}">
                  <a16:creationId xmlns:a16="http://schemas.microsoft.com/office/drawing/2014/main" id="{E40AD963-EEED-1D32-4780-C9F97E66F7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541682" y="4457407"/>
              <a:ext cx="914400" cy="914400"/>
            </a:xfrm>
            <a:prstGeom prst="rect">
              <a:avLst/>
            </a:prstGeom>
          </p:spPr>
        </p:pic>
        <p:pic>
          <p:nvPicPr>
            <p:cNvPr id="33" name="Grafik 32" descr="Strommast Silhouette">
              <a:extLst>
                <a:ext uri="{FF2B5EF4-FFF2-40B4-BE49-F238E27FC236}">
                  <a16:creationId xmlns:a16="http://schemas.microsoft.com/office/drawing/2014/main" id="{A5723B3A-7553-409B-EE96-6E04ADEF7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1291039" y="4756121"/>
              <a:ext cx="1072886" cy="1072886"/>
            </a:xfrm>
            <a:prstGeom prst="rect">
              <a:avLst/>
            </a:prstGeom>
          </p:spPr>
        </p:pic>
        <p:pic>
          <p:nvPicPr>
            <p:cNvPr id="35" name="Grafik 34" descr="Glühlampe mit einfarbiger Füllung">
              <a:extLst>
                <a:ext uri="{FF2B5EF4-FFF2-40B4-BE49-F238E27FC236}">
                  <a16:creationId xmlns:a16="http://schemas.microsoft.com/office/drawing/2014/main" id="{CD885627-D1D5-9F96-510C-A7D62E4623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2117239" y="4469895"/>
              <a:ext cx="914400" cy="914400"/>
            </a:xfrm>
            <a:prstGeom prst="rect">
              <a:avLst/>
            </a:prstGeom>
          </p:spPr>
        </p:pic>
      </p:grpSp>
      <p:sp>
        <p:nvSpPr>
          <p:cNvPr id="43" name="Textfeld 42">
            <a:extLst>
              <a:ext uri="{FF2B5EF4-FFF2-40B4-BE49-F238E27FC236}">
                <a16:creationId xmlns:a16="http://schemas.microsoft.com/office/drawing/2014/main" id="{0DD6A2F1-0AED-0495-E073-8C79E1464DB6}"/>
              </a:ext>
            </a:extLst>
          </p:cNvPr>
          <p:cNvSpPr txBox="1"/>
          <p:nvPr/>
        </p:nvSpPr>
        <p:spPr>
          <a:xfrm>
            <a:off x="336447" y="5891028"/>
            <a:ext cx="2982070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spc="0" normalizeH="0" baseline="0" dirty="0">
                <a:ln>
                  <a:noFill/>
                </a:ln>
                <a:solidFill>
                  <a:srgbClr val="7772A8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Energie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5D3ECB4F-E222-0325-458C-52A71CB0D176}"/>
              </a:ext>
            </a:extLst>
          </p:cNvPr>
          <p:cNvGrpSpPr/>
          <p:nvPr/>
        </p:nvGrpSpPr>
        <p:grpSpPr>
          <a:xfrm>
            <a:off x="4177940" y="3793280"/>
            <a:ext cx="2363220" cy="1177824"/>
            <a:chOff x="4177940" y="3793280"/>
            <a:chExt cx="2363220" cy="1177824"/>
          </a:xfrm>
        </p:grpSpPr>
        <p:pic>
          <p:nvPicPr>
            <p:cNvPr id="19" name="Grafik 18" descr="Klassenzimmer Silhouette">
              <a:extLst>
                <a:ext uri="{FF2B5EF4-FFF2-40B4-BE49-F238E27FC236}">
                  <a16:creationId xmlns:a16="http://schemas.microsoft.com/office/drawing/2014/main" id="{24E40EAF-BBF6-C407-FE8D-F3683FF052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4177940" y="3815461"/>
              <a:ext cx="1155643" cy="1155643"/>
            </a:xfrm>
            <a:prstGeom prst="rect">
              <a:avLst/>
            </a:prstGeom>
          </p:spPr>
        </p:pic>
        <p:pic>
          <p:nvPicPr>
            <p:cNvPr id="48" name="Grafik 47" descr="Programmierer mit einfarbiger Füllung">
              <a:extLst>
                <a:ext uri="{FF2B5EF4-FFF2-40B4-BE49-F238E27FC236}">
                  <a16:creationId xmlns:a16="http://schemas.microsoft.com/office/drawing/2014/main" id="{32DDD731-EA56-DBAD-D23B-C88243651B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5200567" y="4056704"/>
              <a:ext cx="914400" cy="914400"/>
            </a:xfrm>
            <a:prstGeom prst="rect">
              <a:avLst/>
            </a:prstGeom>
          </p:spPr>
        </p:pic>
        <p:pic>
          <p:nvPicPr>
            <p:cNvPr id="50" name="Grafik 49" descr="Abschlusshut mit einfarbiger Füllung">
              <a:extLst>
                <a:ext uri="{FF2B5EF4-FFF2-40B4-BE49-F238E27FC236}">
                  <a16:creationId xmlns:a16="http://schemas.microsoft.com/office/drawing/2014/main" id="{82372F8D-2C47-3553-8965-B5DCD81811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5817423" y="3793280"/>
              <a:ext cx="723737" cy="723737"/>
            </a:xfrm>
            <a:prstGeom prst="rect">
              <a:avLst/>
            </a:prstGeom>
          </p:spPr>
        </p:pic>
      </p:grpSp>
      <p:sp>
        <p:nvSpPr>
          <p:cNvPr id="53" name="Textfeld 52">
            <a:extLst>
              <a:ext uri="{FF2B5EF4-FFF2-40B4-BE49-F238E27FC236}">
                <a16:creationId xmlns:a16="http://schemas.microsoft.com/office/drawing/2014/main" id="{FDF8AA0A-AC9B-F6FB-98BF-5030D9EA4955}"/>
              </a:ext>
            </a:extLst>
          </p:cNvPr>
          <p:cNvSpPr txBox="1"/>
          <p:nvPr/>
        </p:nvSpPr>
        <p:spPr>
          <a:xfrm>
            <a:off x="3705003" y="5060033"/>
            <a:ext cx="2982070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spc="0" normalizeH="0" baseline="0" dirty="0">
                <a:ln>
                  <a:noFill/>
                </a:ln>
                <a:solidFill>
                  <a:srgbClr val="7772A8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Gut ausgebildete </a:t>
            </a:r>
            <a:r>
              <a:rPr kumimoji="0" lang="de-AT" sz="2400" b="1" i="0" u="none" strike="noStrike" cap="none" spc="0" normalizeH="0" baseline="0" dirty="0" err="1">
                <a:ln>
                  <a:noFill/>
                </a:ln>
                <a:solidFill>
                  <a:srgbClr val="7772A8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Mitarbeiter:innen</a:t>
            </a:r>
            <a:endParaRPr kumimoji="0" lang="de-AT" sz="2400" b="1" i="0" u="none" strike="noStrike" cap="none" spc="0" normalizeH="0" baseline="0" dirty="0">
              <a:ln>
                <a:noFill/>
              </a:ln>
              <a:solidFill>
                <a:srgbClr val="7772A8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pic>
        <p:nvPicPr>
          <p:cNvPr id="11" name="Grafik 10" descr="Schild Häkchen Silhouette">
            <a:extLst>
              <a:ext uri="{FF2B5EF4-FFF2-40B4-BE49-F238E27FC236}">
                <a16:creationId xmlns:a16="http://schemas.microsoft.com/office/drawing/2014/main" id="{DECCA7D4-E2AB-F8E8-C104-17D3783A6A82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0619740" y="1911885"/>
            <a:ext cx="914400" cy="914400"/>
          </a:xfrm>
          <a:prstGeom prst="rect">
            <a:avLst/>
          </a:prstGeom>
        </p:spPr>
      </p:pic>
      <p:sp>
        <p:nvSpPr>
          <p:cNvPr id="57" name="Textfeld 56">
            <a:extLst>
              <a:ext uri="{FF2B5EF4-FFF2-40B4-BE49-F238E27FC236}">
                <a16:creationId xmlns:a16="http://schemas.microsoft.com/office/drawing/2014/main" id="{C1E0E19B-8F68-1AB1-6093-26D831D665B1}"/>
              </a:ext>
            </a:extLst>
          </p:cNvPr>
          <p:cNvSpPr txBox="1"/>
          <p:nvPr/>
        </p:nvSpPr>
        <p:spPr>
          <a:xfrm>
            <a:off x="9585905" y="2796959"/>
            <a:ext cx="2982070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spc="0" normalizeH="0" baseline="0" dirty="0">
                <a:ln>
                  <a:noFill/>
                </a:ln>
                <a:solidFill>
                  <a:srgbClr val="7772A8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Sicherheit</a:t>
            </a:r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1D3D9D74-76F5-E05B-335D-15B896A28BCC}"/>
              </a:ext>
            </a:extLst>
          </p:cNvPr>
          <p:cNvGrpSpPr/>
          <p:nvPr/>
        </p:nvGrpSpPr>
        <p:grpSpPr>
          <a:xfrm>
            <a:off x="7544114" y="490018"/>
            <a:ext cx="1768595" cy="1181580"/>
            <a:chOff x="7544114" y="490018"/>
            <a:chExt cx="1768595" cy="1181580"/>
          </a:xfrm>
        </p:grpSpPr>
        <p:pic>
          <p:nvPicPr>
            <p:cNvPr id="29" name="Grafik 28" descr="Registrierkasse mit einfarbiger Füllung">
              <a:extLst>
                <a:ext uri="{FF2B5EF4-FFF2-40B4-BE49-F238E27FC236}">
                  <a16:creationId xmlns:a16="http://schemas.microsoft.com/office/drawing/2014/main" id="{703081EF-4F2D-E7C5-7525-0783DF066E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7544114" y="757198"/>
              <a:ext cx="914400" cy="914400"/>
            </a:xfrm>
            <a:prstGeom prst="rect">
              <a:avLst/>
            </a:prstGeom>
          </p:spPr>
        </p:pic>
        <p:pic>
          <p:nvPicPr>
            <p:cNvPr id="61" name="Grafik 60" descr="Einkaufstasche Silhouette">
              <a:extLst>
                <a:ext uri="{FF2B5EF4-FFF2-40B4-BE49-F238E27FC236}">
                  <a16:creationId xmlns:a16="http://schemas.microsoft.com/office/drawing/2014/main" id="{D25452B8-BBF6-6C5D-F6A4-4FA86B3D57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p:blipFill>
          <p:spPr>
            <a:xfrm>
              <a:off x="8398309" y="490018"/>
              <a:ext cx="914400" cy="914400"/>
            </a:xfrm>
            <a:prstGeom prst="rect">
              <a:avLst/>
            </a:prstGeom>
          </p:spPr>
        </p:pic>
      </p:grpSp>
      <p:sp>
        <p:nvSpPr>
          <p:cNvPr id="62" name="Textfeld 61">
            <a:extLst>
              <a:ext uri="{FF2B5EF4-FFF2-40B4-BE49-F238E27FC236}">
                <a16:creationId xmlns:a16="http://schemas.microsoft.com/office/drawing/2014/main" id="{E6CDE889-C2AB-AEBC-9B97-04E57B40B0C2}"/>
              </a:ext>
            </a:extLst>
          </p:cNvPr>
          <p:cNvSpPr txBox="1"/>
          <p:nvPr/>
        </p:nvSpPr>
        <p:spPr>
          <a:xfrm>
            <a:off x="6857142" y="1713715"/>
            <a:ext cx="2982070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spc="0" normalizeH="0" baseline="0" dirty="0">
                <a:ln>
                  <a:noFill/>
                </a:ln>
                <a:solidFill>
                  <a:srgbClr val="7772A8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Guter Zugang zu </a:t>
            </a:r>
            <a:r>
              <a:rPr kumimoji="0" lang="de-AT" sz="2400" b="1" i="0" u="none" strike="noStrike" cap="none" spc="0" normalizeH="0" baseline="0" dirty="0" err="1">
                <a:ln>
                  <a:noFill/>
                </a:ln>
                <a:solidFill>
                  <a:srgbClr val="7772A8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Kund:innen</a:t>
            </a:r>
            <a:endParaRPr kumimoji="0" lang="de-AT" sz="2400" b="1" i="0" u="none" strike="noStrike" cap="none" spc="0" normalizeH="0" baseline="0" dirty="0">
              <a:ln>
                <a:noFill/>
              </a:ln>
              <a:solidFill>
                <a:srgbClr val="7772A8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3AA59816-B4EF-59D0-2CCD-BF9519772426}"/>
              </a:ext>
            </a:extLst>
          </p:cNvPr>
          <p:cNvGrpSpPr/>
          <p:nvPr/>
        </p:nvGrpSpPr>
        <p:grpSpPr>
          <a:xfrm>
            <a:off x="9711854" y="4100906"/>
            <a:ext cx="2140888" cy="1110814"/>
            <a:chOff x="9711854" y="4100906"/>
            <a:chExt cx="2140888" cy="1110814"/>
          </a:xfrm>
        </p:grpSpPr>
        <p:pic>
          <p:nvPicPr>
            <p:cNvPr id="13" name="Grafik 12" descr="Landwirtschaft Silhouette">
              <a:extLst>
                <a:ext uri="{FF2B5EF4-FFF2-40B4-BE49-F238E27FC236}">
                  <a16:creationId xmlns:a16="http://schemas.microsoft.com/office/drawing/2014/main" id="{7738B72D-E6EB-2103-84B0-20793445A4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9711854" y="4100906"/>
              <a:ext cx="1110814" cy="1110814"/>
            </a:xfrm>
            <a:prstGeom prst="rect">
              <a:avLst/>
            </a:prstGeom>
          </p:spPr>
        </p:pic>
        <p:pic>
          <p:nvPicPr>
            <p:cNvPr id="64" name="Grafik 63" descr="Produktion mit einfarbiger Füllung">
              <a:extLst>
                <a:ext uri="{FF2B5EF4-FFF2-40B4-BE49-F238E27FC236}">
                  <a16:creationId xmlns:a16="http://schemas.microsoft.com/office/drawing/2014/main" id="{CAE20FAB-F969-D0E9-2442-0952055BF7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p:blipFill>
          <p:spPr>
            <a:xfrm>
              <a:off x="10796441" y="4155419"/>
              <a:ext cx="1056301" cy="1056301"/>
            </a:xfrm>
            <a:prstGeom prst="rect">
              <a:avLst/>
            </a:prstGeom>
          </p:spPr>
        </p:pic>
      </p:grpSp>
      <p:sp>
        <p:nvSpPr>
          <p:cNvPr id="66" name="Textfeld 65">
            <a:extLst>
              <a:ext uri="{FF2B5EF4-FFF2-40B4-BE49-F238E27FC236}">
                <a16:creationId xmlns:a16="http://schemas.microsoft.com/office/drawing/2014/main" id="{D6D70672-C61C-4A5C-0CCD-F6BC2345A47D}"/>
              </a:ext>
            </a:extLst>
          </p:cNvPr>
          <p:cNvSpPr txBox="1"/>
          <p:nvPr/>
        </p:nvSpPr>
        <p:spPr>
          <a:xfrm>
            <a:off x="9209930" y="5173792"/>
            <a:ext cx="2982070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AT" sz="2400" b="1" dirty="0">
                <a:solidFill>
                  <a:srgbClr val="7772A8"/>
                </a:solidFill>
              </a:rPr>
              <a:t>Ausreichend Platz</a:t>
            </a:r>
            <a:endParaRPr kumimoji="0" lang="de-AT" sz="2400" b="1" i="0" u="none" strike="noStrike" cap="none" spc="0" normalizeH="0" baseline="0" dirty="0">
              <a:ln>
                <a:noFill/>
              </a:ln>
              <a:solidFill>
                <a:srgbClr val="7772A8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FB682BE3-A0FB-25F3-79E0-01E91213395E}"/>
              </a:ext>
            </a:extLst>
          </p:cNvPr>
          <p:cNvGrpSpPr/>
          <p:nvPr/>
        </p:nvGrpSpPr>
        <p:grpSpPr>
          <a:xfrm>
            <a:off x="7312538" y="2985235"/>
            <a:ext cx="1587764" cy="1161969"/>
            <a:chOff x="7312538" y="2985235"/>
            <a:chExt cx="1587764" cy="1161969"/>
          </a:xfrm>
        </p:grpSpPr>
        <p:pic>
          <p:nvPicPr>
            <p:cNvPr id="69" name="Grafik 68" descr="Geld Silhouette">
              <a:extLst>
                <a:ext uri="{FF2B5EF4-FFF2-40B4-BE49-F238E27FC236}">
                  <a16:creationId xmlns:a16="http://schemas.microsoft.com/office/drawing/2014/main" id="{921EB8FE-B9A4-0425-7056-B24495633C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p:blipFill>
          <p:spPr>
            <a:xfrm>
              <a:off x="7985902" y="3232804"/>
              <a:ext cx="914400" cy="914400"/>
            </a:xfrm>
            <a:prstGeom prst="rect">
              <a:avLst/>
            </a:prstGeom>
          </p:spPr>
        </p:pic>
        <p:pic>
          <p:nvPicPr>
            <p:cNvPr id="71" name="Grafik 70" descr="Dollar mit einfarbiger Füllung">
              <a:extLst>
                <a:ext uri="{FF2B5EF4-FFF2-40B4-BE49-F238E27FC236}">
                  <a16:creationId xmlns:a16="http://schemas.microsoft.com/office/drawing/2014/main" id="{4CCC1CC2-D726-6685-A9F0-77695FC939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p:blipFill>
          <p:spPr>
            <a:xfrm>
              <a:off x="7312538" y="2985235"/>
              <a:ext cx="914400" cy="914400"/>
            </a:xfrm>
            <a:prstGeom prst="rect">
              <a:avLst/>
            </a:prstGeom>
          </p:spPr>
        </p:pic>
      </p:grpSp>
      <p:sp>
        <p:nvSpPr>
          <p:cNvPr id="72" name="Textfeld 71">
            <a:extLst>
              <a:ext uri="{FF2B5EF4-FFF2-40B4-BE49-F238E27FC236}">
                <a16:creationId xmlns:a16="http://schemas.microsoft.com/office/drawing/2014/main" id="{147F2DD9-CC83-E05F-A9E4-E656C066B57B}"/>
              </a:ext>
            </a:extLst>
          </p:cNvPr>
          <p:cNvSpPr txBox="1"/>
          <p:nvPr/>
        </p:nvSpPr>
        <p:spPr>
          <a:xfrm>
            <a:off x="6737583" y="4128352"/>
            <a:ext cx="2982070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spc="0" normalizeH="0" baseline="0" dirty="0">
                <a:ln>
                  <a:noFill/>
                </a:ln>
                <a:solidFill>
                  <a:srgbClr val="7772A8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Kosten</a:t>
            </a:r>
          </a:p>
        </p:txBody>
      </p:sp>
    </p:spTree>
    <p:extLst>
      <p:ext uri="{BB962C8B-B14F-4D97-AF65-F5344CB8AC3E}">
        <p14:creationId xmlns:p14="http://schemas.microsoft.com/office/powerpoint/2010/main" val="41040636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1" grpId="0"/>
      <p:bldP spid="43" grpId="0"/>
      <p:bldP spid="53" grpId="0"/>
      <p:bldP spid="57" grpId="0"/>
      <p:bldP spid="62" grpId="0"/>
      <p:bldP spid="66" grpId="0"/>
      <p:bldP spid="7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DCBA69-6D17-8C73-4E99-834C420CB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Harte und weiche Standortfaktoren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19B831-83B6-7BD8-3D7E-052F95F2E0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9790" y="1646456"/>
            <a:ext cx="5224776" cy="500580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sz="2400" b="1" dirty="0"/>
              <a:t>Harte Standortfaktoren </a:t>
            </a:r>
            <a:r>
              <a:rPr lang="de-DE" sz="2400" dirty="0"/>
              <a:t>kann man messen:</a:t>
            </a:r>
          </a:p>
          <a:p>
            <a:pPr lvl="1"/>
            <a:r>
              <a:rPr lang="de-DE" sz="2400" dirty="0"/>
              <a:t>Infrastruktur und Verkehr</a:t>
            </a:r>
          </a:p>
          <a:p>
            <a:pPr lvl="1"/>
            <a:r>
              <a:rPr lang="de-DE" sz="2400" dirty="0"/>
              <a:t>Nähe zu Forschungs- und Entwicklungseinrichtungen</a:t>
            </a:r>
          </a:p>
          <a:p>
            <a:pPr lvl="1"/>
            <a:r>
              <a:rPr lang="de-DE" sz="2400" dirty="0"/>
              <a:t>Verfügbarkeit von ausreichend Platz</a:t>
            </a:r>
          </a:p>
          <a:p>
            <a:pPr lvl="1"/>
            <a:r>
              <a:rPr lang="de-DE" sz="2400" dirty="0"/>
              <a:t>Arbeitskräfte (Löhne und Ausbildung)</a:t>
            </a:r>
          </a:p>
          <a:p>
            <a:pPr lvl="1"/>
            <a:r>
              <a:rPr lang="de-DE" sz="2400" dirty="0"/>
              <a:t>Rohstoffe und andere Ressourcen</a:t>
            </a:r>
          </a:p>
          <a:p>
            <a:pPr lvl="1"/>
            <a:r>
              <a:rPr lang="de-DE" sz="2400" dirty="0"/>
              <a:t>Guter Zugang zu </a:t>
            </a:r>
            <a:r>
              <a:rPr lang="de-DE" sz="2400" dirty="0" err="1"/>
              <a:t>Kund:innen</a:t>
            </a:r>
            <a:endParaRPr lang="de-DE" sz="2400" dirty="0"/>
          </a:p>
          <a:p>
            <a:pPr lvl="1"/>
            <a:r>
              <a:rPr lang="de-DE" sz="2400" dirty="0"/>
              <a:t>Kosten (für Miete, Energie, Arbeitskräfte, Steuern)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F5FCED39-2CC8-5B2B-EC07-4FA10F1C7A81}"/>
              </a:ext>
            </a:extLst>
          </p:cNvPr>
          <p:cNvSpPr txBox="1">
            <a:spLocks/>
          </p:cNvSpPr>
          <p:nvPr/>
        </p:nvSpPr>
        <p:spPr>
          <a:xfrm>
            <a:off x="6403345" y="1646457"/>
            <a:ext cx="5224776" cy="500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228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1pPr>
            <a:lvl2pPr marL="7112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2pPr>
            <a:lvl3pPr marL="1200150" marR="0" indent="-28575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3pPr>
            <a:lvl4pPr marL="1698171" marR="0" indent="-326571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4pPr>
            <a:lvl5pPr marL="2209800" marR="0" indent="-381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5pPr>
            <a:lvl6pPr marL="25400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6pPr>
            <a:lvl7pPr marL="29972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7pPr>
            <a:lvl8pPr marL="34544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8pPr>
            <a:lvl9pPr marL="39116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9pPr>
          </a:lstStyle>
          <a:p>
            <a:pPr marL="0" indent="0">
              <a:buNone/>
            </a:pPr>
            <a:r>
              <a:rPr lang="de-DE" sz="2400" b="1" dirty="0"/>
              <a:t>Weiche Standortfaktoren </a:t>
            </a:r>
            <a:r>
              <a:rPr lang="de-DE" sz="2400" dirty="0"/>
              <a:t>kann man eher nicht messen:</a:t>
            </a:r>
          </a:p>
          <a:p>
            <a:pPr lvl="1"/>
            <a:r>
              <a:rPr lang="de-DE" sz="2400" dirty="0"/>
              <a:t>Mentalität</a:t>
            </a:r>
          </a:p>
          <a:p>
            <a:pPr lvl="1"/>
            <a:r>
              <a:rPr lang="de-DE" sz="2400" dirty="0"/>
              <a:t>Image</a:t>
            </a:r>
          </a:p>
          <a:p>
            <a:pPr lvl="1"/>
            <a:r>
              <a:rPr lang="de-DE" sz="2400" dirty="0"/>
              <a:t>Wohn- und Freizeitwert</a:t>
            </a:r>
          </a:p>
          <a:p>
            <a:pPr lvl="1"/>
            <a:r>
              <a:rPr lang="de-DE" sz="2400" dirty="0"/>
              <a:t>Lebensqualität</a:t>
            </a:r>
          </a:p>
          <a:p>
            <a:pPr lvl="1" hangingPunct="1"/>
            <a:endParaRPr lang="de-DE" sz="2400" dirty="0"/>
          </a:p>
        </p:txBody>
      </p:sp>
      <p:pic>
        <p:nvPicPr>
          <p:cNvPr id="10" name="Grafik 9" descr="Straßenbahnwagen mit einfarbiger Füllung">
            <a:extLst>
              <a:ext uri="{FF2B5EF4-FFF2-40B4-BE49-F238E27FC236}">
                <a16:creationId xmlns:a16="http://schemas.microsoft.com/office/drawing/2014/main" id="{2981DFBD-AE9E-D22F-AC72-6AAB5F927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06472" y="2202364"/>
            <a:ext cx="572311" cy="572311"/>
          </a:xfrm>
          <a:prstGeom prst="rect">
            <a:avLst/>
          </a:prstGeom>
        </p:spPr>
      </p:pic>
      <p:pic>
        <p:nvPicPr>
          <p:cNvPr id="11" name="Grafik 10" descr="Mikroskop Silhouette">
            <a:extLst>
              <a:ext uri="{FF2B5EF4-FFF2-40B4-BE49-F238E27FC236}">
                <a16:creationId xmlns:a16="http://schemas.microsoft.com/office/drawing/2014/main" id="{0768316B-17D0-E5D0-1EC5-74FBD6A695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38237" y="2774675"/>
            <a:ext cx="572312" cy="572312"/>
          </a:xfrm>
          <a:prstGeom prst="rect">
            <a:avLst/>
          </a:prstGeom>
        </p:spPr>
      </p:pic>
      <p:pic>
        <p:nvPicPr>
          <p:cNvPr id="12" name="Grafik 11" descr="Landwirtschaft Silhouette">
            <a:extLst>
              <a:ext uri="{FF2B5EF4-FFF2-40B4-BE49-F238E27FC236}">
                <a16:creationId xmlns:a16="http://schemas.microsoft.com/office/drawing/2014/main" id="{D5BCFC9F-F27E-69E0-38D4-406E8A3013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62799" y="3346987"/>
            <a:ext cx="572312" cy="572312"/>
          </a:xfrm>
          <a:prstGeom prst="rect">
            <a:avLst/>
          </a:prstGeom>
        </p:spPr>
      </p:pic>
      <p:pic>
        <p:nvPicPr>
          <p:cNvPr id="13" name="Grafik 12" descr="Programmierer mit einfarbiger Füllung">
            <a:extLst>
              <a:ext uri="{FF2B5EF4-FFF2-40B4-BE49-F238E27FC236}">
                <a16:creationId xmlns:a16="http://schemas.microsoft.com/office/drawing/2014/main" id="{1A923D95-722A-9E7D-DA6B-7B16E1043CB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927389" y="4135414"/>
            <a:ext cx="588089" cy="588089"/>
          </a:xfrm>
          <a:prstGeom prst="rect">
            <a:avLst/>
          </a:prstGeom>
        </p:spPr>
      </p:pic>
      <p:pic>
        <p:nvPicPr>
          <p:cNvPr id="14" name="Grafik 13" descr="Rohstoffe Silhouette">
            <a:extLst>
              <a:ext uri="{FF2B5EF4-FFF2-40B4-BE49-F238E27FC236}">
                <a16:creationId xmlns:a16="http://schemas.microsoft.com/office/drawing/2014/main" id="{27C629C0-1C44-FF68-C3DE-B29337F9EDC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525796" y="4837802"/>
            <a:ext cx="634982" cy="634982"/>
          </a:xfrm>
          <a:prstGeom prst="rect">
            <a:avLst/>
          </a:prstGeom>
        </p:spPr>
      </p:pic>
      <p:pic>
        <p:nvPicPr>
          <p:cNvPr id="16" name="Grafik 15" descr="Geld Silhouette">
            <a:extLst>
              <a:ext uri="{FF2B5EF4-FFF2-40B4-BE49-F238E27FC236}">
                <a16:creationId xmlns:a16="http://schemas.microsoft.com/office/drawing/2014/main" id="{C169652F-ECF2-0F48-8A01-81F4E3ED220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289496" y="6037047"/>
            <a:ext cx="634983" cy="634983"/>
          </a:xfrm>
          <a:prstGeom prst="rect">
            <a:avLst/>
          </a:prstGeom>
        </p:spPr>
      </p:pic>
      <p:pic>
        <p:nvPicPr>
          <p:cNvPr id="17" name="Grafik 16" descr="Registrierkasse mit einfarbiger Füllung">
            <a:extLst>
              <a:ext uri="{FF2B5EF4-FFF2-40B4-BE49-F238E27FC236}">
                <a16:creationId xmlns:a16="http://schemas.microsoft.com/office/drawing/2014/main" id="{54C24155-627D-290D-ABA1-3AF7B34AAB7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614200" y="5387779"/>
            <a:ext cx="572313" cy="572313"/>
          </a:xfrm>
          <a:prstGeom prst="rect">
            <a:avLst/>
          </a:prstGeom>
        </p:spPr>
      </p:pic>
      <p:pic>
        <p:nvPicPr>
          <p:cNvPr id="21" name="Grafik 20" descr="Gedanken Silhouette">
            <a:extLst>
              <a:ext uri="{FF2B5EF4-FFF2-40B4-BE49-F238E27FC236}">
                <a16:creationId xmlns:a16="http://schemas.microsoft.com/office/drawing/2014/main" id="{FDF06737-A1FB-9ABA-47DD-6BDCBD3EE74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753088" y="2241486"/>
            <a:ext cx="634983" cy="634983"/>
          </a:xfrm>
          <a:prstGeom prst="rect">
            <a:avLst/>
          </a:prstGeom>
        </p:spPr>
      </p:pic>
      <p:pic>
        <p:nvPicPr>
          <p:cNvPr id="23" name="Grafik 22" descr="Sternaugengesichtskontur mit einfarbiger Füllung">
            <a:extLst>
              <a:ext uri="{FF2B5EF4-FFF2-40B4-BE49-F238E27FC236}">
                <a16:creationId xmlns:a16="http://schemas.microsoft.com/office/drawing/2014/main" id="{B6387954-C70F-7754-A9C7-6491C90F424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240361" y="2804467"/>
            <a:ext cx="512727" cy="512727"/>
          </a:xfrm>
          <a:prstGeom prst="rect">
            <a:avLst/>
          </a:prstGeom>
        </p:spPr>
      </p:pic>
      <p:pic>
        <p:nvPicPr>
          <p:cNvPr id="25" name="Grafik 24" descr="Bewertung 3 Sterne mit einfarbiger Füllung">
            <a:extLst>
              <a:ext uri="{FF2B5EF4-FFF2-40B4-BE49-F238E27FC236}">
                <a16:creationId xmlns:a16="http://schemas.microsoft.com/office/drawing/2014/main" id="{7A5651CA-7EF9-182B-8821-D9C4646CBD4A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560688" y="3633143"/>
            <a:ext cx="738717" cy="738717"/>
          </a:xfrm>
          <a:prstGeom prst="rect">
            <a:avLst/>
          </a:prstGeom>
        </p:spPr>
      </p:pic>
      <p:pic>
        <p:nvPicPr>
          <p:cNvPr id="27" name="Grafik 26" descr="Renoviertes Haus funkelnd mit einfarbiger Füllung">
            <a:extLst>
              <a:ext uri="{FF2B5EF4-FFF2-40B4-BE49-F238E27FC236}">
                <a16:creationId xmlns:a16="http://schemas.microsoft.com/office/drawing/2014/main" id="{53A35ADC-5294-74E2-7B76-4FA591D0DE11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590103" y="3179137"/>
            <a:ext cx="512728" cy="51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4911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EC07ED-8AF0-6A1B-7188-3B5C09F91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Aufgabenstellung Arbeitsblatt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CBC956F-37E5-8C01-31EF-D13A629E85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7637629" cy="4379026"/>
          </a:xfrm>
        </p:spPr>
        <p:txBody>
          <a:bodyPr/>
          <a:lstStyle/>
          <a:p>
            <a:pPr marL="0" indent="0">
              <a:buNone/>
            </a:pPr>
            <a:r>
              <a:rPr lang="de-DE" sz="2400"/>
              <a:t>Ihr habt schon einiges zu Standortfaktoren und Standortentscheidungen gehört. Nun </a:t>
            </a:r>
            <a:r>
              <a:rPr lang="de-DE" sz="2400" dirty="0"/>
              <a:t>sollt ihr im Wimmelbild einen </a:t>
            </a:r>
            <a:r>
              <a:rPr lang="de-DE" sz="2400"/>
              <a:t>Standort für euer Unternehmen finden. </a:t>
            </a:r>
            <a:endParaRPr lang="de-AT" sz="2400"/>
          </a:p>
          <a:p>
            <a:pPr marL="457200" lvl="0" indent="-457200">
              <a:buFont typeface="+mj-lt"/>
              <a:buAutoNum type="arabicPeriod"/>
            </a:pPr>
            <a:r>
              <a:rPr lang="de-DE" sz="2400" b="1"/>
              <a:t>Lest</a:t>
            </a:r>
            <a:r>
              <a:rPr lang="de-DE" sz="2400"/>
              <a:t> die Informationen zu eurem Unternehmen </a:t>
            </a:r>
            <a:r>
              <a:rPr lang="de-DE" sz="2400" b="1"/>
              <a:t>durch</a:t>
            </a:r>
            <a:r>
              <a:rPr lang="de-DE" sz="2400"/>
              <a:t>.</a:t>
            </a:r>
            <a:endParaRPr lang="de-AT" sz="2400"/>
          </a:p>
          <a:p>
            <a:pPr marL="457200" indent="-457200">
              <a:buFont typeface="+mj-lt"/>
              <a:buAutoNum type="arabicPeriod"/>
            </a:pPr>
            <a:r>
              <a:rPr lang="de-DE" sz="2400" b="1"/>
              <a:t>Notiert</a:t>
            </a:r>
            <a:r>
              <a:rPr lang="de-DE" sz="2400"/>
              <a:t> die wichtigsten Standortfaktoren. Die Leitfragen auf eurem Arbeitsblatt helfen euch dabei.</a:t>
            </a:r>
          </a:p>
          <a:p>
            <a:pPr marL="457200" indent="-457200">
              <a:buFont typeface="+mj-lt"/>
              <a:buAutoNum type="arabicPeriod"/>
            </a:pPr>
            <a:r>
              <a:rPr lang="de-DE" sz="2400" b="1"/>
              <a:t>Wählt</a:t>
            </a:r>
            <a:r>
              <a:rPr lang="de-DE" sz="2400"/>
              <a:t> anschließend den besten Standort für euer Unternehmen im Wimmelbild </a:t>
            </a:r>
            <a:r>
              <a:rPr lang="de-DE" sz="2400" b="1"/>
              <a:t>aus</a:t>
            </a:r>
            <a:r>
              <a:rPr lang="de-DE" sz="2400"/>
              <a:t>.</a:t>
            </a:r>
            <a:endParaRPr lang="de-AT" sz="2400"/>
          </a:p>
          <a:p>
            <a:endParaRPr lang="de-DE"/>
          </a:p>
        </p:txBody>
      </p:sp>
      <p:pic>
        <p:nvPicPr>
          <p:cNvPr id="5" name="Grafik 4" descr="Ein Bild, das Clipart, Hase Kaninchen, Cartoon, Darstellung enthält.&#10;&#10;Automatisch generierte Beschreibung">
            <a:extLst>
              <a:ext uri="{FF2B5EF4-FFF2-40B4-BE49-F238E27FC236}">
                <a16:creationId xmlns:a16="http://schemas.microsoft.com/office/drawing/2014/main" id="{05035D48-AD89-FB53-FD16-D3B862A18F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162" y="2462753"/>
            <a:ext cx="2737019" cy="3709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87010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27EE36-40FF-5735-99BE-6CCA6C391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err="1"/>
              <a:t>StandortAuswahl</a:t>
            </a:r>
            <a:r>
              <a:rPr lang="de-DE"/>
              <a:t> Wimmelbild</a:t>
            </a:r>
          </a:p>
        </p:txBody>
      </p:sp>
      <p:pic>
        <p:nvPicPr>
          <p:cNvPr id="5" name="Grafik 4" descr="Ein Bild, das Text, Karte, Diagramm, Plan enthält.&#10;&#10;Automatisch generierte Beschreibung">
            <a:extLst>
              <a:ext uri="{FF2B5EF4-FFF2-40B4-BE49-F238E27FC236}">
                <a16:creationId xmlns:a16="http://schemas.microsoft.com/office/drawing/2014/main" id="{8128431E-C341-1C7A-E480-D4765C129D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617" y="1263318"/>
            <a:ext cx="7490766" cy="5293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954528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0" cap="none"/>
            </a:lvl1pPr>
          </a:lstStyle>
          <a:p>
            <a:r>
              <a:rPr lang="de-DE"/>
              <a:t>Die Vielfalt Österreichs erkunden</a:t>
            </a:r>
            <a:endParaRPr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DCBA69-6D17-8C73-4E99-834C420CB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Elevator Pitch - Beispiel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19B831-83B6-7BD8-3D7E-052F95F2E0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/>
              <a:t>4 Stufen: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DE"/>
              <a:t>Spannender </a:t>
            </a:r>
            <a:r>
              <a:rPr lang="de-DE" b="1"/>
              <a:t>Einstieg</a:t>
            </a:r>
            <a:r>
              <a:rPr lang="de-DE"/>
              <a:t> mit einer frechen Frage oder einem interessanten Fakt </a:t>
            </a:r>
          </a:p>
          <a:p>
            <a:pPr lvl="2"/>
            <a:r>
              <a:rPr lang="de-DE"/>
              <a:t>z. B.: </a:t>
            </a:r>
            <a:r>
              <a:rPr lang="de-AT"/>
              <a:t>Wusstest du, dass das beliebteste Gummibärchen in Österreich das Rote ist? 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AT"/>
              <a:t>Was ist das </a:t>
            </a:r>
            <a:r>
              <a:rPr lang="de-AT" b="1"/>
              <a:t>Besondere</a:t>
            </a:r>
            <a:r>
              <a:rPr lang="de-AT"/>
              <a:t>? Was hebt eine Sache oder einen Standort von anderen ab?</a:t>
            </a:r>
          </a:p>
          <a:p>
            <a:pPr marL="1403350" lvl="2" indent="-457200"/>
            <a:r>
              <a:rPr lang="de-AT"/>
              <a:t>z. B.: Das liegt vor allem daran, dass Rot die Farbe der Liebe ist. Und weil die Menschen in Österreich liebend gerne Erdbeeren essen. 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AT"/>
              <a:t>Wie profitiert dein Gegenüber davon? Welche </a:t>
            </a:r>
            <a:r>
              <a:rPr lang="de-AT" b="1"/>
              <a:t>Vorteile</a:t>
            </a:r>
            <a:r>
              <a:rPr lang="de-AT"/>
              <a:t> hat es?</a:t>
            </a:r>
          </a:p>
          <a:p>
            <a:pPr marL="1403350" lvl="2" indent="-457200"/>
            <a:r>
              <a:rPr lang="de-AT"/>
              <a:t>Wenn du also ein rotes Gummibärchen isst, dann bekommst du durch die Farbe und den Geschmack direkt ein gutes Gefühl. 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AT"/>
              <a:t>Was kann dein Gegenüber direkt tun? Wie kann es </a:t>
            </a:r>
            <a:r>
              <a:rPr lang="de-AT" b="1"/>
              <a:t>aktiv und motiviert werden</a:t>
            </a:r>
            <a:r>
              <a:rPr lang="de-AT"/>
              <a:t>?</a:t>
            </a:r>
          </a:p>
          <a:p>
            <a:pPr marL="1403350" lvl="2" indent="-457200"/>
            <a:r>
              <a:rPr lang="de-AT"/>
              <a:t>Hole dir doch direkt eine Tüte Gummibärchen und probiere es selbst aus! </a:t>
            </a:r>
          </a:p>
        </p:txBody>
      </p:sp>
    </p:spTree>
    <p:extLst>
      <p:ext uri="{BB962C8B-B14F-4D97-AF65-F5344CB8AC3E}">
        <p14:creationId xmlns:p14="http://schemas.microsoft.com/office/powerpoint/2010/main" val="2681321585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90EB6B-595A-2D6F-3C9F-B7C480C40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Beispiel Elevator Pitch</a:t>
            </a:r>
          </a:p>
        </p:txBody>
      </p:sp>
      <p:pic>
        <p:nvPicPr>
          <p:cNvPr id="5" name="Onlinemedien 4" descr="WUGGL - &quot;2 Minuten 2 Millionen&quot; - WUGGL im 2 Minuten Pitch">
            <a:hlinkClick r:id="" action="ppaction://media"/>
            <a:extLst>
              <a:ext uri="{FF2B5EF4-FFF2-40B4-BE49-F238E27FC236}">
                <a16:creationId xmlns:a16="http://schemas.microsoft.com/office/drawing/2014/main" id="{8EF2C09D-12AA-5712-B504-A7F68274944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09999" y="1578894"/>
            <a:ext cx="8172002" cy="4617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3353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/>
              <a:t>Anhang</a:t>
            </a:r>
            <a:endParaRPr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/>
              <a:t>Bilder</a:t>
            </a:r>
            <a:endParaRPr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  <a:p>
            <a:pPr marL="0" indent="0">
              <a:buSzTx/>
              <a:buNone/>
            </a:pP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F5, Kühe, Sergio </a:t>
            </a:r>
            <a:r>
              <a:rPr lang="de-AT" dirty="0" err="1"/>
              <a:t>Arteaga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F5, Fischerei, Quang Nguyen Vinh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F5, Forstwirtschaft, </a:t>
            </a:r>
            <a:r>
              <a:rPr lang="de-AT" dirty="0" err="1"/>
              <a:t>Collab</a:t>
            </a:r>
            <a:r>
              <a:rPr lang="de-AT" dirty="0"/>
              <a:t> Media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F5, Ackerbau, </a:t>
            </a:r>
            <a:r>
              <a:rPr lang="de-AT" dirty="0" err="1"/>
              <a:t>no</a:t>
            </a:r>
            <a:r>
              <a:rPr lang="de-AT" dirty="0"/>
              <a:t> </a:t>
            </a:r>
            <a:r>
              <a:rPr lang="de-AT" dirty="0" err="1"/>
              <a:t>one</a:t>
            </a:r>
            <a:r>
              <a:rPr lang="de-AT" dirty="0"/>
              <a:t> </a:t>
            </a:r>
            <a:r>
              <a:rPr lang="de-AT" dirty="0" err="1"/>
              <a:t>cares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F6, Maurer, </a:t>
            </a:r>
            <a:r>
              <a:rPr lang="de-AT" dirty="0" err="1"/>
              <a:t>Bermix</a:t>
            </a:r>
            <a:r>
              <a:rPr lang="de-AT" dirty="0"/>
              <a:t> Studio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F6, Elektrikerin, OPPO Find X5 Pro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F6, Webmaschine, </a:t>
            </a:r>
            <a:r>
              <a:rPr lang="de-AT" dirty="0" err="1"/>
              <a:t>Aditya</a:t>
            </a:r>
            <a:r>
              <a:rPr lang="de-AT" dirty="0"/>
              <a:t> </a:t>
            </a:r>
            <a:r>
              <a:rPr lang="de-AT" dirty="0" err="1"/>
              <a:t>Wardhana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F6, Maschinen, Simon </a:t>
            </a:r>
            <a:r>
              <a:rPr lang="de-AT" dirty="0" err="1"/>
              <a:t>Kadula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endParaRPr lang="de-AT" dirty="0"/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/>
          <a:p>
            <a:fld id="{86CB4B4D-7CA3-9044-876B-883B54F8677D}" type="slidenum">
              <a:rPr/>
              <a:t>23</a:t>
            </a:fld>
            <a:endParaRPr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FF888E3E-1757-535F-6FD2-B8913F5538B0}"/>
              </a:ext>
            </a:extLst>
          </p:cNvPr>
          <p:cNvSpPr txBox="1"/>
          <p:nvPr/>
        </p:nvSpPr>
        <p:spPr>
          <a:xfrm>
            <a:off x="6195318" y="2842929"/>
            <a:ext cx="5208997" cy="30777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indent="0">
              <a:lnSpc>
                <a:spcPct val="90000"/>
              </a:lnSpc>
              <a:spcBef>
                <a:spcPts val="1000"/>
              </a:spcBef>
              <a:buSzTx/>
              <a:buNone/>
            </a:pPr>
            <a:r>
              <a:rPr lang="de-AT" sz="2000" dirty="0">
                <a:solidFill>
                  <a:srgbClr val="494848"/>
                </a:solidFill>
                <a:latin typeface="Lexend"/>
              </a:rPr>
              <a:t>F7, Busfahrer, Super </a:t>
            </a:r>
            <a:r>
              <a:rPr lang="de-AT" sz="2000" dirty="0" err="1">
                <a:solidFill>
                  <a:srgbClr val="494848"/>
                </a:solidFill>
                <a:latin typeface="Lexend"/>
              </a:rPr>
              <a:t>Straho</a:t>
            </a:r>
            <a:r>
              <a:rPr lang="de-AT" sz="2000" dirty="0">
                <a:solidFill>
                  <a:srgbClr val="494848"/>
                </a:solidFill>
                <a:latin typeface="Lexend"/>
              </a:rPr>
              <a:t> / </a:t>
            </a:r>
            <a:r>
              <a:rPr lang="de-AT" sz="2000" dirty="0" err="1">
                <a:solidFill>
                  <a:srgbClr val="494848"/>
                </a:solidFill>
                <a:latin typeface="Lexend"/>
              </a:rPr>
              <a:t>Unsplash</a:t>
            </a:r>
            <a:endParaRPr lang="de-AT" sz="2000" dirty="0">
              <a:solidFill>
                <a:srgbClr val="494848"/>
              </a:solidFill>
              <a:latin typeface="Lexend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SzTx/>
              <a:buNone/>
            </a:pPr>
            <a:r>
              <a:rPr lang="de-AT" sz="2000" dirty="0">
                <a:solidFill>
                  <a:srgbClr val="494848"/>
                </a:solidFill>
                <a:latin typeface="Lexend"/>
              </a:rPr>
              <a:t>F7, Kassa, Blake </a:t>
            </a:r>
            <a:r>
              <a:rPr lang="de-AT" sz="2000" dirty="0" err="1">
                <a:solidFill>
                  <a:srgbClr val="494848"/>
                </a:solidFill>
                <a:latin typeface="Lexend"/>
              </a:rPr>
              <a:t>Wisz</a:t>
            </a:r>
            <a:r>
              <a:rPr lang="de-AT" sz="2000" dirty="0">
                <a:solidFill>
                  <a:srgbClr val="494848"/>
                </a:solidFill>
                <a:latin typeface="Lexend"/>
              </a:rPr>
              <a:t> / </a:t>
            </a:r>
            <a:r>
              <a:rPr lang="de-AT" sz="2000" dirty="0" err="1">
                <a:solidFill>
                  <a:srgbClr val="494848"/>
                </a:solidFill>
                <a:latin typeface="Lexend"/>
              </a:rPr>
              <a:t>Unsplash</a:t>
            </a:r>
            <a:endParaRPr lang="de-AT" sz="2000" dirty="0">
              <a:solidFill>
                <a:srgbClr val="494848"/>
              </a:solidFill>
              <a:latin typeface="Lexend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SzTx/>
              <a:buNone/>
            </a:pPr>
            <a:r>
              <a:rPr lang="de-AT" sz="2000" dirty="0">
                <a:solidFill>
                  <a:srgbClr val="494848"/>
                </a:solidFill>
                <a:latin typeface="Lexend"/>
              </a:rPr>
              <a:t>F7, Unterricht, Kenny </a:t>
            </a:r>
            <a:r>
              <a:rPr lang="de-AT" sz="2000" dirty="0" err="1">
                <a:solidFill>
                  <a:srgbClr val="494848"/>
                </a:solidFill>
                <a:latin typeface="Lexend"/>
              </a:rPr>
              <a:t>Eliason</a:t>
            </a:r>
            <a:r>
              <a:rPr lang="de-AT" sz="2000" dirty="0">
                <a:solidFill>
                  <a:srgbClr val="494848"/>
                </a:solidFill>
                <a:latin typeface="Lexend"/>
              </a:rPr>
              <a:t> / </a:t>
            </a:r>
            <a:r>
              <a:rPr lang="de-AT" sz="2000" dirty="0" err="1">
                <a:solidFill>
                  <a:srgbClr val="494848"/>
                </a:solidFill>
                <a:latin typeface="Lexend"/>
              </a:rPr>
              <a:t>Unsplash</a:t>
            </a:r>
            <a:endParaRPr lang="de-AT" sz="2000" dirty="0">
              <a:solidFill>
                <a:srgbClr val="494848"/>
              </a:solidFill>
              <a:latin typeface="Lexend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SzTx/>
              <a:buNone/>
            </a:pPr>
            <a:r>
              <a:rPr lang="de-AT" sz="2000" dirty="0">
                <a:solidFill>
                  <a:srgbClr val="494848"/>
                </a:solidFill>
                <a:latin typeface="Lexend"/>
              </a:rPr>
              <a:t>F7, medizinisches Personal, Ani </a:t>
            </a:r>
            <a:r>
              <a:rPr lang="de-AT" sz="2000" dirty="0" err="1">
                <a:solidFill>
                  <a:srgbClr val="494848"/>
                </a:solidFill>
                <a:latin typeface="Lexend"/>
              </a:rPr>
              <a:t>Kolleshi</a:t>
            </a:r>
            <a:r>
              <a:rPr lang="de-AT" sz="2000" dirty="0">
                <a:solidFill>
                  <a:srgbClr val="494848"/>
                </a:solidFill>
                <a:latin typeface="Lexend"/>
              </a:rPr>
              <a:t> / </a:t>
            </a:r>
            <a:r>
              <a:rPr lang="de-AT" sz="2000" dirty="0" err="1">
                <a:solidFill>
                  <a:srgbClr val="494848"/>
                </a:solidFill>
                <a:latin typeface="Lexend"/>
              </a:rPr>
              <a:t>Unsplash</a:t>
            </a:r>
            <a:endParaRPr lang="de-AT" sz="2000" dirty="0">
              <a:solidFill>
                <a:srgbClr val="494848"/>
              </a:solidFill>
              <a:latin typeface="Lexend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SzTx/>
              <a:buNone/>
            </a:pPr>
            <a:r>
              <a:rPr lang="de-AT" sz="2000" dirty="0">
                <a:solidFill>
                  <a:srgbClr val="494848"/>
                </a:solidFill>
                <a:latin typeface="Lexend"/>
              </a:rPr>
              <a:t>F14, Video Standortfaktoren / Geographie - </a:t>
            </a:r>
            <a:r>
              <a:rPr lang="de-AT" sz="2000" dirty="0" err="1">
                <a:solidFill>
                  <a:srgbClr val="494848"/>
                </a:solidFill>
                <a:latin typeface="Lexend"/>
              </a:rPr>
              <a:t>simpleclub</a:t>
            </a:r>
            <a:r>
              <a:rPr lang="de-AT" sz="2000" dirty="0">
                <a:solidFill>
                  <a:srgbClr val="494848"/>
                </a:solidFill>
                <a:latin typeface="Lexend"/>
              </a:rPr>
              <a:t> (</a:t>
            </a:r>
            <a:r>
              <a:rPr lang="de-AT" sz="2000" dirty="0">
                <a:solidFill>
                  <a:srgbClr val="494848"/>
                </a:solidFill>
                <a:latin typeface="Lexend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</a:t>
            </a:r>
            <a:r>
              <a:rPr lang="de-AT" sz="2000" dirty="0">
                <a:solidFill>
                  <a:srgbClr val="494848"/>
                </a:solidFill>
                <a:latin typeface="Lexend"/>
              </a:rPr>
              <a:t>)</a:t>
            </a:r>
          </a:p>
          <a:p>
            <a:pPr marL="0" indent="0">
              <a:lnSpc>
                <a:spcPct val="90000"/>
              </a:lnSpc>
              <a:spcBef>
                <a:spcPts val="1000"/>
              </a:spcBef>
              <a:buSzTx/>
              <a:buNone/>
            </a:pPr>
            <a:r>
              <a:rPr lang="de-AT" sz="2000" dirty="0">
                <a:solidFill>
                  <a:srgbClr val="494848"/>
                </a:solidFill>
                <a:latin typeface="Lexend"/>
              </a:rPr>
              <a:t>F21, Elevator Pitch / </a:t>
            </a:r>
            <a:r>
              <a:rPr lang="de-AT" sz="2000" dirty="0" err="1">
                <a:solidFill>
                  <a:srgbClr val="494848"/>
                </a:solidFill>
                <a:latin typeface="Lexend"/>
              </a:rPr>
              <a:t>Wuggl</a:t>
            </a:r>
            <a:r>
              <a:rPr lang="de-AT" sz="2000" dirty="0">
                <a:solidFill>
                  <a:srgbClr val="494848"/>
                </a:solidFill>
                <a:latin typeface="Lexend"/>
              </a:rPr>
              <a:t> (</a:t>
            </a:r>
            <a:r>
              <a:rPr lang="de-AT" sz="2000" dirty="0">
                <a:solidFill>
                  <a:srgbClr val="494848"/>
                </a:solidFill>
                <a:latin typeface="Lexen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</a:t>
            </a:r>
            <a:r>
              <a:rPr lang="de-AT" sz="2000" dirty="0">
                <a:solidFill>
                  <a:srgbClr val="494848"/>
                </a:solidFill>
                <a:latin typeface="Lexend"/>
              </a:rPr>
              <a:t>)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Impressum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(2024) Standortfaktoren: An- und Absiedelung von Unternehmen. Power-Point-Präsentation. CC BY NC SA 4.0.</a:t>
            </a:r>
            <a:endParaRPr lang="de-AT" sz="120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9558464" cy="41750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W</a:t>
            </a:r>
            <a:r>
              <a:rPr lang="de-AT" err="1"/>
              <a:t>immelbild</a:t>
            </a:r>
            <a:r>
              <a:rPr lang="de-AT"/>
              <a:t> erkunden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8530145" cy="437902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e-DE" sz="2800"/>
              <a:t>Welche Tätigkeiten kannst du auf dem Wimmelbild erkennen?</a:t>
            </a:r>
          </a:p>
          <a:p>
            <a:pPr>
              <a:lnSpc>
                <a:spcPct val="100000"/>
              </a:lnSpc>
            </a:pPr>
            <a:r>
              <a:rPr lang="de-DE" sz="2800"/>
              <a:t>Welche Unternehmen und Gebäude gibt es?</a:t>
            </a:r>
          </a:p>
          <a:p>
            <a:pPr>
              <a:lnSpc>
                <a:spcPct val="100000"/>
              </a:lnSpc>
            </a:pPr>
            <a:r>
              <a:rPr lang="de-DE" sz="2800"/>
              <a:t>Wie sieht die Umgebung aus?</a:t>
            </a:r>
          </a:p>
        </p:txBody>
      </p:sp>
      <p:pic>
        <p:nvPicPr>
          <p:cNvPr id="3" name="Grafik 2" descr="Ein Bild, das Hut, Kleidung, Menschliches Gesicht, Cartoon enthält.&#10;&#10;Automatisch generierte Beschreibung">
            <a:extLst>
              <a:ext uri="{FF2B5EF4-FFF2-40B4-BE49-F238E27FC236}">
                <a16:creationId xmlns:a16="http://schemas.microsoft.com/office/drawing/2014/main" id="{E5BD59CC-5AF6-DDB1-B608-740DEEDC56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0" t="8024" r="32987"/>
          <a:stretch/>
        </p:blipFill>
        <p:spPr>
          <a:xfrm>
            <a:off x="10109204" y="2585234"/>
            <a:ext cx="1473196" cy="3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0239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Wirtschaftssektoren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8530145" cy="437902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e-DE" sz="2800" dirty="0"/>
              <a:t>Tätigkeiten werden grob meist in </a:t>
            </a:r>
            <a:r>
              <a:rPr lang="de-DE" sz="2800" b="1" dirty="0"/>
              <a:t>drei Sektoren </a:t>
            </a:r>
            <a:r>
              <a:rPr lang="de-DE" sz="2800" dirty="0"/>
              <a:t>eingeteilt</a:t>
            </a:r>
          </a:p>
          <a:p>
            <a:pPr>
              <a:lnSpc>
                <a:spcPct val="100000"/>
              </a:lnSpc>
            </a:pPr>
            <a:endParaRPr lang="de-DE" sz="2800" dirty="0"/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de-DE" sz="2800" dirty="0"/>
              <a:t>Landwirtschaft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de-DE" sz="2800" dirty="0"/>
              <a:t>Industrie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de-DE" sz="2800" dirty="0"/>
              <a:t>Dienstleistungen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endParaRPr lang="de-DE" sz="2800" dirty="0"/>
          </a:p>
          <a:p>
            <a:pPr marL="0" indent="0">
              <a:lnSpc>
                <a:spcPct val="100000"/>
              </a:lnSpc>
              <a:buNone/>
            </a:pPr>
            <a:r>
              <a:rPr lang="de-DE" sz="2800" dirty="0"/>
              <a:t>Was denkst du: Welche Tätigkeiten oder Branchen könnten diesen Sektoren zugeordnet werden?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FE162FB0-9576-C59D-6C95-CEC77C189F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0714" y="3668486"/>
            <a:ext cx="2766000" cy="276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55378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50A121-A83F-103E-897E-D22B6773F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Erster Sektor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FA54317-C26F-2AD9-A2A2-FD6ECA786B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/>
              <a:t>Landwirtschaft</a:t>
            </a:r>
            <a:r>
              <a:rPr lang="de-DE" sz="2400" dirty="0"/>
              <a:t> wie</a:t>
            </a:r>
          </a:p>
          <a:p>
            <a:r>
              <a:rPr lang="de-DE" sz="2400" dirty="0"/>
              <a:t>Forstwirtschaft</a:t>
            </a:r>
          </a:p>
          <a:p>
            <a:r>
              <a:rPr lang="de-DE" sz="2400" dirty="0"/>
              <a:t>Viehwirtschaft</a:t>
            </a:r>
          </a:p>
          <a:p>
            <a:r>
              <a:rPr lang="de-DE" sz="2400" dirty="0"/>
              <a:t>Milchwirtschaft</a:t>
            </a:r>
          </a:p>
          <a:p>
            <a:r>
              <a:rPr lang="de-DE" sz="2400" dirty="0"/>
              <a:t>Fischerei</a:t>
            </a:r>
          </a:p>
        </p:txBody>
      </p:sp>
      <p:pic>
        <p:nvPicPr>
          <p:cNvPr id="5" name="Grafik 4" descr="Ein Bild, das Gelände, Person, Kleidung, draußen enthält.&#10;&#10;Automatisch generierte Beschreibung">
            <a:extLst>
              <a:ext uri="{FF2B5EF4-FFF2-40B4-BE49-F238E27FC236}">
                <a16:creationId xmlns:a16="http://schemas.microsoft.com/office/drawing/2014/main" id="{B3BE89FE-AAD3-FDF7-6164-A6EBF91D5B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517" y="3733177"/>
            <a:ext cx="4221507" cy="2814338"/>
          </a:xfrm>
          <a:prstGeom prst="rect">
            <a:avLst/>
          </a:prstGeom>
        </p:spPr>
      </p:pic>
      <p:pic>
        <p:nvPicPr>
          <p:cNvPr id="7" name="Grafik 6" descr="Ein Bild, das draußen, Gelände, Sicherheitsnadel, stationär enthält.&#10;&#10;Automatisch generierte Beschreibung">
            <a:extLst>
              <a:ext uri="{FF2B5EF4-FFF2-40B4-BE49-F238E27FC236}">
                <a16:creationId xmlns:a16="http://schemas.microsoft.com/office/drawing/2014/main" id="{CB557576-8FB1-62AB-C481-7941EC753F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246" y="3282304"/>
            <a:ext cx="4353615" cy="3265211"/>
          </a:xfrm>
          <a:prstGeom prst="rect">
            <a:avLst/>
          </a:prstGeom>
        </p:spPr>
      </p:pic>
      <p:pic>
        <p:nvPicPr>
          <p:cNvPr id="11" name="Grafik 10" descr="Ein Bild, das Himmel, draußen, Wasser, Wolke enthält.&#10;&#10;Automatisch generierte Beschreibung">
            <a:extLst>
              <a:ext uri="{FF2B5EF4-FFF2-40B4-BE49-F238E27FC236}">
                <a16:creationId xmlns:a16="http://schemas.microsoft.com/office/drawing/2014/main" id="{6C27019F-C5F9-2E21-F9E0-34BF803939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370" y="86210"/>
            <a:ext cx="4557491" cy="3038614"/>
          </a:xfrm>
          <a:prstGeom prst="rect">
            <a:avLst/>
          </a:prstGeom>
        </p:spPr>
      </p:pic>
      <p:pic>
        <p:nvPicPr>
          <p:cNvPr id="13" name="Grafik 12" descr="Ein Bild, das Gras, draußen, Vieh, Himmel enthält.&#10;&#10;Automatisch generierte Beschreibung">
            <a:extLst>
              <a:ext uri="{FF2B5EF4-FFF2-40B4-BE49-F238E27FC236}">
                <a16:creationId xmlns:a16="http://schemas.microsoft.com/office/drawing/2014/main" id="{024F2ED8-78BB-1992-DB29-95D918C4EE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61"/>
          <a:stretch/>
        </p:blipFill>
        <p:spPr>
          <a:xfrm>
            <a:off x="4181582" y="86209"/>
            <a:ext cx="3136221" cy="345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94049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A19684-0826-0699-BE79-69E97D77D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Zweiter Sektor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1212F3D-A627-7F80-786E-B32CA477B2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2672775" cy="43790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/>
              <a:t>Industrie</a:t>
            </a:r>
            <a:r>
              <a:rPr lang="de-DE" sz="2400" dirty="0"/>
              <a:t> wie</a:t>
            </a:r>
          </a:p>
          <a:p>
            <a:r>
              <a:rPr lang="de-DE" sz="2400" dirty="0"/>
              <a:t>Baugewerbe</a:t>
            </a:r>
          </a:p>
          <a:p>
            <a:r>
              <a:rPr lang="de-DE" sz="2400" dirty="0"/>
              <a:t>Handwerk</a:t>
            </a:r>
          </a:p>
          <a:p>
            <a:r>
              <a:rPr lang="de-DE" sz="2400" dirty="0"/>
              <a:t>Energie- und Wasserversorgung</a:t>
            </a:r>
          </a:p>
          <a:p>
            <a:r>
              <a:rPr lang="de-DE" sz="2400" dirty="0"/>
              <a:t>Textilindustrie</a:t>
            </a:r>
          </a:p>
          <a:p>
            <a:r>
              <a:rPr lang="de-DE" sz="2400" dirty="0"/>
              <a:t>Produktion usw.</a:t>
            </a:r>
          </a:p>
        </p:txBody>
      </p:sp>
      <p:pic>
        <p:nvPicPr>
          <p:cNvPr id="5" name="Grafik 4" descr="Ein Bild, das draußen, Kleidung, Person, Baum enthält.&#10;&#10;Automatisch generierte Beschreibung">
            <a:extLst>
              <a:ext uri="{FF2B5EF4-FFF2-40B4-BE49-F238E27FC236}">
                <a16:creationId xmlns:a16="http://schemas.microsoft.com/office/drawing/2014/main" id="{C09FA8CA-1774-D1D8-4A34-799A51D72B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034" y="554868"/>
            <a:ext cx="4014490" cy="3010868"/>
          </a:xfrm>
          <a:prstGeom prst="rect">
            <a:avLst/>
          </a:prstGeom>
        </p:spPr>
      </p:pic>
      <p:pic>
        <p:nvPicPr>
          <p:cNvPr id="9" name="Grafik 8" descr="Ein Bild, das Industrie, Im Haus, Maschine, Stahl enthält.&#10;&#10;Automatisch generierte Beschreibung">
            <a:extLst>
              <a:ext uri="{FF2B5EF4-FFF2-40B4-BE49-F238E27FC236}">
                <a16:creationId xmlns:a16="http://schemas.microsoft.com/office/drawing/2014/main" id="{F34572E3-C772-F928-3C66-40A42C04D9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034" y="3672793"/>
            <a:ext cx="4059254" cy="2706169"/>
          </a:xfrm>
          <a:prstGeom prst="rect">
            <a:avLst/>
          </a:prstGeom>
        </p:spPr>
      </p:pic>
      <p:pic>
        <p:nvPicPr>
          <p:cNvPr id="15" name="Grafik 14" descr="Ein Bild, das Person, Kleidung, Wand, Gebäude enthält.&#10;&#10;Automatisch generierte Beschreibung">
            <a:extLst>
              <a:ext uri="{FF2B5EF4-FFF2-40B4-BE49-F238E27FC236}">
                <a16:creationId xmlns:a16="http://schemas.microsoft.com/office/drawing/2014/main" id="{49BAEBE5-2FC9-1AF0-F6A8-13EAE3A391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738" y="190747"/>
            <a:ext cx="3875376" cy="2554352"/>
          </a:xfrm>
          <a:prstGeom prst="rect">
            <a:avLst/>
          </a:prstGeom>
        </p:spPr>
      </p:pic>
      <p:pic>
        <p:nvPicPr>
          <p:cNvPr id="17" name="Grafik 16" descr="Ein Bild, das Person, webend, Webstuhl, Kunst enthält.&#10;&#10;Automatisch generierte Beschreibung">
            <a:extLst>
              <a:ext uri="{FF2B5EF4-FFF2-40B4-BE49-F238E27FC236}">
                <a16:creationId xmlns:a16="http://schemas.microsoft.com/office/drawing/2014/main" id="{BF28971B-8B78-5A9E-BD6D-4F73AF9184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924" y="2852157"/>
            <a:ext cx="4532190" cy="302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437730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D90541-F7DB-1A58-ADAD-E0933EFDE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Dritter Sektor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9471BF2-37CB-FAF6-3A86-68DEC73E66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70" y="1793174"/>
            <a:ext cx="3371418" cy="43790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/>
              <a:t>Dienstleistungen</a:t>
            </a:r>
            <a:r>
              <a:rPr lang="de-DE" sz="2400" dirty="0"/>
              <a:t> wie</a:t>
            </a:r>
          </a:p>
          <a:p>
            <a:r>
              <a:rPr lang="de-DE" sz="2400" dirty="0"/>
              <a:t>Handel</a:t>
            </a:r>
          </a:p>
          <a:p>
            <a:r>
              <a:rPr lang="de-DE" sz="2400" dirty="0"/>
              <a:t>Tourismus</a:t>
            </a:r>
          </a:p>
          <a:p>
            <a:r>
              <a:rPr lang="de-DE" sz="2400" dirty="0"/>
              <a:t>Gastronomie</a:t>
            </a:r>
          </a:p>
          <a:p>
            <a:r>
              <a:rPr lang="de-DE" sz="2400" dirty="0"/>
              <a:t>Transport und Verkehr</a:t>
            </a:r>
          </a:p>
          <a:p>
            <a:r>
              <a:rPr lang="de-DE" sz="2400" dirty="0"/>
              <a:t>Bildung</a:t>
            </a:r>
          </a:p>
          <a:p>
            <a:r>
              <a:rPr lang="de-DE" sz="2400" dirty="0"/>
              <a:t>Gesundheitswesen</a:t>
            </a:r>
          </a:p>
          <a:p>
            <a:r>
              <a:rPr lang="de-DE" sz="2400" dirty="0"/>
              <a:t>Kunst</a:t>
            </a:r>
          </a:p>
          <a:p>
            <a:r>
              <a:rPr lang="de-DE" sz="2400" dirty="0"/>
              <a:t>Banken und Versicherung usw.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DF2664F-BC68-A1CA-C101-3DCC1BA50E1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98" b="8980"/>
          <a:stretch/>
        </p:blipFill>
        <p:spPr>
          <a:xfrm>
            <a:off x="4183494" y="187848"/>
            <a:ext cx="3031296" cy="360641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36F40CA8-941C-3890-EF0A-40D2F199EA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8"/>
          <a:stretch/>
        </p:blipFill>
        <p:spPr>
          <a:xfrm>
            <a:off x="8186692" y="3872627"/>
            <a:ext cx="3845022" cy="2836107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F05DA859-F4BC-510A-4020-EFD7569ADBF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1"/>
          <a:stretch/>
        </p:blipFill>
        <p:spPr>
          <a:xfrm>
            <a:off x="4104424" y="3872627"/>
            <a:ext cx="3983152" cy="2836107"/>
          </a:xfrm>
          <a:prstGeom prst="rect">
            <a:avLst/>
          </a:prstGeom>
        </p:spPr>
      </p:pic>
      <p:pic>
        <p:nvPicPr>
          <p:cNvPr id="21" name="Grafik 20" descr="Ein Bild, das Person, Kleidung, Menschliches Gesicht, Im Haus enthält.&#10;&#10;Automatisch generierte Beschreibung">
            <a:extLst>
              <a:ext uri="{FF2B5EF4-FFF2-40B4-BE49-F238E27FC236}">
                <a16:creationId xmlns:a16="http://schemas.microsoft.com/office/drawing/2014/main" id="{659D2C1A-41A2-F016-0F3E-C27E3F749F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493" y="661925"/>
            <a:ext cx="4698221" cy="3132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04621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W</a:t>
            </a:r>
            <a:r>
              <a:rPr lang="de-AT" err="1"/>
              <a:t>irtschaftssektoren</a:t>
            </a:r>
            <a:r>
              <a:rPr lang="de-AT"/>
              <a:t> in Österreich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8530145" cy="437902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e-DE" sz="2800"/>
              <a:t>Was schätzt ihr: Wie viele Prozent der </a:t>
            </a:r>
            <a:r>
              <a:rPr lang="de-DE" sz="2800" err="1"/>
              <a:t>Österreicher:innen</a:t>
            </a:r>
            <a:r>
              <a:rPr lang="de-DE" sz="2800"/>
              <a:t> haben 2023 in der Landwirtschaft, in der Industrie und im Dienstleistungsbereich gearbeitet?</a:t>
            </a:r>
          </a:p>
        </p:txBody>
      </p:sp>
      <p:pic>
        <p:nvPicPr>
          <p:cNvPr id="3" name="Grafik 2" descr="Ein Bild, das Hut, Kleidung, Menschliches Gesicht, Cartoon enthält.&#10;&#10;Automatisch generierte Beschreibung">
            <a:extLst>
              <a:ext uri="{FF2B5EF4-FFF2-40B4-BE49-F238E27FC236}">
                <a16:creationId xmlns:a16="http://schemas.microsoft.com/office/drawing/2014/main" id="{E5BD59CC-5AF6-DDB1-B608-740DEEDC56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0" t="8024" r="32987"/>
          <a:stretch/>
        </p:blipFill>
        <p:spPr>
          <a:xfrm>
            <a:off x="9909630" y="2701019"/>
            <a:ext cx="1473196" cy="3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929584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Verteilung von Erwerbstätigen in Prozent</a:t>
            </a:r>
            <a:endParaRPr lang="de-AT"/>
          </a:p>
        </p:txBody>
      </p:sp>
      <p:graphicFrame>
        <p:nvGraphicFramePr>
          <p:cNvPr id="8" name="Diagramm 7">
            <a:extLst>
              <a:ext uri="{FF2B5EF4-FFF2-40B4-BE49-F238E27FC236}">
                <a16:creationId xmlns:a16="http://schemas.microsoft.com/office/drawing/2014/main" id="{FCE54CE2-FED1-C9C9-0625-7D8715C98E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1220031"/>
              </p:ext>
            </p:extLst>
          </p:nvPr>
        </p:nvGraphicFramePr>
        <p:xfrm>
          <a:off x="2169881" y="1262193"/>
          <a:ext cx="7376890" cy="4605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feld 8">
            <a:extLst>
              <a:ext uri="{FF2B5EF4-FFF2-40B4-BE49-F238E27FC236}">
                <a16:creationId xmlns:a16="http://schemas.microsoft.com/office/drawing/2014/main" id="{6E3FD6FE-A49C-CDCE-72A5-ACAE03E50133}"/>
              </a:ext>
            </a:extLst>
          </p:cNvPr>
          <p:cNvSpPr txBox="1"/>
          <p:nvPr/>
        </p:nvSpPr>
        <p:spPr>
          <a:xfrm>
            <a:off x="469790" y="6096001"/>
            <a:ext cx="11177924" cy="52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de-AT" sz="1400">
                <a:latin typeface="Lexend"/>
              </a:rPr>
              <a:t>Statista (2024) </a:t>
            </a:r>
            <a:r>
              <a:rPr lang="de-DE" sz="1400">
                <a:latin typeface="Lexend"/>
              </a:rPr>
              <a:t>Verteilung der Erwerbstätigen in Österreich nach Wirtschaftssektoren von 2012 bis 2023.</a:t>
            </a:r>
            <a:r>
              <a:rPr lang="de-AT" sz="1400">
                <a:latin typeface="Lexend"/>
              </a:rPr>
              <a:t> </a:t>
            </a:r>
            <a:r>
              <a:rPr lang="de-AT" sz="1400">
                <a:latin typeface="Lexend"/>
                <a:hlinkClick r:id="rId3"/>
              </a:rPr>
              <a:t>https://de.statista.com/statistik/daten/studie/217608/umfrage/erwerbstaetige-nach-wirtschaftssektoren-in-oesterreich/</a:t>
            </a:r>
            <a:r>
              <a:rPr lang="de-AT" sz="1400">
                <a:latin typeface="Lexend"/>
              </a:rPr>
              <a:t>. Zugegriffen am 13.07.2024.</a:t>
            </a:r>
          </a:p>
        </p:txBody>
      </p:sp>
    </p:spTree>
    <p:extLst>
      <p:ext uri="{BB962C8B-B14F-4D97-AF65-F5344CB8AC3E}">
        <p14:creationId xmlns:p14="http://schemas.microsoft.com/office/powerpoint/2010/main" val="50242397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8" ma:contentTypeDescription="Ein neues Dokument erstellen." ma:contentTypeScope="" ma:versionID="f5e3b4240479c2d2fb83b7ce32ab2b2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096f724d03bae60f97515ed20eb8d29d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Props1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36A07BF-E7DB-4424-A742-044A44176954}">
  <ds:schemaRefs>
    <ds:schemaRef ds:uri="698a1803-52f3-4d4f-bff9-093c0d5dc281"/>
    <ds:schemaRef ds:uri="f799415d-695a-4815-bd71-e216a568b99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2FE5342-7ABD-4F19-8BE6-8A872A8C2DE7}">
  <ds:schemaRefs>
    <ds:schemaRef ds:uri="http://schemas.openxmlformats.org/package/2006/metadata/core-properties"/>
    <ds:schemaRef ds:uri="http://www.w3.org/XML/1998/namespace"/>
    <ds:schemaRef ds:uri="f799415d-695a-4815-bd71-e216a568b99c"/>
    <ds:schemaRef ds:uri="http://purl.org/dc/dcmitype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698a1803-52f3-4d4f-bff9-093c0d5dc281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909</Words>
  <Application>Microsoft Office PowerPoint</Application>
  <PresentationFormat>Breitbild</PresentationFormat>
  <Paragraphs>134</Paragraphs>
  <Slides>24</Slides>
  <Notes>5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31" baseType="lpstr">
      <vt:lpstr>Arial</vt:lpstr>
      <vt:lpstr>Calibri</vt:lpstr>
      <vt:lpstr>Lexend</vt:lpstr>
      <vt:lpstr>Lexend ExtraBold</vt:lpstr>
      <vt:lpstr>Lexend SemiBold</vt:lpstr>
      <vt:lpstr>YouTube Noto</vt:lpstr>
      <vt:lpstr>1_Office</vt:lpstr>
      <vt:lpstr>Los  Geht’s!</vt:lpstr>
      <vt:lpstr>Die Vielfalt Österreichs erkunden</vt:lpstr>
      <vt:lpstr>Wimmelbild erkunden</vt:lpstr>
      <vt:lpstr>Wirtschaftssektoren</vt:lpstr>
      <vt:lpstr>Erster Sektor</vt:lpstr>
      <vt:lpstr>Zweiter Sektor</vt:lpstr>
      <vt:lpstr>Dritter Sektor</vt:lpstr>
      <vt:lpstr>Wirtschaftssektoren in Österreich</vt:lpstr>
      <vt:lpstr>Verteilung von Erwerbstätigen in Prozent</vt:lpstr>
      <vt:lpstr>Wirtschaftssektoren in Österreich</vt:lpstr>
      <vt:lpstr>Leitfragen</vt:lpstr>
      <vt:lpstr>Lösungen Wimmelbild tourismus</vt:lpstr>
      <vt:lpstr>Standortfaktoren und Standortentscheidungen</vt:lpstr>
      <vt:lpstr>Video: Was ist ein Standortfaktor?</vt:lpstr>
      <vt:lpstr>Wahr oder Falsch?</vt:lpstr>
      <vt:lpstr>Was ist für Unternehmen wichtig?</vt:lpstr>
      <vt:lpstr>Harte und weiche Standortfaktoren</vt:lpstr>
      <vt:lpstr>Aufgabenstellung Arbeitsblatt</vt:lpstr>
      <vt:lpstr>StandortAuswahl Wimmelbild</vt:lpstr>
      <vt:lpstr>Elevator Pitch - Beispiel</vt:lpstr>
      <vt:lpstr>Beispiel Elevator Pitch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dc:creator>Lisa Györkös</dc:creator>
  <cp:lastModifiedBy>Lisa Györkös</cp:lastModifiedBy>
  <cp:revision>2</cp:revision>
  <dcterms:modified xsi:type="dcterms:W3CDTF">2025-11-05T09:56:10Z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