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7" r:id="rId6"/>
    <p:sldId id="882" r:id="rId7"/>
    <p:sldId id="887" r:id="rId8"/>
    <p:sldId id="258" r:id="rId9"/>
    <p:sldId id="884" r:id="rId10"/>
    <p:sldId id="885" r:id="rId11"/>
    <p:sldId id="886" r:id="rId12"/>
    <p:sldId id="888" r:id="rId13"/>
    <p:sldId id="317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or" initials="M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96B6"/>
    <a:srgbClr val="C2EFFA"/>
    <a:srgbClr val="E9F4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1F20D6-D6E7-4257-B1C4-3410CED8FA8C}" v="2" dt="2024-08-02T11:09:08.1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2694" y="2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E6AEF9C-658A-913C-9738-B4CBA6E51D0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BE4259D-5FF8-21D6-AA34-3AC91444636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0E7F32-1E2C-4E53-8182-5538962F12C5}" type="datetimeFigureOut">
              <a:rPr lang="de-AT" smtClean="0"/>
              <a:t>12.08.2026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AAE8756-03FE-B489-7842-4CD0D9E7879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1AEDEDC-30EC-45EA-E4CF-677C3B8E03F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9089D9-9695-4731-8F20-C43BF1C68EE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30652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ACE6F3-B57E-443A-A8DA-6C2C80B6CC27}" type="datetimeFigureOut">
              <a:rPr lang="de-AT" smtClean="0"/>
              <a:t>12.08.2026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7A2DD-559C-4957-BFD1-D1F3EC90246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20250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4B7520-6218-4ADC-9E0C-DC35ED680E06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70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464ABD-7F6F-CB5C-BB82-49BD8AC5B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17379"/>
            <a:ext cx="9144000" cy="1092584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de-AT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189A1FF-69B3-5ED1-F08E-06B48DAD68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  <a:endParaRPr lang="de-AT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ED2F7CC-F5E0-9E58-F49E-0CD0DC111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2AFC8-71AF-4FA8-81EA-9CC1D8591C18}" type="datetime1">
              <a:rPr lang="de-AT" smtClean="0"/>
              <a:t>12.08.2026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9FC7B56-405B-CEC6-5F70-96042FC7A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932A690-45BC-2082-EF1E-F00BF76E3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  <p:pic>
        <p:nvPicPr>
          <p:cNvPr id="7" name="Grafik 6" descr="Ein Bild, das Grafiken, Schrift, Grafikdesign, Text enthält.&#10;&#10;Automatisch generierte Beschreibung">
            <a:extLst>
              <a:ext uri="{FF2B5EF4-FFF2-40B4-BE49-F238E27FC236}">
                <a16:creationId xmlns:a16="http://schemas.microsoft.com/office/drawing/2014/main" id="{A980B4CC-8D7F-A554-4EC3-2DE1719F4F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7376160" y="1825625"/>
            <a:ext cx="1234440" cy="706755"/>
          </a:xfrm>
          <a:prstGeom prst="rect">
            <a:avLst/>
          </a:prstGeom>
        </p:spPr>
      </p:pic>
      <p:pic>
        <p:nvPicPr>
          <p:cNvPr id="8" name="Grafik 7" descr="Ein Bild, das Text, Schrift, Screenshot, weiß enthält.&#10;&#10;Automatisch generierte Beschreibung">
            <a:extLst>
              <a:ext uri="{FF2B5EF4-FFF2-40B4-BE49-F238E27FC236}">
                <a16:creationId xmlns:a16="http://schemas.microsoft.com/office/drawing/2014/main" id="{82BC6F5F-CAC9-79C0-6347-07C26E38183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028825"/>
            <a:ext cx="3634740" cy="511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8401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D86DB4-0146-BA32-3C81-CDB6ADA9F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4BEE132-D228-1F40-F945-92639918ED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906F0E2-28DC-65DB-7031-A193A7A0B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EDD10-9B23-4350-97BC-2C1CFC0D54F1}" type="datetime1">
              <a:rPr lang="de-AT" smtClean="0"/>
              <a:t>12.08.2026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11969DB-A210-3A73-0122-1A770E75C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D2B2BE5-2AEB-18E8-F087-0D5DB9EF2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97704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4134C2F-843F-23F2-08C1-039F13C301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46345AD-93B7-8C08-BE3B-A1F20C3FD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6DAA41-1689-7BA6-EF63-0E2175A70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801F8-98D9-4D95-8348-CD17CB4A3F68}" type="datetime1">
              <a:rPr lang="de-AT" smtClean="0"/>
              <a:t>12.08.2026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394FEF3-53C3-5730-AFDF-DEBCBF593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3F285EF-1D57-311D-8577-6A9F133B9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22704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A9223D-CB3E-BEA4-08F0-FB556A9E0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>
            <a:lvl1pPr>
              <a:defRPr>
                <a:solidFill>
                  <a:srgbClr val="1096B6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1F9A8B-94A7-632E-1EA3-65E85F45F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9B483B5-19CD-7CF0-9C19-E3D408D28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2C201-6C60-4773-9E8B-B829119F319A}" type="datetime1">
              <a:rPr lang="de-AT" smtClean="0"/>
              <a:t>12.08.2026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A2D298C-0C2A-61AA-F6B4-9DAB62177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03FFE4-FEFC-3AFF-B232-62D883E02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/>
              <a:t>Folie </a:t>
            </a:r>
            <a:fld id="{4C23FFEC-42AF-4C5F-8FEB-D69D9B6A7C04}" type="slidenum">
              <a:rPr lang="de-AT" smtClean="0"/>
              <a:pPr/>
              <a:t>‹Nr.›</a:t>
            </a:fld>
            <a:endParaRPr lang="de-AT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E52D445-B16A-DC23-1E19-5E8840CF71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" y="50705"/>
            <a:ext cx="12192000" cy="630544"/>
          </a:xfrm>
          <a:prstGeom prst="rect">
            <a:avLst/>
          </a:prstGeom>
        </p:spPr>
      </p:pic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F1985109-0A2E-F212-F0F2-07023400DE4F}"/>
              </a:ext>
            </a:extLst>
          </p:cNvPr>
          <p:cNvCxnSpPr>
            <a:cxnSpLocks/>
          </p:cNvCxnSpPr>
          <p:nvPr userDrawn="1"/>
        </p:nvCxnSpPr>
        <p:spPr>
          <a:xfrm>
            <a:off x="79513" y="6356350"/>
            <a:ext cx="12016409" cy="0"/>
          </a:xfrm>
          <a:prstGeom prst="line">
            <a:avLst/>
          </a:prstGeom>
          <a:ln w="12700">
            <a:solidFill>
              <a:srgbClr val="1096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2084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D9C815-B4AA-44AC-D907-ABBDCC44A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774AF07-8386-1579-5C88-E48076DCB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F859A44-2F25-E5DE-75BF-8B83340C4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0FBB4-2693-4AEC-8D3A-B96C8CEF2613}" type="datetime1">
              <a:rPr lang="de-AT" smtClean="0"/>
              <a:t>12.08.2026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8B55C9F-4A01-92CC-ACA3-8F09A88DD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1E4F155-3138-5774-87EF-18846B50C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88687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F35FB1-8054-049B-4A4B-F3A97A139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9F1288-06B3-FCEC-DECD-430E296222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0993D54-8D56-C8D3-BED2-C737DFFC4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6F9C42F-658D-1E47-D056-C49F693C1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AA2DF-D5AA-403F-88F0-92CBBEE81278}" type="datetime1">
              <a:rPr lang="de-AT" smtClean="0"/>
              <a:t>12.08.2026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A1C0140-32AE-F47B-9A46-05260C92C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DABDA0A-DF7D-D0A1-2A9D-32DB6F8FB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84070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741E12-E963-7B45-FE6B-5384FBF84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6B6FB0A-DDE3-4649-1764-48A0C065F6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39A23F1-5D17-F4E5-36F2-EAA49679F8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08DF235-FAE9-6FCB-C2D0-698E76090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8B32B09-5D1B-011A-A223-6659FC9AAB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AA65B16-A26E-CAD0-FF72-05B157D4A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D1250-63A7-4381-833C-4FBE381FC9FB}" type="datetime1">
              <a:rPr lang="de-AT" smtClean="0"/>
              <a:t>12.08.2026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3C70F9C-38A9-2459-CBF3-120EB3743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C327E51-B105-183D-C9AF-A431D4195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02804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BE04AD-9C81-F30B-17F9-0DF668C0A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6D61C28-73F4-4E15-FD2D-19C6760BF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B09A9-2E27-4799-B323-A66541FEF0C0}" type="datetime1">
              <a:rPr lang="de-AT" smtClean="0"/>
              <a:t>12.08.2026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4AD59C0-2464-A704-CB57-A5FEFCBDE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D387A09-A537-8DA8-6B60-6694687DC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50013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3773ED8-578A-EAF3-1031-2E9629BBE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CB653-35AB-42A8-820C-A4395AEC0D50}" type="datetime1">
              <a:rPr lang="de-AT" smtClean="0"/>
              <a:t>12.08.2026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1E32D6F-3340-3CE3-4C95-55B977A14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E2DD9E9-541E-8FB3-152C-100D02767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6109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1A0621-764F-1889-A6F4-7D04F7331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13B9605-035F-56BC-2A55-89BFBD8EF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F67CC33-AD4A-9E80-BC98-5B8ABF45F4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D16A415-0A15-1A1F-B96E-389707D94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10289-1E52-431D-BAF2-45A2C1CF2F63}" type="datetime1">
              <a:rPr lang="de-AT" smtClean="0"/>
              <a:t>12.08.2026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31294D9-0629-385E-285C-3550C9BC4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4398957-8C79-CDCF-0BCE-0818B90AC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60649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B1DEE8-1121-5CB2-3A1A-18529DE2C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02AEAFB-3281-60F1-BCC8-C314C5B4EB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EF4F349-8F68-20E1-1E15-FC0998733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EB140D7-7BC1-AEF8-976B-C806D0058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A0B00-6C18-4671-9DC0-E76C9C59F4EF}" type="datetime1">
              <a:rPr lang="de-AT" smtClean="0"/>
              <a:t>12.08.2026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780B8D4-96F7-5982-5619-EDBF54C9C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E0A3988-3A38-4E5D-492A-0403484F5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77180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81CE185-5458-C32E-F998-3C23CB000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C9889F1-8313-4686-9FC8-C59AEB8C1D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833E04D-BF2D-0644-EDBB-869B6453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D1594-A142-473C-8999-B68A3E6D610E}" type="datetime1">
              <a:rPr lang="de-AT" smtClean="0"/>
              <a:t>12.08.2026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313F64-D68B-6A33-94F2-1FA989C397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926A613-7E35-9D31-D730-23A8C3B37B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80349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697CEF-5D78-3E43-978C-073D2115F5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/>
              <a:t>Arbeitsleben gestalten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7111E99-03BD-708F-D1DE-97A79C2DC8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/>
              <a:t>Sozialpartnerschaft</a:t>
            </a:r>
          </a:p>
        </p:txBody>
      </p:sp>
    </p:spTree>
    <p:extLst>
      <p:ext uri="{BB962C8B-B14F-4D97-AF65-F5344CB8AC3E}">
        <p14:creationId xmlns:p14="http://schemas.microsoft.com/office/powerpoint/2010/main" val="3066053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5039F5-4922-5226-73D6-C9D169A73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049" y="285219"/>
            <a:ext cx="10515600" cy="1050394"/>
          </a:xfrm>
        </p:spPr>
        <p:txBody>
          <a:bodyPr>
            <a:normAutofit/>
          </a:bodyPr>
          <a:lstStyle/>
          <a:p>
            <a:r>
              <a:rPr lang="de-AT" sz="3600" dirty="0">
                <a:solidFill>
                  <a:srgbClr val="1096B6"/>
                </a:solidFill>
              </a:rPr>
              <a:t>Arbeitszeit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34BD09D3-7CBC-46AE-1170-58C068DAF817}"/>
              </a:ext>
            </a:extLst>
          </p:cNvPr>
          <p:cNvCxnSpPr/>
          <p:nvPr/>
        </p:nvCxnSpPr>
        <p:spPr>
          <a:xfrm>
            <a:off x="333602" y="1379622"/>
            <a:ext cx="11621048" cy="0"/>
          </a:xfrm>
          <a:prstGeom prst="line">
            <a:avLst/>
          </a:prstGeom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80000">
                  <a:srgbClr val="45ADC5"/>
                </a:gs>
                <a:gs pos="35000">
                  <a:srgbClr val="4BB0C7"/>
                </a:gs>
                <a:gs pos="100000">
                  <a:srgbClr val="008FB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k 6" descr="Stoppuhr mit einfarbiger Füllung">
            <a:extLst>
              <a:ext uri="{FF2B5EF4-FFF2-40B4-BE49-F238E27FC236}">
                <a16:creationId xmlns:a16="http://schemas.microsoft.com/office/drawing/2014/main" id="{36E2DBC7-1943-AD28-48A5-92CC22E18A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3602" y="1730519"/>
            <a:ext cx="709296" cy="709296"/>
          </a:xfrm>
          <a:prstGeom prst="rect">
            <a:avLst/>
          </a:prstGeom>
        </p:spPr>
      </p:pic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077BBDA0-683D-5D4E-C7E4-ED85772194AB}"/>
              </a:ext>
            </a:extLst>
          </p:cNvPr>
          <p:cNvGrpSpPr/>
          <p:nvPr/>
        </p:nvGrpSpPr>
        <p:grpSpPr>
          <a:xfrm>
            <a:off x="527103" y="390893"/>
            <a:ext cx="1056775" cy="839046"/>
            <a:chOff x="818978" y="3903208"/>
            <a:chExt cx="1056775" cy="839046"/>
          </a:xfrm>
        </p:grpSpPr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16FB9929-292F-0346-38A9-7F373DD9D103}"/>
                </a:ext>
              </a:extLst>
            </p:cNvPr>
            <p:cNvSpPr/>
            <p:nvPr/>
          </p:nvSpPr>
          <p:spPr>
            <a:xfrm>
              <a:off x="1125502" y="4172095"/>
              <a:ext cx="415901" cy="417947"/>
            </a:xfrm>
            <a:prstGeom prst="ellipse">
              <a:avLst/>
            </a:prstGeom>
            <a:solidFill>
              <a:srgbClr val="4EB0C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pic>
          <p:nvPicPr>
            <p:cNvPr id="43" name="Grafik 42" descr="Benutzer Silhouette">
              <a:extLst>
                <a:ext uri="{FF2B5EF4-FFF2-40B4-BE49-F238E27FC236}">
                  <a16:creationId xmlns:a16="http://schemas.microsoft.com/office/drawing/2014/main" id="{AF446ACB-DF0E-15E5-2295-0ED37FF3629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27335" y="3917584"/>
              <a:ext cx="448418" cy="448418"/>
            </a:xfrm>
            <a:prstGeom prst="rect">
              <a:avLst/>
            </a:prstGeom>
          </p:spPr>
        </p:pic>
        <p:pic>
          <p:nvPicPr>
            <p:cNvPr id="44" name="Grafik 43" descr="Benutzer Silhouette">
              <a:extLst>
                <a:ext uri="{FF2B5EF4-FFF2-40B4-BE49-F238E27FC236}">
                  <a16:creationId xmlns:a16="http://schemas.microsoft.com/office/drawing/2014/main" id="{141B201B-49A9-815D-0F90-9A6A28AE342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18312" y="4293836"/>
              <a:ext cx="448418" cy="448418"/>
            </a:xfrm>
            <a:prstGeom prst="rect">
              <a:avLst/>
            </a:prstGeom>
          </p:spPr>
        </p:pic>
        <p:pic>
          <p:nvPicPr>
            <p:cNvPr id="46" name="Grafik 45" descr="Benutzer Silhouette">
              <a:extLst>
                <a:ext uri="{FF2B5EF4-FFF2-40B4-BE49-F238E27FC236}">
                  <a16:creationId xmlns:a16="http://schemas.microsoft.com/office/drawing/2014/main" id="{4B0ABABD-CE66-5583-2C93-6DEE4EA158B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18978" y="3903208"/>
              <a:ext cx="448418" cy="448418"/>
            </a:xfrm>
            <a:prstGeom prst="rect">
              <a:avLst/>
            </a:prstGeom>
          </p:spPr>
        </p:pic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E825A4A1-4D2D-213A-F141-47B47E7BD69C}"/>
              </a:ext>
            </a:extLst>
          </p:cNvPr>
          <p:cNvSpPr/>
          <p:nvPr/>
        </p:nvSpPr>
        <p:spPr>
          <a:xfrm>
            <a:off x="1056958" y="1793404"/>
            <a:ext cx="9986634" cy="761015"/>
          </a:xfrm>
          <a:prstGeom prst="rect">
            <a:avLst/>
          </a:prstGeom>
          <a:solidFill>
            <a:srgbClr val="4EB0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9D6F9BC3-27F4-532A-337B-86E90E4169F8}"/>
              </a:ext>
            </a:extLst>
          </p:cNvPr>
          <p:cNvSpPr/>
          <p:nvPr/>
        </p:nvSpPr>
        <p:spPr>
          <a:xfrm>
            <a:off x="1056958" y="2540441"/>
            <a:ext cx="9986634" cy="761015"/>
          </a:xfrm>
          <a:prstGeom prst="rect">
            <a:avLst/>
          </a:prstGeom>
          <a:solidFill>
            <a:srgbClr val="4EB0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F60B3840-43D8-7FED-09BE-CD1FCC06E554}"/>
              </a:ext>
            </a:extLst>
          </p:cNvPr>
          <p:cNvSpPr/>
          <p:nvPr/>
        </p:nvSpPr>
        <p:spPr>
          <a:xfrm>
            <a:off x="1056958" y="3300705"/>
            <a:ext cx="9986634" cy="761015"/>
          </a:xfrm>
          <a:prstGeom prst="rect">
            <a:avLst/>
          </a:prstGeom>
          <a:solidFill>
            <a:srgbClr val="4EB0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F073CC1C-681B-80AB-771D-0DC19220C44B}"/>
              </a:ext>
            </a:extLst>
          </p:cNvPr>
          <p:cNvSpPr/>
          <p:nvPr/>
        </p:nvSpPr>
        <p:spPr>
          <a:xfrm>
            <a:off x="1055491" y="4060191"/>
            <a:ext cx="9986634" cy="761015"/>
          </a:xfrm>
          <a:prstGeom prst="rect">
            <a:avLst/>
          </a:prstGeom>
          <a:solidFill>
            <a:srgbClr val="4EB0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7CAE3924-1D6A-C30C-C88B-0F343174E5AD}"/>
              </a:ext>
            </a:extLst>
          </p:cNvPr>
          <p:cNvSpPr/>
          <p:nvPr/>
        </p:nvSpPr>
        <p:spPr>
          <a:xfrm>
            <a:off x="1055491" y="4814323"/>
            <a:ext cx="9986634" cy="761015"/>
          </a:xfrm>
          <a:prstGeom prst="rect">
            <a:avLst/>
          </a:prstGeom>
          <a:solidFill>
            <a:srgbClr val="4EB0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6AC7B4A6-395B-2C60-3598-97075819DD43}"/>
              </a:ext>
            </a:extLst>
          </p:cNvPr>
          <p:cNvSpPr/>
          <p:nvPr/>
        </p:nvSpPr>
        <p:spPr>
          <a:xfrm>
            <a:off x="1042898" y="1793404"/>
            <a:ext cx="9999227" cy="3795381"/>
          </a:xfrm>
          <a:prstGeom prst="rect">
            <a:avLst/>
          </a:prstGeom>
          <a:noFill/>
          <a:ln w="19050">
            <a:solidFill>
              <a:srgbClr val="1F9CB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5B3EE754-CB9A-6655-09CF-17E340DA0903}"/>
              </a:ext>
            </a:extLst>
          </p:cNvPr>
          <p:cNvSpPr txBox="1"/>
          <p:nvPr/>
        </p:nvSpPr>
        <p:spPr>
          <a:xfrm>
            <a:off x="3907796" y="5226177"/>
            <a:ext cx="4051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pc="270" dirty="0">
                <a:solidFill>
                  <a:schemeClr val="bg1"/>
                </a:solidFill>
              </a:rPr>
              <a:t>Diskussionsrunde beendet</a:t>
            </a:r>
          </a:p>
        </p:txBody>
      </p:sp>
      <p:pic>
        <p:nvPicPr>
          <p:cNvPr id="3" name="Grafik 2" descr="Benutzer Silhouette">
            <a:extLst>
              <a:ext uri="{FF2B5EF4-FFF2-40B4-BE49-F238E27FC236}">
                <a16:creationId xmlns:a16="http://schemas.microsoft.com/office/drawing/2014/main" id="{CBF28B1A-2097-16D5-7E59-BE2DD3B2F2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6126" y="741789"/>
            <a:ext cx="448418" cy="44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0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9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9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9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8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9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7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9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6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9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7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302CD3-DA14-38F9-4F76-70EBC784B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Was ist für mich ein guter Arbeitsplatz?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F33F151-E55A-2F41-5A59-2FDB82AFE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2</a:t>
            </a:fld>
            <a:endParaRPr lang="de-AT" dirty="0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104C36EE-31D2-979F-D86F-1A09AA672DBE}"/>
              </a:ext>
            </a:extLst>
          </p:cNvPr>
          <p:cNvSpPr/>
          <p:nvPr/>
        </p:nvSpPr>
        <p:spPr>
          <a:xfrm>
            <a:off x="771967" y="1793849"/>
            <a:ext cx="10648065" cy="3765550"/>
          </a:xfrm>
          <a:prstGeom prst="roundRect">
            <a:avLst/>
          </a:prstGeom>
          <a:solidFill>
            <a:srgbClr val="C8E5EB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997585" indent="-228600" algn="just"/>
            <a:endParaRPr lang="de-AT" sz="200" b="1" cap="small" dirty="0">
              <a:effectLst/>
              <a:latin typeface="Calibri" panose="020F0502020204030204" pitchFamily="34" charset="0"/>
              <a:ea typeface="Tw Cen MT" panose="020B0602020104020603" pitchFamily="34" charset="0"/>
              <a:cs typeface="Arial" panose="020B0604020202020204" pitchFamily="34" charset="0"/>
            </a:endParaRPr>
          </a:p>
          <a:p>
            <a:pPr marL="997585" indent="-2286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de-AT" b="1" cap="small" dirty="0">
                <a:effectLst/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Gruppenarbeit</a:t>
            </a:r>
          </a:p>
          <a:p>
            <a:pPr marL="997585" indent="-2286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AT" sz="1600" b="1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Findet</a:t>
            </a:r>
            <a:r>
              <a:rPr lang="de-AT" sz="1600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 euch in 4er Gruppen zusammen.</a:t>
            </a:r>
            <a:endParaRPr lang="de-AT" sz="1600" dirty="0">
              <a:effectLst/>
              <a:latin typeface="Calibri" panose="020F0502020204030204" pitchFamily="34" charset="0"/>
              <a:ea typeface="Tw Cen MT" panose="020B0602020104020603" pitchFamily="34" charset="0"/>
              <a:cs typeface="Arial" panose="020B0604020202020204" pitchFamily="34" charset="0"/>
            </a:endParaRPr>
          </a:p>
          <a:p>
            <a:pPr marL="997585" indent="-2286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AT" sz="1600" b="1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Besprecht</a:t>
            </a:r>
            <a:r>
              <a:rPr lang="de-AT" sz="1600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 gemeinsam, was für euch ein guter Arbeitsplatz ist und welche Wünsche und Bedürfnisse ihr an euren zukünftigen Arbeitsplatz habt.</a:t>
            </a:r>
          </a:p>
          <a:p>
            <a:pPr marL="997585" indent="-2286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AT" sz="1600" b="1" dirty="0">
                <a:effectLst/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Notiert </a:t>
            </a:r>
            <a:r>
              <a:rPr lang="de-AT" sz="1600" dirty="0">
                <a:effectLst/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auf den grünen Kärtchen was für euch einen guten Arbeitsplatz ausmacht. </a:t>
            </a:r>
          </a:p>
          <a:p>
            <a:pPr marL="768985" algn="just">
              <a:lnSpc>
                <a:spcPct val="115000"/>
              </a:lnSpc>
              <a:spcAft>
                <a:spcPts val="600"/>
              </a:spcAft>
            </a:pPr>
            <a:r>
              <a:rPr lang="de-AT" sz="1600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	  </a:t>
            </a:r>
            <a:r>
              <a:rPr lang="de-AT" sz="1600" b="1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Notiert </a:t>
            </a:r>
            <a:r>
              <a:rPr lang="de-AT" sz="1600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auf den roten Kärtchen, was an einem guten Arbeitsplatz nicht sein darf.</a:t>
            </a:r>
          </a:p>
          <a:p>
            <a:pPr marL="768985" algn="just">
              <a:lnSpc>
                <a:spcPct val="115000"/>
              </a:lnSpc>
              <a:spcAft>
                <a:spcPts val="600"/>
              </a:spcAft>
            </a:pPr>
            <a:r>
              <a:rPr lang="de-AT" sz="1600" b="1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4.  Hängt </a:t>
            </a:r>
            <a:r>
              <a:rPr lang="de-AT" sz="1600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nach 10 Minuten die Kärtchen an die Tafel.</a:t>
            </a:r>
          </a:p>
          <a:p>
            <a:pPr marL="997585" indent="-228600" algn="r">
              <a:lnSpc>
                <a:spcPct val="115000"/>
              </a:lnSpc>
              <a:spcAft>
                <a:spcPts val="600"/>
              </a:spcAft>
            </a:pPr>
            <a:endParaRPr lang="de-AT" sz="1400" b="1" dirty="0">
              <a:latin typeface="Calibri" panose="020F0502020204030204" pitchFamily="34" charset="0"/>
              <a:ea typeface="Tw Cen MT" panose="020B0602020104020603" pitchFamily="34" charset="0"/>
              <a:cs typeface="Arial" panose="020B0604020202020204" pitchFamily="34" charset="0"/>
            </a:endParaRPr>
          </a:p>
          <a:p>
            <a:pPr marL="997585" indent="-228600" algn="r">
              <a:lnSpc>
                <a:spcPct val="115000"/>
              </a:lnSpc>
              <a:spcAft>
                <a:spcPts val="600"/>
              </a:spcAft>
            </a:pPr>
            <a:r>
              <a:rPr lang="de-AT" sz="1400" b="1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Arbeitszeit beträgt 10 Minuten</a:t>
            </a:r>
          </a:p>
          <a:p>
            <a:pPr marL="997585" indent="-228600" algn="just">
              <a:lnSpc>
                <a:spcPct val="115000"/>
              </a:lnSpc>
              <a:spcAft>
                <a:spcPts val="600"/>
              </a:spcAft>
            </a:pPr>
            <a:r>
              <a:rPr lang="de-AT" sz="1100" dirty="0">
                <a:effectLst/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" name="Grafik 5" descr="Klemmbrett teilweise angekreuzt mit einfarbiger Füllung">
            <a:extLst>
              <a:ext uri="{FF2B5EF4-FFF2-40B4-BE49-F238E27FC236}">
                <a16:creationId xmlns:a16="http://schemas.microsoft.com/office/drawing/2014/main" id="{4882FACE-733E-C808-1247-62AE061CF789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6651" y="2109509"/>
            <a:ext cx="812832" cy="812832"/>
          </a:xfrm>
          <a:prstGeom prst="rect">
            <a:avLst/>
          </a:prstGeom>
        </p:spPr>
      </p:pic>
      <p:pic>
        <p:nvPicPr>
          <p:cNvPr id="7" name="Grafik 6" descr="Stoppuhr mit einfarbiger Füllung">
            <a:extLst>
              <a:ext uri="{FF2B5EF4-FFF2-40B4-BE49-F238E27FC236}">
                <a16:creationId xmlns:a16="http://schemas.microsoft.com/office/drawing/2014/main" id="{7A13DFBD-5080-8E3F-55FA-EE65E16F02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25605" y="4579389"/>
            <a:ext cx="709296" cy="709296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51256AFA-9F04-D1B5-9A5C-BC08E6975E5C}"/>
              </a:ext>
            </a:extLst>
          </p:cNvPr>
          <p:cNvSpPr/>
          <p:nvPr/>
        </p:nvSpPr>
        <p:spPr>
          <a:xfrm>
            <a:off x="10751081" y="1720990"/>
            <a:ext cx="415901" cy="417947"/>
          </a:xfrm>
          <a:prstGeom prst="ellipse">
            <a:avLst/>
          </a:prstGeom>
          <a:solidFill>
            <a:srgbClr val="1096B6"/>
          </a:solidFill>
          <a:ln>
            <a:solidFill>
              <a:srgbClr val="1096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4" name="Grafik 13" descr="Benutzer Silhouette">
            <a:extLst>
              <a:ext uri="{FF2B5EF4-FFF2-40B4-BE49-F238E27FC236}">
                <a16:creationId xmlns:a16="http://schemas.microsoft.com/office/drawing/2014/main" id="{E95E2681-F609-3D08-03D3-888C6D9F76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52914" y="1466479"/>
            <a:ext cx="448418" cy="448418"/>
          </a:xfrm>
          <a:prstGeom prst="rect">
            <a:avLst/>
          </a:prstGeom>
        </p:spPr>
      </p:pic>
      <p:pic>
        <p:nvPicPr>
          <p:cNvPr id="15" name="Grafik 14" descr="Benutzer Silhouette">
            <a:extLst>
              <a:ext uri="{FF2B5EF4-FFF2-40B4-BE49-F238E27FC236}">
                <a16:creationId xmlns:a16="http://schemas.microsoft.com/office/drawing/2014/main" id="{E11D28AB-42CB-68D2-44B1-A9C7C01312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85450" y="1916898"/>
            <a:ext cx="448418" cy="448418"/>
          </a:xfrm>
          <a:prstGeom prst="rect">
            <a:avLst/>
          </a:prstGeom>
        </p:spPr>
      </p:pic>
      <p:pic>
        <p:nvPicPr>
          <p:cNvPr id="16" name="Grafik 15" descr="Benutzer Silhouette">
            <a:extLst>
              <a:ext uri="{FF2B5EF4-FFF2-40B4-BE49-F238E27FC236}">
                <a16:creationId xmlns:a16="http://schemas.microsoft.com/office/drawing/2014/main" id="{E2B5B831-67FF-789B-25C4-25DD8E4289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26872" y="1401491"/>
            <a:ext cx="448418" cy="448418"/>
          </a:xfrm>
          <a:prstGeom prst="rect">
            <a:avLst/>
          </a:prstGeom>
        </p:spPr>
      </p:pic>
      <p:pic>
        <p:nvPicPr>
          <p:cNvPr id="17" name="Grafik 16" descr="Benutzer Silhouette">
            <a:extLst>
              <a:ext uri="{FF2B5EF4-FFF2-40B4-BE49-F238E27FC236}">
                <a16:creationId xmlns:a16="http://schemas.microsoft.com/office/drawing/2014/main" id="{90953069-6788-1A04-2850-39FAB82057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38484" y="1815662"/>
            <a:ext cx="448418" cy="44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712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302CD3-DA14-38F9-4F76-70EBC784B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>
                <a:latin typeface="+mn-lt"/>
              </a:rPr>
              <a:t>Sozialpartnerschaft</a:t>
            </a:r>
            <a:endParaRPr lang="de-AT" dirty="0">
              <a:latin typeface="+mn-lt"/>
            </a:endParaRPr>
          </a:p>
        </p:txBody>
      </p: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90F50E33-44B7-83CC-2516-0FA863C5B4C5}"/>
              </a:ext>
            </a:extLst>
          </p:cNvPr>
          <p:cNvGrpSpPr/>
          <p:nvPr/>
        </p:nvGrpSpPr>
        <p:grpSpPr>
          <a:xfrm>
            <a:off x="274179" y="1685855"/>
            <a:ext cx="11493642" cy="4596913"/>
            <a:chOff x="274179" y="1685855"/>
            <a:chExt cx="11493642" cy="4596913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5782E215-5CAF-A267-B18A-D11CF3ABCAA6}"/>
                </a:ext>
              </a:extLst>
            </p:cNvPr>
            <p:cNvSpPr/>
            <p:nvPr/>
          </p:nvSpPr>
          <p:spPr>
            <a:xfrm>
              <a:off x="424179" y="1823069"/>
              <a:ext cx="5476573" cy="677241"/>
            </a:xfrm>
            <a:prstGeom prst="rect">
              <a:avLst/>
            </a:prstGeom>
            <a:solidFill>
              <a:srgbClr val="1096B6"/>
            </a:solidFill>
            <a:ln w="19050">
              <a:solidFill>
                <a:srgbClr val="1096B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Arbeitgeberseite</a:t>
              </a:r>
              <a:endParaRPr kumimoji="0" lang="en-A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9EB07C2D-622C-C638-7D04-B1070B7845C9}"/>
                </a:ext>
              </a:extLst>
            </p:cNvPr>
            <p:cNvSpPr/>
            <p:nvPr/>
          </p:nvSpPr>
          <p:spPr>
            <a:xfrm>
              <a:off x="6291248" y="1835855"/>
              <a:ext cx="5476573" cy="651671"/>
            </a:xfrm>
            <a:prstGeom prst="rect">
              <a:avLst/>
            </a:prstGeom>
            <a:solidFill>
              <a:srgbClr val="7CC4D5"/>
            </a:solidFill>
            <a:ln w="19050">
              <a:solidFill>
                <a:srgbClr val="7CC4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Arbeitnehmerseite</a:t>
              </a:r>
              <a:endParaRPr kumimoji="0" lang="en-A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" name="Grafik 9" descr="Büromitarbeiterin mit einfarbiger Füllung">
              <a:extLst>
                <a:ext uri="{FF2B5EF4-FFF2-40B4-BE49-F238E27FC236}">
                  <a16:creationId xmlns:a16="http://schemas.microsoft.com/office/drawing/2014/main" id="{66E730B7-18C1-8E88-C16D-E50D5844047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74179" y="1685855"/>
              <a:ext cx="914400" cy="914400"/>
            </a:xfrm>
            <a:prstGeom prst="rect">
              <a:avLst/>
            </a:prstGeom>
          </p:spPr>
        </p:pic>
        <p:pic>
          <p:nvPicPr>
            <p:cNvPr id="12" name="Grafik 11" descr="Büromitarbeiter mit einfarbiger Füllung">
              <a:extLst>
                <a:ext uri="{FF2B5EF4-FFF2-40B4-BE49-F238E27FC236}">
                  <a16:creationId xmlns:a16="http://schemas.microsoft.com/office/drawing/2014/main" id="{AB3047A3-BF3E-2032-F500-709787D8D88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27233" y="1813259"/>
              <a:ext cx="914400" cy="914400"/>
            </a:xfrm>
            <a:prstGeom prst="rect">
              <a:avLst/>
            </a:prstGeom>
          </p:spPr>
        </p:pic>
        <p:pic>
          <p:nvPicPr>
            <p:cNvPr id="14" name="Grafik 13" descr="Gruppenbrainstorming mit einfarbiger Füllung">
              <a:extLst>
                <a:ext uri="{FF2B5EF4-FFF2-40B4-BE49-F238E27FC236}">
                  <a16:creationId xmlns:a16="http://schemas.microsoft.com/office/drawing/2014/main" id="{7571F55D-3BF8-A1E6-70A9-E29EE1A1A90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330801" y="1835855"/>
              <a:ext cx="914400" cy="914400"/>
            </a:xfrm>
            <a:prstGeom prst="rect">
              <a:avLst/>
            </a:prstGeom>
          </p:spPr>
        </p:pic>
        <p:sp>
          <p:nvSpPr>
            <p:cNvPr id="15" name="Rechteck: abgerundete Ecken 14">
              <a:extLst>
                <a:ext uri="{FF2B5EF4-FFF2-40B4-BE49-F238E27FC236}">
                  <a16:creationId xmlns:a16="http://schemas.microsoft.com/office/drawing/2014/main" id="{942080F0-C885-5FED-D5BF-3CD5092B44FD}"/>
                </a:ext>
              </a:extLst>
            </p:cNvPr>
            <p:cNvSpPr/>
            <p:nvPr/>
          </p:nvSpPr>
          <p:spPr>
            <a:xfrm>
              <a:off x="424179" y="2880360"/>
              <a:ext cx="5476570" cy="724713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1096B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Wirtschaftskammer (WKÖ) </a:t>
              </a:r>
              <a:endPara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hteck: abgerundete Ecken 15">
              <a:extLst>
                <a:ext uri="{FF2B5EF4-FFF2-40B4-BE49-F238E27FC236}">
                  <a16:creationId xmlns:a16="http://schemas.microsoft.com/office/drawing/2014/main" id="{D0326A4B-02AE-97A6-A1D8-5690C5E35DF7}"/>
                </a:ext>
              </a:extLst>
            </p:cNvPr>
            <p:cNvSpPr/>
            <p:nvPr/>
          </p:nvSpPr>
          <p:spPr>
            <a:xfrm>
              <a:off x="424179" y="3882935"/>
              <a:ext cx="5476570" cy="724713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1096B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Landwirtschaftskammer (LKÖ)</a:t>
              </a:r>
              <a:endPara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hteck: abgerundete Ecken 16">
              <a:extLst>
                <a:ext uri="{FF2B5EF4-FFF2-40B4-BE49-F238E27FC236}">
                  <a16:creationId xmlns:a16="http://schemas.microsoft.com/office/drawing/2014/main" id="{EA834E85-0FD3-8CC6-E468-BA1616279119}"/>
                </a:ext>
              </a:extLst>
            </p:cNvPr>
            <p:cNvSpPr/>
            <p:nvPr/>
          </p:nvSpPr>
          <p:spPr>
            <a:xfrm>
              <a:off x="6291248" y="2887612"/>
              <a:ext cx="5476570" cy="717461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7CC4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Arbeiterkammer (AK)</a:t>
              </a:r>
              <a:endPara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hteck: abgerundete Ecken 17">
              <a:extLst>
                <a:ext uri="{FF2B5EF4-FFF2-40B4-BE49-F238E27FC236}">
                  <a16:creationId xmlns:a16="http://schemas.microsoft.com/office/drawing/2014/main" id="{80199590-DD2B-C077-FEFA-EBCEB6073924}"/>
                </a:ext>
              </a:extLst>
            </p:cNvPr>
            <p:cNvSpPr/>
            <p:nvPr/>
          </p:nvSpPr>
          <p:spPr>
            <a:xfrm>
              <a:off x="6291248" y="3899128"/>
              <a:ext cx="5476570" cy="708520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7CC4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Österreichischer Gewerkschaftsbund (ÖGB)</a:t>
              </a:r>
              <a:endPara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516FB617-87B5-2AC7-871D-14EFD08CEFFD}"/>
                </a:ext>
              </a:extLst>
            </p:cNvPr>
            <p:cNvCxnSpPr>
              <a:stCxn id="16" idx="2"/>
            </p:cNvCxnSpPr>
            <p:nvPr/>
          </p:nvCxnSpPr>
          <p:spPr>
            <a:xfrm>
              <a:off x="3162464" y="4607648"/>
              <a:ext cx="2933536" cy="54801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E86ACF6F-8526-08BE-1471-62CB941DC430}"/>
                </a:ext>
              </a:extLst>
            </p:cNvPr>
            <p:cNvCxnSpPr>
              <a:stCxn id="15" idx="2"/>
              <a:endCxn id="16" idx="0"/>
            </p:cNvCxnSpPr>
            <p:nvPr/>
          </p:nvCxnSpPr>
          <p:spPr>
            <a:xfrm>
              <a:off x="3162464" y="3605073"/>
              <a:ext cx="0" cy="27786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A1D10DBF-93CF-75B3-5E76-8BFFF035800E}"/>
                </a:ext>
              </a:extLst>
            </p:cNvPr>
            <p:cNvCxnSpPr>
              <a:cxnSpLocks/>
              <a:stCxn id="7" idx="2"/>
              <a:endCxn id="15" idx="0"/>
            </p:cNvCxnSpPr>
            <p:nvPr/>
          </p:nvCxnSpPr>
          <p:spPr>
            <a:xfrm flipH="1">
              <a:off x="3162464" y="2500310"/>
              <a:ext cx="2" cy="38005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1F1C85AD-47E9-CB0B-921D-2349CB1363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029533" y="2487526"/>
              <a:ext cx="2" cy="38005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9BE98303-AF36-023B-489B-243A6CD65D88}"/>
                </a:ext>
              </a:extLst>
            </p:cNvPr>
            <p:cNvCxnSpPr>
              <a:cxnSpLocks/>
              <a:endCxn id="18" idx="0"/>
            </p:cNvCxnSpPr>
            <p:nvPr/>
          </p:nvCxnSpPr>
          <p:spPr>
            <a:xfrm>
              <a:off x="9029533" y="3608624"/>
              <a:ext cx="0" cy="29050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Gerader Verbinder 33">
              <a:extLst>
                <a:ext uri="{FF2B5EF4-FFF2-40B4-BE49-F238E27FC236}">
                  <a16:creationId xmlns:a16="http://schemas.microsoft.com/office/drawing/2014/main" id="{4AF34FC4-2768-AE07-EE96-A2950F3B96DF}"/>
                </a:ext>
              </a:extLst>
            </p:cNvPr>
            <p:cNvCxnSpPr>
              <a:cxnSpLocks/>
              <a:stCxn id="18" idx="2"/>
            </p:cNvCxnSpPr>
            <p:nvPr/>
          </p:nvCxnSpPr>
          <p:spPr>
            <a:xfrm flipH="1">
              <a:off x="6095996" y="4607648"/>
              <a:ext cx="2933537" cy="54801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5F8CAE73-10B3-47B8-3AF8-B32215684954}"/>
                </a:ext>
              </a:extLst>
            </p:cNvPr>
            <p:cNvSpPr txBox="1"/>
            <p:nvPr/>
          </p:nvSpPr>
          <p:spPr>
            <a:xfrm>
              <a:off x="570094" y="5267105"/>
              <a:ext cx="1119772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 dirty="0"/>
                <a:t>Die WKÖ und die LKÖ vertreten die Seite der Unternehmer:innen und </a:t>
              </a:r>
              <a:r>
                <a:rPr lang="de-DE" sz="2000" dirty="0" err="1"/>
                <a:t>Landwirt:innen</a:t>
              </a:r>
              <a:r>
                <a:rPr lang="de-DE" sz="2000" dirty="0"/>
                <a:t>. Die AK und der ÖGB vertreten die Arbeitnehmer:innen. </a:t>
              </a:r>
            </a:p>
            <a:p>
              <a:pPr algn="ctr"/>
              <a:r>
                <a:rPr lang="de-DE" sz="2000" dirty="0">
                  <a:solidFill>
                    <a:srgbClr val="1096B6"/>
                  </a:solidFill>
                </a:rPr>
                <a:t>Durch die </a:t>
              </a:r>
              <a:r>
                <a:rPr lang="de-DE" sz="2000" b="1" dirty="0">
                  <a:solidFill>
                    <a:srgbClr val="1096B6"/>
                  </a:solidFill>
                </a:rPr>
                <a:t>Sozialpartnerschaft </a:t>
              </a:r>
              <a:r>
                <a:rPr lang="de-DE" sz="2000" dirty="0">
                  <a:solidFill>
                    <a:srgbClr val="1096B6"/>
                  </a:solidFill>
                </a:rPr>
                <a:t>sollen</a:t>
              </a:r>
              <a:r>
                <a:rPr lang="de-DE" sz="2000" b="1" dirty="0">
                  <a:solidFill>
                    <a:srgbClr val="1096B6"/>
                  </a:solidFill>
                </a:rPr>
                <a:t> Kompromisse getroffen </a:t>
              </a:r>
              <a:r>
                <a:rPr lang="de-DE" sz="2000" dirty="0">
                  <a:solidFill>
                    <a:srgbClr val="1096B6"/>
                  </a:solidFill>
                </a:rPr>
                <a:t>und</a:t>
              </a:r>
              <a:r>
                <a:rPr lang="de-DE" sz="2000" b="1" dirty="0">
                  <a:solidFill>
                    <a:srgbClr val="1096B6"/>
                  </a:solidFill>
                </a:rPr>
                <a:t> Konflikte vermieden </a:t>
              </a:r>
              <a:r>
                <a:rPr lang="de-DE" sz="2000" dirty="0">
                  <a:solidFill>
                    <a:srgbClr val="1096B6"/>
                  </a:solidFill>
                </a:rPr>
                <a:t>werden!</a:t>
              </a:r>
              <a:endParaRPr lang="en-AU" sz="2000" b="1" dirty="0">
                <a:solidFill>
                  <a:srgbClr val="1096B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0261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3D380-F508-8EE4-7740-3C7771109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A63C40-9E43-B7F0-9FBF-78476D018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Interessenvertretung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DBBC9A-9B38-134D-245A-E0B726561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4</a:t>
            </a:fld>
            <a:endParaRPr lang="de-AT" dirty="0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37E4C58B-F1FA-5190-A027-76902F08D3C5}"/>
              </a:ext>
            </a:extLst>
          </p:cNvPr>
          <p:cNvSpPr/>
          <p:nvPr/>
        </p:nvSpPr>
        <p:spPr>
          <a:xfrm>
            <a:off x="771967" y="1793849"/>
            <a:ext cx="10648065" cy="3765550"/>
          </a:xfrm>
          <a:prstGeom prst="roundRect">
            <a:avLst/>
          </a:prstGeom>
          <a:solidFill>
            <a:srgbClr val="C8E5EB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997585" indent="-228600" algn="just"/>
            <a:endParaRPr lang="de-AT" sz="200" b="1" cap="small" dirty="0">
              <a:effectLst/>
              <a:latin typeface="Calibri" panose="020F0502020204030204" pitchFamily="34" charset="0"/>
              <a:ea typeface="Tw Cen MT" panose="020B0602020104020603" pitchFamily="34" charset="0"/>
              <a:cs typeface="Arial" panose="020B0604020202020204" pitchFamily="34" charset="0"/>
            </a:endParaRPr>
          </a:p>
          <a:p>
            <a:pPr marL="997585" indent="-2286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de-AT" b="1" cap="small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Rollenspiel</a:t>
            </a:r>
            <a:endParaRPr lang="de-AT" b="1" cap="small" dirty="0">
              <a:effectLst/>
              <a:latin typeface="Calibri" panose="020F0502020204030204" pitchFamily="34" charset="0"/>
              <a:ea typeface="Tw Cen MT" panose="020B0602020104020603" pitchFamily="34" charset="0"/>
              <a:cs typeface="Arial" panose="020B0604020202020204" pitchFamily="34" charset="0"/>
            </a:endParaRPr>
          </a:p>
          <a:p>
            <a:pPr marL="1111885" indent="-3429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600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Bildet vier Gruppen.</a:t>
            </a:r>
          </a:p>
          <a:p>
            <a:pPr marL="1111885" indent="-3429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600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Jede Gruppe erhält eine </a:t>
            </a:r>
            <a:r>
              <a:rPr lang="de-DE" sz="1600" b="1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Interessenvertretung </a:t>
            </a:r>
            <a:r>
              <a:rPr lang="de-DE" sz="1600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zugeteilt.</a:t>
            </a:r>
          </a:p>
          <a:p>
            <a:pPr marL="1111885" indent="-3429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600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Schaut euch die Website eurer zugeteilten Interessenvertretung an. Welche Angebote könnt ihr dort finden?</a:t>
            </a:r>
          </a:p>
          <a:p>
            <a:pPr marL="1111885" indent="-3429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600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Notiert die Themen auf Post-</a:t>
            </a:r>
            <a:r>
              <a:rPr lang="de-DE" sz="1600" dirty="0" err="1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its</a:t>
            </a:r>
            <a:r>
              <a:rPr lang="de-DE" sz="1600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. </a:t>
            </a:r>
            <a:endParaRPr lang="de-DE" sz="1600" b="1" dirty="0">
              <a:latin typeface="Calibri" panose="020F0502020204030204" pitchFamily="34" charset="0"/>
              <a:ea typeface="Tw Cen MT" panose="020B0602020104020603" pitchFamily="34" charset="0"/>
              <a:cs typeface="Arial" panose="020B0604020202020204" pitchFamily="34" charset="0"/>
            </a:endParaRPr>
          </a:p>
          <a:p>
            <a:pPr marL="997585" indent="-228600" algn="r">
              <a:lnSpc>
                <a:spcPct val="115000"/>
              </a:lnSpc>
              <a:spcAft>
                <a:spcPts val="600"/>
              </a:spcAft>
            </a:pPr>
            <a:endParaRPr lang="de-AT" sz="1400" b="1" dirty="0">
              <a:latin typeface="Calibri" panose="020F0502020204030204" pitchFamily="34" charset="0"/>
              <a:ea typeface="Tw Cen MT" panose="020B0602020104020603" pitchFamily="34" charset="0"/>
              <a:cs typeface="Arial" panose="020B0604020202020204" pitchFamily="34" charset="0"/>
            </a:endParaRPr>
          </a:p>
          <a:p>
            <a:pPr marL="997585" indent="-228600" algn="just">
              <a:lnSpc>
                <a:spcPct val="115000"/>
              </a:lnSpc>
              <a:spcAft>
                <a:spcPts val="600"/>
              </a:spcAft>
            </a:pPr>
            <a:r>
              <a:rPr lang="de-AT" sz="1100" dirty="0">
                <a:effectLst/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" name="Grafik 5" descr="Klemmbrett teilweise angekreuzt mit einfarbiger Füllung">
            <a:extLst>
              <a:ext uri="{FF2B5EF4-FFF2-40B4-BE49-F238E27FC236}">
                <a16:creationId xmlns:a16="http://schemas.microsoft.com/office/drawing/2014/main" id="{850BABB8-BE37-8D0C-2D43-F58158D6D4E7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6651" y="2109509"/>
            <a:ext cx="812832" cy="812832"/>
          </a:xfrm>
          <a:prstGeom prst="rect">
            <a:avLst/>
          </a:prstGeom>
        </p:spPr>
      </p:pic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1FFB5A8D-01CB-868F-F1DF-7658146164F2}"/>
              </a:ext>
            </a:extLst>
          </p:cNvPr>
          <p:cNvGrpSpPr/>
          <p:nvPr/>
        </p:nvGrpSpPr>
        <p:grpSpPr>
          <a:xfrm>
            <a:off x="10521709" y="1540963"/>
            <a:ext cx="1056775" cy="839046"/>
            <a:chOff x="818978" y="3903208"/>
            <a:chExt cx="1056775" cy="839046"/>
          </a:xfrm>
        </p:grpSpPr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63D1D9C6-59C4-3919-8317-330E10F05343}"/>
                </a:ext>
              </a:extLst>
            </p:cNvPr>
            <p:cNvSpPr/>
            <p:nvPr/>
          </p:nvSpPr>
          <p:spPr>
            <a:xfrm>
              <a:off x="1125502" y="4172095"/>
              <a:ext cx="415901" cy="417947"/>
            </a:xfrm>
            <a:prstGeom prst="ellipse">
              <a:avLst/>
            </a:prstGeom>
            <a:solidFill>
              <a:srgbClr val="4EB0C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pic>
          <p:nvPicPr>
            <p:cNvPr id="9" name="Grafik 8" descr="Benutzer Silhouette">
              <a:extLst>
                <a:ext uri="{FF2B5EF4-FFF2-40B4-BE49-F238E27FC236}">
                  <a16:creationId xmlns:a16="http://schemas.microsoft.com/office/drawing/2014/main" id="{CFBFA030-EEF5-BEB4-F8F5-446273EDF59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27335" y="3917584"/>
              <a:ext cx="448418" cy="448418"/>
            </a:xfrm>
            <a:prstGeom prst="rect">
              <a:avLst/>
            </a:prstGeom>
          </p:spPr>
        </p:pic>
        <p:pic>
          <p:nvPicPr>
            <p:cNvPr id="10" name="Grafik 9" descr="Benutzer Silhouette">
              <a:extLst>
                <a:ext uri="{FF2B5EF4-FFF2-40B4-BE49-F238E27FC236}">
                  <a16:creationId xmlns:a16="http://schemas.microsoft.com/office/drawing/2014/main" id="{1715BE6F-85F2-DDAA-ECCE-7E5C772813D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18312" y="4293836"/>
              <a:ext cx="448418" cy="448418"/>
            </a:xfrm>
            <a:prstGeom prst="rect">
              <a:avLst/>
            </a:prstGeom>
          </p:spPr>
        </p:pic>
        <p:pic>
          <p:nvPicPr>
            <p:cNvPr id="11" name="Grafik 10" descr="Benutzer Silhouette">
              <a:extLst>
                <a:ext uri="{FF2B5EF4-FFF2-40B4-BE49-F238E27FC236}">
                  <a16:creationId xmlns:a16="http://schemas.microsoft.com/office/drawing/2014/main" id="{AF78C597-67B2-5592-2170-8FCEC311296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18978" y="3903208"/>
              <a:ext cx="448418" cy="448418"/>
            </a:xfrm>
            <a:prstGeom prst="rect">
              <a:avLst/>
            </a:prstGeom>
          </p:spPr>
        </p:pic>
      </p:grpSp>
      <p:pic>
        <p:nvPicPr>
          <p:cNvPr id="12" name="Grafik 11" descr="Benutzer Silhouette">
            <a:extLst>
              <a:ext uri="{FF2B5EF4-FFF2-40B4-BE49-F238E27FC236}">
                <a16:creationId xmlns:a16="http://schemas.microsoft.com/office/drawing/2014/main" id="{F5D92491-AEFB-7B9B-264A-5E71AD0B5A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30732" y="1891859"/>
            <a:ext cx="448418" cy="448418"/>
          </a:xfrm>
          <a:prstGeom prst="rect">
            <a:avLst/>
          </a:prstGeom>
        </p:spPr>
      </p:pic>
      <p:pic>
        <p:nvPicPr>
          <p:cNvPr id="7" name="Grafik 6" descr="Stoppuhr mit einfarbiger Füllung">
            <a:extLst>
              <a:ext uri="{FF2B5EF4-FFF2-40B4-BE49-F238E27FC236}">
                <a16:creationId xmlns:a16="http://schemas.microsoft.com/office/drawing/2014/main" id="{DD4D6FD2-DF2F-D9F1-3FD3-2F9D1FFF43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25605" y="4579389"/>
            <a:ext cx="709296" cy="709296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B5F65FB7-5A3B-9A43-5E25-8A9D08BF5797}"/>
              </a:ext>
            </a:extLst>
          </p:cNvPr>
          <p:cNvSpPr txBox="1"/>
          <p:nvPr/>
        </p:nvSpPr>
        <p:spPr>
          <a:xfrm>
            <a:off x="9033997" y="4764505"/>
            <a:ext cx="22101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/>
              <a:t>Arbeitszeit 10 Minuten</a:t>
            </a:r>
          </a:p>
        </p:txBody>
      </p:sp>
    </p:spTree>
    <p:extLst>
      <p:ext uri="{BB962C8B-B14F-4D97-AF65-F5344CB8AC3E}">
        <p14:creationId xmlns:p14="http://schemas.microsoft.com/office/powerpoint/2010/main" val="2405888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302CD3-DA14-38F9-4F76-70EBC784B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Kollektivvertrag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A08FB7C-22B4-161D-7AA1-FE3A0DB77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5</a:t>
            </a:fld>
            <a:endParaRPr lang="de-AT" dirty="0"/>
          </a:p>
        </p:txBody>
      </p:sp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4741F56C-FBCC-B244-9E42-FC96DFB004E8}"/>
              </a:ext>
            </a:extLst>
          </p:cNvPr>
          <p:cNvGrpSpPr/>
          <p:nvPr/>
        </p:nvGrpSpPr>
        <p:grpSpPr>
          <a:xfrm>
            <a:off x="1284157" y="1825625"/>
            <a:ext cx="4537524" cy="4087154"/>
            <a:chOff x="639387" y="1903338"/>
            <a:chExt cx="1934679" cy="1906928"/>
          </a:xfrm>
        </p:grpSpPr>
        <p:sp>
          <p:nvSpPr>
            <p:cNvPr id="30" name="Rechteck 29">
              <a:extLst>
                <a:ext uri="{FF2B5EF4-FFF2-40B4-BE49-F238E27FC236}">
                  <a16:creationId xmlns:a16="http://schemas.microsoft.com/office/drawing/2014/main" id="{94C53745-53CC-D6EC-3C69-2AAAD335EF3B}"/>
                </a:ext>
              </a:extLst>
            </p:cNvPr>
            <p:cNvSpPr/>
            <p:nvPr/>
          </p:nvSpPr>
          <p:spPr>
            <a:xfrm>
              <a:off x="774066" y="1903338"/>
              <a:ext cx="1800000" cy="1800000"/>
            </a:xfrm>
            <a:prstGeom prst="rect">
              <a:avLst/>
            </a:prstGeom>
            <a:solidFill>
              <a:srgbClr val="C2EFFA"/>
            </a:solidFill>
            <a:ln>
              <a:solidFill>
                <a:srgbClr val="1096B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41" name="Rechteck 40">
              <a:extLst>
                <a:ext uri="{FF2B5EF4-FFF2-40B4-BE49-F238E27FC236}">
                  <a16:creationId xmlns:a16="http://schemas.microsoft.com/office/drawing/2014/main" id="{414D3E28-CB52-F4A3-D5AC-E8467693812E}"/>
                </a:ext>
              </a:extLst>
            </p:cNvPr>
            <p:cNvSpPr/>
            <p:nvPr/>
          </p:nvSpPr>
          <p:spPr>
            <a:xfrm>
              <a:off x="639387" y="2010266"/>
              <a:ext cx="1800000" cy="1800000"/>
            </a:xfrm>
            <a:custGeom>
              <a:avLst/>
              <a:gdLst>
                <a:gd name="csX0" fmla="*/ 0 w 1800000"/>
                <a:gd name="csY0" fmla="*/ 0 h 1800000"/>
                <a:gd name="csX1" fmla="*/ 1800000 w 1800000"/>
                <a:gd name="csY1" fmla="*/ 0 h 1800000"/>
                <a:gd name="csX2" fmla="*/ 1800000 w 1800000"/>
                <a:gd name="csY2" fmla="*/ 1800000 h 1800000"/>
                <a:gd name="csX3" fmla="*/ 0 w 1800000"/>
                <a:gd name="csY3" fmla="*/ 1800000 h 1800000"/>
                <a:gd name="csX4" fmla="*/ 0 w 1800000"/>
                <a:gd name="csY4" fmla="*/ 0 h 180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800000" h="1800000" fill="none" extrusionOk="0">
                  <a:moveTo>
                    <a:pt x="0" y="0"/>
                  </a:moveTo>
                  <a:cubicBezTo>
                    <a:pt x="226982" y="104911"/>
                    <a:pt x="1511640" y="37115"/>
                    <a:pt x="1800000" y="0"/>
                  </a:cubicBezTo>
                  <a:cubicBezTo>
                    <a:pt x="1665039" y="250749"/>
                    <a:pt x="1857663" y="1301171"/>
                    <a:pt x="1800000" y="1800000"/>
                  </a:cubicBezTo>
                  <a:cubicBezTo>
                    <a:pt x="1381046" y="1950599"/>
                    <a:pt x="458355" y="1883240"/>
                    <a:pt x="0" y="1800000"/>
                  </a:cubicBezTo>
                  <a:cubicBezTo>
                    <a:pt x="157015" y="1264982"/>
                    <a:pt x="-28681" y="200575"/>
                    <a:pt x="0" y="0"/>
                  </a:cubicBezTo>
                  <a:close/>
                </a:path>
                <a:path w="1800000" h="1800000" stroke="0" extrusionOk="0">
                  <a:moveTo>
                    <a:pt x="0" y="0"/>
                  </a:moveTo>
                  <a:cubicBezTo>
                    <a:pt x="384657" y="-91236"/>
                    <a:pt x="1497344" y="-26732"/>
                    <a:pt x="1800000" y="0"/>
                  </a:cubicBezTo>
                  <a:cubicBezTo>
                    <a:pt x="1680915" y="653631"/>
                    <a:pt x="1675317" y="1125535"/>
                    <a:pt x="1800000" y="1800000"/>
                  </a:cubicBezTo>
                  <a:cubicBezTo>
                    <a:pt x="1518640" y="1788066"/>
                    <a:pt x="462921" y="1645711"/>
                    <a:pt x="0" y="1800000"/>
                  </a:cubicBezTo>
                  <a:cubicBezTo>
                    <a:pt x="-157863" y="1535003"/>
                    <a:pt x="6168" y="853574"/>
                    <a:pt x="0" y="0"/>
                  </a:cubicBezTo>
                  <a:close/>
                </a:path>
              </a:pathLst>
            </a:custGeom>
            <a:solidFill>
              <a:srgbClr val="E9F4F7"/>
            </a:solidFill>
            <a:ln>
              <a:solidFill>
                <a:srgbClr val="1096B6"/>
              </a:solidFill>
              <a:extLst>
                <a:ext uri="{C807C97D-BFC1-408E-A445-0C87EB9F89A2}">
                  <ask:lineSketchStyleProps xmlns:ask="http://schemas.microsoft.com/office/drawing/2018/sketchyshapes" sd="1594754756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dirty="0">
                  <a:solidFill>
                    <a:schemeClr val="tx1"/>
                  </a:solidFill>
                </a:rPr>
                <a:t>Der Kollektivvertrag regelt </a:t>
              </a:r>
              <a:r>
                <a:rPr lang="de-DE" sz="2800" b="1" dirty="0">
                  <a:solidFill>
                    <a:schemeClr val="tx1"/>
                  </a:solidFill>
                </a:rPr>
                <a:t>Rechte und Pflichten </a:t>
              </a:r>
              <a:r>
                <a:rPr lang="de-DE" sz="2800" dirty="0">
                  <a:solidFill>
                    <a:schemeClr val="tx1"/>
                  </a:solidFill>
                </a:rPr>
                <a:t>der Arbeitnehmer:innen, die nicht schon durch das Arbeitsgesetz festgelegt sind.</a:t>
              </a:r>
            </a:p>
          </p:txBody>
        </p: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84C099B6-E60A-5158-10E6-9B70FCF82FB6}"/>
              </a:ext>
            </a:extLst>
          </p:cNvPr>
          <p:cNvGrpSpPr/>
          <p:nvPr/>
        </p:nvGrpSpPr>
        <p:grpSpPr>
          <a:xfrm>
            <a:off x="6187444" y="1870074"/>
            <a:ext cx="4568000" cy="4082432"/>
            <a:chOff x="2665038" y="1852972"/>
            <a:chExt cx="1947673" cy="1904725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FE224E30-84FE-B06D-3661-9104ADB7AB20}"/>
                </a:ext>
              </a:extLst>
            </p:cNvPr>
            <p:cNvSpPr/>
            <p:nvPr/>
          </p:nvSpPr>
          <p:spPr>
            <a:xfrm>
              <a:off x="2812711" y="1852972"/>
              <a:ext cx="1800000" cy="1800000"/>
            </a:xfrm>
            <a:prstGeom prst="rect">
              <a:avLst/>
            </a:prstGeom>
            <a:solidFill>
              <a:srgbClr val="C2EFFA"/>
            </a:solidFill>
            <a:ln>
              <a:solidFill>
                <a:srgbClr val="1096B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6D795B8E-A7B0-C31F-D2B9-99F85B347C65}"/>
                </a:ext>
              </a:extLst>
            </p:cNvPr>
            <p:cNvSpPr/>
            <p:nvPr/>
          </p:nvSpPr>
          <p:spPr>
            <a:xfrm>
              <a:off x="2665038" y="1957697"/>
              <a:ext cx="1839356" cy="1800000"/>
            </a:xfrm>
            <a:custGeom>
              <a:avLst/>
              <a:gdLst>
                <a:gd name="csX0" fmla="*/ 0 w 1839356"/>
                <a:gd name="csY0" fmla="*/ 0 h 1800000"/>
                <a:gd name="csX1" fmla="*/ 1839356 w 1839356"/>
                <a:gd name="csY1" fmla="*/ 0 h 1800000"/>
                <a:gd name="csX2" fmla="*/ 1839356 w 1839356"/>
                <a:gd name="csY2" fmla="*/ 1800000 h 1800000"/>
                <a:gd name="csX3" fmla="*/ 0 w 1839356"/>
                <a:gd name="csY3" fmla="*/ 1800000 h 1800000"/>
                <a:gd name="csX4" fmla="*/ 0 w 1839356"/>
                <a:gd name="csY4" fmla="*/ 0 h 180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839356" h="1800000" fill="none" extrusionOk="0">
                  <a:moveTo>
                    <a:pt x="0" y="0"/>
                  </a:moveTo>
                  <a:cubicBezTo>
                    <a:pt x="648868" y="-50496"/>
                    <a:pt x="1579274" y="-45459"/>
                    <a:pt x="1839356" y="0"/>
                  </a:cubicBezTo>
                  <a:cubicBezTo>
                    <a:pt x="1704395" y="250749"/>
                    <a:pt x="1897019" y="1301171"/>
                    <a:pt x="1839356" y="1800000"/>
                  </a:cubicBezTo>
                  <a:cubicBezTo>
                    <a:pt x="1137157" y="1805572"/>
                    <a:pt x="408475" y="1759085"/>
                    <a:pt x="0" y="1800000"/>
                  </a:cubicBezTo>
                  <a:cubicBezTo>
                    <a:pt x="157015" y="1264982"/>
                    <a:pt x="-28681" y="200575"/>
                    <a:pt x="0" y="0"/>
                  </a:cubicBezTo>
                  <a:close/>
                </a:path>
                <a:path w="1839356" h="1800000" stroke="0" extrusionOk="0">
                  <a:moveTo>
                    <a:pt x="0" y="0"/>
                  </a:moveTo>
                  <a:cubicBezTo>
                    <a:pt x="447160" y="-80688"/>
                    <a:pt x="1645274" y="16995"/>
                    <a:pt x="1839356" y="0"/>
                  </a:cubicBezTo>
                  <a:cubicBezTo>
                    <a:pt x="1720271" y="653631"/>
                    <a:pt x="1714673" y="1125535"/>
                    <a:pt x="1839356" y="1800000"/>
                  </a:cubicBezTo>
                  <a:cubicBezTo>
                    <a:pt x="1149034" y="1945341"/>
                    <a:pt x="854810" y="1848780"/>
                    <a:pt x="0" y="1800000"/>
                  </a:cubicBezTo>
                  <a:cubicBezTo>
                    <a:pt x="-157863" y="1535003"/>
                    <a:pt x="6168" y="853574"/>
                    <a:pt x="0" y="0"/>
                  </a:cubicBezTo>
                  <a:close/>
                </a:path>
              </a:pathLst>
            </a:custGeom>
            <a:solidFill>
              <a:srgbClr val="E9F4F7"/>
            </a:solidFill>
            <a:ln>
              <a:solidFill>
                <a:srgbClr val="1096B6"/>
              </a:solidFill>
              <a:extLst>
                <a:ext uri="{C807C97D-BFC1-408E-A445-0C87EB9F89A2}">
                  <ask:lineSketchStyleProps xmlns:ask="http://schemas.microsoft.com/office/drawing/2018/sketchyshapes" sd="1594754756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solidFill>
                  <a:schemeClr val="tx1"/>
                </a:solidFill>
              </a:endParaRPr>
            </a:p>
            <a:p>
              <a:pPr algn="ctr"/>
              <a:endParaRPr lang="de-DE" sz="2400" b="1" i="0" dirty="0">
                <a:solidFill>
                  <a:srgbClr val="0D0D0D"/>
                </a:solidFill>
                <a:effectLst/>
                <a:latin typeface="Söhne"/>
              </a:endParaRPr>
            </a:p>
            <a:p>
              <a:pPr algn="ctr"/>
              <a:r>
                <a:rPr lang="de-DE" sz="2400" b="1" i="0" dirty="0">
                  <a:solidFill>
                    <a:srgbClr val="0D0D0D"/>
                  </a:solidFill>
                  <a:effectLst/>
                  <a:latin typeface="Söhne"/>
                </a:rPr>
                <a:t>Die Interessensvertretungen verhandeln gemeinsam, um faire Arbeitsbedingungen festzulegen.</a:t>
              </a:r>
            </a:p>
            <a:p>
              <a:pPr algn="l"/>
              <a:endParaRPr lang="de-DE" sz="2000" b="0" i="0" dirty="0">
                <a:solidFill>
                  <a:srgbClr val="0D0D0D"/>
                </a:solidFill>
                <a:effectLst/>
                <a:latin typeface="Söhne"/>
              </a:endParaRPr>
            </a:p>
            <a:p>
              <a:pPr algn="l"/>
              <a:endParaRPr lang="de-DE" sz="2000" dirty="0">
                <a:solidFill>
                  <a:srgbClr val="0D0D0D"/>
                </a:solidFill>
                <a:latin typeface="Söhne"/>
              </a:endParaRPr>
            </a:p>
            <a:p>
              <a:pPr algn="l"/>
              <a:endParaRPr lang="de-DE" sz="2000" b="0" i="0" dirty="0">
                <a:solidFill>
                  <a:srgbClr val="0D0D0D"/>
                </a:solidFill>
                <a:effectLst/>
                <a:latin typeface="Söhne"/>
              </a:endParaRPr>
            </a:p>
            <a:p>
              <a:pPr algn="l"/>
              <a:endParaRPr lang="de-DE" sz="2000" dirty="0">
                <a:solidFill>
                  <a:srgbClr val="0D0D0D"/>
                </a:solidFill>
                <a:latin typeface="Söhne"/>
              </a:endParaRPr>
            </a:p>
            <a:p>
              <a:pPr algn="l"/>
              <a:endParaRPr lang="de-DE" sz="2000" b="0" i="0" dirty="0">
                <a:solidFill>
                  <a:srgbClr val="0D0D0D"/>
                </a:solidFill>
                <a:effectLst/>
                <a:latin typeface="Söhne"/>
              </a:endParaRPr>
            </a:p>
            <a:p>
              <a:pPr algn="l"/>
              <a:endParaRPr lang="de-DE" sz="2000" dirty="0">
                <a:solidFill>
                  <a:srgbClr val="0D0D0D"/>
                </a:solidFill>
                <a:latin typeface="Söhne"/>
              </a:endParaRPr>
            </a:p>
            <a:p>
              <a:pPr algn="l"/>
              <a:endParaRPr lang="de-DE" sz="2000" b="0" i="0" dirty="0">
                <a:solidFill>
                  <a:srgbClr val="0D0D0D"/>
                </a:solidFill>
                <a:effectLst/>
                <a:latin typeface="Söhne"/>
              </a:endParaRPr>
            </a:p>
            <a:p>
              <a:pPr algn="l"/>
              <a:endParaRPr lang="de-DE" sz="2000" b="0" i="0" dirty="0">
                <a:solidFill>
                  <a:srgbClr val="0D0D0D"/>
                </a:solidFill>
                <a:effectLst/>
                <a:latin typeface="Söhne"/>
              </a:endParaRPr>
            </a:p>
            <a:p>
              <a:pPr algn="ctr"/>
              <a:endParaRPr lang="de-AT" sz="2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3" name="Textfeld 12">
            <a:extLst>
              <a:ext uri="{FF2B5EF4-FFF2-40B4-BE49-F238E27FC236}">
                <a16:creationId xmlns:a16="http://schemas.microsoft.com/office/drawing/2014/main" id="{D62C8855-205B-DACD-E3C7-95B8DE98E99D}"/>
              </a:ext>
            </a:extLst>
          </p:cNvPr>
          <p:cNvSpPr txBox="1"/>
          <p:nvPr/>
        </p:nvSpPr>
        <p:spPr>
          <a:xfrm>
            <a:off x="6356596" y="4108961"/>
            <a:ext cx="1987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Vertreter:innen der Arbeitnehmerseite (Gewerkschaften)</a:t>
            </a:r>
            <a:endParaRPr lang="de-AT" sz="1600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32D3904-7113-219F-815B-87DAEE26A96B}"/>
              </a:ext>
            </a:extLst>
          </p:cNvPr>
          <p:cNvSpPr txBox="1"/>
          <p:nvPr/>
        </p:nvSpPr>
        <p:spPr>
          <a:xfrm>
            <a:off x="8400711" y="4106121"/>
            <a:ext cx="2151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Vertreter:innen der Arbeitgeberseite (Wirtschaftskammer)</a:t>
            </a:r>
          </a:p>
        </p:txBody>
      </p: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A910E26A-844B-C4B3-0B64-0B6AC08BCAF7}"/>
              </a:ext>
            </a:extLst>
          </p:cNvPr>
          <p:cNvCxnSpPr>
            <a:cxnSpLocks/>
          </p:cNvCxnSpPr>
          <p:nvPr/>
        </p:nvCxnSpPr>
        <p:spPr>
          <a:xfrm>
            <a:off x="6915492" y="5029451"/>
            <a:ext cx="1358087" cy="2410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82BC68B1-DF62-D81B-322D-EF3B7E4CF55F}"/>
              </a:ext>
            </a:extLst>
          </p:cNvPr>
          <p:cNvCxnSpPr>
            <a:cxnSpLocks/>
          </p:cNvCxnSpPr>
          <p:nvPr/>
        </p:nvCxnSpPr>
        <p:spPr>
          <a:xfrm flipH="1">
            <a:off x="8273579" y="5030642"/>
            <a:ext cx="1467245" cy="2382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9" name="Inhaltsplatzhalter 38" descr="Vertrag Silhouette">
            <a:extLst>
              <a:ext uri="{FF2B5EF4-FFF2-40B4-BE49-F238E27FC236}">
                <a16:creationId xmlns:a16="http://schemas.microsoft.com/office/drawing/2014/main" id="{1C555E10-F377-A5F9-4D0B-B16C3FF2F8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096466" y="5326787"/>
            <a:ext cx="513489" cy="513489"/>
          </a:xfrm>
        </p:spPr>
      </p:pic>
      <p:sp>
        <p:nvSpPr>
          <p:cNvPr id="40" name="Textfeld 39">
            <a:extLst>
              <a:ext uri="{FF2B5EF4-FFF2-40B4-BE49-F238E27FC236}">
                <a16:creationId xmlns:a16="http://schemas.microsoft.com/office/drawing/2014/main" id="{618B110A-B03F-3AF4-3718-D0A733993D23}"/>
              </a:ext>
            </a:extLst>
          </p:cNvPr>
          <p:cNvSpPr txBox="1"/>
          <p:nvPr/>
        </p:nvSpPr>
        <p:spPr>
          <a:xfrm>
            <a:off x="7350509" y="5399104"/>
            <a:ext cx="1987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800" b="1" dirty="0">
                <a:solidFill>
                  <a:srgbClr val="1096B6"/>
                </a:solidFill>
              </a:rPr>
              <a:t>Kollektivvertrag</a:t>
            </a:r>
            <a:endParaRPr lang="de-AT" b="1" dirty="0">
              <a:solidFill>
                <a:srgbClr val="1096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384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4A834-0537-0851-6295-6C9FEA3C6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5C0A1C-BDD6-9B79-3F5D-183C9485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Für wen </a:t>
            </a:r>
            <a:r>
              <a:rPr lang="de-AT"/>
              <a:t>gilt der Kollektivvertrag</a:t>
            </a:r>
            <a:r>
              <a:rPr lang="de-AT" sz="4000"/>
              <a:t>?</a:t>
            </a:r>
            <a:endParaRPr lang="de-AT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A4C9390-835F-F588-5F1C-BE106B8A1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6</a:t>
            </a:fld>
            <a:endParaRPr lang="de-AT" dirty="0"/>
          </a:p>
        </p:txBody>
      </p:sp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23032B94-344F-601E-CF24-A3FE4C384DD8}"/>
              </a:ext>
            </a:extLst>
          </p:cNvPr>
          <p:cNvGrpSpPr/>
          <p:nvPr/>
        </p:nvGrpSpPr>
        <p:grpSpPr>
          <a:xfrm>
            <a:off x="1284157" y="1825625"/>
            <a:ext cx="4537524" cy="4087154"/>
            <a:chOff x="639387" y="1903338"/>
            <a:chExt cx="1934679" cy="1906928"/>
          </a:xfrm>
        </p:grpSpPr>
        <p:sp>
          <p:nvSpPr>
            <p:cNvPr id="30" name="Rechteck 29">
              <a:extLst>
                <a:ext uri="{FF2B5EF4-FFF2-40B4-BE49-F238E27FC236}">
                  <a16:creationId xmlns:a16="http://schemas.microsoft.com/office/drawing/2014/main" id="{1515AB38-6CB7-A75E-A1CA-0ABF4E07073E}"/>
                </a:ext>
              </a:extLst>
            </p:cNvPr>
            <p:cNvSpPr/>
            <p:nvPr/>
          </p:nvSpPr>
          <p:spPr>
            <a:xfrm>
              <a:off x="774066" y="1903338"/>
              <a:ext cx="1800000" cy="1800000"/>
            </a:xfrm>
            <a:prstGeom prst="rect">
              <a:avLst/>
            </a:prstGeom>
            <a:solidFill>
              <a:srgbClr val="C2EFFA"/>
            </a:solidFill>
            <a:ln>
              <a:solidFill>
                <a:srgbClr val="1096B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41" name="Rechteck 40">
              <a:extLst>
                <a:ext uri="{FF2B5EF4-FFF2-40B4-BE49-F238E27FC236}">
                  <a16:creationId xmlns:a16="http://schemas.microsoft.com/office/drawing/2014/main" id="{2A65DEBD-9138-4421-DBBB-DE4691E55549}"/>
                </a:ext>
              </a:extLst>
            </p:cNvPr>
            <p:cNvSpPr/>
            <p:nvPr/>
          </p:nvSpPr>
          <p:spPr>
            <a:xfrm>
              <a:off x="639387" y="2010266"/>
              <a:ext cx="1800000" cy="1800000"/>
            </a:xfrm>
            <a:custGeom>
              <a:avLst/>
              <a:gdLst>
                <a:gd name="csX0" fmla="*/ 0 w 1800000"/>
                <a:gd name="csY0" fmla="*/ 0 h 1800000"/>
                <a:gd name="csX1" fmla="*/ 1800000 w 1800000"/>
                <a:gd name="csY1" fmla="*/ 0 h 1800000"/>
                <a:gd name="csX2" fmla="*/ 1800000 w 1800000"/>
                <a:gd name="csY2" fmla="*/ 1800000 h 1800000"/>
                <a:gd name="csX3" fmla="*/ 0 w 1800000"/>
                <a:gd name="csY3" fmla="*/ 1800000 h 1800000"/>
                <a:gd name="csX4" fmla="*/ 0 w 1800000"/>
                <a:gd name="csY4" fmla="*/ 0 h 180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800000" h="1800000" fill="none" extrusionOk="0">
                  <a:moveTo>
                    <a:pt x="0" y="0"/>
                  </a:moveTo>
                  <a:cubicBezTo>
                    <a:pt x="226982" y="104911"/>
                    <a:pt x="1511640" y="37115"/>
                    <a:pt x="1800000" y="0"/>
                  </a:cubicBezTo>
                  <a:cubicBezTo>
                    <a:pt x="1665039" y="250749"/>
                    <a:pt x="1857663" y="1301171"/>
                    <a:pt x="1800000" y="1800000"/>
                  </a:cubicBezTo>
                  <a:cubicBezTo>
                    <a:pt x="1381046" y="1950599"/>
                    <a:pt x="458355" y="1883240"/>
                    <a:pt x="0" y="1800000"/>
                  </a:cubicBezTo>
                  <a:cubicBezTo>
                    <a:pt x="157015" y="1264982"/>
                    <a:pt x="-28681" y="200575"/>
                    <a:pt x="0" y="0"/>
                  </a:cubicBezTo>
                  <a:close/>
                </a:path>
                <a:path w="1800000" h="1800000" stroke="0" extrusionOk="0">
                  <a:moveTo>
                    <a:pt x="0" y="0"/>
                  </a:moveTo>
                  <a:cubicBezTo>
                    <a:pt x="384657" y="-91236"/>
                    <a:pt x="1497344" y="-26732"/>
                    <a:pt x="1800000" y="0"/>
                  </a:cubicBezTo>
                  <a:cubicBezTo>
                    <a:pt x="1680915" y="653631"/>
                    <a:pt x="1675317" y="1125535"/>
                    <a:pt x="1800000" y="1800000"/>
                  </a:cubicBezTo>
                  <a:cubicBezTo>
                    <a:pt x="1518640" y="1788066"/>
                    <a:pt x="462921" y="1645711"/>
                    <a:pt x="0" y="1800000"/>
                  </a:cubicBezTo>
                  <a:cubicBezTo>
                    <a:pt x="-157863" y="1535003"/>
                    <a:pt x="6168" y="853574"/>
                    <a:pt x="0" y="0"/>
                  </a:cubicBezTo>
                  <a:close/>
                </a:path>
              </a:pathLst>
            </a:custGeom>
            <a:solidFill>
              <a:srgbClr val="E9F4F7"/>
            </a:solidFill>
            <a:ln>
              <a:solidFill>
                <a:srgbClr val="1096B6"/>
              </a:solidFill>
              <a:extLst>
                <a:ext uri="{C807C97D-BFC1-408E-A445-0C87EB9F89A2}">
                  <ask:lineSketchStyleProps xmlns:ask="http://schemas.microsoft.com/office/drawing/2018/sketchyshapes" sd="1594754756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dirty="0">
                  <a:solidFill>
                    <a:schemeClr val="tx1"/>
                  </a:solidFill>
                </a:rPr>
                <a:t>Der Kollektivvertrag beinhaltet gewisse Regelungen, meistens für </a:t>
              </a:r>
              <a:r>
                <a:rPr lang="de-DE" sz="2800" b="1" dirty="0">
                  <a:solidFill>
                    <a:schemeClr val="tx1"/>
                  </a:solidFill>
                </a:rPr>
                <a:t>eine spezielle Branche </a:t>
              </a:r>
              <a:r>
                <a:rPr lang="de-DE" sz="2800" dirty="0">
                  <a:solidFill>
                    <a:schemeClr val="tx1"/>
                  </a:solidFill>
                </a:rPr>
                <a:t>– es gibt also für viele Branchen einzelne Kollektivverträge</a:t>
              </a:r>
            </a:p>
          </p:txBody>
        </p: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0810D6CE-CD00-11A0-ED9D-ED3A01472540}"/>
              </a:ext>
            </a:extLst>
          </p:cNvPr>
          <p:cNvGrpSpPr/>
          <p:nvPr/>
        </p:nvGrpSpPr>
        <p:grpSpPr>
          <a:xfrm>
            <a:off x="6187444" y="1870074"/>
            <a:ext cx="4568000" cy="4082432"/>
            <a:chOff x="2665038" y="1852972"/>
            <a:chExt cx="1947673" cy="1904725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F5F623B3-C98B-3904-80D2-6B18D94E01CD}"/>
                </a:ext>
              </a:extLst>
            </p:cNvPr>
            <p:cNvSpPr/>
            <p:nvPr/>
          </p:nvSpPr>
          <p:spPr>
            <a:xfrm>
              <a:off x="2812711" y="1852972"/>
              <a:ext cx="1800000" cy="1800000"/>
            </a:xfrm>
            <a:prstGeom prst="rect">
              <a:avLst/>
            </a:prstGeom>
            <a:solidFill>
              <a:srgbClr val="C2EFFA"/>
            </a:solidFill>
            <a:ln>
              <a:solidFill>
                <a:srgbClr val="1096B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E431E382-AD6B-1B3F-E745-D1BEB5E3FB03}"/>
                </a:ext>
              </a:extLst>
            </p:cNvPr>
            <p:cNvSpPr/>
            <p:nvPr/>
          </p:nvSpPr>
          <p:spPr>
            <a:xfrm>
              <a:off x="2665038" y="1957697"/>
              <a:ext cx="1839356" cy="1800000"/>
            </a:xfrm>
            <a:custGeom>
              <a:avLst/>
              <a:gdLst>
                <a:gd name="csX0" fmla="*/ 0 w 1839356"/>
                <a:gd name="csY0" fmla="*/ 0 h 1800000"/>
                <a:gd name="csX1" fmla="*/ 1839356 w 1839356"/>
                <a:gd name="csY1" fmla="*/ 0 h 1800000"/>
                <a:gd name="csX2" fmla="*/ 1839356 w 1839356"/>
                <a:gd name="csY2" fmla="*/ 1800000 h 1800000"/>
                <a:gd name="csX3" fmla="*/ 0 w 1839356"/>
                <a:gd name="csY3" fmla="*/ 1800000 h 1800000"/>
                <a:gd name="csX4" fmla="*/ 0 w 1839356"/>
                <a:gd name="csY4" fmla="*/ 0 h 180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839356" h="1800000" fill="none" extrusionOk="0">
                  <a:moveTo>
                    <a:pt x="0" y="0"/>
                  </a:moveTo>
                  <a:cubicBezTo>
                    <a:pt x="648868" y="-50496"/>
                    <a:pt x="1579274" y="-45459"/>
                    <a:pt x="1839356" y="0"/>
                  </a:cubicBezTo>
                  <a:cubicBezTo>
                    <a:pt x="1704395" y="250749"/>
                    <a:pt x="1897019" y="1301171"/>
                    <a:pt x="1839356" y="1800000"/>
                  </a:cubicBezTo>
                  <a:cubicBezTo>
                    <a:pt x="1137157" y="1805572"/>
                    <a:pt x="408475" y="1759085"/>
                    <a:pt x="0" y="1800000"/>
                  </a:cubicBezTo>
                  <a:cubicBezTo>
                    <a:pt x="157015" y="1264982"/>
                    <a:pt x="-28681" y="200575"/>
                    <a:pt x="0" y="0"/>
                  </a:cubicBezTo>
                  <a:close/>
                </a:path>
                <a:path w="1839356" h="1800000" stroke="0" extrusionOk="0">
                  <a:moveTo>
                    <a:pt x="0" y="0"/>
                  </a:moveTo>
                  <a:cubicBezTo>
                    <a:pt x="447160" y="-80688"/>
                    <a:pt x="1645274" y="16995"/>
                    <a:pt x="1839356" y="0"/>
                  </a:cubicBezTo>
                  <a:cubicBezTo>
                    <a:pt x="1720271" y="653631"/>
                    <a:pt x="1714673" y="1125535"/>
                    <a:pt x="1839356" y="1800000"/>
                  </a:cubicBezTo>
                  <a:cubicBezTo>
                    <a:pt x="1149034" y="1945341"/>
                    <a:pt x="854810" y="1848780"/>
                    <a:pt x="0" y="1800000"/>
                  </a:cubicBezTo>
                  <a:cubicBezTo>
                    <a:pt x="-157863" y="1535003"/>
                    <a:pt x="6168" y="853574"/>
                    <a:pt x="0" y="0"/>
                  </a:cubicBezTo>
                  <a:close/>
                </a:path>
              </a:pathLst>
            </a:custGeom>
            <a:solidFill>
              <a:srgbClr val="E9F4F7"/>
            </a:solidFill>
            <a:ln>
              <a:solidFill>
                <a:srgbClr val="1096B6"/>
              </a:solidFill>
              <a:extLst>
                <a:ext uri="{C807C97D-BFC1-408E-A445-0C87EB9F89A2}">
                  <ask:lineSketchStyleProps xmlns:ask="http://schemas.microsoft.com/office/drawing/2018/sketchyshapes" sd="1594754756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solidFill>
                  <a:schemeClr val="tx1"/>
                </a:solidFill>
              </a:endParaRPr>
            </a:p>
            <a:p>
              <a:pPr algn="ctr"/>
              <a:endParaRPr lang="de-DE" sz="2400" i="0" dirty="0">
                <a:solidFill>
                  <a:srgbClr val="0D0D0D"/>
                </a:solidFill>
                <a:effectLst/>
                <a:latin typeface="Söhne"/>
              </a:endParaRPr>
            </a:p>
            <a:p>
              <a:pPr algn="ctr"/>
              <a:r>
                <a:rPr lang="de-DE" sz="2800" dirty="0">
                  <a:solidFill>
                    <a:srgbClr val="0D0D0D"/>
                  </a:solidFill>
                  <a:latin typeface="Söhne"/>
                </a:rPr>
                <a:t>G</a:t>
              </a:r>
              <a:r>
                <a:rPr lang="de-DE" sz="2800" i="0" dirty="0">
                  <a:solidFill>
                    <a:srgbClr val="0D0D0D"/>
                  </a:solidFill>
                  <a:effectLst/>
                  <a:latin typeface="Söhne"/>
                </a:rPr>
                <a:t>ilt für </a:t>
              </a:r>
              <a:r>
                <a:rPr lang="de-DE" sz="2800" b="1" i="0" dirty="0">
                  <a:solidFill>
                    <a:srgbClr val="0D0D0D"/>
                  </a:solidFill>
                  <a:effectLst/>
                  <a:latin typeface="Söhne"/>
                </a:rPr>
                <a:t>alle in der Branche tätigen Arbeitnehmer:innen</a:t>
              </a:r>
              <a:r>
                <a:rPr lang="de-DE" sz="2800" i="0" dirty="0">
                  <a:solidFill>
                    <a:srgbClr val="0D0D0D"/>
                  </a:solidFill>
                  <a:effectLst/>
                  <a:latin typeface="Söhne"/>
                </a:rPr>
                <a:t>, auch wenn sie nicht Mitglied des Gewerkschaftsbundes oder der Arbeiterkammer sind</a:t>
              </a:r>
              <a:endParaRPr lang="de-DE" sz="2400" dirty="0">
                <a:solidFill>
                  <a:srgbClr val="0D0D0D"/>
                </a:solidFill>
                <a:latin typeface="Söhne"/>
              </a:endParaRPr>
            </a:p>
            <a:p>
              <a:pPr algn="l"/>
              <a:endParaRPr lang="de-DE" sz="2000" i="0" dirty="0">
                <a:solidFill>
                  <a:srgbClr val="0D0D0D"/>
                </a:solidFill>
                <a:effectLst/>
                <a:latin typeface="Söhne"/>
              </a:endParaRPr>
            </a:p>
            <a:p>
              <a:pPr algn="l"/>
              <a:endParaRPr lang="de-DE" sz="2000" i="0" dirty="0">
                <a:solidFill>
                  <a:srgbClr val="0D0D0D"/>
                </a:solidFill>
                <a:effectLst/>
                <a:latin typeface="Söhne"/>
              </a:endParaRPr>
            </a:p>
            <a:p>
              <a:pPr algn="ctr"/>
              <a:endParaRPr lang="de-AT" sz="20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8534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74322-3885-E4FF-E951-D8FFA8727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CB9D5B-EE3F-1514-9BFA-52016353B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Was beinhaltet ein Kollektivvertrag?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73C719-01BE-3041-B9BA-BF79C929A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7</a:t>
            </a:fld>
            <a:endParaRPr lang="de-AT" dirty="0"/>
          </a:p>
        </p:txBody>
      </p:sp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34080C96-0B1A-B88D-D8A1-F342A76B36BD}"/>
              </a:ext>
            </a:extLst>
          </p:cNvPr>
          <p:cNvGrpSpPr/>
          <p:nvPr/>
        </p:nvGrpSpPr>
        <p:grpSpPr>
          <a:xfrm>
            <a:off x="1284157" y="1825625"/>
            <a:ext cx="4537524" cy="4087154"/>
            <a:chOff x="639387" y="1903338"/>
            <a:chExt cx="1934679" cy="1906928"/>
          </a:xfrm>
        </p:grpSpPr>
        <p:sp>
          <p:nvSpPr>
            <p:cNvPr id="30" name="Rechteck 29">
              <a:extLst>
                <a:ext uri="{FF2B5EF4-FFF2-40B4-BE49-F238E27FC236}">
                  <a16:creationId xmlns:a16="http://schemas.microsoft.com/office/drawing/2014/main" id="{361BF941-222D-5B60-D739-34236F927E98}"/>
                </a:ext>
              </a:extLst>
            </p:cNvPr>
            <p:cNvSpPr/>
            <p:nvPr/>
          </p:nvSpPr>
          <p:spPr>
            <a:xfrm>
              <a:off x="774066" y="1903338"/>
              <a:ext cx="1800000" cy="1800000"/>
            </a:xfrm>
            <a:prstGeom prst="rect">
              <a:avLst/>
            </a:prstGeom>
            <a:solidFill>
              <a:srgbClr val="C2EFFA"/>
            </a:solidFill>
            <a:ln>
              <a:solidFill>
                <a:srgbClr val="1096B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41" name="Rechteck 40">
              <a:extLst>
                <a:ext uri="{FF2B5EF4-FFF2-40B4-BE49-F238E27FC236}">
                  <a16:creationId xmlns:a16="http://schemas.microsoft.com/office/drawing/2014/main" id="{D7687213-061D-431F-A385-A99E408F5ABF}"/>
                </a:ext>
              </a:extLst>
            </p:cNvPr>
            <p:cNvSpPr/>
            <p:nvPr/>
          </p:nvSpPr>
          <p:spPr>
            <a:xfrm>
              <a:off x="639387" y="2010266"/>
              <a:ext cx="1800000" cy="1800000"/>
            </a:xfrm>
            <a:custGeom>
              <a:avLst/>
              <a:gdLst>
                <a:gd name="csX0" fmla="*/ 0 w 1800000"/>
                <a:gd name="csY0" fmla="*/ 0 h 1800000"/>
                <a:gd name="csX1" fmla="*/ 1800000 w 1800000"/>
                <a:gd name="csY1" fmla="*/ 0 h 1800000"/>
                <a:gd name="csX2" fmla="*/ 1800000 w 1800000"/>
                <a:gd name="csY2" fmla="*/ 1800000 h 1800000"/>
                <a:gd name="csX3" fmla="*/ 0 w 1800000"/>
                <a:gd name="csY3" fmla="*/ 1800000 h 1800000"/>
                <a:gd name="csX4" fmla="*/ 0 w 1800000"/>
                <a:gd name="csY4" fmla="*/ 0 h 180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800000" h="1800000" fill="none" extrusionOk="0">
                  <a:moveTo>
                    <a:pt x="0" y="0"/>
                  </a:moveTo>
                  <a:cubicBezTo>
                    <a:pt x="226982" y="104911"/>
                    <a:pt x="1511640" y="37115"/>
                    <a:pt x="1800000" y="0"/>
                  </a:cubicBezTo>
                  <a:cubicBezTo>
                    <a:pt x="1665039" y="250749"/>
                    <a:pt x="1857663" y="1301171"/>
                    <a:pt x="1800000" y="1800000"/>
                  </a:cubicBezTo>
                  <a:cubicBezTo>
                    <a:pt x="1381046" y="1950599"/>
                    <a:pt x="458355" y="1883240"/>
                    <a:pt x="0" y="1800000"/>
                  </a:cubicBezTo>
                  <a:cubicBezTo>
                    <a:pt x="157015" y="1264982"/>
                    <a:pt x="-28681" y="200575"/>
                    <a:pt x="0" y="0"/>
                  </a:cubicBezTo>
                  <a:close/>
                </a:path>
                <a:path w="1800000" h="1800000" stroke="0" extrusionOk="0">
                  <a:moveTo>
                    <a:pt x="0" y="0"/>
                  </a:moveTo>
                  <a:cubicBezTo>
                    <a:pt x="384657" y="-91236"/>
                    <a:pt x="1497344" y="-26732"/>
                    <a:pt x="1800000" y="0"/>
                  </a:cubicBezTo>
                  <a:cubicBezTo>
                    <a:pt x="1680915" y="653631"/>
                    <a:pt x="1675317" y="1125535"/>
                    <a:pt x="1800000" y="1800000"/>
                  </a:cubicBezTo>
                  <a:cubicBezTo>
                    <a:pt x="1518640" y="1788066"/>
                    <a:pt x="462921" y="1645711"/>
                    <a:pt x="0" y="1800000"/>
                  </a:cubicBezTo>
                  <a:cubicBezTo>
                    <a:pt x="-157863" y="1535003"/>
                    <a:pt x="6168" y="853574"/>
                    <a:pt x="0" y="0"/>
                  </a:cubicBezTo>
                  <a:close/>
                </a:path>
              </a:pathLst>
            </a:custGeom>
            <a:solidFill>
              <a:srgbClr val="E9F4F7"/>
            </a:solidFill>
            <a:ln>
              <a:solidFill>
                <a:srgbClr val="1096B6"/>
              </a:solidFill>
              <a:extLst>
                <a:ext uri="{C807C97D-BFC1-408E-A445-0C87EB9F89A2}">
                  <ask:lineSketchStyleProps xmlns:ask="http://schemas.microsoft.com/office/drawing/2018/sketchyshapes" sd="1594754756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i="0" dirty="0">
                  <a:solidFill>
                    <a:srgbClr val="0D0D0D"/>
                  </a:solidFill>
                  <a:effectLst/>
                  <a:latin typeface="Söhne"/>
                </a:rPr>
                <a:t>Umfasst eine Vielzahl von Regelungen</a:t>
              </a:r>
              <a:r>
                <a:rPr lang="de-DE" sz="2800" dirty="0">
                  <a:solidFill>
                    <a:srgbClr val="0D0D0D"/>
                  </a:solidFill>
                  <a:latin typeface="Söhne"/>
                </a:rPr>
                <a:t> </a:t>
              </a:r>
            </a:p>
            <a:p>
              <a:pPr marL="457200" indent="-276225">
                <a:buFont typeface="Arial" panose="020B0604020202020204" pitchFamily="34" charset="0"/>
                <a:buChar char="•"/>
              </a:pPr>
              <a:r>
                <a:rPr lang="de-DE" sz="2800" b="0" i="0" dirty="0">
                  <a:solidFill>
                    <a:srgbClr val="0D0D0D"/>
                  </a:solidFill>
                  <a:effectLst/>
                  <a:latin typeface="Söhne"/>
                </a:rPr>
                <a:t>Löhne und Gehälter</a:t>
              </a:r>
            </a:p>
            <a:p>
              <a:pPr marL="457200" indent="-276225">
                <a:buFont typeface="Arial" panose="020B0604020202020204" pitchFamily="34" charset="0"/>
                <a:buChar char="•"/>
              </a:pPr>
              <a:r>
                <a:rPr lang="de-DE" sz="2800" b="0" i="0" dirty="0">
                  <a:solidFill>
                    <a:srgbClr val="0D0D0D"/>
                  </a:solidFill>
                  <a:effectLst/>
                  <a:latin typeface="Söhne"/>
                </a:rPr>
                <a:t>Arbeitszeitregelungen </a:t>
              </a:r>
            </a:p>
            <a:p>
              <a:pPr marL="457200" indent="-276225">
                <a:buFont typeface="Arial" panose="020B0604020202020204" pitchFamily="34" charset="0"/>
                <a:buChar char="•"/>
              </a:pPr>
              <a:r>
                <a:rPr lang="de-DE" sz="2800" b="0" i="0" dirty="0">
                  <a:solidFill>
                    <a:srgbClr val="0D0D0D"/>
                  </a:solidFill>
                  <a:effectLst/>
                  <a:latin typeface="Söhne"/>
                </a:rPr>
                <a:t>Urlaubsansprüche </a:t>
              </a:r>
            </a:p>
            <a:p>
              <a:pPr marL="457200" indent="-276225">
                <a:buFont typeface="Arial" panose="020B0604020202020204" pitchFamily="34" charset="0"/>
                <a:buChar char="•"/>
              </a:pPr>
              <a:r>
                <a:rPr lang="de-DE" sz="2800" b="0" i="0" dirty="0">
                  <a:solidFill>
                    <a:srgbClr val="0D0D0D"/>
                  </a:solidFill>
                  <a:effectLst/>
                  <a:latin typeface="Söhne"/>
                </a:rPr>
                <a:t>Kündigungsfristen </a:t>
              </a:r>
            </a:p>
            <a:p>
              <a:pPr marL="457200" indent="-276225">
                <a:buFont typeface="Arial" panose="020B0604020202020204" pitchFamily="34" charset="0"/>
                <a:buChar char="•"/>
              </a:pPr>
              <a:r>
                <a:rPr lang="de-AT" sz="2800" b="0" i="0" dirty="0">
                  <a:solidFill>
                    <a:srgbClr val="0D0D0D"/>
                  </a:solidFill>
                  <a:effectLst/>
                  <a:latin typeface="Söhne"/>
                </a:rPr>
                <a:t>Arbeitsplatzsicherheit und Gesundheitsschutz.</a:t>
              </a:r>
              <a:endParaRPr lang="de-DE" sz="28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7A66C7EA-AC12-97B9-2E30-966FAE566504}"/>
              </a:ext>
            </a:extLst>
          </p:cNvPr>
          <p:cNvGrpSpPr/>
          <p:nvPr/>
        </p:nvGrpSpPr>
        <p:grpSpPr>
          <a:xfrm>
            <a:off x="6187444" y="1870074"/>
            <a:ext cx="4568000" cy="4082432"/>
            <a:chOff x="2665038" y="1852972"/>
            <a:chExt cx="1947673" cy="1904725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2BB7E193-887A-3D8E-59EB-DAACC7A7CC4D}"/>
                </a:ext>
              </a:extLst>
            </p:cNvPr>
            <p:cNvSpPr/>
            <p:nvPr/>
          </p:nvSpPr>
          <p:spPr>
            <a:xfrm>
              <a:off x="2812711" y="1852972"/>
              <a:ext cx="1800000" cy="1800000"/>
            </a:xfrm>
            <a:prstGeom prst="rect">
              <a:avLst/>
            </a:prstGeom>
            <a:solidFill>
              <a:srgbClr val="C2EFFA"/>
            </a:solidFill>
            <a:ln>
              <a:solidFill>
                <a:srgbClr val="1096B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D96FD7CA-37C4-360C-F062-B6BA2496C84A}"/>
                </a:ext>
              </a:extLst>
            </p:cNvPr>
            <p:cNvSpPr/>
            <p:nvPr/>
          </p:nvSpPr>
          <p:spPr>
            <a:xfrm>
              <a:off x="2665038" y="1957697"/>
              <a:ext cx="1839356" cy="1800000"/>
            </a:xfrm>
            <a:custGeom>
              <a:avLst/>
              <a:gdLst>
                <a:gd name="csX0" fmla="*/ 0 w 1839356"/>
                <a:gd name="csY0" fmla="*/ 0 h 1800000"/>
                <a:gd name="csX1" fmla="*/ 1839356 w 1839356"/>
                <a:gd name="csY1" fmla="*/ 0 h 1800000"/>
                <a:gd name="csX2" fmla="*/ 1839356 w 1839356"/>
                <a:gd name="csY2" fmla="*/ 1800000 h 1800000"/>
                <a:gd name="csX3" fmla="*/ 0 w 1839356"/>
                <a:gd name="csY3" fmla="*/ 1800000 h 1800000"/>
                <a:gd name="csX4" fmla="*/ 0 w 1839356"/>
                <a:gd name="csY4" fmla="*/ 0 h 180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839356" h="1800000" fill="none" extrusionOk="0">
                  <a:moveTo>
                    <a:pt x="0" y="0"/>
                  </a:moveTo>
                  <a:cubicBezTo>
                    <a:pt x="648868" y="-50496"/>
                    <a:pt x="1579274" y="-45459"/>
                    <a:pt x="1839356" y="0"/>
                  </a:cubicBezTo>
                  <a:cubicBezTo>
                    <a:pt x="1704395" y="250749"/>
                    <a:pt x="1897019" y="1301171"/>
                    <a:pt x="1839356" y="1800000"/>
                  </a:cubicBezTo>
                  <a:cubicBezTo>
                    <a:pt x="1137157" y="1805572"/>
                    <a:pt x="408475" y="1759085"/>
                    <a:pt x="0" y="1800000"/>
                  </a:cubicBezTo>
                  <a:cubicBezTo>
                    <a:pt x="157015" y="1264982"/>
                    <a:pt x="-28681" y="200575"/>
                    <a:pt x="0" y="0"/>
                  </a:cubicBezTo>
                  <a:close/>
                </a:path>
                <a:path w="1839356" h="1800000" stroke="0" extrusionOk="0">
                  <a:moveTo>
                    <a:pt x="0" y="0"/>
                  </a:moveTo>
                  <a:cubicBezTo>
                    <a:pt x="447160" y="-80688"/>
                    <a:pt x="1645274" y="16995"/>
                    <a:pt x="1839356" y="0"/>
                  </a:cubicBezTo>
                  <a:cubicBezTo>
                    <a:pt x="1720271" y="653631"/>
                    <a:pt x="1714673" y="1125535"/>
                    <a:pt x="1839356" y="1800000"/>
                  </a:cubicBezTo>
                  <a:cubicBezTo>
                    <a:pt x="1149034" y="1945341"/>
                    <a:pt x="854810" y="1848780"/>
                    <a:pt x="0" y="1800000"/>
                  </a:cubicBezTo>
                  <a:cubicBezTo>
                    <a:pt x="-157863" y="1535003"/>
                    <a:pt x="6168" y="853574"/>
                    <a:pt x="0" y="0"/>
                  </a:cubicBezTo>
                  <a:close/>
                </a:path>
              </a:pathLst>
            </a:custGeom>
            <a:solidFill>
              <a:srgbClr val="E9F4F7"/>
            </a:solidFill>
            <a:ln>
              <a:solidFill>
                <a:srgbClr val="1096B6"/>
              </a:solidFill>
              <a:extLst>
                <a:ext uri="{C807C97D-BFC1-408E-A445-0C87EB9F89A2}">
                  <ask:lineSketchStyleProps xmlns:ask="http://schemas.microsoft.com/office/drawing/2018/sketchyshapes" sd="1594754756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solidFill>
                  <a:schemeClr val="tx1"/>
                </a:solidFill>
              </a:endParaRPr>
            </a:p>
            <a:p>
              <a:pPr algn="ctr"/>
              <a:endParaRPr lang="de-DE" sz="2400" i="0" dirty="0">
                <a:solidFill>
                  <a:srgbClr val="0D0D0D"/>
                </a:solidFill>
                <a:effectLst/>
                <a:latin typeface="Söhne"/>
              </a:endParaRPr>
            </a:p>
            <a:p>
              <a:pPr algn="ctr"/>
              <a:r>
                <a:rPr lang="de-DE" sz="2800" b="0" i="0" dirty="0">
                  <a:solidFill>
                    <a:srgbClr val="0D0D0D"/>
                  </a:solidFill>
                  <a:effectLst/>
                  <a:latin typeface="Söhne"/>
                </a:rPr>
                <a:t>Der Umfang und die Details sind je nach Branchen unterschiedlich.</a:t>
              </a:r>
              <a:endParaRPr lang="de-DE" sz="2000" i="0" dirty="0">
                <a:solidFill>
                  <a:srgbClr val="0D0D0D"/>
                </a:solidFill>
                <a:effectLst/>
                <a:latin typeface="Söhne"/>
              </a:endParaRPr>
            </a:p>
            <a:p>
              <a:pPr algn="ctr"/>
              <a:endParaRPr lang="de-AT" sz="20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2320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3D380-F508-8EE4-7740-3C7771109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A63C40-9E43-B7F0-9FBF-78476D018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/>
              <a:t>Verhandlungen und Kollektivvertrag</a:t>
            </a:r>
            <a:endParaRPr lang="de-AT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DBBC9A-9B38-134D-245A-E0B726561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8</a:t>
            </a:fld>
            <a:endParaRPr lang="de-AT" dirty="0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37E4C58B-F1FA-5190-A027-76902F08D3C5}"/>
              </a:ext>
            </a:extLst>
          </p:cNvPr>
          <p:cNvSpPr/>
          <p:nvPr/>
        </p:nvSpPr>
        <p:spPr>
          <a:xfrm>
            <a:off x="771967" y="1793849"/>
            <a:ext cx="10648065" cy="3765550"/>
          </a:xfrm>
          <a:prstGeom prst="roundRect">
            <a:avLst/>
          </a:prstGeom>
          <a:solidFill>
            <a:srgbClr val="C8E5EB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997585" indent="-228600" algn="just"/>
            <a:endParaRPr lang="de-AT" sz="200" b="1" cap="small" dirty="0">
              <a:effectLst/>
              <a:latin typeface="Calibri" panose="020F0502020204030204" pitchFamily="34" charset="0"/>
              <a:ea typeface="Tw Cen MT" panose="020B0602020104020603" pitchFamily="34" charset="0"/>
              <a:cs typeface="Arial" panose="020B0604020202020204" pitchFamily="34" charset="0"/>
            </a:endParaRPr>
          </a:p>
          <a:p>
            <a:pPr marL="997585" indent="-2286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de-AT" b="1" cap="small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Rollenspiel</a:t>
            </a:r>
            <a:endParaRPr lang="de-AT" b="1" cap="small" dirty="0">
              <a:effectLst/>
              <a:latin typeface="Calibri" panose="020F0502020204030204" pitchFamily="34" charset="0"/>
              <a:ea typeface="Tw Cen MT" panose="020B0602020104020603" pitchFamily="34" charset="0"/>
              <a:cs typeface="Arial" panose="020B0604020202020204" pitchFamily="34" charset="0"/>
            </a:endParaRPr>
          </a:p>
          <a:p>
            <a:pPr marL="1111885" indent="-3429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600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Bildet zwei gleich große Gruppen.</a:t>
            </a:r>
          </a:p>
          <a:p>
            <a:pPr marL="1111885" indent="-3429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600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Jede Gruppe erhält eine </a:t>
            </a:r>
            <a:r>
              <a:rPr lang="de-DE" sz="1600" b="1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Rollenkarte</a:t>
            </a:r>
            <a:r>
              <a:rPr lang="de-DE" sz="1600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, die ihre Position im Rollenspiel beschreibt.</a:t>
            </a:r>
          </a:p>
          <a:p>
            <a:pPr marL="1111885" indent="-3429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600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Jede Gruppe wählt </a:t>
            </a:r>
            <a:r>
              <a:rPr lang="de-DE" sz="1600" b="1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zwei Sprecher:innen </a:t>
            </a:r>
            <a:r>
              <a:rPr lang="de-DE" sz="1600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aus, die die Verhandlungsrolle für die Gruppe übernehmen.</a:t>
            </a:r>
          </a:p>
          <a:p>
            <a:pPr marL="1111885" indent="-3429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600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Ihr habt 20 Minuten Zeit, um euch Argumente zu überlegen </a:t>
            </a:r>
            <a:r>
              <a:rPr lang="de-DE" sz="160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und euch </a:t>
            </a:r>
            <a:r>
              <a:rPr lang="de-DE" sz="1600" b="1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auf die Verhandlung vorzubereiten.</a:t>
            </a:r>
          </a:p>
          <a:p>
            <a:pPr marL="1111885" indent="-3429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600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Es gibt </a:t>
            </a:r>
            <a:r>
              <a:rPr lang="de-DE" sz="1600" b="1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drei Diskussionsrunden</a:t>
            </a:r>
            <a:r>
              <a:rPr lang="de-DE" sz="1600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, die jeweils 5 Minuten dauern. </a:t>
            </a:r>
          </a:p>
          <a:p>
            <a:pPr marL="997585" indent="-228600" algn="r">
              <a:lnSpc>
                <a:spcPct val="115000"/>
              </a:lnSpc>
              <a:spcAft>
                <a:spcPts val="600"/>
              </a:spcAft>
            </a:pPr>
            <a:endParaRPr lang="de-AT" sz="1400" b="1" dirty="0">
              <a:latin typeface="Calibri" panose="020F0502020204030204" pitchFamily="34" charset="0"/>
              <a:ea typeface="Tw Cen MT" panose="020B0602020104020603" pitchFamily="34" charset="0"/>
              <a:cs typeface="Arial" panose="020B0604020202020204" pitchFamily="34" charset="0"/>
            </a:endParaRPr>
          </a:p>
          <a:p>
            <a:pPr marL="997585" indent="-228600" algn="just">
              <a:lnSpc>
                <a:spcPct val="115000"/>
              </a:lnSpc>
              <a:spcAft>
                <a:spcPts val="600"/>
              </a:spcAft>
            </a:pPr>
            <a:r>
              <a:rPr lang="de-AT" sz="1100" dirty="0">
                <a:effectLst/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" name="Grafik 5" descr="Klemmbrett teilweise angekreuzt mit einfarbiger Füllung">
            <a:extLst>
              <a:ext uri="{FF2B5EF4-FFF2-40B4-BE49-F238E27FC236}">
                <a16:creationId xmlns:a16="http://schemas.microsoft.com/office/drawing/2014/main" id="{850BABB8-BE37-8D0C-2D43-F58158D6D4E7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6651" y="2109509"/>
            <a:ext cx="812832" cy="812832"/>
          </a:xfrm>
          <a:prstGeom prst="rect">
            <a:avLst/>
          </a:prstGeom>
        </p:spPr>
      </p:pic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1FFB5A8D-01CB-868F-F1DF-7658146164F2}"/>
              </a:ext>
            </a:extLst>
          </p:cNvPr>
          <p:cNvGrpSpPr/>
          <p:nvPr/>
        </p:nvGrpSpPr>
        <p:grpSpPr>
          <a:xfrm>
            <a:off x="10521709" y="1540963"/>
            <a:ext cx="1056775" cy="839046"/>
            <a:chOff x="818978" y="3903208"/>
            <a:chExt cx="1056775" cy="839046"/>
          </a:xfrm>
        </p:grpSpPr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63D1D9C6-59C4-3919-8317-330E10F05343}"/>
                </a:ext>
              </a:extLst>
            </p:cNvPr>
            <p:cNvSpPr/>
            <p:nvPr/>
          </p:nvSpPr>
          <p:spPr>
            <a:xfrm>
              <a:off x="1125502" y="4172095"/>
              <a:ext cx="415901" cy="417947"/>
            </a:xfrm>
            <a:prstGeom prst="ellipse">
              <a:avLst/>
            </a:prstGeom>
            <a:solidFill>
              <a:srgbClr val="4EB0C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pic>
          <p:nvPicPr>
            <p:cNvPr id="9" name="Grafik 8" descr="Benutzer Silhouette">
              <a:extLst>
                <a:ext uri="{FF2B5EF4-FFF2-40B4-BE49-F238E27FC236}">
                  <a16:creationId xmlns:a16="http://schemas.microsoft.com/office/drawing/2014/main" id="{CFBFA030-EEF5-BEB4-F8F5-446273EDF59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27335" y="3917584"/>
              <a:ext cx="448418" cy="448418"/>
            </a:xfrm>
            <a:prstGeom prst="rect">
              <a:avLst/>
            </a:prstGeom>
          </p:spPr>
        </p:pic>
        <p:pic>
          <p:nvPicPr>
            <p:cNvPr id="10" name="Grafik 9" descr="Benutzer Silhouette">
              <a:extLst>
                <a:ext uri="{FF2B5EF4-FFF2-40B4-BE49-F238E27FC236}">
                  <a16:creationId xmlns:a16="http://schemas.microsoft.com/office/drawing/2014/main" id="{1715BE6F-85F2-DDAA-ECCE-7E5C772813D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18312" y="4293836"/>
              <a:ext cx="448418" cy="448418"/>
            </a:xfrm>
            <a:prstGeom prst="rect">
              <a:avLst/>
            </a:prstGeom>
          </p:spPr>
        </p:pic>
        <p:pic>
          <p:nvPicPr>
            <p:cNvPr id="11" name="Grafik 10" descr="Benutzer Silhouette">
              <a:extLst>
                <a:ext uri="{FF2B5EF4-FFF2-40B4-BE49-F238E27FC236}">
                  <a16:creationId xmlns:a16="http://schemas.microsoft.com/office/drawing/2014/main" id="{AF78C597-67B2-5592-2170-8FCEC311296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18978" y="3903208"/>
              <a:ext cx="448418" cy="448418"/>
            </a:xfrm>
            <a:prstGeom prst="rect">
              <a:avLst/>
            </a:prstGeom>
          </p:spPr>
        </p:pic>
      </p:grpSp>
      <p:pic>
        <p:nvPicPr>
          <p:cNvPr id="12" name="Grafik 11" descr="Benutzer Silhouette">
            <a:extLst>
              <a:ext uri="{FF2B5EF4-FFF2-40B4-BE49-F238E27FC236}">
                <a16:creationId xmlns:a16="http://schemas.microsoft.com/office/drawing/2014/main" id="{F5D92491-AEFB-7B9B-264A-5E71AD0B5A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30732" y="1891859"/>
            <a:ext cx="448418" cy="44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540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593D380-F508-8EE4-7740-3C7771109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A63C40-9E43-B7F0-9FBF-78476D018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Druckvorlage Interessenvertretung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DBBC9A-9B38-134D-245A-E0B726561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9</a:t>
            </a:fld>
            <a:endParaRPr lang="de-AT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265E651F-2FE4-1D9C-F3B9-B6342F115121}"/>
              </a:ext>
            </a:extLst>
          </p:cNvPr>
          <p:cNvSpPr/>
          <p:nvPr/>
        </p:nvSpPr>
        <p:spPr>
          <a:xfrm>
            <a:off x="261257" y="1889915"/>
            <a:ext cx="2772000" cy="4093029"/>
          </a:xfrm>
          <a:custGeom>
            <a:avLst/>
            <a:gdLst>
              <a:gd name="csX0" fmla="*/ 0 w 2772000"/>
              <a:gd name="csY0" fmla="*/ 0 h 4093029"/>
              <a:gd name="csX1" fmla="*/ 748440 w 2772000"/>
              <a:gd name="csY1" fmla="*/ 0 h 4093029"/>
              <a:gd name="csX2" fmla="*/ 1496880 w 2772000"/>
              <a:gd name="csY2" fmla="*/ 0 h 4093029"/>
              <a:gd name="csX3" fmla="*/ 2772000 w 2772000"/>
              <a:gd name="csY3" fmla="*/ 0 h 4093029"/>
              <a:gd name="csX4" fmla="*/ 2772000 w 2772000"/>
              <a:gd name="csY4" fmla="*/ 559381 h 4093029"/>
              <a:gd name="csX5" fmla="*/ 2772000 w 2772000"/>
              <a:gd name="csY5" fmla="*/ 1323413 h 4093029"/>
              <a:gd name="csX6" fmla="*/ 2772000 w 2772000"/>
              <a:gd name="csY6" fmla="*/ 2005584 h 4093029"/>
              <a:gd name="csX7" fmla="*/ 2772000 w 2772000"/>
              <a:gd name="csY7" fmla="*/ 2564965 h 4093029"/>
              <a:gd name="csX8" fmla="*/ 2772000 w 2772000"/>
              <a:gd name="csY8" fmla="*/ 3124345 h 4093029"/>
              <a:gd name="csX9" fmla="*/ 2772000 w 2772000"/>
              <a:gd name="csY9" fmla="*/ 4093029 h 4093029"/>
              <a:gd name="csX10" fmla="*/ 2134440 w 2772000"/>
              <a:gd name="csY10" fmla="*/ 4093029 h 4093029"/>
              <a:gd name="csX11" fmla="*/ 1469160 w 2772000"/>
              <a:gd name="csY11" fmla="*/ 4093029 h 4093029"/>
              <a:gd name="csX12" fmla="*/ 748440 w 2772000"/>
              <a:gd name="csY12" fmla="*/ 4093029 h 4093029"/>
              <a:gd name="csX13" fmla="*/ 0 w 2772000"/>
              <a:gd name="csY13" fmla="*/ 4093029 h 4093029"/>
              <a:gd name="csX14" fmla="*/ 0 w 2772000"/>
              <a:gd name="csY14" fmla="*/ 3533648 h 4093029"/>
              <a:gd name="csX15" fmla="*/ 0 w 2772000"/>
              <a:gd name="csY15" fmla="*/ 2810547 h 4093029"/>
              <a:gd name="csX16" fmla="*/ 0 w 2772000"/>
              <a:gd name="csY16" fmla="*/ 2210236 h 4093029"/>
              <a:gd name="csX17" fmla="*/ 0 w 2772000"/>
              <a:gd name="csY17" fmla="*/ 1609925 h 4093029"/>
              <a:gd name="csX18" fmla="*/ 0 w 2772000"/>
              <a:gd name="csY18" fmla="*/ 968684 h 4093029"/>
              <a:gd name="csX19" fmla="*/ 0 w 2772000"/>
              <a:gd name="csY19" fmla="*/ 0 h 40930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2772000" h="4093029" fill="none" extrusionOk="0">
                <a:moveTo>
                  <a:pt x="0" y="0"/>
                </a:moveTo>
                <a:cubicBezTo>
                  <a:pt x="372100" y="17856"/>
                  <a:pt x="480811" y="-32841"/>
                  <a:pt x="748440" y="0"/>
                </a:cubicBezTo>
                <a:cubicBezTo>
                  <a:pt x="1016069" y="32841"/>
                  <a:pt x="1269454" y="-30745"/>
                  <a:pt x="1496880" y="0"/>
                </a:cubicBezTo>
                <a:cubicBezTo>
                  <a:pt x="1724306" y="30745"/>
                  <a:pt x="2460124" y="36134"/>
                  <a:pt x="2772000" y="0"/>
                </a:cubicBezTo>
                <a:cubicBezTo>
                  <a:pt x="2774005" y="205971"/>
                  <a:pt x="2768994" y="337495"/>
                  <a:pt x="2772000" y="559381"/>
                </a:cubicBezTo>
                <a:cubicBezTo>
                  <a:pt x="2775006" y="781267"/>
                  <a:pt x="2793698" y="975992"/>
                  <a:pt x="2772000" y="1323413"/>
                </a:cubicBezTo>
                <a:cubicBezTo>
                  <a:pt x="2750302" y="1670834"/>
                  <a:pt x="2742160" y="1864665"/>
                  <a:pt x="2772000" y="2005584"/>
                </a:cubicBezTo>
                <a:cubicBezTo>
                  <a:pt x="2801840" y="2146503"/>
                  <a:pt x="2777893" y="2447889"/>
                  <a:pt x="2772000" y="2564965"/>
                </a:cubicBezTo>
                <a:cubicBezTo>
                  <a:pt x="2766107" y="2682041"/>
                  <a:pt x="2753919" y="2866007"/>
                  <a:pt x="2772000" y="3124345"/>
                </a:cubicBezTo>
                <a:cubicBezTo>
                  <a:pt x="2790081" y="3382683"/>
                  <a:pt x="2742618" y="3810466"/>
                  <a:pt x="2772000" y="4093029"/>
                </a:cubicBezTo>
                <a:cubicBezTo>
                  <a:pt x="2535723" y="4091575"/>
                  <a:pt x="2440627" y="4077090"/>
                  <a:pt x="2134440" y="4093029"/>
                </a:cubicBezTo>
                <a:cubicBezTo>
                  <a:pt x="1828253" y="4108968"/>
                  <a:pt x="1687777" y="4079921"/>
                  <a:pt x="1469160" y="4093029"/>
                </a:cubicBezTo>
                <a:cubicBezTo>
                  <a:pt x="1250543" y="4106137"/>
                  <a:pt x="994711" y="4079388"/>
                  <a:pt x="748440" y="4093029"/>
                </a:cubicBezTo>
                <a:cubicBezTo>
                  <a:pt x="502169" y="4106670"/>
                  <a:pt x="173618" y="4060704"/>
                  <a:pt x="0" y="4093029"/>
                </a:cubicBezTo>
                <a:cubicBezTo>
                  <a:pt x="-22245" y="3934009"/>
                  <a:pt x="11537" y="3752703"/>
                  <a:pt x="0" y="3533648"/>
                </a:cubicBezTo>
                <a:cubicBezTo>
                  <a:pt x="-11537" y="3314593"/>
                  <a:pt x="4791" y="3035636"/>
                  <a:pt x="0" y="2810547"/>
                </a:cubicBezTo>
                <a:cubicBezTo>
                  <a:pt x="-4791" y="2585458"/>
                  <a:pt x="27303" y="2380726"/>
                  <a:pt x="0" y="2210236"/>
                </a:cubicBezTo>
                <a:cubicBezTo>
                  <a:pt x="-27303" y="2039746"/>
                  <a:pt x="-17104" y="1797788"/>
                  <a:pt x="0" y="1609925"/>
                </a:cubicBezTo>
                <a:cubicBezTo>
                  <a:pt x="17104" y="1422062"/>
                  <a:pt x="-4408" y="1240361"/>
                  <a:pt x="0" y="968684"/>
                </a:cubicBezTo>
                <a:cubicBezTo>
                  <a:pt x="4408" y="697007"/>
                  <a:pt x="-46205" y="362211"/>
                  <a:pt x="0" y="0"/>
                </a:cubicBezTo>
                <a:close/>
              </a:path>
              <a:path w="2772000" h="4093029" stroke="0" extrusionOk="0">
                <a:moveTo>
                  <a:pt x="0" y="0"/>
                </a:moveTo>
                <a:cubicBezTo>
                  <a:pt x="246393" y="-9667"/>
                  <a:pt x="452588" y="15909"/>
                  <a:pt x="609840" y="0"/>
                </a:cubicBezTo>
                <a:cubicBezTo>
                  <a:pt x="767092" y="-15909"/>
                  <a:pt x="1163770" y="-23899"/>
                  <a:pt x="1358280" y="0"/>
                </a:cubicBezTo>
                <a:cubicBezTo>
                  <a:pt x="1552790" y="23899"/>
                  <a:pt x="1728026" y="18021"/>
                  <a:pt x="2023560" y="0"/>
                </a:cubicBezTo>
                <a:cubicBezTo>
                  <a:pt x="2319094" y="-18021"/>
                  <a:pt x="2505400" y="-10867"/>
                  <a:pt x="2772000" y="0"/>
                </a:cubicBezTo>
                <a:cubicBezTo>
                  <a:pt x="2798395" y="210642"/>
                  <a:pt x="2789179" y="458474"/>
                  <a:pt x="2772000" y="641241"/>
                </a:cubicBezTo>
                <a:cubicBezTo>
                  <a:pt x="2754821" y="824008"/>
                  <a:pt x="2788901" y="1121443"/>
                  <a:pt x="2772000" y="1364343"/>
                </a:cubicBezTo>
                <a:cubicBezTo>
                  <a:pt x="2755099" y="1607243"/>
                  <a:pt x="2776812" y="1656844"/>
                  <a:pt x="2772000" y="1923724"/>
                </a:cubicBezTo>
                <a:cubicBezTo>
                  <a:pt x="2767188" y="2190604"/>
                  <a:pt x="2736793" y="2397296"/>
                  <a:pt x="2772000" y="2646825"/>
                </a:cubicBezTo>
                <a:cubicBezTo>
                  <a:pt x="2807207" y="2896354"/>
                  <a:pt x="2778097" y="3016927"/>
                  <a:pt x="2772000" y="3288067"/>
                </a:cubicBezTo>
                <a:cubicBezTo>
                  <a:pt x="2765903" y="3559207"/>
                  <a:pt x="2782163" y="3876394"/>
                  <a:pt x="2772000" y="4093029"/>
                </a:cubicBezTo>
                <a:cubicBezTo>
                  <a:pt x="2432178" y="4110341"/>
                  <a:pt x="2408818" y="4090128"/>
                  <a:pt x="2051280" y="4093029"/>
                </a:cubicBezTo>
                <a:cubicBezTo>
                  <a:pt x="1693742" y="4095930"/>
                  <a:pt x="1686861" y="4126165"/>
                  <a:pt x="1358280" y="4093029"/>
                </a:cubicBezTo>
                <a:cubicBezTo>
                  <a:pt x="1029699" y="4059893"/>
                  <a:pt x="872806" y="4115996"/>
                  <a:pt x="665280" y="4093029"/>
                </a:cubicBezTo>
                <a:cubicBezTo>
                  <a:pt x="457754" y="4070062"/>
                  <a:pt x="318365" y="4099621"/>
                  <a:pt x="0" y="4093029"/>
                </a:cubicBezTo>
                <a:cubicBezTo>
                  <a:pt x="3804" y="3896905"/>
                  <a:pt x="-18689" y="3676056"/>
                  <a:pt x="0" y="3492718"/>
                </a:cubicBezTo>
                <a:cubicBezTo>
                  <a:pt x="18689" y="3309380"/>
                  <a:pt x="-25100" y="3020907"/>
                  <a:pt x="0" y="2810547"/>
                </a:cubicBezTo>
                <a:cubicBezTo>
                  <a:pt x="25100" y="2600187"/>
                  <a:pt x="-3990" y="2381197"/>
                  <a:pt x="0" y="2169305"/>
                </a:cubicBezTo>
                <a:cubicBezTo>
                  <a:pt x="3990" y="1957413"/>
                  <a:pt x="-6783" y="1638826"/>
                  <a:pt x="0" y="1487134"/>
                </a:cubicBezTo>
                <a:cubicBezTo>
                  <a:pt x="6783" y="1335442"/>
                  <a:pt x="21384" y="1074815"/>
                  <a:pt x="0" y="845893"/>
                </a:cubicBezTo>
                <a:cubicBezTo>
                  <a:pt x="-21384" y="616971"/>
                  <a:pt x="12632" y="401431"/>
                  <a:pt x="0" y="0"/>
                </a:cubicBezTo>
                <a:close/>
              </a:path>
            </a:pathLst>
          </a:custGeom>
          <a:solidFill>
            <a:srgbClr val="C2EFFA"/>
          </a:solidFill>
          <a:ln>
            <a:solidFill>
              <a:srgbClr val="1096B6"/>
            </a:solidFill>
            <a:extLst>
              <a:ext uri="{C807C97D-BFC1-408E-A445-0C87EB9F89A2}">
                <ask:lineSketchStyleProps xmlns:ask="http://schemas.microsoft.com/office/drawing/2018/sketchyshapes" sd="56552974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AT" dirty="0">
                <a:solidFill>
                  <a:srgbClr val="1096B6"/>
                </a:solidFill>
              </a:rPr>
              <a:t>Wirtschaftskammer Österreich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B5407EC-E2A2-E59E-9766-B973E971644D}"/>
              </a:ext>
            </a:extLst>
          </p:cNvPr>
          <p:cNvSpPr/>
          <p:nvPr/>
        </p:nvSpPr>
        <p:spPr>
          <a:xfrm>
            <a:off x="3225282" y="1889915"/>
            <a:ext cx="2772000" cy="4093029"/>
          </a:xfrm>
          <a:custGeom>
            <a:avLst/>
            <a:gdLst>
              <a:gd name="csX0" fmla="*/ 0 w 2772000"/>
              <a:gd name="csY0" fmla="*/ 0 h 4093029"/>
              <a:gd name="csX1" fmla="*/ 748440 w 2772000"/>
              <a:gd name="csY1" fmla="*/ 0 h 4093029"/>
              <a:gd name="csX2" fmla="*/ 1496880 w 2772000"/>
              <a:gd name="csY2" fmla="*/ 0 h 4093029"/>
              <a:gd name="csX3" fmla="*/ 2772000 w 2772000"/>
              <a:gd name="csY3" fmla="*/ 0 h 4093029"/>
              <a:gd name="csX4" fmla="*/ 2772000 w 2772000"/>
              <a:gd name="csY4" fmla="*/ 559381 h 4093029"/>
              <a:gd name="csX5" fmla="*/ 2772000 w 2772000"/>
              <a:gd name="csY5" fmla="*/ 1323413 h 4093029"/>
              <a:gd name="csX6" fmla="*/ 2772000 w 2772000"/>
              <a:gd name="csY6" fmla="*/ 2005584 h 4093029"/>
              <a:gd name="csX7" fmla="*/ 2772000 w 2772000"/>
              <a:gd name="csY7" fmla="*/ 2564965 h 4093029"/>
              <a:gd name="csX8" fmla="*/ 2772000 w 2772000"/>
              <a:gd name="csY8" fmla="*/ 3124345 h 4093029"/>
              <a:gd name="csX9" fmla="*/ 2772000 w 2772000"/>
              <a:gd name="csY9" fmla="*/ 4093029 h 4093029"/>
              <a:gd name="csX10" fmla="*/ 2134440 w 2772000"/>
              <a:gd name="csY10" fmla="*/ 4093029 h 4093029"/>
              <a:gd name="csX11" fmla="*/ 1469160 w 2772000"/>
              <a:gd name="csY11" fmla="*/ 4093029 h 4093029"/>
              <a:gd name="csX12" fmla="*/ 748440 w 2772000"/>
              <a:gd name="csY12" fmla="*/ 4093029 h 4093029"/>
              <a:gd name="csX13" fmla="*/ 0 w 2772000"/>
              <a:gd name="csY13" fmla="*/ 4093029 h 4093029"/>
              <a:gd name="csX14" fmla="*/ 0 w 2772000"/>
              <a:gd name="csY14" fmla="*/ 3533648 h 4093029"/>
              <a:gd name="csX15" fmla="*/ 0 w 2772000"/>
              <a:gd name="csY15" fmla="*/ 2810547 h 4093029"/>
              <a:gd name="csX16" fmla="*/ 0 w 2772000"/>
              <a:gd name="csY16" fmla="*/ 2210236 h 4093029"/>
              <a:gd name="csX17" fmla="*/ 0 w 2772000"/>
              <a:gd name="csY17" fmla="*/ 1609925 h 4093029"/>
              <a:gd name="csX18" fmla="*/ 0 w 2772000"/>
              <a:gd name="csY18" fmla="*/ 968684 h 4093029"/>
              <a:gd name="csX19" fmla="*/ 0 w 2772000"/>
              <a:gd name="csY19" fmla="*/ 0 h 40930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2772000" h="4093029" fill="none" extrusionOk="0">
                <a:moveTo>
                  <a:pt x="0" y="0"/>
                </a:moveTo>
                <a:cubicBezTo>
                  <a:pt x="372100" y="17856"/>
                  <a:pt x="480811" y="-32841"/>
                  <a:pt x="748440" y="0"/>
                </a:cubicBezTo>
                <a:cubicBezTo>
                  <a:pt x="1016069" y="32841"/>
                  <a:pt x="1269454" y="-30745"/>
                  <a:pt x="1496880" y="0"/>
                </a:cubicBezTo>
                <a:cubicBezTo>
                  <a:pt x="1724306" y="30745"/>
                  <a:pt x="2460124" y="36134"/>
                  <a:pt x="2772000" y="0"/>
                </a:cubicBezTo>
                <a:cubicBezTo>
                  <a:pt x="2774005" y="205971"/>
                  <a:pt x="2768994" y="337495"/>
                  <a:pt x="2772000" y="559381"/>
                </a:cubicBezTo>
                <a:cubicBezTo>
                  <a:pt x="2775006" y="781267"/>
                  <a:pt x="2793698" y="975992"/>
                  <a:pt x="2772000" y="1323413"/>
                </a:cubicBezTo>
                <a:cubicBezTo>
                  <a:pt x="2750302" y="1670834"/>
                  <a:pt x="2742160" y="1864665"/>
                  <a:pt x="2772000" y="2005584"/>
                </a:cubicBezTo>
                <a:cubicBezTo>
                  <a:pt x="2801840" y="2146503"/>
                  <a:pt x="2777893" y="2447889"/>
                  <a:pt x="2772000" y="2564965"/>
                </a:cubicBezTo>
                <a:cubicBezTo>
                  <a:pt x="2766107" y="2682041"/>
                  <a:pt x="2753919" y="2866007"/>
                  <a:pt x="2772000" y="3124345"/>
                </a:cubicBezTo>
                <a:cubicBezTo>
                  <a:pt x="2790081" y="3382683"/>
                  <a:pt x="2742618" y="3810466"/>
                  <a:pt x="2772000" y="4093029"/>
                </a:cubicBezTo>
                <a:cubicBezTo>
                  <a:pt x="2535723" y="4091575"/>
                  <a:pt x="2440627" y="4077090"/>
                  <a:pt x="2134440" y="4093029"/>
                </a:cubicBezTo>
                <a:cubicBezTo>
                  <a:pt x="1828253" y="4108968"/>
                  <a:pt x="1687777" y="4079921"/>
                  <a:pt x="1469160" y="4093029"/>
                </a:cubicBezTo>
                <a:cubicBezTo>
                  <a:pt x="1250543" y="4106137"/>
                  <a:pt x="994711" y="4079388"/>
                  <a:pt x="748440" y="4093029"/>
                </a:cubicBezTo>
                <a:cubicBezTo>
                  <a:pt x="502169" y="4106670"/>
                  <a:pt x="173618" y="4060704"/>
                  <a:pt x="0" y="4093029"/>
                </a:cubicBezTo>
                <a:cubicBezTo>
                  <a:pt x="-22245" y="3934009"/>
                  <a:pt x="11537" y="3752703"/>
                  <a:pt x="0" y="3533648"/>
                </a:cubicBezTo>
                <a:cubicBezTo>
                  <a:pt x="-11537" y="3314593"/>
                  <a:pt x="4791" y="3035636"/>
                  <a:pt x="0" y="2810547"/>
                </a:cubicBezTo>
                <a:cubicBezTo>
                  <a:pt x="-4791" y="2585458"/>
                  <a:pt x="27303" y="2380726"/>
                  <a:pt x="0" y="2210236"/>
                </a:cubicBezTo>
                <a:cubicBezTo>
                  <a:pt x="-27303" y="2039746"/>
                  <a:pt x="-17104" y="1797788"/>
                  <a:pt x="0" y="1609925"/>
                </a:cubicBezTo>
                <a:cubicBezTo>
                  <a:pt x="17104" y="1422062"/>
                  <a:pt x="-4408" y="1240361"/>
                  <a:pt x="0" y="968684"/>
                </a:cubicBezTo>
                <a:cubicBezTo>
                  <a:pt x="4408" y="697007"/>
                  <a:pt x="-46205" y="362211"/>
                  <a:pt x="0" y="0"/>
                </a:cubicBezTo>
                <a:close/>
              </a:path>
              <a:path w="2772000" h="4093029" stroke="0" extrusionOk="0">
                <a:moveTo>
                  <a:pt x="0" y="0"/>
                </a:moveTo>
                <a:cubicBezTo>
                  <a:pt x="246393" y="-9667"/>
                  <a:pt x="452588" y="15909"/>
                  <a:pt x="609840" y="0"/>
                </a:cubicBezTo>
                <a:cubicBezTo>
                  <a:pt x="767092" y="-15909"/>
                  <a:pt x="1163770" y="-23899"/>
                  <a:pt x="1358280" y="0"/>
                </a:cubicBezTo>
                <a:cubicBezTo>
                  <a:pt x="1552790" y="23899"/>
                  <a:pt x="1728026" y="18021"/>
                  <a:pt x="2023560" y="0"/>
                </a:cubicBezTo>
                <a:cubicBezTo>
                  <a:pt x="2319094" y="-18021"/>
                  <a:pt x="2505400" y="-10867"/>
                  <a:pt x="2772000" y="0"/>
                </a:cubicBezTo>
                <a:cubicBezTo>
                  <a:pt x="2798395" y="210642"/>
                  <a:pt x="2789179" y="458474"/>
                  <a:pt x="2772000" y="641241"/>
                </a:cubicBezTo>
                <a:cubicBezTo>
                  <a:pt x="2754821" y="824008"/>
                  <a:pt x="2788901" y="1121443"/>
                  <a:pt x="2772000" y="1364343"/>
                </a:cubicBezTo>
                <a:cubicBezTo>
                  <a:pt x="2755099" y="1607243"/>
                  <a:pt x="2776812" y="1656844"/>
                  <a:pt x="2772000" y="1923724"/>
                </a:cubicBezTo>
                <a:cubicBezTo>
                  <a:pt x="2767188" y="2190604"/>
                  <a:pt x="2736793" y="2397296"/>
                  <a:pt x="2772000" y="2646825"/>
                </a:cubicBezTo>
                <a:cubicBezTo>
                  <a:pt x="2807207" y="2896354"/>
                  <a:pt x="2778097" y="3016927"/>
                  <a:pt x="2772000" y="3288067"/>
                </a:cubicBezTo>
                <a:cubicBezTo>
                  <a:pt x="2765903" y="3559207"/>
                  <a:pt x="2782163" y="3876394"/>
                  <a:pt x="2772000" y="4093029"/>
                </a:cubicBezTo>
                <a:cubicBezTo>
                  <a:pt x="2432178" y="4110341"/>
                  <a:pt x="2408818" y="4090128"/>
                  <a:pt x="2051280" y="4093029"/>
                </a:cubicBezTo>
                <a:cubicBezTo>
                  <a:pt x="1693742" y="4095930"/>
                  <a:pt x="1686861" y="4126165"/>
                  <a:pt x="1358280" y="4093029"/>
                </a:cubicBezTo>
                <a:cubicBezTo>
                  <a:pt x="1029699" y="4059893"/>
                  <a:pt x="872806" y="4115996"/>
                  <a:pt x="665280" y="4093029"/>
                </a:cubicBezTo>
                <a:cubicBezTo>
                  <a:pt x="457754" y="4070062"/>
                  <a:pt x="318365" y="4099621"/>
                  <a:pt x="0" y="4093029"/>
                </a:cubicBezTo>
                <a:cubicBezTo>
                  <a:pt x="3804" y="3896905"/>
                  <a:pt x="-18689" y="3676056"/>
                  <a:pt x="0" y="3492718"/>
                </a:cubicBezTo>
                <a:cubicBezTo>
                  <a:pt x="18689" y="3309380"/>
                  <a:pt x="-25100" y="3020907"/>
                  <a:pt x="0" y="2810547"/>
                </a:cubicBezTo>
                <a:cubicBezTo>
                  <a:pt x="25100" y="2600187"/>
                  <a:pt x="-3990" y="2381197"/>
                  <a:pt x="0" y="2169305"/>
                </a:cubicBezTo>
                <a:cubicBezTo>
                  <a:pt x="3990" y="1957413"/>
                  <a:pt x="-6783" y="1638826"/>
                  <a:pt x="0" y="1487134"/>
                </a:cubicBezTo>
                <a:cubicBezTo>
                  <a:pt x="6783" y="1335442"/>
                  <a:pt x="21384" y="1074815"/>
                  <a:pt x="0" y="845893"/>
                </a:cubicBezTo>
                <a:cubicBezTo>
                  <a:pt x="-21384" y="616971"/>
                  <a:pt x="12632" y="401431"/>
                  <a:pt x="0" y="0"/>
                </a:cubicBezTo>
                <a:close/>
              </a:path>
            </a:pathLst>
          </a:custGeom>
          <a:solidFill>
            <a:srgbClr val="C2EFFA"/>
          </a:solidFill>
          <a:ln>
            <a:solidFill>
              <a:srgbClr val="1096B6"/>
            </a:solidFill>
            <a:extLst>
              <a:ext uri="{C807C97D-BFC1-408E-A445-0C87EB9F89A2}">
                <ask:lineSketchStyleProps xmlns:ask="http://schemas.microsoft.com/office/drawing/2018/sketchyshapes" sd="56552974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AT" dirty="0">
                <a:solidFill>
                  <a:srgbClr val="1096B6"/>
                </a:solidFill>
              </a:rPr>
              <a:t>Landwirtschaftskammer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F91AF0D-475B-735E-068A-E20FC8F7B68C}"/>
              </a:ext>
            </a:extLst>
          </p:cNvPr>
          <p:cNvSpPr/>
          <p:nvPr/>
        </p:nvSpPr>
        <p:spPr>
          <a:xfrm>
            <a:off x="6189307" y="1889915"/>
            <a:ext cx="2772000" cy="4093029"/>
          </a:xfrm>
          <a:custGeom>
            <a:avLst/>
            <a:gdLst>
              <a:gd name="csX0" fmla="*/ 0 w 2772000"/>
              <a:gd name="csY0" fmla="*/ 0 h 4093029"/>
              <a:gd name="csX1" fmla="*/ 748440 w 2772000"/>
              <a:gd name="csY1" fmla="*/ 0 h 4093029"/>
              <a:gd name="csX2" fmla="*/ 1496880 w 2772000"/>
              <a:gd name="csY2" fmla="*/ 0 h 4093029"/>
              <a:gd name="csX3" fmla="*/ 2772000 w 2772000"/>
              <a:gd name="csY3" fmla="*/ 0 h 4093029"/>
              <a:gd name="csX4" fmla="*/ 2772000 w 2772000"/>
              <a:gd name="csY4" fmla="*/ 559381 h 4093029"/>
              <a:gd name="csX5" fmla="*/ 2772000 w 2772000"/>
              <a:gd name="csY5" fmla="*/ 1323413 h 4093029"/>
              <a:gd name="csX6" fmla="*/ 2772000 w 2772000"/>
              <a:gd name="csY6" fmla="*/ 2005584 h 4093029"/>
              <a:gd name="csX7" fmla="*/ 2772000 w 2772000"/>
              <a:gd name="csY7" fmla="*/ 2564965 h 4093029"/>
              <a:gd name="csX8" fmla="*/ 2772000 w 2772000"/>
              <a:gd name="csY8" fmla="*/ 3124345 h 4093029"/>
              <a:gd name="csX9" fmla="*/ 2772000 w 2772000"/>
              <a:gd name="csY9" fmla="*/ 4093029 h 4093029"/>
              <a:gd name="csX10" fmla="*/ 2134440 w 2772000"/>
              <a:gd name="csY10" fmla="*/ 4093029 h 4093029"/>
              <a:gd name="csX11" fmla="*/ 1469160 w 2772000"/>
              <a:gd name="csY11" fmla="*/ 4093029 h 4093029"/>
              <a:gd name="csX12" fmla="*/ 748440 w 2772000"/>
              <a:gd name="csY12" fmla="*/ 4093029 h 4093029"/>
              <a:gd name="csX13" fmla="*/ 0 w 2772000"/>
              <a:gd name="csY13" fmla="*/ 4093029 h 4093029"/>
              <a:gd name="csX14" fmla="*/ 0 w 2772000"/>
              <a:gd name="csY14" fmla="*/ 3533648 h 4093029"/>
              <a:gd name="csX15" fmla="*/ 0 w 2772000"/>
              <a:gd name="csY15" fmla="*/ 2810547 h 4093029"/>
              <a:gd name="csX16" fmla="*/ 0 w 2772000"/>
              <a:gd name="csY16" fmla="*/ 2210236 h 4093029"/>
              <a:gd name="csX17" fmla="*/ 0 w 2772000"/>
              <a:gd name="csY17" fmla="*/ 1609925 h 4093029"/>
              <a:gd name="csX18" fmla="*/ 0 w 2772000"/>
              <a:gd name="csY18" fmla="*/ 968684 h 4093029"/>
              <a:gd name="csX19" fmla="*/ 0 w 2772000"/>
              <a:gd name="csY19" fmla="*/ 0 h 40930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2772000" h="4093029" fill="none" extrusionOk="0">
                <a:moveTo>
                  <a:pt x="0" y="0"/>
                </a:moveTo>
                <a:cubicBezTo>
                  <a:pt x="372100" y="17856"/>
                  <a:pt x="480811" y="-32841"/>
                  <a:pt x="748440" y="0"/>
                </a:cubicBezTo>
                <a:cubicBezTo>
                  <a:pt x="1016069" y="32841"/>
                  <a:pt x="1269454" y="-30745"/>
                  <a:pt x="1496880" y="0"/>
                </a:cubicBezTo>
                <a:cubicBezTo>
                  <a:pt x="1724306" y="30745"/>
                  <a:pt x="2460124" y="36134"/>
                  <a:pt x="2772000" y="0"/>
                </a:cubicBezTo>
                <a:cubicBezTo>
                  <a:pt x="2774005" y="205971"/>
                  <a:pt x="2768994" y="337495"/>
                  <a:pt x="2772000" y="559381"/>
                </a:cubicBezTo>
                <a:cubicBezTo>
                  <a:pt x="2775006" y="781267"/>
                  <a:pt x="2793698" y="975992"/>
                  <a:pt x="2772000" y="1323413"/>
                </a:cubicBezTo>
                <a:cubicBezTo>
                  <a:pt x="2750302" y="1670834"/>
                  <a:pt x="2742160" y="1864665"/>
                  <a:pt x="2772000" y="2005584"/>
                </a:cubicBezTo>
                <a:cubicBezTo>
                  <a:pt x="2801840" y="2146503"/>
                  <a:pt x="2777893" y="2447889"/>
                  <a:pt x="2772000" y="2564965"/>
                </a:cubicBezTo>
                <a:cubicBezTo>
                  <a:pt x="2766107" y="2682041"/>
                  <a:pt x="2753919" y="2866007"/>
                  <a:pt x="2772000" y="3124345"/>
                </a:cubicBezTo>
                <a:cubicBezTo>
                  <a:pt x="2790081" y="3382683"/>
                  <a:pt x="2742618" y="3810466"/>
                  <a:pt x="2772000" y="4093029"/>
                </a:cubicBezTo>
                <a:cubicBezTo>
                  <a:pt x="2535723" y="4091575"/>
                  <a:pt x="2440627" y="4077090"/>
                  <a:pt x="2134440" y="4093029"/>
                </a:cubicBezTo>
                <a:cubicBezTo>
                  <a:pt x="1828253" y="4108968"/>
                  <a:pt x="1687777" y="4079921"/>
                  <a:pt x="1469160" y="4093029"/>
                </a:cubicBezTo>
                <a:cubicBezTo>
                  <a:pt x="1250543" y="4106137"/>
                  <a:pt x="994711" y="4079388"/>
                  <a:pt x="748440" y="4093029"/>
                </a:cubicBezTo>
                <a:cubicBezTo>
                  <a:pt x="502169" y="4106670"/>
                  <a:pt x="173618" y="4060704"/>
                  <a:pt x="0" y="4093029"/>
                </a:cubicBezTo>
                <a:cubicBezTo>
                  <a:pt x="-22245" y="3934009"/>
                  <a:pt x="11537" y="3752703"/>
                  <a:pt x="0" y="3533648"/>
                </a:cubicBezTo>
                <a:cubicBezTo>
                  <a:pt x="-11537" y="3314593"/>
                  <a:pt x="4791" y="3035636"/>
                  <a:pt x="0" y="2810547"/>
                </a:cubicBezTo>
                <a:cubicBezTo>
                  <a:pt x="-4791" y="2585458"/>
                  <a:pt x="27303" y="2380726"/>
                  <a:pt x="0" y="2210236"/>
                </a:cubicBezTo>
                <a:cubicBezTo>
                  <a:pt x="-27303" y="2039746"/>
                  <a:pt x="-17104" y="1797788"/>
                  <a:pt x="0" y="1609925"/>
                </a:cubicBezTo>
                <a:cubicBezTo>
                  <a:pt x="17104" y="1422062"/>
                  <a:pt x="-4408" y="1240361"/>
                  <a:pt x="0" y="968684"/>
                </a:cubicBezTo>
                <a:cubicBezTo>
                  <a:pt x="4408" y="697007"/>
                  <a:pt x="-46205" y="362211"/>
                  <a:pt x="0" y="0"/>
                </a:cubicBezTo>
                <a:close/>
              </a:path>
              <a:path w="2772000" h="4093029" stroke="0" extrusionOk="0">
                <a:moveTo>
                  <a:pt x="0" y="0"/>
                </a:moveTo>
                <a:cubicBezTo>
                  <a:pt x="246393" y="-9667"/>
                  <a:pt x="452588" y="15909"/>
                  <a:pt x="609840" y="0"/>
                </a:cubicBezTo>
                <a:cubicBezTo>
                  <a:pt x="767092" y="-15909"/>
                  <a:pt x="1163770" y="-23899"/>
                  <a:pt x="1358280" y="0"/>
                </a:cubicBezTo>
                <a:cubicBezTo>
                  <a:pt x="1552790" y="23899"/>
                  <a:pt x="1728026" y="18021"/>
                  <a:pt x="2023560" y="0"/>
                </a:cubicBezTo>
                <a:cubicBezTo>
                  <a:pt x="2319094" y="-18021"/>
                  <a:pt x="2505400" y="-10867"/>
                  <a:pt x="2772000" y="0"/>
                </a:cubicBezTo>
                <a:cubicBezTo>
                  <a:pt x="2798395" y="210642"/>
                  <a:pt x="2789179" y="458474"/>
                  <a:pt x="2772000" y="641241"/>
                </a:cubicBezTo>
                <a:cubicBezTo>
                  <a:pt x="2754821" y="824008"/>
                  <a:pt x="2788901" y="1121443"/>
                  <a:pt x="2772000" y="1364343"/>
                </a:cubicBezTo>
                <a:cubicBezTo>
                  <a:pt x="2755099" y="1607243"/>
                  <a:pt x="2776812" y="1656844"/>
                  <a:pt x="2772000" y="1923724"/>
                </a:cubicBezTo>
                <a:cubicBezTo>
                  <a:pt x="2767188" y="2190604"/>
                  <a:pt x="2736793" y="2397296"/>
                  <a:pt x="2772000" y="2646825"/>
                </a:cubicBezTo>
                <a:cubicBezTo>
                  <a:pt x="2807207" y="2896354"/>
                  <a:pt x="2778097" y="3016927"/>
                  <a:pt x="2772000" y="3288067"/>
                </a:cubicBezTo>
                <a:cubicBezTo>
                  <a:pt x="2765903" y="3559207"/>
                  <a:pt x="2782163" y="3876394"/>
                  <a:pt x="2772000" y="4093029"/>
                </a:cubicBezTo>
                <a:cubicBezTo>
                  <a:pt x="2432178" y="4110341"/>
                  <a:pt x="2408818" y="4090128"/>
                  <a:pt x="2051280" y="4093029"/>
                </a:cubicBezTo>
                <a:cubicBezTo>
                  <a:pt x="1693742" y="4095930"/>
                  <a:pt x="1686861" y="4126165"/>
                  <a:pt x="1358280" y="4093029"/>
                </a:cubicBezTo>
                <a:cubicBezTo>
                  <a:pt x="1029699" y="4059893"/>
                  <a:pt x="872806" y="4115996"/>
                  <a:pt x="665280" y="4093029"/>
                </a:cubicBezTo>
                <a:cubicBezTo>
                  <a:pt x="457754" y="4070062"/>
                  <a:pt x="318365" y="4099621"/>
                  <a:pt x="0" y="4093029"/>
                </a:cubicBezTo>
                <a:cubicBezTo>
                  <a:pt x="3804" y="3896905"/>
                  <a:pt x="-18689" y="3676056"/>
                  <a:pt x="0" y="3492718"/>
                </a:cubicBezTo>
                <a:cubicBezTo>
                  <a:pt x="18689" y="3309380"/>
                  <a:pt x="-25100" y="3020907"/>
                  <a:pt x="0" y="2810547"/>
                </a:cubicBezTo>
                <a:cubicBezTo>
                  <a:pt x="25100" y="2600187"/>
                  <a:pt x="-3990" y="2381197"/>
                  <a:pt x="0" y="2169305"/>
                </a:cubicBezTo>
                <a:cubicBezTo>
                  <a:pt x="3990" y="1957413"/>
                  <a:pt x="-6783" y="1638826"/>
                  <a:pt x="0" y="1487134"/>
                </a:cubicBezTo>
                <a:cubicBezTo>
                  <a:pt x="6783" y="1335442"/>
                  <a:pt x="21384" y="1074815"/>
                  <a:pt x="0" y="845893"/>
                </a:cubicBezTo>
                <a:cubicBezTo>
                  <a:pt x="-21384" y="616971"/>
                  <a:pt x="12632" y="401431"/>
                  <a:pt x="0" y="0"/>
                </a:cubicBezTo>
                <a:close/>
              </a:path>
            </a:pathLst>
          </a:custGeom>
          <a:solidFill>
            <a:srgbClr val="C2EFFA"/>
          </a:solidFill>
          <a:ln>
            <a:solidFill>
              <a:srgbClr val="1096B6"/>
            </a:solidFill>
            <a:extLst>
              <a:ext uri="{C807C97D-BFC1-408E-A445-0C87EB9F89A2}">
                <ask:lineSketchStyleProps xmlns:ask="http://schemas.microsoft.com/office/drawing/2018/sketchyshapes" sd="56552974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AT" dirty="0">
                <a:solidFill>
                  <a:srgbClr val="1096B6"/>
                </a:solidFill>
              </a:rPr>
              <a:t>Arbeiterkammer Österreich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5476D009-3957-FF1C-81CA-06ABC4E34150}"/>
              </a:ext>
            </a:extLst>
          </p:cNvPr>
          <p:cNvSpPr/>
          <p:nvPr/>
        </p:nvSpPr>
        <p:spPr>
          <a:xfrm>
            <a:off x="9153332" y="1889915"/>
            <a:ext cx="2772000" cy="4093029"/>
          </a:xfrm>
          <a:custGeom>
            <a:avLst/>
            <a:gdLst>
              <a:gd name="csX0" fmla="*/ 0 w 2772000"/>
              <a:gd name="csY0" fmla="*/ 0 h 4093029"/>
              <a:gd name="csX1" fmla="*/ 748440 w 2772000"/>
              <a:gd name="csY1" fmla="*/ 0 h 4093029"/>
              <a:gd name="csX2" fmla="*/ 1496880 w 2772000"/>
              <a:gd name="csY2" fmla="*/ 0 h 4093029"/>
              <a:gd name="csX3" fmla="*/ 2772000 w 2772000"/>
              <a:gd name="csY3" fmla="*/ 0 h 4093029"/>
              <a:gd name="csX4" fmla="*/ 2772000 w 2772000"/>
              <a:gd name="csY4" fmla="*/ 559381 h 4093029"/>
              <a:gd name="csX5" fmla="*/ 2772000 w 2772000"/>
              <a:gd name="csY5" fmla="*/ 1323413 h 4093029"/>
              <a:gd name="csX6" fmla="*/ 2772000 w 2772000"/>
              <a:gd name="csY6" fmla="*/ 2005584 h 4093029"/>
              <a:gd name="csX7" fmla="*/ 2772000 w 2772000"/>
              <a:gd name="csY7" fmla="*/ 2564965 h 4093029"/>
              <a:gd name="csX8" fmla="*/ 2772000 w 2772000"/>
              <a:gd name="csY8" fmla="*/ 3124345 h 4093029"/>
              <a:gd name="csX9" fmla="*/ 2772000 w 2772000"/>
              <a:gd name="csY9" fmla="*/ 4093029 h 4093029"/>
              <a:gd name="csX10" fmla="*/ 2134440 w 2772000"/>
              <a:gd name="csY10" fmla="*/ 4093029 h 4093029"/>
              <a:gd name="csX11" fmla="*/ 1469160 w 2772000"/>
              <a:gd name="csY11" fmla="*/ 4093029 h 4093029"/>
              <a:gd name="csX12" fmla="*/ 748440 w 2772000"/>
              <a:gd name="csY12" fmla="*/ 4093029 h 4093029"/>
              <a:gd name="csX13" fmla="*/ 0 w 2772000"/>
              <a:gd name="csY13" fmla="*/ 4093029 h 4093029"/>
              <a:gd name="csX14" fmla="*/ 0 w 2772000"/>
              <a:gd name="csY14" fmla="*/ 3533648 h 4093029"/>
              <a:gd name="csX15" fmla="*/ 0 w 2772000"/>
              <a:gd name="csY15" fmla="*/ 2810547 h 4093029"/>
              <a:gd name="csX16" fmla="*/ 0 w 2772000"/>
              <a:gd name="csY16" fmla="*/ 2210236 h 4093029"/>
              <a:gd name="csX17" fmla="*/ 0 w 2772000"/>
              <a:gd name="csY17" fmla="*/ 1609925 h 4093029"/>
              <a:gd name="csX18" fmla="*/ 0 w 2772000"/>
              <a:gd name="csY18" fmla="*/ 968684 h 4093029"/>
              <a:gd name="csX19" fmla="*/ 0 w 2772000"/>
              <a:gd name="csY19" fmla="*/ 0 h 40930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2772000" h="4093029" fill="none" extrusionOk="0">
                <a:moveTo>
                  <a:pt x="0" y="0"/>
                </a:moveTo>
                <a:cubicBezTo>
                  <a:pt x="372100" y="17856"/>
                  <a:pt x="480811" y="-32841"/>
                  <a:pt x="748440" y="0"/>
                </a:cubicBezTo>
                <a:cubicBezTo>
                  <a:pt x="1016069" y="32841"/>
                  <a:pt x="1269454" y="-30745"/>
                  <a:pt x="1496880" y="0"/>
                </a:cubicBezTo>
                <a:cubicBezTo>
                  <a:pt x="1724306" y="30745"/>
                  <a:pt x="2460124" y="36134"/>
                  <a:pt x="2772000" y="0"/>
                </a:cubicBezTo>
                <a:cubicBezTo>
                  <a:pt x="2774005" y="205971"/>
                  <a:pt x="2768994" y="337495"/>
                  <a:pt x="2772000" y="559381"/>
                </a:cubicBezTo>
                <a:cubicBezTo>
                  <a:pt x="2775006" y="781267"/>
                  <a:pt x="2793698" y="975992"/>
                  <a:pt x="2772000" y="1323413"/>
                </a:cubicBezTo>
                <a:cubicBezTo>
                  <a:pt x="2750302" y="1670834"/>
                  <a:pt x="2742160" y="1864665"/>
                  <a:pt x="2772000" y="2005584"/>
                </a:cubicBezTo>
                <a:cubicBezTo>
                  <a:pt x="2801840" y="2146503"/>
                  <a:pt x="2777893" y="2447889"/>
                  <a:pt x="2772000" y="2564965"/>
                </a:cubicBezTo>
                <a:cubicBezTo>
                  <a:pt x="2766107" y="2682041"/>
                  <a:pt x="2753919" y="2866007"/>
                  <a:pt x="2772000" y="3124345"/>
                </a:cubicBezTo>
                <a:cubicBezTo>
                  <a:pt x="2790081" y="3382683"/>
                  <a:pt x="2742618" y="3810466"/>
                  <a:pt x="2772000" y="4093029"/>
                </a:cubicBezTo>
                <a:cubicBezTo>
                  <a:pt x="2535723" y="4091575"/>
                  <a:pt x="2440627" y="4077090"/>
                  <a:pt x="2134440" y="4093029"/>
                </a:cubicBezTo>
                <a:cubicBezTo>
                  <a:pt x="1828253" y="4108968"/>
                  <a:pt x="1687777" y="4079921"/>
                  <a:pt x="1469160" y="4093029"/>
                </a:cubicBezTo>
                <a:cubicBezTo>
                  <a:pt x="1250543" y="4106137"/>
                  <a:pt x="994711" y="4079388"/>
                  <a:pt x="748440" y="4093029"/>
                </a:cubicBezTo>
                <a:cubicBezTo>
                  <a:pt x="502169" y="4106670"/>
                  <a:pt x="173618" y="4060704"/>
                  <a:pt x="0" y="4093029"/>
                </a:cubicBezTo>
                <a:cubicBezTo>
                  <a:pt x="-22245" y="3934009"/>
                  <a:pt x="11537" y="3752703"/>
                  <a:pt x="0" y="3533648"/>
                </a:cubicBezTo>
                <a:cubicBezTo>
                  <a:pt x="-11537" y="3314593"/>
                  <a:pt x="4791" y="3035636"/>
                  <a:pt x="0" y="2810547"/>
                </a:cubicBezTo>
                <a:cubicBezTo>
                  <a:pt x="-4791" y="2585458"/>
                  <a:pt x="27303" y="2380726"/>
                  <a:pt x="0" y="2210236"/>
                </a:cubicBezTo>
                <a:cubicBezTo>
                  <a:pt x="-27303" y="2039746"/>
                  <a:pt x="-17104" y="1797788"/>
                  <a:pt x="0" y="1609925"/>
                </a:cubicBezTo>
                <a:cubicBezTo>
                  <a:pt x="17104" y="1422062"/>
                  <a:pt x="-4408" y="1240361"/>
                  <a:pt x="0" y="968684"/>
                </a:cubicBezTo>
                <a:cubicBezTo>
                  <a:pt x="4408" y="697007"/>
                  <a:pt x="-46205" y="362211"/>
                  <a:pt x="0" y="0"/>
                </a:cubicBezTo>
                <a:close/>
              </a:path>
              <a:path w="2772000" h="4093029" stroke="0" extrusionOk="0">
                <a:moveTo>
                  <a:pt x="0" y="0"/>
                </a:moveTo>
                <a:cubicBezTo>
                  <a:pt x="246393" y="-9667"/>
                  <a:pt x="452588" y="15909"/>
                  <a:pt x="609840" y="0"/>
                </a:cubicBezTo>
                <a:cubicBezTo>
                  <a:pt x="767092" y="-15909"/>
                  <a:pt x="1163770" y="-23899"/>
                  <a:pt x="1358280" y="0"/>
                </a:cubicBezTo>
                <a:cubicBezTo>
                  <a:pt x="1552790" y="23899"/>
                  <a:pt x="1728026" y="18021"/>
                  <a:pt x="2023560" y="0"/>
                </a:cubicBezTo>
                <a:cubicBezTo>
                  <a:pt x="2319094" y="-18021"/>
                  <a:pt x="2505400" y="-10867"/>
                  <a:pt x="2772000" y="0"/>
                </a:cubicBezTo>
                <a:cubicBezTo>
                  <a:pt x="2798395" y="210642"/>
                  <a:pt x="2789179" y="458474"/>
                  <a:pt x="2772000" y="641241"/>
                </a:cubicBezTo>
                <a:cubicBezTo>
                  <a:pt x="2754821" y="824008"/>
                  <a:pt x="2788901" y="1121443"/>
                  <a:pt x="2772000" y="1364343"/>
                </a:cubicBezTo>
                <a:cubicBezTo>
                  <a:pt x="2755099" y="1607243"/>
                  <a:pt x="2776812" y="1656844"/>
                  <a:pt x="2772000" y="1923724"/>
                </a:cubicBezTo>
                <a:cubicBezTo>
                  <a:pt x="2767188" y="2190604"/>
                  <a:pt x="2736793" y="2397296"/>
                  <a:pt x="2772000" y="2646825"/>
                </a:cubicBezTo>
                <a:cubicBezTo>
                  <a:pt x="2807207" y="2896354"/>
                  <a:pt x="2778097" y="3016927"/>
                  <a:pt x="2772000" y="3288067"/>
                </a:cubicBezTo>
                <a:cubicBezTo>
                  <a:pt x="2765903" y="3559207"/>
                  <a:pt x="2782163" y="3876394"/>
                  <a:pt x="2772000" y="4093029"/>
                </a:cubicBezTo>
                <a:cubicBezTo>
                  <a:pt x="2432178" y="4110341"/>
                  <a:pt x="2408818" y="4090128"/>
                  <a:pt x="2051280" y="4093029"/>
                </a:cubicBezTo>
                <a:cubicBezTo>
                  <a:pt x="1693742" y="4095930"/>
                  <a:pt x="1686861" y="4126165"/>
                  <a:pt x="1358280" y="4093029"/>
                </a:cubicBezTo>
                <a:cubicBezTo>
                  <a:pt x="1029699" y="4059893"/>
                  <a:pt x="872806" y="4115996"/>
                  <a:pt x="665280" y="4093029"/>
                </a:cubicBezTo>
                <a:cubicBezTo>
                  <a:pt x="457754" y="4070062"/>
                  <a:pt x="318365" y="4099621"/>
                  <a:pt x="0" y="4093029"/>
                </a:cubicBezTo>
                <a:cubicBezTo>
                  <a:pt x="3804" y="3896905"/>
                  <a:pt x="-18689" y="3676056"/>
                  <a:pt x="0" y="3492718"/>
                </a:cubicBezTo>
                <a:cubicBezTo>
                  <a:pt x="18689" y="3309380"/>
                  <a:pt x="-25100" y="3020907"/>
                  <a:pt x="0" y="2810547"/>
                </a:cubicBezTo>
                <a:cubicBezTo>
                  <a:pt x="25100" y="2600187"/>
                  <a:pt x="-3990" y="2381197"/>
                  <a:pt x="0" y="2169305"/>
                </a:cubicBezTo>
                <a:cubicBezTo>
                  <a:pt x="3990" y="1957413"/>
                  <a:pt x="-6783" y="1638826"/>
                  <a:pt x="0" y="1487134"/>
                </a:cubicBezTo>
                <a:cubicBezTo>
                  <a:pt x="6783" y="1335442"/>
                  <a:pt x="21384" y="1074815"/>
                  <a:pt x="0" y="845893"/>
                </a:cubicBezTo>
                <a:cubicBezTo>
                  <a:pt x="-21384" y="616971"/>
                  <a:pt x="12632" y="401431"/>
                  <a:pt x="0" y="0"/>
                </a:cubicBezTo>
                <a:close/>
              </a:path>
            </a:pathLst>
          </a:custGeom>
          <a:solidFill>
            <a:srgbClr val="C2EFFA"/>
          </a:solidFill>
          <a:ln>
            <a:solidFill>
              <a:srgbClr val="1096B6"/>
            </a:solidFill>
            <a:extLst>
              <a:ext uri="{C807C97D-BFC1-408E-A445-0C87EB9F89A2}">
                <ask:lineSketchStyleProps xmlns:ask="http://schemas.microsoft.com/office/drawing/2018/sketchyshapes" sd="56552974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AT" dirty="0">
                <a:solidFill>
                  <a:srgbClr val="1096B6"/>
                </a:solidFill>
              </a:rPr>
              <a:t>Österreichischer Gewerkschaftsbund</a:t>
            </a:r>
          </a:p>
        </p:txBody>
      </p:sp>
      <p:pic>
        <p:nvPicPr>
          <p:cNvPr id="1032" name="Picture 8" descr="Wirtschaftskammer Ried">
            <a:extLst>
              <a:ext uri="{FF2B5EF4-FFF2-40B4-BE49-F238E27FC236}">
                <a16:creationId xmlns:a16="http://schemas.microsoft.com/office/drawing/2014/main" id="{BEC98851-9729-2A1E-CDE4-7A1A5FCCF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95" y="2671375"/>
            <a:ext cx="1828323" cy="96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1824A6A0-B1C6-2E93-C61F-922D08651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2549" y="2671375"/>
            <a:ext cx="2293565" cy="856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rbeiterkammer (AK)">
            <a:extLst>
              <a:ext uri="{FF2B5EF4-FFF2-40B4-BE49-F238E27FC236}">
                <a16:creationId xmlns:a16="http://schemas.microsoft.com/office/drawing/2014/main" id="{F27F528F-DA7D-7FB8-DDDA-94A9345B5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216" y="2671375"/>
            <a:ext cx="1582097" cy="96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Landwirtschaftskammer (LK)">
            <a:extLst>
              <a:ext uri="{FF2B5EF4-FFF2-40B4-BE49-F238E27FC236}">
                <a16:creationId xmlns:a16="http://schemas.microsoft.com/office/drawing/2014/main" id="{400FC5BA-5DA6-BD81-1894-85424FC49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821" y="2671375"/>
            <a:ext cx="1594921" cy="1084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QR code">
            <a:extLst>
              <a:ext uri="{FF2B5EF4-FFF2-40B4-BE49-F238E27FC236}">
                <a16:creationId xmlns:a16="http://schemas.microsoft.com/office/drawing/2014/main" id="{22E1CD98-A10A-BA6D-17A6-DD94B273D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3725" y="3936429"/>
            <a:ext cx="1368000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QR code">
            <a:extLst>
              <a:ext uri="{FF2B5EF4-FFF2-40B4-BE49-F238E27FC236}">
                <a16:creationId xmlns:a16="http://schemas.microsoft.com/office/drawing/2014/main" id="{B3A6A016-3A03-38DB-8263-21368613F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264" y="3936429"/>
            <a:ext cx="1368000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QR code">
            <a:extLst>
              <a:ext uri="{FF2B5EF4-FFF2-40B4-BE49-F238E27FC236}">
                <a16:creationId xmlns:a16="http://schemas.microsoft.com/office/drawing/2014/main" id="{9912B39C-D0B1-CCAF-5A78-A29323B2C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281" y="3936429"/>
            <a:ext cx="1368000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QR code">
            <a:extLst>
              <a:ext uri="{FF2B5EF4-FFF2-40B4-BE49-F238E27FC236}">
                <a16:creationId xmlns:a16="http://schemas.microsoft.com/office/drawing/2014/main" id="{B8F12C7D-BAD3-152F-8914-C2B1B41D0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256" y="3881634"/>
            <a:ext cx="1368000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3FC3330D-9A7C-7682-5438-197EBA823B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2121394"/>
              </p:ext>
            </p:extLst>
          </p:nvPr>
        </p:nvGraphicFramePr>
        <p:xfrm>
          <a:off x="838200" y="6032500"/>
          <a:ext cx="1493056" cy="647700"/>
        </p:xfrm>
        <a:graphic>
          <a:graphicData uri="http://schemas.openxmlformats.org/drawingml/2006/table">
            <a:tbl>
              <a:tblPr/>
              <a:tblGrid>
                <a:gridCol w="1493056">
                  <a:extLst>
                    <a:ext uri="{9D8B030D-6E8A-4147-A177-3AD203B41FA5}">
                      <a16:colId xmlns:a16="http://schemas.microsoft.com/office/drawing/2014/main" val="2121682245"/>
                    </a:ext>
                  </a:extLst>
                </a:gridCol>
              </a:tblGrid>
              <a:tr h="172988"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de-AT" sz="1050" b="0" i="0">
                          <a:effectLst/>
                          <a:latin typeface="Segoe UI" panose="020B0502040204020203" pitchFamily="34" charset="0"/>
                        </a:rPr>
                        <a:t>https://www.wko.at/</a:t>
                      </a:r>
                    </a:p>
                  </a:txBody>
                  <a:tcPr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290584"/>
                  </a:ext>
                </a:extLst>
              </a:tr>
              <a:tr h="224418">
                <a:tc>
                  <a:txBody>
                    <a:bodyPr/>
                    <a:lstStyle/>
                    <a:p>
                      <a:endParaRPr lang="de-AT" dirty="0"/>
                    </a:p>
                  </a:txBody>
                  <a:tcP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557086249"/>
                  </a:ext>
                </a:extLst>
              </a:tr>
            </a:tbl>
          </a:graphicData>
        </a:graphic>
      </p:graphicFrame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A25F4320-3E1C-C33F-1A84-347646744F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162568"/>
              </p:ext>
            </p:extLst>
          </p:nvPr>
        </p:nvGraphicFramePr>
        <p:xfrm>
          <a:off x="3813821" y="6032500"/>
          <a:ext cx="1493056" cy="647700"/>
        </p:xfrm>
        <a:graphic>
          <a:graphicData uri="http://schemas.openxmlformats.org/drawingml/2006/table">
            <a:tbl>
              <a:tblPr/>
              <a:tblGrid>
                <a:gridCol w="1493056">
                  <a:extLst>
                    <a:ext uri="{9D8B030D-6E8A-4147-A177-3AD203B41FA5}">
                      <a16:colId xmlns:a16="http://schemas.microsoft.com/office/drawing/2014/main" val="2121682245"/>
                    </a:ext>
                  </a:extLst>
                </a:gridCol>
              </a:tblGrid>
              <a:tr h="172988"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de-AT" sz="1050" b="0" i="0" dirty="0">
                          <a:effectLst/>
                          <a:latin typeface="Segoe UI" panose="020B0502040204020203" pitchFamily="34" charset="0"/>
                        </a:rPr>
                        <a:t>https://www.lko.at/</a:t>
                      </a:r>
                    </a:p>
                  </a:txBody>
                  <a:tcPr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290584"/>
                  </a:ext>
                </a:extLst>
              </a:tr>
              <a:tr h="224418">
                <a:tc>
                  <a:txBody>
                    <a:bodyPr/>
                    <a:lstStyle/>
                    <a:p>
                      <a:endParaRPr lang="de-AT" dirty="0"/>
                    </a:p>
                  </a:txBody>
                  <a:tcP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557086249"/>
                  </a:ext>
                </a:extLst>
              </a:tr>
            </a:tbl>
          </a:graphicData>
        </a:graphic>
      </p:graphicFrame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7998064B-493B-728A-21EE-08EBBC9B7B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2741075"/>
              </p:ext>
            </p:extLst>
          </p:nvPr>
        </p:nvGraphicFramePr>
        <p:xfrm>
          <a:off x="6454317" y="6023561"/>
          <a:ext cx="2236922" cy="647700"/>
        </p:xfrm>
        <a:graphic>
          <a:graphicData uri="http://schemas.openxmlformats.org/drawingml/2006/table">
            <a:tbl>
              <a:tblPr/>
              <a:tblGrid>
                <a:gridCol w="2236922">
                  <a:extLst>
                    <a:ext uri="{9D8B030D-6E8A-4147-A177-3AD203B41FA5}">
                      <a16:colId xmlns:a16="http://schemas.microsoft.com/office/drawing/2014/main" val="2121682245"/>
                    </a:ext>
                  </a:extLst>
                </a:gridCol>
              </a:tblGrid>
              <a:tr h="172988"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de-AT" sz="1050" b="0" i="0" dirty="0">
                          <a:effectLst/>
                          <a:latin typeface="Segoe UI" panose="020B0502040204020203" pitchFamily="34" charset="0"/>
                        </a:rPr>
                        <a:t>https://www.arbeiterkammer.at/</a:t>
                      </a:r>
                    </a:p>
                  </a:txBody>
                  <a:tcPr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290584"/>
                  </a:ext>
                </a:extLst>
              </a:tr>
              <a:tr h="224418">
                <a:tc>
                  <a:txBody>
                    <a:bodyPr/>
                    <a:lstStyle/>
                    <a:p>
                      <a:endParaRPr lang="de-AT" dirty="0"/>
                    </a:p>
                  </a:txBody>
                  <a:tcP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557086249"/>
                  </a:ext>
                </a:extLst>
              </a:tr>
            </a:tbl>
          </a:graphicData>
        </a:graphic>
      </p:graphicFrame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7B587376-73DD-BE2D-F08C-E029E2F0B7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998194"/>
              </p:ext>
            </p:extLst>
          </p:nvPr>
        </p:nvGraphicFramePr>
        <p:xfrm>
          <a:off x="9758039" y="6033918"/>
          <a:ext cx="1493056" cy="647700"/>
        </p:xfrm>
        <a:graphic>
          <a:graphicData uri="http://schemas.openxmlformats.org/drawingml/2006/table">
            <a:tbl>
              <a:tblPr/>
              <a:tblGrid>
                <a:gridCol w="1493056">
                  <a:extLst>
                    <a:ext uri="{9D8B030D-6E8A-4147-A177-3AD203B41FA5}">
                      <a16:colId xmlns:a16="http://schemas.microsoft.com/office/drawing/2014/main" val="2121682245"/>
                    </a:ext>
                  </a:extLst>
                </a:gridCol>
              </a:tblGrid>
              <a:tr h="172988"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de-AT" sz="1050" b="0" i="0" dirty="0">
                          <a:effectLst/>
                          <a:latin typeface="Segoe UI" panose="020B0502040204020203" pitchFamily="34" charset="0"/>
                        </a:rPr>
                        <a:t>https://www.oegb.at/</a:t>
                      </a:r>
                    </a:p>
                  </a:txBody>
                  <a:tcPr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290584"/>
                  </a:ext>
                </a:extLst>
              </a:tr>
              <a:tr h="224418">
                <a:tc>
                  <a:txBody>
                    <a:bodyPr/>
                    <a:lstStyle/>
                    <a:p>
                      <a:endParaRPr lang="de-AT" dirty="0"/>
                    </a:p>
                  </a:txBody>
                  <a:tcP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5570862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6504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95324AF558A4644A44B7A3BBA3F768F" ma:contentTypeVersion="19" ma:contentTypeDescription="Ein neues Dokument erstellen." ma:contentTypeScope="" ma:versionID="b1f9da9653268a9c66370f66508d30b5">
  <xsd:schema xmlns:xsd="http://www.w3.org/2001/XMLSchema" xmlns:xs="http://www.w3.org/2001/XMLSchema" xmlns:p="http://schemas.microsoft.com/office/2006/metadata/properties" xmlns:ns2="f799415d-695a-4815-bd71-e216a568b99c" xmlns:ns3="698a1803-52f3-4d4f-bff9-093c0d5dc281" targetNamespace="http://schemas.microsoft.com/office/2006/metadata/properties" ma:root="true" ma:fieldsID="bab52046698bac61dd4f53ea55bbcdfa" ns2:_="" ns3:_="">
    <xsd:import namespace="f799415d-695a-4815-bd71-e216a568b99c"/>
    <xsd:import namespace="698a1803-52f3-4d4f-bff9-093c0d5dc2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9415d-695a-4815-bd71-e216a568b9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20fdfe7a-b997-4e3a-99a3-6274e57800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8a1803-52f3-4d4f-bff9-093c0d5dc28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0198f83-c038-448f-a28e-b8faf4838776}" ma:internalName="TaxCatchAll" ma:showField="CatchAllData" ma:web="698a1803-52f3-4d4f-bff9-093c0d5dc2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99415d-695a-4815-bd71-e216a568b99c">
      <Terms xmlns="http://schemas.microsoft.com/office/infopath/2007/PartnerControls"/>
    </lcf76f155ced4ddcb4097134ff3c332f>
    <TaxCatchAll xmlns="698a1803-52f3-4d4f-bff9-093c0d5dc281" xsi:nil="true"/>
  </documentManagement>
</p:properties>
</file>

<file path=customXml/itemProps1.xml><?xml version="1.0" encoding="utf-8"?>
<ds:datastoreItem xmlns:ds="http://schemas.openxmlformats.org/officeDocument/2006/customXml" ds:itemID="{F83097C3-8443-4081-8D35-31F91CD964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99415d-695a-4815-bd71-e216a568b99c"/>
    <ds:schemaRef ds:uri="698a1803-52f3-4d4f-bff9-093c0d5dc2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8F83588-E45C-4221-97B9-93C33F38CCF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DB7DF0-C32B-46E8-A78A-2DE100F59093}">
  <ds:schemaRefs>
    <ds:schemaRef ds:uri="ddef0fd0-f7a0-46f6-88e2-570aff215751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9b3acc60-b0dd-4309-89dc-e18f00e7e0ae"/>
    <ds:schemaRef ds:uri="http://purl.org/dc/dcmitype/"/>
    <ds:schemaRef ds:uri="f799415d-695a-4815-bd71-e216a568b99c"/>
    <ds:schemaRef ds:uri="698a1803-52f3-4d4f-bff9-093c0d5dc28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435</Words>
  <Application>Microsoft Office PowerPoint</Application>
  <PresentationFormat>Breitbild</PresentationFormat>
  <Paragraphs>92</Paragraphs>
  <Slides>10</Slides>
  <Notes>1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Segoe UI</vt:lpstr>
      <vt:lpstr>Söhne</vt:lpstr>
      <vt:lpstr>Office</vt:lpstr>
      <vt:lpstr>Arbeitsleben gestalten</vt:lpstr>
      <vt:lpstr>Was ist für mich ein guter Arbeitsplatz?</vt:lpstr>
      <vt:lpstr>Sozialpartnerschaft</vt:lpstr>
      <vt:lpstr>Interessenvertretung</vt:lpstr>
      <vt:lpstr>Kollektivvertrag</vt:lpstr>
      <vt:lpstr>Für wen gilt der Kollektivvertrag?</vt:lpstr>
      <vt:lpstr>Was beinhaltet ein Kollektivvertrag?</vt:lpstr>
      <vt:lpstr>Verhandlungen und Kollektivvertrag</vt:lpstr>
      <vt:lpstr>Druckvorlage Interessenvertretung</vt:lpstr>
      <vt:lpstr>Arbeitszeit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2024-07-10T06:28:39Z</dcterms:created>
  <dcterms:modified xsi:type="dcterms:W3CDTF">2026-08-12T08:34:13Z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0x010100595324AF558A4644A44B7A3BBA3F768F</vt:lpwstr>
  </property>
</Properties>
</file>