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7"/>
  </p:notesMasterIdLst>
  <p:sldIdLst>
    <p:sldId id="256" r:id="rId5"/>
    <p:sldId id="290" r:id="rId6"/>
    <p:sldId id="291" r:id="rId7"/>
    <p:sldId id="292" r:id="rId8"/>
    <p:sldId id="293" r:id="rId9"/>
    <p:sldId id="294" r:id="rId10"/>
    <p:sldId id="295" r:id="rId11"/>
    <p:sldId id="296" r:id="rId12"/>
    <p:sldId id="297" r:id="rId13"/>
    <p:sldId id="300" r:id="rId14"/>
    <p:sldId id="281" r:id="rId15"/>
    <p:sldId id="282" r:id="rId1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EA1B08-7EE7-78C0-8660-258B3822A4FC}" name="walter.scheidl@univie.ac.at" initials="wa" userId="S::urn:spo:guest#walter.scheidl@univie.ac.at::" providerId="AD"/>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059"/>
    <a:srgbClr val="674BA6"/>
    <a:srgbClr val="008E92"/>
    <a:srgbClr val="67C2C9"/>
    <a:srgbClr val="6F73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0A852A-6295-433A-8617-83AE0AFC2830}" v="6" dt="2024-08-18T10:44:44.75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73" d="100"/>
          <a:sy n="73" d="100"/>
        </p:scale>
        <p:origin x="51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lvana Lobin" userId="a498a0ad-fda0-4616-b8e4-5cfb7a01e30b" providerId="ADAL" clId="{3DA9B23F-D34F-477A-8A9F-24D7B5B4ADCA}"/>
    <pc:docChg chg="modSld">
      <pc:chgData name="Silvana Lobin" userId="a498a0ad-fda0-4616-b8e4-5cfb7a01e30b" providerId="ADAL" clId="{3DA9B23F-D34F-477A-8A9F-24D7B5B4ADCA}" dt="2024-08-18T11:27:11.836" v="76" actId="20577"/>
      <pc:docMkLst>
        <pc:docMk/>
      </pc:docMkLst>
      <pc:sldChg chg="modSp mod">
        <pc:chgData name="Silvana Lobin" userId="a498a0ad-fda0-4616-b8e4-5cfb7a01e30b" providerId="ADAL" clId="{3DA9B23F-D34F-477A-8A9F-24D7B5B4ADCA}" dt="2024-08-18T11:26:36.945" v="13" actId="20577"/>
        <pc:sldMkLst>
          <pc:docMk/>
          <pc:sldMk cId="0" sldId="256"/>
        </pc:sldMkLst>
        <pc:spChg chg="mod">
          <ac:chgData name="Silvana Lobin" userId="a498a0ad-fda0-4616-b8e4-5cfb7a01e30b" providerId="ADAL" clId="{3DA9B23F-D34F-477A-8A9F-24D7B5B4ADCA}" dt="2024-08-18T11:26:36.945" v="13" actId="20577"/>
          <ac:spMkLst>
            <pc:docMk/>
            <pc:sldMk cId="0" sldId="256"/>
            <ac:spMk id="360" creationId="{00000000-0000-0000-0000-000000000000}"/>
          </ac:spMkLst>
        </pc:spChg>
      </pc:sldChg>
      <pc:sldChg chg="modSp mod">
        <pc:chgData name="Silvana Lobin" userId="a498a0ad-fda0-4616-b8e4-5cfb7a01e30b" providerId="ADAL" clId="{3DA9B23F-D34F-477A-8A9F-24D7B5B4ADCA}" dt="2024-08-18T11:27:11.836" v="76" actId="20577"/>
        <pc:sldMkLst>
          <pc:docMk/>
          <pc:sldMk cId="858717602" sldId="282"/>
        </pc:sldMkLst>
        <pc:spChg chg="mod">
          <ac:chgData name="Silvana Lobin" userId="a498a0ad-fda0-4616-b8e4-5cfb7a01e30b" providerId="ADAL" clId="{3DA9B23F-D34F-477A-8A9F-24D7B5B4ADCA}" dt="2024-08-18T11:27:11.836" v="76" actId="20577"/>
          <ac:spMkLst>
            <pc:docMk/>
            <pc:sldMk cId="858717602" sldId="282"/>
            <ac:spMk id="3" creationId="{5458406A-D156-7B30-F971-7443E33ECA23}"/>
          </ac:spMkLst>
        </pc:spChg>
      </pc:sldChg>
    </pc:docChg>
  </pc:docChgLst>
  <pc:docChgLst>
    <pc:chgData name="Silvana Lobin" userId="a498a0ad-fda0-4616-b8e4-5cfb7a01e30b" providerId="ADAL" clId="{C90A852A-6295-433A-8617-83AE0AFC2830}"/>
    <pc:docChg chg="custSel modSld">
      <pc:chgData name="Silvana Lobin" userId="a498a0ad-fda0-4616-b8e4-5cfb7a01e30b" providerId="ADAL" clId="{C90A852A-6295-433A-8617-83AE0AFC2830}" dt="2024-08-18T10:44:52.421" v="14" actId="13926"/>
      <pc:docMkLst>
        <pc:docMk/>
      </pc:docMkLst>
      <pc:sldChg chg="addSp modSp mod">
        <pc:chgData name="Silvana Lobin" userId="a498a0ad-fda0-4616-b8e4-5cfb7a01e30b" providerId="ADAL" clId="{C90A852A-6295-433A-8617-83AE0AFC2830}" dt="2024-08-18T10:44:52.421" v="14" actId="13926"/>
        <pc:sldMkLst>
          <pc:docMk/>
          <pc:sldMk cId="0" sldId="281"/>
        </pc:sldMkLst>
        <pc:spChg chg="mod">
          <ac:chgData name="Silvana Lobin" userId="a498a0ad-fda0-4616-b8e4-5cfb7a01e30b" providerId="ADAL" clId="{C90A852A-6295-433A-8617-83AE0AFC2830}" dt="2024-08-18T10:44:52.421" v="14" actId="13926"/>
          <ac:spMkLst>
            <pc:docMk/>
            <pc:sldMk cId="0" sldId="281"/>
            <ac:spMk id="487" creationId="{00000000-0000-0000-0000-000000000000}"/>
          </ac:spMkLst>
        </pc:spChg>
        <pc:graphicFrameChg chg="add mod">
          <ac:chgData name="Silvana Lobin" userId="a498a0ad-fda0-4616-b8e4-5cfb7a01e30b" providerId="ADAL" clId="{C90A852A-6295-433A-8617-83AE0AFC2830}" dt="2024-08-18T10:44:41.019" v="11"/>
          <ac:graphicFrameMkLst>
            <pc:docMk/>
            <pc:sldMk cId="0" sldId="281"/>
            <ac:graphicFrameMk id="2" creationId="{5F7157DA-0E88-9545-3216-38EAF487FE06}"/>
          </ac:graphicFrameMkLst>
        </pc:graphicFrameChg>
      </pc:sldChg>
      <pc:sldChg chg="addSp delSp modSp mod">
        <pc:chgData name="Silvana Lobin" userId="a498a0ad-fda0-4616-b8e4-5cfb7a01e30b" providerId="ADAL" clId="{C90A852A-6295-433A-8617-83AE0AFC2830}" dt="2024-08-18T10:18:38.158" v="10" actId="14100"/>
        <pc:sldMkLst>
          <pc:docMk/>
          <pc:sldMk cId="4100464060" sldId="291"/>
        </pc:sldMkLst>
        <pc:picChg chg="add mod modCrop">
          <ac:chgData name="Silvana Lobin" userId="a498a0ad-fda0-4616-b8e4-5cfb7a01e30b" providerId="ADAL" clId="{C90A852A-6295-433A-8617-83AE0AFC2830}" dt="2024-08-18T10:18:38.158" v="10" actId="14100"/>
          <ac:picMkLst>
            <pc:docMk/>
            <pc:sldMk cId="4100464060" sldId="291"/>
            <ac:picMk id="4" creationId="{67D63B6E-E14D-E274-E361-2D7442E374E4}"/>
          </ac:picMkLst>
        </pc:picChg>
        <pc:picChg chg="del">
          <ac:chgData name="Silvana Lobin" userId="a498a0ad-fda0-4616-b8e4-5cfb7a01e30b" providerId="ADAL" clId="{C90A852A-6295-433A-8617-83AE0AFC2830}" dt="2024-08-18T10:16:33.397" v="0" actId="478"/>
          <ac:picMkLst>
            <pc:docMk/>
            <pc:sldMk cId="4100464060" sldId="291"/>
            <ac:picMk id="7" creationId="{74F3899C-6158-5B09-93A2-449D3C8E855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22236029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16.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hyperlink" Target="https://www.stern.de/politik/ausland/lieferkettengesetz--alles--was-sie-wissen-muessen-im-erklaervideo-34717974.html" TargetMode="External"/><Relationship Id="rId7"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hyperlink" Target="https://www.derstandard.at/story/3000000199677/gespaltene-reaktionen-auf-das-eu-lieferkettengesetz" TargetMode="External"/><Relationship Id="rId5" Type="http://schemas.openxmlformats.org/officeDocument/2006/relationships/hyperlink" Target="https://orf.at/stories/3351680/" TargetMode="External"/><Relationship Id="rId4" Type="http://schemas.openxmlformats.org/officeDocument/2006/relationships/hyperlink" Target="https://salzburg.orf.at/stories/3237030/" TargetMode="External"/><Relationship Id="rId9"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6.xml"/><Relationship Id="rId4" Type="http://schemas.openxmlformats.org/officeDocument/2006/relationships/hyperlink" Target="https://www.wko.at/oe/industrie/mineraloelindustrie/co2-bepreisung#bepreisu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www.derstandard.at/story/2000142842014/klimaministerium-schlaegt-vernichtungsverbot-fuer-neuwaren-vor" TargetMode="External"/><Relationship Id="rId1" Type="http://schemas.openxmlformats.org/officeDocument/2006/relationships/slideLayout" Target="../slideLayouts/slideLayout16.xml"/><Relationship Id="rId4" Type="http://schemas.openxmlformats.org/officeDocument/2006/relationships/image" Target="../media/image40.svg"/></Relationships>
</file>

<file path=ppt/slides/_rels/slide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6.xml"/><Relationship Id="rId4" Type="http://schemas.openxmlformats.org/officeDocument/2006/relationships/hyperlink" Target="https://www.derstandard.at/story/3000000174932/eu-verbietet-smartphone-herstellern-akku"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6.xml"/><Relationship Id="rId4" Type="http://schemas.openxmlformats.org/officeDocument/2006/relationships/hyperlink" Target="https://www.derstandard.at/story/3000000209284/eu-parlament-stimmt-fuer-umstrittenes-naturschutzgesetz"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rPr dirty="0"/>
              <a:t>Los </a:t>
            </a:r>
            <a:br>
              <a:rPr dirty="0"/>
            </a:br>
            <a:r>
              <a:rPr dirty="0" err="1"/>
              <a:t>Geht’s</a:t>
            </a:r>
            <a:r>
              <a:rPr dirty="0"/>
              <a:t>!</a:t>
            </a:r>
          </a:p>
        </p:txBody>
      </p:sp>
      <p:sp>
        <p:nvSpPr>
          <p:cNvPr id="360" name="Textplatzhalter 2"/>
          <p:cNvSpPr txBox="1">
            <a:spLocks noGrp="1"/>
          </p:cNvSpPr>
          <p:nvPr>
            <p:ph type="body" sz="quarter" idx="1"/>
          </p:nvPr>
        </p:nvSpPr>
        <p:spPr>
          <a:xfrm>
            <a:off x="369582" y="4246874"/>
            <a:ext cx="3640443" cy="1035340"/>
          </a:xfrm>
          <a:prstGeom prst="rect">
            <a:avLst/>
          </a:prstGeom>
        </p:spPr>
        <p:txBody>
          <a:bodyPr lIns="0" tIns="0" rIns="0" bIns="0" anchor="t">
            <a:normAutofit/>
          </a:bodyPr>
          <a:lstStyle/>
          <a:p>
            <a:pPr>
              <a:defRPr sz="1300"/>
            </a:pPr>
            <a:r>
              <a:rPr lang="de-DE" dirty="0"/>
              <a:t>Ökosoziale Marktwirtschaft: Umweltschutz</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787F3C-1509-6768-E3F1-D7BB4F0544AC}"/>
              </a:ext>
            </a:extLst>
          </p:cNvPr>
          <p:cNvSpPr>
            <a:spLocks noGrp="1"/>
          </p:cNvSpPr>
          <p:nvPr>
            <p:ph type="title"/>
          </p:nvPr>
        </p:nvSpPr>
        <p:spPr/>
        <p:txBody>
          <a:bodyPr/>
          <a:lstStyle/>
          <a:p>
            <a:r>
              <a:rPr lang="de-DE" dirty="0"/>
              <a:t>Vervollständige die Sätze</a:t>
            </a:r>
            <a:endParaRPr lang="de-AT" dirty="0"/>
          </a:p>
        </p:txBody>
      </p:sp>
      <p:sp>
        <p:nvSpPr>
          <p:cNvPr id="3" name="Textplatzhalter 2">
            <a:extLst>
              <a:ext uri="{FF2B5EF4-FFF2-40B4-BE49-F238E27FC236}">
                <a16:creationId xmlns:a16="http://schemas.microsoft.com/office/drawing/2014/main" id="{767F35FD-ADB5-A2DA-98FB-2A23D1F714AE}"/>
              </a:ext>
            </a:extLst>
          </p:cNvPr>
          <p:cNvSpPr>
            <a:spLocks noGrp="1"/>
          </p:cNvSpPr>
          <p:nvPr>
            <p:ph type="body" idx="1"/>
          </p:nvPr>
        </p:nvSpPr>
        <p:spPr>
          <a:xfrm>
            <a:off x="450570" y="1793174"/>
            <a:ext cx="7645866" cy="4379026"/>
          </a:xfrm>
        </p:spPr>
        <p:txBody>
          <a:bodyPr lIns="0" tIns="0" rIns="0" bIns="0" anchor="t">
            <a:normAutofit/>
          </a:bodyPr>
          <a:lstStyle/>
          <a:p>
            <a:r>
              <a:rPr lang="de-DE" sz="2800" dirty="0"/>
              <a:t>Umweltschutz ist für alle wichtig, weil …</a:t>
            </a:r>
            <a:endParaRPr lang="de-AT" sz="2800"/>
          </a:p>
          <a:p>
            <a:r>
              <a:rPr lang="de-DE" sz="2800" dirty="0"/>
              <a:t>Für den Umweltschutz verantwortlich sind …</a:t>
            </a:r>
          </a:p>
          <a:p>
            <a:r>
              <a:rPr lang="de-DE" sz="2800" dirty="0"/>
              <a:t>Umweltschutz ist komplex, weil … </a:t>
            </a:r>
          </a:p>
          <a:p>
            <a:r>
              <a:rPr lang="de-DE" sz="2800" dirty="0"/>
              <a:t>Gesetze können helfen …</a:t>
            </a:r>
          </a:p>
        </p:txBody>
      </p:sp>
      <p:pic>
        <p:nvPicPr>
          <p:cNvPr id="5" name="Grafik 4" descr="Ein Bild, das Spielzeug, Hase Kaninchen, Tierfigur, Cartoon enthält.&#10;&#10;Automatisch generierte Beschreibung">
            <a:extLst>
              <a:ext uri="{FF2B5EF4-FFF2-40B4-BE49-F238E27FC236}">
                <a16:creationId xmlns:a16="http://schemas.microsoft.com/office/drawing/2014/main" id="{8E76797E-777F-27E8-B90E-A138C4D1D0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5816" y="2775011"/>
            <a:ext cx="3585839" cy="3585839"/>
          </a:xfrm>
          <a:prstGeom prst="rect">
            <a:avLst/>
          </a:prstGeom>
        </p:spPr>
      </p:pic>
    </p:spTree>
    <p:extLst>
      <p:ext uri="{BB962C8B-B14F-4D97-AF65-F5344CB8AC3E}">
        <p14:creationId xmlns:p14="http://schemas.microsoft.com/office/powerpoint/2010/main" val="228368424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dirty="0"/>
              <a:t>F3, Windrad, </a:t>
            </a:r>
            <a:r>
              <a:rPr lang="de-AT" dirty="0" err="1"/>
              <a:t>meriç</a:t>
            </a:r>
            <a:r>
              <a:rPr lang="de-AT" dirty="0"/>
              <a:t> </a:t>
            </a:r>
            <a:r>
              <a:rPr lang="de-AT" dirty="0" err="1"/>
              <a:t>tuna</a:t>
            </a:r>
            <a:r>
              <a:rPr lang="de-AT" dirty="0"/>
              <a:t> / </a:t>
            </a:r>
            <a:r>
              <a:rPr lang="de-AT" dirty="0" err="1"/>
              <a:t>Unsplash</a:t>
            </a:r>
            <a:endParaRPr lang="de-AT" dirty="0"/>
          </a:p>
          <a:p>
            <a:pPr marL="0" indent="0">
              <a:buSzTx/>
              <a:buNone/>
            </a:pPr>
            <a:r>
              <a:rPr lang="de-AT" dirty="0"/>
              <a:t>F3, Müllhaufen, Antoine GIRET / </a:t>
            </a:r>
            <a:r>
              <a:rPr lang="de-AT" dirty="0" err="1"/>
              <a:t>Unsplash</a:t>
            </a:r>
            <a:endParaRPr lang="de-AT" dirty="0"/>
          </a:p>
          <a:p>
            <a:pPr marL="0" indent="0">
              <a:buSzTx/>
              <a:buNone/>
            </a:pPr>
            <a:r>
              <a:rPr lang="de-AT" dirty="0"/>
              <a:t>F3, </a:t>
            </a:r>
            <a:r>
              <a:rPr lang="de-AT" dirty="0" err="1"/>
              <a:t>Fabrik_Luftverschmutzung</a:t>
            </a:r>
            <a:r>
              <a:rPr lang="de-AT" dirty="0"/>
              <a:t>, Chris </a:t>
            </a:r>
            <a:r>
              <a:rPr lang="de-AT" dirty="0" err="1"/>
              <a:t>LeBoutillier</a:t>
            </a:r>
            <a:r>
              <a:rPr lang="de-AT" dirty="0"/>
              <a:t> / </a:t>
            </a:r>
            <a:r>
              <a:rPr lang="de-AT" dirty="0" err="1"/>
              <a:t>Unsplash</a:t>
            </a:r>
            <a:endParaRPr lang="de-AT" dirty="0"/>
          </a:p>
          <a:p>
            <a:pPr marL="0" indent="0">
              <a:buSzTx/>
              <a:buNone/>
            </a:pPr>
            <a:r>
              <a:rPr lang="de-AT" dirty="0"/>
              <a:t>F3, Mann beim Müllsammeln, Izumi / </a:t>
            </a:r>
            <a:r>
              <a:rPr lang="de-AT" dirty="0" err="1"/>
              <a:t>Unsplash</a:t>
            </a:r>
            <a:endParaRPr lang="de-AT" dirty="0"/>
          </a:p>
          <a:p>
            <a:pPr marL="0" indent="0">
              <a:buSzTx/>
              <a:buNone/>
            </a:pPr>
            <a:r>
              <a:rPr lang="de-AT" dirty="0"/>
              <a:t>F3, </a:t>
            </a:r>
            <a:r>
              <a:rPr lang="de-AT" dirty="0" err="1"/>
              <a:t>Vertical</a:t>
            </a:r>
            <a:r>
              <a:rPr lang="de-AT" dirty="0"/>
              <a:t> </a:t>
            </a:r>
            <a:r>
              <a:rPr lang="de-AT" dirty="0" err="1"/>
              <a:t>Gardening</a:t>
            </a:r>
            <a:r>
              <a:rPr lang="de-AT" dirty="0"/>
              <a:t>, Ricardo Gomez Angel / </a:t>
            </a:r>
            <a:r>
              <a:rPr lang="de-AT" dirty="0" err="1"/>
              <a:t>Unsplash</a:t>
            </a:r>
            <a:endParaRPr lang="de-AT" dirty="0"/>
          </a:p>
          <a:p>
            <a:pPr marL="0" indent="0">
              <a:buSzTx/>
              <a:buNone/>
            </a:pPr>
            <a:r>
              <a:rPr lang="de-AT" dirty="0"/>
              <a:t>F3, Klimaprotest, Markus Spiske / </a:t>
            </a:r>
            <a:r>
              <a:rPr lang="de-AT" dirty="0" err="1"/>
              <a:t>Unsplash</a:t>
            </a: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11</a:t>
            </a:fld>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lIns="0" tIns="0" rIns="0" bIns="0" anchor="t">
            <a:normAutofit/>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spcBef>
                <a:spcPts val="1200"/>
              </a:spcBef>
              <a:buNone/>
            </a:pPr>
            <a:r>
              <a:rPr lang="de-AT" sz="1200" dirty="0">
                <a:effectLst/>
                <a:latin typeface="Arial"/>
                <a:ea typeface="Arial" panose="020B0604020202020204" pitchFamily="34" charset="0"/>
              </a:rPr>
              <a:t>Stiftung Wirtschaftsbildung (2024) </a:t>
            </a:r>
            <a:r>
              <a:rPr lang="de-AT" sz="1200" dirty="0">
                <a:latin typeface="Arial"/>
                <a:ea typeface="Arial" panose="020B0604020202020204" pitchFamily="34" charset="0"/>
              </a:rPr>
              <a:t>Ökosoziale Marktwirtschaft</a:t>
            </a:r>
            <a:r>
              <a:rPr lang="de-AT" sz="1200">
                <a:latin typeface="Arial"/>
                <a:ea typeface="Arial" panose="020B0604020202020204" pitchFamily="34" charset="0"/>
              </a:rPr>
              <a:t>:</a:t>
            </a:r>
            <a:r>
              <a:rPr lang="de-AT" sz="1200">
                <a:latin typeface="Arial"/>
                <a:ea typeface="Arial" panose="020B0604020202020204" pitchFamily="34" charset="0"/>
                <a:cs typeface="Arial"/>
              </a:rPr>
              <a:t> Umweltschutz</a:t>
            </a:r>
            <a:r>
              <a:rPr lang="de-AT" sz="1200">
                <a:effectLst/>
                <a:latin typeface="Arial"/>
                <a:ea typeface="Arial" panose="020B0604020202020204" pitchFamily="34" charset="0"/>
              </a:rPr>
              <a:t>. </a:t>
            </a:r>
            <a:r>
              <a:rPr lang="de-AT" sz="1200" dirty="0">
                <a:effectLst/>
                <a:latin typeface="Arial"/>
                <a:ea typeface="Arial" panose="020B0604020202020204" pitchFamily="34" charset="0"/>
              </a:rPr>
              <a:t>Power-Point-Präsentation. CC BY NC SA 4.0.</a:t>
            </a:r>
            <a:endParaRPr lang="de-AT" sz="1200" dirty="0">
              <a:latin typeface="Arial"/>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58418" y="5666426"/>
            <a:ext cx="11175565" cy="394755"/>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4C8743-1FB5-254E-0FEB-D11E12F72FBE}"/>
              </a:ext>
            </a:extLst>
          </p:cNvPr>
          <p:cNvSpPr>
            <a:spLocks noGrp="1"/>
          </p:cNvSpPr>
          <p:nvPr>
            <p:ph type="title"/>
          </p:nvPr>
        </p:nvSpPr>
        <p:spPr/>
        <p:txBody>
          <a:bodyPr/>
          <a:lstStyle/>
          <a:p>
            <a:r>
              <a:rPr lang="de-DE" b="0" cap="none" dirty="0"/>
              <a:t>Umweltschutz</a:t>
            </a:r>
            <a:endParaRPr lang="de-AT" b="0" cap="none" dirty="0"/>
          </a:p>
        </p:txBody>
      </p:sp>
      <p:sp>
        <p:nvSpPr>
          <p:cNvPr id="3" name="Textplatzhalter 2">
            <a:extLst>
              <a:ext uri="{FF2B5EF4-FFF2-40B4-BE49-F238E27FC236}">
                <a16:creationId xmlns:a16="http://schemas.microsoft.com/office/drawing/2014/main" id="{F6D239A5-C5B0-4029-F02C-9EBCBFA9CE04}"/>
              </a:ext>
            </a:extLst>
          </p:cNvPr>
          <p:cNvSpPr>
            <a:spLocks noGrp="1"/>
          </p:cNvSpPr>
          <p:nvPr>
            <p:ph type="body" sz="quarter" idx="1"/>
          </p:nvPr>
        </p:nvSpPr>
        <p:spPr/>
        <p:txBody>
          <a:bodyPr/>
          <a:lstStyle/>
          <a:p>
            <a:endParaRPr lang="de-AT"/>
          </a:p>
        </p:txBody>
      </p:sp>
    </p:spTree>
    <p:extLst>
      <p:ext uri="{BB962C8B-B14F-4D97-AF65-F5344CB8AC3E}">
        <p14:creationId xmlns:p14="http://schemas.microsoft.com/office/powerpoint/2010/main" val="393392593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42AD0E-066F-71B4-B1DE-CEC8D06BFD46}"/>
              </a:ext>
            </a:extLst>
          </p:cNvPr>
          <p:cNvSpPr>
            <a:spLocks noGrp="1"/>
          </p:cNvSpPr>
          <p:nvPr>
            <p:ph type="title"/>
          </p:nvPr>
        </p:nvSpPr>
        <p:spPr/>
        <p:txBody>
          <a:bodyPr/>
          <a:lstStyle/>
          <a:p>
            <a:r>
              <a:rPr lang="de-DE" dirty="0"/>
              <a:t>Umweltschutz</a:t>
            </a:r>
            <a:endParaRPr lang="de-AT" dirty="0"/>
          </a:p>
        </p:txBody>
      </p:sp>
      <p:pic>
        <p:nvPicPr>
          <p:cNvPr id="5" name="Grafik 4" descr="Ein Bild, das Fabrik, Himmel, Wolke, Gebäude enthält.&#10;&#10;Automatisch generierte Beschreibung">
            <a:extLst>
              <a:ext uri="{FF2B5EF4-FFF2-40B4-BE49-F238E27FC236}">
                <a16:creationId xmlns:a16="http://schemas.microsoft.com/office/drawing/2014/main" id="{7DE7C01A-BAFC-0552-2EA2-A352E20A3B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4315" y="3148699"/>
            <a:ext cx="2555273" cy="3726015"/>
          </a:xfrm>
          <a:prstGeom prst="rect">
            <a:avLst/>
          </a:prstGeom>
        </p:spPr>
      </p:pic>
      <p:pic>
        <p:nvPicPr>
          <p:cNvPr id="11" name="Grafik 10" descr="Ein Bild, das draußen, Baum, Person, Kleidung enthält.&#10;&#10;Automatisch generierte Beschreibung">
            <a:extLst>
              <a:ext uri="{FF2B5EF4-FFF2-40B4-BE49-F238E27FC236}">
                <a16:creationId xmlns:a16="http://schemas.microsoft.com/office/drawing/2014/main" id="{551EED31-60BD-E6B2-29E3-EA78C57488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9494" y="4255077"/>
            <a:ext cx="3903269" cy="2602923"/>
          </a:xfrm>
          <a:prstGeom prst="rect">
            <a:avLst/>
          </a:prstGeom>
        </p:spPr>
      </p:pic>
      <p:sp>
        <p:nvSpPr>
          <p:cNvPr id="14" name="Textfeld 13">
            <a:extLst>
              <a:ext uri="{FF2B5EF4-FFF2-40B4-BE49-F238E27FC236}">
                <a16:creationId xmlns:a16="http://schemas.microsoft.com/office/drawing/2014/main" id="{76D3EB5B-FE1F-9501-BFCB-1F47E61BDABC}"/>
              </a:ext>
            </a:extLst>
          </p:cNvPr>
          <p:cNvSpPr txBox="1"/>
          <p:nvPr/>
        </p:nvSpPr>
        <p:spPr>
          <a:xfrm>
            <a:off x="455686" y="1232497"/>
            <a:ext cx="5859729" cy="22467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342900" marR="0" indent="-342900" algn="l" defTabSz="914400" rtl="0" fontAlgn="auto" latinLnBrk="0" hangingPunct="0">
              <a:lnSpc>
                <a:spcPct val="100000"/>
              </a:lnSpc>
              <a:spcBef>
                <a:spcPts val="0"/>
              </a:spcBef>
              <a:spcAft>
                <a:spcPts val="0"/>
              </a:spcAft>
              <a:buClrTx/>
              <a:buSzTx/>
              <a:buFontTx/>
              <a:buAutoNum type="arabicPeriod"/>
              <a:tabLst/>
            </a:pPr>
            <a:r>
              <a:rPr kumimoji="0" lang="de-DE" sz="2000" b="1" i="0" u="none" strike="noStrike" cap="none" spc="0" normalizeH="0" baseline="0" dirty="0">
                <a:ln>
                  <a:noFill/>
                </a:ln>
                <a:solidFill>
                  <a:srgbClr val="000000"/>
                </a:solidFill>
                <a:effectLst/>
                <a:uFillTx/>
                <a:latin typeface="Lexend"/>
                <a:ea typeface="+mn-ea"/>
                <a:cs typeface="+mn-cs"/>
                <a:sym typeface="Calibri"/>
              </a:rPr>
              <a:t>Überlege</a:t>
            </a:r>
            <a:r>
              <a:rPr kumimoji="0" lang="de-DE" sz="2000" b="0" i="0" u="none" strike="noStrike" cap="none" spc="0" normalizeH="0" baseline="0" dirty="0">
                <a:ln>
                  <a:noFill/>
                </a:ln>
                <a:solidFill>
                  <a:srgbClr val="000000"/>
                </a:solidFill>
                <a:effectLst/>
                <a:uFillTx/>
                <a:latin typeface="Lexend"/>
                <a:ea typeface="+mn-ea"/>
                <a:cs typeface="+mn-cs"/>
                <a:sym typeface="Calibri"/>
              </a:rPr>
              <a:t>:</a:t>
            </a:r>
            <a:endParaRPr lang="de-DE" sz="2000" b="0" i="0" u="none" strike="noStrike" cap="none" spc="0" normalizeH="0" baseline="0" dirty="0">
              <a:ln>
                <a:noFill/>
              </a:ln>
              <a:solidFill>
                <a:srgbClr val="000000"/>
              </a:solidFill>
              <a:effectLst/>
              <a:uFillTx/>
              <a:latin typeface="Lexend"/>
              <a:ea typeface="+mn-ea"/>
              <a:cs typeface="+mn-cs"/>
            </a:endParaRPr>
          </a:p>
          <a:p>
            <a:pPr marL="342900" lvl="2" indent="-342900">
              <a:buFont typeface="Arial" panose="020B0604020202020204" pitchFamily="34" charset="0"/>
              <a:buChar char="•"/>
            </a:pPr>
            <a:r>
              <a:rPr lang="de-DE" sz="2000" dirty="0">
                <a:latin typeface="Lexend"/>
              </a:rPr>
              <a:t>Was haben diese Bilder mit Umweltschutz zu tun?</a:t>
            </a:r>
          </a:p>
          <a:p>
            <a:pPr marL="342900" lvl="2" indent="-342900">
              <a:buFont typeface="Arial" panose="020B0604020202020204" pitchFamily="34" charset="0"/>
              <a:buChar char="•"/>
            </a:pPr>
            <a:r>
              <a:rPr kumimoji="0" lang="de-DE" sz="2000" b="0" i="0" u="none" strike="noStrike" cap="none" spc="0" normalizeH="0" baseline="0" dirty="0">
                <a:ln>
                  <a:noFill/>
                </a:ln>
                <a:solidFill>
                  <a:srgbClr val="000000"/>
                </a:solidFill>
                <a:effectLst/>
                <a:uFillTx/>
                <a:latin typeface="Lexend"/>
                <a:ea typeface="+mn-ea"/>
                <a:cs typeface="+mn-cs"/>
                <a:sym typeface="Calibri"/>
              </a:rPr>
              <a:t>Wer engagiert sich auf dem Bild (nicht) für Umweltschutz? Eine Person oder mehrere? Ein Unternehmen? Eine </a:t>
            </a:r>
            <a:r>
              <a:rPr lang="de-DE" sz="2000" dirty="0">
                <a:latin typeface="Lexend"/>
              </a:rPr>
              <a:t>öffentliche Organisation?</a:t>
            </a:r>
          </a:p>
          <a:p>
            <a:pPr lvl="3" indent="0"/>
            <a:r>
              <a:rPr kumimoji="0" lang="de-DE" sz="2000" b="1" i="0" u="none" strike="noStrike" cap="none" spc="0" normalizeH="0" baseline="0" dirty="0">
                <a:ln>
                  <a:noFill/>
                </a:ln>
                <a:solidFill>
                  <a:srgbClr val="000000"/>
                </a:solidFill>
                <a:effectLst/>
                <a:uFillTx/>
                <a:latin typeface="Lexend"/>
                <a:ea typeface="+mn-ea"/>
                <a:cs typeface="+mn-cs"/>
                <a:sym typeface="Calibri"/>
              </a:rPr>
              <a:t>2</a:t>
            </a:r>
            <a:r>
              <a:rPr kumimoji="0" lang="de-DE" sz="2000" b="0" i="0" u="none" strike="noStrike" cap="none" spc="0" normalizeH="0" baseline="0" dirty="0">
                <a:ln>
                  <a:noFill/>
                </a:ln>
                <a:solidFill>
                  <a:srgbClr val="000000"/>
                </a:solidFill>
                <a:effectLst/>
                <a:uFillTx/>
                <a:latin typeface="Lexend"/>
                <a:ea typeface="+mn-ea"/>
                <a:cs typeface="+mn-cs"/>
                <a:sym typeface="Calibri"/>
              </a:rPr>
              <a:t>. </a:t>
            </a:r>
            <a:r>
              <a:rPr kumimoji="0" lang="de-DE" sz="2000" b="1" i="0" u="none" strike="noStrike" cap="none" spc="0" normalizeH="0" baseline="0" dirty="0">
                <a:ln>
                  <a:noFill/>
                </a:ln>
                <a:solidFill>
                  <a:srgbClr val="000000"/>
                </a:solidFill>
                <a:effectLst/>
                <a:uFillTx/>
                <a:latin typeface="Lexend"/>
                <a:ea typeface="+mn-ea"/>
                <a:cs typeface="+mn-cs"/>
                <a:sym typeface="Calibri"/>
              </a:rPr>
              <a:t>Tausche</a:t>
            </a:r>
            <a:r>
              <a:rPr kumimoji="0" lang="de-DE" sz="2000" b="0" i="0" u="none" strike="noStrike" cap="none" spc="0" normalizeH="0" baseline="0" dirty="0">
                <a:ln>
                  <a:noFill/>
                </a:ln>
                <a:solidFill>
                  <a:srgbClr val="000000"/>
                </a:solidFill>
                <a:effectLst/>
                <a:uFillTx/>
                <a:latin typeface="Lexend"/>
                <a:ea typeface="+mn-ea"/>
                <a:cs typeface="+mn-cs"/>
                <a:sym typeface="Calibri"/>
              </a:rPr>
              <a:t> dich mit der Person neben dir zu die</a:t>
            </a:r>
            <a:r>
              <a:rPr lang="de-DE" sz="2000" dirty="0">
                <a:latin typeface="Lexend"/>
              </a:rPr>
              <a:t>sen Fragen </a:t>
            </a:r>
            <a:r>
              <a:rPr lang="de-DE" sz="2000" b="1" dirty="0">
                <a:latin typeface="Lexend"/>
              </a:rPr>
              <a:t>aus</a:t>
            </a:r>
            <a:r>
              <a:rPr lang="de-DE" sz="2000" dirty="0">
                <a:latin typeface="Lexend"/>
              </a:rPr>
              <a:t>.</a:t>
            </a:r>
            <a:endParaRPr kumimoji="0" lang="de-AT" sz="2000" b="0" i="0" u="none" strike="noStrike" cap="none" spc="0" normalizeH="0" baseline="0" dirty="0">
              <a:ln>
                <a:noFill/>
              </a:ln>
              <a:solidFill>
                <a:srgbClr val="000000"/>
              </a:solidFill>
              <a:effectLst/>
              <a:uFillTx/>
              <a:latin typeface="Lexend"/>
              <a:ea typeface="+mn-ea"/>
              <a:cs typeface="+mn-cs"/>
              <a:sym typeface="Calibri"/>
            </a:endParaRPr>
          </a:p>
        </p:txBody>
      </p:sp>
      <p:pic>
        <p:nvPicPr>
          <p:cNvPr id="16" name="Grafik 15" descr="Ein Bild, das draußen, Abfall, Himmel, Verschmutzung enthält.&#10;&#10;Automatisch generierte Beschreibung">
            <a:extLst>
              <a:ext uri="{FF2B5EF4-FFF2-40B4-BE49-F238E27FC236}">
                <a16:creationId xmlns:a16="http://schemas.microsoft.com/office/drawing/2014/main" id="{BE870CB7-6E34-B938-7F3B-C045930110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99494" y="1585707"/>
            <a:ext cx="3892506" cy="2585321"/>
          </a:xfrm>
          <a:prstGeom prst="rect">
            <a:avLst/>
          </a:prstGeom>
        </p:spPr>
      </p:pic>
      <p:pic>
        <p:nvPicPr>
          <p:cNvPr id="20" name="Grafik 19" descr="Ein Bild, das draußen, Himmel, Gebäude, Pflanze enthält.&#10;&#10;Automatisch generierte Beschreibung">
            <a:extLst>
              <a:ext uri="{FF2B5EF4-FFF2-40B4-BE49-F238E27FC236}">
                <a16:creationId xmlns:a16="http://schemas.microsoft.com/office/drawing/2014/main" id="{FB559BC7-7D32-0605-EBE5-C0D4605284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2802" y="3140342"/>
            <a:ext cx="2703478" cy="3742730"/>
          </a:xfrm>
          <a:prstGeom prst="rect">
            <a:avLst/>
          </a:prstGeom>
        </p:spPr>
      </p:pic>
      <p:pic>
        <p:nvPicPr>
          <p:cNvPr id="22" name="Grafik 21" descr="Ein Bild, das draußen, Kleidung, Person, Gras enthält.&#10;&#10;Automatisch generierte Beschreibung">
            <a:extLst>
              <a:ext uri="{FF2B5EF4-FFF2-40B4-BE49-F238E27FC236}">
                <a16:creationId xmlns:a16="http://schemas.microsoft.com/office/drawing/2014/main" id="{7EB7A071-11DB-97EF-3789-364AB648B39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878" t="23640" r="23826" b="9796"/>
          <a:stretch/>
        </p:blipFill>
        <p:spPr>
          <a:xfrm>
            <a:off x="6420158" y="116425"/>
            <a:ext cx="1774594" cy="2938564"/>
          </a:xfrm>
          <a:prstGeom prst="rect">
            <a:avLst/>
          </a:prstGeom>
        </p:spPr>
      </p:pic>
      <p:pic>
        <p:nvPicPr>
          <p:cNvPr id="4" name="Grafik 3" descr="Ein Bild, das draußen, Himmel, Windturbine, Windfarm enthält.&#10;&#10;Automatisch generierte Beschreibung">
            <a:extLst>
              <a:ext uri="{FF2B5EF4-FFF2-40B4-BE49-F238E27FC236}">
                <a16:creationId xmlns:a16="http://schemas.microsoft.com/office/drawing/2014/main" id="{67D63B6E-E14D-E274-E361-2D7442E374E4}"/>
              </a:ext>
            </a:extLst>
          </p:cNvPr>
          <p:cNvPicPr>
            <a:picLocks noChangeAspect="1"/>
          </p:cNvPicPr>
          <p:nvPr/>
        </p:nvPicPr>
        <p:blipFill rotWithShape="1">
          <a:blip r:embed="rId7">
            <a:extLst>
              <a:ext uri="{28A0092B-C50C-407E-A947-70E740481C1C}">
                <a14:useLocalDpi xmlns:a14="http://schemas.microsoft.com/office/drawing/2010/main" val="0"/>
              </a:ext>
            </a:extLst>
          </a:blip>
          <a:srcRect l="10489" t="3359" r="8217" b="22780"/>
          <a:stretch/>
        </p:blipFill>
        <p:spPr>
          <a:xfrm>
            <a:off x="469790" y="3817025"/>
            <a:ext cx="2231311" cy="3040975"/>
          </a:xfrm>
          <a:prstGeom prst="rect">
            <a:avLst/>
          </a:prstGeom>
        </p:spPr>
      </p:pic>
    </p:spTree>
    <p:extLst>
      <p:ext uri="{BB962C8B-B14F-4D97-AF65-F5344CB8AC3E}">
        <p14:creationId xmlns:p14="http://schemas.microsoft.com/office/powerpoint/2010/main" val="410046406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B70574-2D81-E01E-DD05-917F179A0861}"/>
              </a:ext>
            </a:extLst>
          </p:cNvPr>
          <p:cNvSpPr>
            <a:spLocks noGrp="1"/>
          </p:cNvSpPr>
          <p:nvPr>
            <p:ph type="title"/>
          </p:nvPr>
        </p:nvSpPr>
        <p:spPr/>
        <p:txBody>
          <a:bodyPr/>
          <a:lstStyle/>
          <a:p>
            <a:r>
              <a:rPr lang="de-DE" dirty="0"/>
              <a:t>Video &amp; Zitate Lieferkettengesetz</a:t>
            </a:r>
            <a:endParaRPr lang="de-AT" dirty="0"/>
          </a:p>
        </p:txBody>
      </p:sp>
      <p:sp>
        <p:nvSpPr>
          <p:cNvPr id="3" name="Textplatzhalter 2">
            <a:extLst>
              <a:ext uri="{FF2B5EF4-FFF2-40B4-BE49-F238E27FC236}">
                <a16:creationId xmlns:a16="http://schemas.microsoft.com/office/drawing/2014/main" id="{58858EA8-68EE-BFA0-FE0F-4B171357A956}"/>
              </a:ext>
            </a:extLst>
          </p:cNvPr>
          <p:cNvSpPr>
            <a:spLocks noGrp="1"/>
          </p:cNvSpPr>
          <p:nvPr>
            <p:ph type="body" idx="1"/>
          </p:nvPr>
        </p:nvSpPr>
        <p:spPr>
          <a:xfrm>
            <a:off x="445047" y="6106597"/>
            <a:ext cx="11232445" cy="732994"/>
          </a:xfrm>
        </p:spPr>
        <p:txBody>
          <a:bodyPr>
            <a:normAutofit/>
          </a:bodyPr>
          <a:lstStyle/>
          <a:p>
            <a:pPr marL="0" indent="0">
              <a:spcBef>
                <a:spcPts val="0"/>
              </a:spcBef>
              <a:buNone/>
            </a:pPr>
            <a:endParaRPr lang="de-DE" sz="900" dirty="0"/>
          </a:p>
          <a:p>
            <a:pPr marL="0" indent="0">
              <a:spcBef>
                <a:spcPts val="0"/>
              </a:spcBef>
              <a:buNone/>
            </a:pPr>
            <a:r>
              <a:rPr lang="de-DE" sz="900" dirty="0"/>
              <a:t>Stern.de (2024) Das Lieferkettengesetz einfach erklärt. </a:t>
            </a:r>
            <a:r>
              <a:rPr lang="de-DE" sz="900" dirty="0">
                <a:hlinkClick r:id="rId3"/>
              </a:rPr>
              <a:t>https://www.stern.de/politik/ausland/lieferkettengesetz--alles--was-sie-wissen-muessen-im-erklaervideo-34717974.html</a:t>
            </a:r>
            <a:r>
              <a:rPr lang="de-DE" sz="900" dirty="0"/>
              <a:t>. Zugegriffen am 04.07..2024.</a:t>
            </a:r>
          </a:p>
          <a:p>
            <a:pPr marL="0" indent="0">
              <a:spcBef>
                <a:spcPts val="0"/>
              </a:spcBef>
              <a:buNone/>
            </a:pPr>
            <a:r>
              <a:rPr lang="de-AT" sz="900" dirty="0"/>
              <a:t>Salzburg.orf.at (2923) Kritik am EU-Lieferkettengesetz. </a:t>
            </a:r>
            <a:r>
              <a:rPr lang="de-AT" sz="900" dirty="0">
                <a:hlinkClick r:id="rId4"/>
              </a:rPr>
              <a:t>https://salzburg.orf.at/stories/3237030/</a:t>
            </a:r>
            <a:r>
              <a:rPr lang="de-AT" sz="900" dirty="0"/>
              <a:t>. Zugegriffen am 22.05.2024.</a:t>
            </a:r>
          </a:p>
          <a:p>
            <a:pPr marL="0" indent="0">
              <a:spcBef>
                <a:spcPts val="0"/>
              </a:spcBef>
              <a:buNone/>
            </a:pPr>
            <a:r>
              <a:rPr lang="de-AT" sz="900" dirty="0"/>
              <a:t>Orf.at (2024) EU-Staaten stimmen für Lieferkettengesetz. </a:t>
            </a:r>
            <a:r>
              <a:rPr lang="de-AT" sz="900" dirty="0">
                <a:hlinkClick r:id="rId5"/>
              </a:rPr>
              <a:t>https://orf.at/stories/3351680/</a:t>
            </a:r>
            <a:r>
              <a:rPr lang="de-AT" sz="900" dirty="0"/>
              <a:t>. Zugegriffen am 22.05.2024.</a:t>
            </a:r>
          </a:p>
          <a:p>
            <a:pPr marL="0" indent="0">
              <a:spcBef>
                <a:spcPts val="0"/>
              </a:spcBef>
              <a:buNone/>
            </a:pPr>
            <a:r>
              <a:rPr lang="de-AT" sz="900" dirty="0"/>
              <a:t>Derstandard.at (2023) Gespaltene Reaktionen auf das EU-Lieferkettengesetz. </a:t>
            </a:r>
            <a:r>
              <a:rPr lang="de-AT" sz="900" dirty="0">
                <a:hlinkClick r:id="rId6"/>
              </a:rPr>
              <a:t>https://www.derstandard.at/story/3000000199677/gespaltene-reaktionen-auf-das-eu-lieferkettengesetz</a:t>
            </a:r>
            <a:r>
              <a:rPr lang="de-AT" sz="900" dirty="0"/>
              <a:t>. Zugegriffen am 22.05.2024.</a:t>
            </a:r>
          </a:p>
        </p:txBody>
      </p:sp>
      <p:grpSp>
        <p:nvGrpSpPr>
          <p:cNvPr id="8" name="Gruppieren 7">
            <a:extLst>
              <a:ext uri="{FF2B5EF4-FFF2-40B4-BE49-F238E27FC236}">
                <a16:creationId xmlns:a16="http://schemas.microsoft.com/office/drawing/2014/main" id="{77496CA6-06A1-D464-B2EC-1C09907438AF}"/>
              </a:ext>
            </a:extLst>
          </p:cNvPr>
          <p:cNvGrpSpPr/>
          <p:nvPr/>
        </p:nvGrpSpPr>
        <p:grpSpPr>
          <a:xfrm>
            <a:off x="5599477" y="1583470"/>
            <a:ext cx="5790433" cy="674516"/>
            <a:chOff x="0" y="1"/>
            <a:chExt cx="5758815" cy="611993"/>
          </a:xfrm>
        </p:grpSpPr>
        <p:sp>
          <p:nvSpPr>
            <p:cNvPr id="9" name="Abgerundetes Rechteck 81">
              <a:extLst>
                <a:ext uri="{FF2B5EF4-FFF2-40B4-BE49-F238E27FC236}">
                  <a16:creationId xmlns:a16="http://schemas.microsoft.com/office/drawing/2014/main" id="{287EBBEC-E85A-B959-3F17-395E46AEA5A1}"/>
                </a:ext>
              </a:extLst>
            </p:cNvPr>
            <p:cNvSpPr/>
            <p:nvPr/>
          </p:nvSpPr>
          <p:spPr>
            <a:xfrm>
              <a:off x="0" y="1"/>
              <a:ext cx="5758815" cy="611993"/>
            </a:xfrm>
            <a:prstGeom prst="roundRect">
              <a:avLst>
                <a:gd name="adj" fmla="val 5914"/>
              </a:avLst>
            </a:prstGeom>
            <a:solidFill>
              <a:srgbClr val="E1E6E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
          <p:nvSpPr>
            <p:cNvPr id="10" name="Textfeld 513920116">
              <a:extLst>
                <a:ext uri="{FF2B5EF4-FFF2-40B4-BE49-F238E27FC236}">
                  <a16:creationId xmlns:a16="http://schemas.microsoft.com/office/drawing/2014/main" id="{CFEDBA63-7019-7EAE-F2C8-BF2FA5C5AE70}"/>
                </a:ext>
              </a:extLst>
            </p:cNvPr>
            <p:cNvSpPr txBox="1"/>
            <p:nvPr/>
          </p:nvSpPr>
          <p:spPr>
            <a:xfrm>
              <a:off x="827967" y="83664"/>
              <a:ext cx="4728441" cy="487611"/>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nSpc>
                  <a:spcPts val="1400"/>
                </a:lnSpc>
              </a:pPr>
              <a:r>
                <a:rPr lang="de-AT" sz="1600" dirty="0">
                  <a:solidFill>
                    <a:schemeClr val="tx1"/>
                  </a:solidFill>
                  <a:effectLst/>
                  <a:latin typeface="Lexend"/>
                  <a:ea typeface="Arial" panose="020B0604020202020204" pitchFamily="34" charset="0"/>
                  <a:cs typeface="Arial" panose="020B0604020202020204" pitchFamily="34" charset="0"/>
                </a:rPr>
                <a:t>Das ist ein wichtiger Schritt im Kampf gegen die Ausbeutung von Menschen und Natur durch Konzerne auf der ganzen Welt.</a:t>
              </a:r>
              <a:r>
                <a:rPr lang="de-AT" sz="1600" cap="all" dirty="0">
                  <a:solidFill>
                    <a:schemeClr val="tx1"/>
                  </a:solidFill>
                  <a:effectLst/>
                  <a:latin typeface="Lexend"/>
                  <a:ea typeface="Arial" panose="020B0604020202020204" pitchFamily="34" charset="0"/>
                  <a:cs typeface="Arial" panose="020B0604020202020204" pitchFamily="34" charset="0"/>
                </a:rPr>
                <a:t> </a:t>
              </a:r>
              <a:endParaRPr lang="de-AT" sz="1600" cap="all" dirty="0">
                <a:solidFill>
                  <a:schemeClr val="tx1"/>
                </a:solidFill>
                <a:effectLst/>
                <a:latin typeface="Lexend"/>
                <a:ea typeface="Arial" panose="020B0604020202020204" pitchFamily="34" charset="0"/>
                <a:cs typeface="Times New Roman (Textkörper CS)"/>
              </a:endParaRPr>
            </a:p>
            <a:p>
              <a:pPr>
                <a:lnSpc>
                  <a:spcPts val="1400"/>
                </a:lnSpc>
              </a:pPr>
              <a:r>
                <a:rPr lang="de-AT" sz="800" cap="all" dirty="0">
                  <a:solidFill>
                    <a:schemeClr val="tx1"/>
                  </a:solidFill>
                  <a:effectLst/>
                  <a:latin typeface="Lexend"/>
                  <a:ea typeface="Arial" panose="020B0604020202020204" pitchFamily="34" charset="0"/>
                  <a:cs typeface="Times New Roman (Textkörper CS)"/>
                </a:rPr>
                <a:t> </a:t>
              </a:r>
            </a:p>
          </p:txBody>
        </p:sp>
      </p:grpSp>
      <p:grpSp>
        <p:nvGrpSpPr>
          <p:cNvPr id="12" name="Gruppieren 11">
            <a:extLst>
              <a:ext uri="{FF2B5EF4-FFF2-40B4-BE49-F238E27FC236}">
                <a16:creationId xmlns:a16="http://schemas.microsoft.com/office/drawing/2014/main" id="{5C8C96C6-345F-FA19-F5CF-CEDD036B9B73}"/>
              </a:ext>
            </a:extLst>
          </p:cNvPr>
          <p:cNvGrpSpPr/>
          <p:nvPr/>
        </p:nvGrpSpPr>
        <p:grpSpPr>
          <a:xfrm>
            <a:off x="5614051" y="2410409"/>
            <a:ext cx="5758815" cy="774701"/>
            <a:chOff x="0" y="-79965"/>
            <a:chExt cx="5758815" cy="775335"/>
          </a:xfrm>
        </p:grpSpPr>
        <p:sp>
          <p:nvSpPr>
            <p:cNvPr id="13" name="Abgerundetes Rechteck 81">
              <a:extLst>
                <a:ext uri="{FF2B5EF4-FFF2-40B4-BE49-F238E27FC236}">
                  <a16:creationId xmlns:a16="http://schemas.microsoft.com/office/drawing/2014/main" id="{C90EEF45-5D08-E80C-D31B-F2551E981189}"/>
                </a:ext>
              </a:extLst>
            </p:cNvPr>
            <p:cNvSpPr/>
            <p:nvPr/>
          </p:nvSpPr>
          <p:spPr>
            <a:xfrm>
              <a:off x="0" y="1"/>
              <a:ext cx="5758815" cy="647735"/>
            </a:xfrm>
            <a:prstGeom prst="roundRect">
              <a:avLst>
                <a:gd name="adj" fmla="val 5914"/>
              </a:avLst>
            </a:prstGeom>
            <a:solidFill>
              <a:srgbClr val="E1E6E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dirty="0"/>
            </a:p>
          </p:txBody>
        </p:sp>
        <p:sp>
          <p:nvSpPr>
            <p:cNvPr id="14" name="Textfeld 940994914">
              <a:extLst>
                <a:ext uri="{FF2B5EF4-FFF2-40B4-BE49-F238E27FC236}">
                  <a16:creationId xmlns:a16="http://schemas.microsoft.com/office/drawing/2014/main" id="{563A5AE5-E7DD-F815-C9A7-0F4A36E95E48}"/>
                </a:ext>
              </a:extLst>
            </p:cNvPr>
            <p:cNvSpPr txBox="1"/>
            <p:nvPr/>
          </p:nvSpPr>
          <p:spPr>
            <a:xfrm>
              <a:off x="790691" y="164246"/>
              <a:ext cx="4728441" cy="416554"/>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nSpc>
                  <a:spcPts val="1400"/>
                </a:lnSpc>
              </a:pPr>
              <a:r>
                <a:rPr lang="de-AT" sz="1600" dirty="0">
                  <a:effectLst/>
                  <a:latin typeface="Lexend"/>
                  <a:ea typeface="Arial" panose="020B0604020202020204" pitchFamily="34" charset="0"/>
                  <a:cs typeface="Arial" panose="020B0604020202020204" pitchFamily="34" charset="0"/>
                </a:rPr>
                <a:t>Das ist die nächste bürokratische Lawine, die gerade auf uns losbricht.</a:t>
              </a:r>
            </a:p>
            <a:p>
              <a:pPr>
                <a:lnSpc>
                  <a:spcPts val="1400"/>
                </a:lnSpc>
              </a:pPr>
              <a:r>
                <a:rPr lang="de-AT" sz="1000" cap="all" dirty="0">
                  <a:solidFill>
                    <a:srgbClr val="7F7F7F"/>
                  </a:solidFill>
                  <a:effectLst/>
                  <a:latin typeface="Lexend"/>
                  <a:ea typeface="Arial" panose="020B0604020202020204" pitchFamily="34" charset="0"/>
                  <a:cs typeface="Arial" panose="020B0604020202020204" pitchFamily="34" charset="0"/>
                </a:rPr>
                <a:t> </a:t>
              </a:r>
              <a:endParaRPr lang="de-AT" sz="800" cap="all" dirty="0">
                <a:solidFill>
                  <a:srgbClr val="7F7F7F"/>
                </a:solidFill>
                <a:effectLst/>
                <a:latin typeface="Lexend"/>
                <a:ea typeface="Arial" panose="020B0604020202020204" pitchFamily="34" charset="0"/>
                <a:cs typeface="Times New Roman (Textkörper CS)"/>
              </a:endParaRPr>
            </a:p>
            <a:p>
              <a:pPr>
                <a:lnSpc>
                  <a:spcPts val="1400"/>
                </a:lnSpc>
              </a:pPr>
              <a:r>
                <a:rPr lang="de-AT" sz="1000" cap="all" dirty="0">
                  <a:solidFill>
                    <a:srgbClr val="7F7F7F"/>
                  </a:solidFill>
                  <a:effectLst/>
                  <a:latin typeface="Lexend"/>
                  <a:ea typeface="Arial" panose="020B0604020202020204" pitchFamily="34" charset="0"/>
                  <a:cs typeface="Arial" panose="020B0604020202020204" pitchFamily="34" charset="0"/>
                </a:rPr>
                <a:t> </a:t>
              </a:r>
              <a:endParaRPr lang="de-AT" sz="800" cap="all" dirty="0">
                <a:solidFill>
                  <a:srgbClr val="7F7F7F"/>
                </a:solidFill>
                <a:effectLst/>
                <a:latin typeface="Lexend"/>
                <a:ea typeface="Arial" panose="020B0604020202020204" pitchFamily="34" charset="0"/>
                <a:cs typeface="Times New Roman (Textkörper CS)"/>
              </a:endParaRPr>
            </a:p>
            <a:p>
              <a:pPr>
                <a:lnSpc>
                  <a:spcPts val="1400"/>
                </a:lnSpc>
              </a:pPr>
              <a:r>
                <a:rPr lang="de-AT" sz="800" cap="all" dirty="0">
                  <a:solidFill>
                    <a:srgbClr val="7F7F7F"/>
                  </a:solidFill>
                  <a:effectLst/>
                  <a:latin typeface="Lexend"/>
                  <a:ea typeface="Arial" panose="020B0604020202020204" pitchFamily="34" charset="0"/>
                  <a:cs typeface="Times New Roman (Textkörper CS)"/>
                </a:rPr>
                <a:t> </a:t>
              </a:r>
            </a:p>
          </p:txBody>
        </p:sp>
        <p:pic>
          <p:nvPicPr>
            <p:cNvPr id="15" name="Grafik 14" descr="Öffnendes Anführungszeichen mit einfarbiger Füllung">
              <a:extLst>
                <a:ext uri="{FF2B5EF4-FFF2-40B4-BE49-F238E27FC236}">
                  <a16:creationId xmlns:a16="http://schemas.microsoft.com/office/drawing/2014/main" id="{0F58D99D-0F0B-442C-5008-F70A42950D3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0" y="-79965"/>
              <a:ext cx="775335" cy="775335"/>
            </a:xfrm>
            <a:prstGeom prst="rect">
              <a:avLst/>
            </a:prstGeom>
          </p:spPr>
        </p:pic>
      </p:grpSp>
      <p:grpSp>
        <p:nvGrpSpPr>
          <p:cNvPr id="16" name="Gruppieren 15">
            <a:extLst>
              <a:ext uri="{FF2B5EF4-FFF2-40B4-BE49-F238E27FC236}">
                <a16:creationId xmlns:a16="http://schemas.microsoft.com/office/drawing/2014/main" id="{D780D972-22C6-52C5-161C-91CC1AF0CDB5}"/>
              </a:ext>
            </a:extLst>
          </p:cNvPr>
          <p:cNvGrpSpPr/>
          <p:nvPr/>
        </p:nvGrpSpPr>
        <p:grpSpPr>
          <a:xfrm>
            <a:off x="5614047" y="4617442"/>
            <a:ext cx="5758815" cy="1308722"/>
            <a:chOff x="0" y="0"/>
            <a:chExt cx="5758815" cy="1308793"/>
          </a:xfrm>
        </p:grpSpPr>
        <p:sp>
          <p:nvSpPr>
            <p:cNvPr id="17" name="Abgerundetes Rechteck 81">
              <a:extLst>
                <a:ext uri="{FF2B5EF4-FFF2-40B4-BE49-F238E27FC236}">
                  <a16:creationId xmlns:a16="http://schemas.microsoft.com/office/drawing/2014/main" id="{469653B0-CAB1-0A05-7C14-DAB53962B83D}"/>
                </a:ext>
              </a:extLst>
            </p:cNvPr>
            <p:cNvSpPr/>
            <p:nvPr/>
          </p:nvSpPr>
          <p:spPr>
            <a:xfrm>
              <a:off x="0" y="0"/>
              <a:ext cx="5758815" cy="1308793"/>
            </a:xfrm>
            <a:prstGeom prst="roundRect">
              <a:avLst>
                <a:gd name="adj" fmla="val 5914"/>
              </a:avLst>
            </a:prstGeom>
            <a:solidFill>
              <a:srgbClr val="E1E6E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dirty="0"/>
            </a:p>
          </p:txBody>
        </p:sp>
        <p:sp>
          <p:nvSpPr>
            <p:cNvPr id="18" name="Textfeld 1091239276">
              <a:extLst>
                <a:ext uri="{FF2B5EF4-FFF2-40B4-BE49-F238E27FC236}">
                  <a16:creationId xmlns:a16="http://schemas.microsoft.com/office/drawing/2014/main" id="{A64AD7CF-95F5-8BCB-EBBB-2D0248598C1F}"/>
                </a:ext>
              </a:extLst>
            </p:cNvPr>
            <p:cNvSpPr txBox="1"/>
            <p:nvPr/>
          </p:nvSpPr>
          <p:spPr>
            <a:xfrm>
              <a:off x="775336" y="129588"/>
              <a:ext cx="4785620" cy="1126836"/>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nSpc>
                  <a:spcPts val="1400"/>
                </a:lnSpc>
              </a:pPr>
              <a:r>
                <a:rPr lang="de-DE" sz="1600" b="0" i="0" dirty="0">
                  <a:solidFill>
                    <a:srgbClr val="333333"/>
                  </a:solidFill>
                  <a:effectLst/>
                  <a:latin typeface="Lexend"/>
                </a:rPr>
                <a:t>Diese Belastungen sind ein großes Hemmnis für unsere europäischen Wirtschaftsstandorte. Wir stehen in direkter Konkurrenz mit vielen asiatischen Staaten, die diese Hürden nicht haben. Und diese Pläne führen zu sehr hohen Kosten, und das ist im Wettbewerb immer ein großer Nachteil.</a:t>
              </a:r>
              <a:endParaRPr lang="de-AT" sz="1600" dirty="0">
                <a:latin typeface="Lexend"/>
              </a:endParaRPr>
            </a:p>
            <a:p>
              <a:pPr>
                <a:lnSpc>
                  <a:spcPts val="1400"/>
                </a:lnSpc>
              </a:pPr>
              <a:endParaRPr lang="de-AT" sz="800" cap="all" dirty="0">
                <a:solidFill>
                  <a:srgbClr val="7F7F7F"/>
                </a:solidFill>
                <a:effectLst/>
                <a:latin typeface="Lexend"/>
                <a:ea typeface="Arial" panose="020B0604020202020204" pitchFamily="34" charset="0"/>
                <a:cs typeface="Times New Roman (Textkörper CS)"/>
              </a:endParaRPr>
            </a:p>
            <a:p>
              <a:pPr>
                <a:lnSpc>
                  <a:spcPts val="1400"/>
                </a:lnSpc>
              </a:pPr>
              <a:r>
                <a:rPr lang="de-AT" sz="1000" cap="all" dirty="0">
                  <a:solidFill>
                    <a:srgbClr val="7F7F7F"/>
                  </a:solidFill>
                  <a:effectLst/>
                  <a:latin typeface="Lexend"/>
                  <a:ea typeface="Arial" panose="020B0604020202020204" pitchFamily="34" charset="0"/>
                  <a:cs typeface="Arial" panose="020B0604020202020204" pitchFamily="34" charset="0"/>
                </a:rPr>
                <a:t> </a:t>
              </a:r>
              <a:endParaRPr lang="de-AT" sz="800" cap="all" dirty="0">
                <a:solidFill>
                  <a:srgbClr val="7F7F7F"/>
                </a:solidFill>
                <a:effectLst/>
                <a:latin typeface="Lexend"/>
                <a:ea typeface="Arial" panose="020B0604020202020204" pitchFamily="34" charset="0"/>
                <a:cs typeface="Times New Roman (Textkörper CS)"/>
              </a:endParaRPr>
            </a:p>
            <a:p>
              <a:pPr>
                <a:lnSpc>
                  <a:spcPts val="1400"/>
                </a:lnSpc>
              </a:pPr>
              <a:r>
                <a:rPr lang="de-AT" sz="800" cap="all" dirty="0">
                  <a:solidFill>
                    <a:srgbClr val="7F7F7F"/>
                  </a:solidFill>
                  <a:effectLst/>
                  <a:latin typeface="Lexend"/>
                  <a:ea typeface="Arial" panose="020B0604020202020204" pitchFamily="34" charset="0"/>
                  <a:cs typeface="Times New Roman (Textkörper CS)"/>
                </a:rPr>
                <a:t> </a:t>
              </a:r>
            </a:p>
          </p:txBody>
        </p:sp>
        <p:pic>
          <p:nvPicPr>
            <p:cNvPr id="19" name="Grafik 18" descr="Öffnendes Anführungszeichen mit einfarbiger Füllung">
              <a:extLst>
                <a:ext uri="{FF2B5EF4-FFF2-40B4-BE49-F238E27FC236}">
                  <a16:creationId xmlns:a16="http://schemas.microsoft.com/office/drawing/2014/main" id="{CC64B279-6E2B-4EFC-4771-E99A741F5DE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99" y="180043"/>
              <a:ext cx="775335" cy="775335"/>
            </a:xfrm>
            <a:prstGeom prst="rect">
              <a:avLst/>
            </a:prstGeom>
          </p:spPr>
        </p:pic>
      </p:grpSp>
      <p:grpSp>
        <p:nvGrpSpPr>
          <p:cNvPr id="20" name="Gruppieren 19">
            <a:extLst>
              <a:ext uri="{FF2B5EF4-FFF2-40B4-BE49-F238E27FC236}">
                <a16:creationId xmlns:a16="http://schemas.microsoft.com/office/drawing/2014/main" id="{A92CC51C-1075-491D-2D7E-0466E879FF78}"/>
              </a:ext>
            </a:extLst>
          </p:cNvPr>
          <p:cNvGrpSpPr/>
          <p:nvPr/>
        </p:nvGrpSpPr>
        <p:grpSpPr>
          <a:xfrm>
            <a:off x="5599477" y="3328909"/>
            <a:ext cx="5758815" cy="1064963"/>
            <a:chOff x="0" y="0"/>
            <a:chExt cx="5758815" cy="1065021"/>
          </a:xfrm>
        </p:grpSpPr>
        <p:sp>
          <p:nvSpPr>
            <p:cNvPr id="21" name="Abgerundetes Rechteck 81">
              <a:extLst>
                <a:ext uri="{FF2B5EF4-FFF2-40B4-BE49-F238E27FC236}">
                  <a16:creationId xmlns:a16="http://schemas.microsoft.com/office/drawing/2014/main" id="{8D286845-8503-CF81-A2FF-B0AD142B29F3}"/>
                </a:ext>
              </a:extLst>
            </p:cNvPr>
            <p:cNvSpPr/>
            <p:nvPr/>
          </p:nvSpPr>
          <p:spPr>
            <a:xfrm>
              <a:off x="0" y="0"/>
              <a:ext cx="5758815" cy="1065021"/>
            </a:xfrm>
            <a:prstGeom prst="roundRect">
              <a:avLst>
                <a:gd name="adj" fmla="val 5914"/>
              </a:avLst>
            </a:prstGeom>
            <a:solidFill>
              <a:srgbClr val="E1E6E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
          <p:nvSpPr>
            <p:cNvPr id="22" name="Textfeld 1091239276">
              <a:extLst>
                <a:ext uri="{FF2B5EF4-FFF2-40B4-BE49-F238E27FC236}">
                  <a16:creationId xmlns:a16="http://schemas.microsoft.com/office/drawing/2014/main" id="{62589109-AE71-DF32-3C84-42231587C6D9}"/>
                </a:ext>
              </a:extLst>
            </p:cNvPr>
            <p:cNvSpPr txBox="1"/>
            <p:nvPr/>
          </p:nvSpPr>
          <p:spPr>
            <a:xfrm>
              <a:off x="813847" y="130694"/>
              <a:ext cx="4728441" cy="775335"/>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nSpc>
                  <a:spcPts val="1400"/>
                </a:lnSpc>
              </a:pPr>
              <a:r>
                <a:rPr lang="de-AT" sz="1600" dirty="0">
                  <a:effectLst/>
                  <a:latin typeface="Lexend"/>
                  <a:ea typeface="Arial" panose="020B0604020202020204" pitchFamily="34" charset="0"/>
                  <a:cs typeface="Arial" panose="020B0604020202020204" pitchFamily="34" charset="0"/>
                </a:rPr>
                <a:t>Viele kleine österreichische Unternehmen produzieren lokal und fair und hatten bis jetzt mit unlauterer Konkurrenz zu kämpfen. Das ändert sich mit dem Lieferkettengesetz: Es ist ein Meilenstein auf dem Weg zu einem fairen Wirtschaftssystem.</a:t>
              </a:r>
            </a:p>
            <a:p>
              <a:pPr>
                <a:lnSpc>
                  <a:spcPts val="1400"/>
                </a:lnSpc>
              </a:pPr>
              <a:r>
                <a:rPr lang="de-AT" sz="1000" cap="all" dirty="0">
                  <a:solidFill>
                    <a:srgbClr val="7F7F7F"/>
                  </a:solidFill>
                  <a:effectLst/>
                  <a:latin typeface="Lexend"/>
                  <a:ea typeface="Arial" panose="020B0604020202020204" pitchFamily="34" charset="0"/>
                  <a:cs typeface="Arial" panose="020B0604020202020204" pitchFamily="34" charset="0"/>
                </a:rPr>
                <a:t> </a:t>
              </a:r>
              <a:endParaRPr lang="de-AT" sz="800" cap="all" dirty="0">
                <a:solidFill>
                  <a:srgbClr val="7F7F7F"/>
                </a:solidFill>
                <a:effectLst/>
                <a:latin typeface="Lexend"/>
                <a:ea typeface="Arial" panose="020B0604020202020204" pitchFamily="34" charset="0"/>
                <a:cs typeface="Times New Roman (Textkörper CS)"/>
              </a:endParaRPr>
            </a:p>
            <a:p>
              <a:pPr>
                <a:lnSpc>
                  <a:spcPts val="1400"/>
                </a:lnSpc>
              </a:pPr>
              <a:r>
                <a:rPr lang="de-AT" sz="1000" cap="all" dirty="0">
                  <a:solidFill>
                    <a:srgbClr val="7F7F7F"/>
                  </a:solidFill>
                  <a:effectLst/>
                  <a:latin typeface="Lexend"/>
                  <a:ea typeface="Arial" panose="020B0604020202020204" pitchFamily="34" charset="0"/>
                  <a:cs typeface="Arial" panose="020B0604020202020204" pitchFamily="34" charset="0"/>
                </a:rPr>
                <a:t> </a:t>
              </a:r>
              <a:endParaRPr lang="de-AT" sz="800" cap="all" dirty="0">
                <a:solidFill>
                  <a:srgbClr val="7F7F7F"/>
                </a:solidFill>
                <a:effectLst/>
                <a:latin typeface="Lexend"/>
                <a:ea typeface="Arial" panose="020B0604020202020204" pitchFamily="34" charset="0"/>
                <a:cs typeface="Times New Roman (Textkörper CS)"/>
              </a:endParaRPr>
            </a:p>
          </p:txBody>
        </p:sp>
        <p:pic>
          <p:nvPicPr>
            <p:cNvPr id="23" name="Grafik 22" descr="Öffnendes Anführungszeichen mit einfarbiger Füllung">
              <a:extLst>
                <a:ext uri="{FF2B5EF4-FFF2-40B4-BE49-F238E27FC236}">
                  <a16:creationId xmlns:a16="http://schemas.microsoft.com/office/drawing/2014/main" id="{E79C0F91-689B-5B68-C17E-3313C4B047A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909" y="130695"/>
              <a:ext cx="775335" cy="775335"/>
            </a:xfrm>
            <a:prstGeom prst="rect">
              <a:avLst/>
            </a:prstGeom>
          </p:spPr>
        </p:pic>
      </p:grpSp>
      <p:pic>
        <p:nvPicPr>
          <p:cNvPr id="31" name="Grafik 30" descr="Öffnendes Anführungszeichen mit einfarbiger Füllung">
            <a:extLst>
              <a:ext uri="{FF2B5EF4-FFF2-40B4-BE49-F238E27FC236}">
                <a16:creationId xmlns:a16="http://schemas.microsoft.com/office/drawing/2014/main" id="{54F61061-1F2F-1CEC-0B6D-E03575A8F11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99476" y="1498168"/>
            <a:ext cx="775335" cy="774701"/>
          </a:xfrm>
          <a:prstGeom prst="rect">
            <a:avLst/>
          </a:prstGeom>
        </p:spPr>
      </p:pic>
      <p:pic>
        <p:nvPicPr>
          <p:cNvPr id="5" name="Grafik 4">
            <a:hlinkClick r:id="rId3"/>
            <a:extLst>
              <a:ext uri="{FF2B5EF4-FFF2-40B4-BE49-F238E27FC236}">
                <a16:creationId xmlns:a16="http://schemas.microsoft.com/office/drawing/2014/main" id="{822B4898-12FA-1532-2FF5-B2846C96F550}"/>
              </a:ext>
            </a:extLst>
          </p:cNvPr>
          <p:cNvPicPr>
            <a:picLocks noChangeAspect="1"/>
          </p:cNvPicPr>
          <p:nvPr/>
        </p:nvPicPr>
        <p:blipFill>
          <a:blip r:embed="rId9"/>
          <a:stretch>
            <a:fillRect/>
          </a:stretch>
        </p:blipFill>
        <p:spPr>
          <a:xfrm>
            <a:off x="354174" y="2213107"/>
            <a:ext cx="5016758" cy="2844946"/>
          </a:xfrm>
          <a:prstGeom prst="rect">
            <a:avLst/>
          </a:prstGeom>
        </p:spPr>
      </p:pic>
    </p:spTree>
    <p:extLst>
      <p:ext uri="{BB962C8B-B14F-4D97-AF65-F5344CB8AC3E}">
        <p14:creationId xmlns:p14="http://schemas.microsoft.com/office/powerpoint/2010/main" val="145573465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C22B25-EA65-2571-175D-93F58D0C0801}"/>
              </a:ext>
            </a:extLst>
          </p:cNvPr>
          <p:cNvSpPr>
            <a:spLocks noGrp="1"/>
          </p:cNvSpPr>
          <p:nvPr>
            <p:ph type="title"/>
          </p:nvPr>
        </p:nvSpPr>
        <p:spPr/>
        <p:txBody>
          <a:bodyPr/>
          <a:lstStyle/>
          <a:p>
            <a:r>
              <a:rPr lang="de-DE" dirty="0"/>
              <a:t>Welches Gesetz würdest du beschließen?</a:t>
            </a:r>
            <a:endParaRPr lang="de-AT" dirty="0"/>
          </a:p>
        </p:txBody>
      </p:sp>
      <p:sp>
        <p:nvSpPr>
          <p:cNvPr id="3" name="Textplatzhalter 2">
            <a:extLst>
              <a:ext uri="{FF2B5EF4-FFF2-40B4-BE49-F238E27FC236}">
                <a16:creationId xmlns:a16="http://schemas.microsoft.com/office/drawing/2014/main" id="{4F71C9AE-2DFC-DEA4-C0A4-0922861F5411}"/>
              </a:ext>
            </a:extLst>
          </p:cNvPr>
          <p:cNvSpPr>
            <a:spLocks noGrp="1"/>
          </p:cNvSpPr>
          <p:nvPr>
            <p:ph type="body" idx="1"/>
          </p:nvPr>
        </p:nvSpPr>
        <p:spPr>
          <a:xfrm>
            <a:off x="450569" y="1793174"/>
            <a:ext cx="11280131" cy="2441475"/>
          </a:xfrm>
        </p:spPr>
        <p:txBody>
          <a:bodyPr>
            <a:normAutofit/>
          </a:bodyPr>
          <a:lstStyle/>
          <a:p>
            <a:pPr marL="0" indent="0" algn="ctr">
              <a:buNone/>
            </a:pPr>
            <a:r>
              <a:rPr lang="de-DE" sz="4000" b="1" i="1" dirty="0"/>
              <a:t>Lieferkettengesetz</a:t>
            </a:r>
            <a:endParaRPr lang="de-DE" sz="3200" b="1" i="1" dirty="0"/>
          </a:p>
          <a:p>
            <a:pPr algn="ctr"/>
            <a:r>
              <a:rPr lang="de-DE" sz="3200" i="1" dirty="0"/>
              <a:t>Dient dem Schutz von Menschenrechten und Umwelt</a:t>
            </a:r>
          </a:p>
          <a:p>
            <a:pPr algn="ctr"/>
            <a:r>
              <a:rPr lang="de-DE" sz="3200" i="1" dirty="0"/>
              <a:t>Unternehmen kontrollieren ihre </a:t>
            </a:r>
            <a:r>
              <a:rPr lang="de-DE" sz="3200" i="1" dirty="0" err="1"/>
              <a:t>Lieferant:innen</a:t>
            </a:r>
            <a:r>
              <a:rPr lang="de-DE" sz="3200" i="1" dirty="0"/>
              <a:t> stichprobenartig</a:t>
            </a:r>
          </a:p>
          <a:p>
            <a:pPr algn="ctr"/>
            <a:r>
              <a:rPr lang="de-DE" sz="3200" i="1" dirty="0"/>
              <a:t>Produkte könnten dadurch teurer werden</a:t>
            </a:r>
            <a:endParaRPr lang="de-AT" sz="3200" i="1" dirty="0"/>
          </a:p>
        </p:txBody>
      </p:sp>
      <p:pic>
        <p:nvPicPr>
          <p:cNvPr id="14" name="Grafik 13" descr="Waage der Justitia Silhouette">
            <a:extLst>
              <a:ext uri="{FF2B5EF4-FFF2-40B4-BE49-F238E27FC236}">
                <a16:creationId xmlns:a16="http://schemas.microsoft.com/office/drawing/2014/main" id="{85B342A1-DA2A-82E9-802C-DF739BD537C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68432" y="4556696"/>
            <a:ext cx="1455135" cy="1455135"/>
          </a:xfrm>
          <a:prstGeom prst="rect">
            <a:avLst/>
          </a:prstGeom>
        </p:spPr>
      </p:pic>
    </p:spTree>
    <p:extLst>
      <p:ext uri="{BB962C8B-B14F-4D97-AF65-F5344CB8AC3E}">
        <p14:creationId xmlns:p14="http://schemas.microsoft.com/office/powerpoint/2010/main" val="393770542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A9893C16-3015-63C8-ACDE-890B7FD1502E}"/>
              </a:ext>
            </a:extLst>
          </p:cNvPr>
          <p:cNvSpPr txBox="1">
            <a:spLocks noGrp="1"/>
          </p:cNvSpPr>
          <p:nvPr>
            <p:ph type="body" idx="1"/>
          </p:nvPr>
        </p:nvSpPr>
        <p:spPr>
          <a:xfrm>
            <a:off x="450850" y="1607443"/>
            <a:ext cx="11279188" cy="3115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3600" b="1" i="1" dirty="0"/>
              <a:t>CO2 Steuer</a:t>
            </a:r>
          </a:p>
          <a:p>
            <a:pPr algn="ctr"/>
            <a:r>
              <a:rPr lang="de-DE" sz="2800" i="1" dirty="0"/>
              <a:t>CO2 entsteht, wenn man Holz, Kohle, Diesel oder Gas verbrennt</a:t>
            </a:r>
          </a:p>
          <a:p>
            <a:pPr algn="ctr"/>
            <a:r>
              <a:rPr lang="de-DE" sz="2800" i="1" dirty="0"/>
              <a:t>Es entstehen Treibhausgase, die Temperatur auf der Erde steigt</a:t>
            </a:r>
          </a:p>
          <a:p>
            <a:pPr algn="ctr"/>
            <a:r>
              <a:rPr lang="de-DE" sz="2800" i="1" dirty="0"/>
              <a:t>Die Steuer soll ein Anreiz sein, weniger CO2 zu produzieren</a:t>
            </a:r>
          </a:p>
          <a:p>
            <a:pPr algn="ctr"/>
            <a:r>
              <a:rPr lang="de-DE" sz="2800" i="1" dirty="0"/>
              <a:t>Pro Tonne CO2 werden 45 Euro verrechnet, 2025 soll der Betrag auf 55 Euro steigen</a:t>
            </a:r>
          </a:p>
          <a:p>
            <a:pPr marL="0" indent="0" hangingPunct="1">
              <a:buFont typeface="Arial"/>
              <a:buNone/>
            </a:pPr>
            <a:endParaRPr lang="de-AT" dirty="0"/>
          </a:p>
        </p:txBody>
      </p:sp>
      <p:sp>
        <p:nvSpPr>
          <p:cNvPr id="5" name="Titel 1">
            <a:extLst>
              <a:ext uri="{FF2B5EF4-FFF2-40B4-BE49-F238E27FC236}">
                <a16:creationId xmlns:a16="http://schemas.microsoft.com/office/drawing/2014/main" id="{F27CDFA6-519F-84B1-97E1-35966C44703E}"/>
              </a:ext>
            </a:extLst>
          </p:cNvPr>
          <p:cNvSpPr>
            <a:spLocks noGrp="1"/>
          </p:cNvSpPr>
          <p:nvPr>
            <p:ph type="title"/>
          </p:nvPr>
        </p:nvSpPr>
        <p:spPr>
          <a:xfrm>
            <a:off x="469900" y="661988"/>
            <a:ext cx="9639300" cy="755650"/>
          </a:xfrm>
        </p:spPr>
        <p:txBody>
          <a:bodyPr/>
          <a:lstStyle/>
          <a:p>
            <a:r>
              <a:rPr lang="de-DE" dirty="0"/>
              <a:t>Welches Gesetz würdest du beschließen?</a:t>
            </a:r>
            <a:endParaRPr lang="de-AT" dirty="0"/>
          </a:p>
        </p:txBody>
      </p:sp>
      <p:pic>
        <p:nvPicPr>
          <p:cNvPr id="6" name="Grafik 5" descr="Waage der Justitia Silhouette">
            <a:extLst>
              <a:ext uri="{FF2B5EF4-FFF2-40B4-BE49-F238E27FC236}">
                <a16:creationId xmlns:a16="http://schemas.microsoft.com/office/drawing/2014/main" id="{02977E4F-A82A-6991-A3B4-07027524983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68432" y="4645476"/>
            <a:ext cx="1455135" cy="1455135"/>
          </a:xfrm>
          <a:prstGeom prst="rect">
            <a:avLst/>
          </a:prstGeom>
        </p:spPr>
      </p:pic>
      <p:sp>
        <p:nvSpPr>
          <p:cNvPr id="7" name="Textplatzhalter 2">
            <a:extLst>
              <a:ext uri="{FF2B5EF4-FFF2-40B4-BE49-F238E27FC236}">
                <a16:creationId xmlns:a16="http://schemas.microsoft.com/office/drawing/2014/main" id="{D6A33BD2-9905-C39B-FA47-6CF9654710F6}"/>
              </a:ext>
            </a:extLst>
          </p:cNvPr>
          <p:cNvSpPr txBox="1">
            <a:spLocks/>
          </p:cNvSpPr>
          <p:nvPr/>
        </p:nvSpPr>
        <p:spPr>
          <a:xfrm>
            <a:off x="450850" y="6364050"/>
            <a:ext cx="11232445" cy="3297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spcBef>
                <a:spcPts val="0"/>
              </a:spcBef>
              <a:buFont typeface="Arial"/>
              <a:buNone/>
            </a:pPr>
            <a:endParaRPr lang="de-DE" sz="900" dirty="0"/>
          </a:p>
          <a:p>
            <a:pPr marL="0" indent="0" hangingPunct="1">
              <a:spcBef>
                <a:spcPts val="0"/>
              </a:spcBef>
              <a:buFont typeface="Arial"/>
              <a:buNone/>
            </a:pPr>
            <a:r>
              <a:rPr lang="de-DE" sz="900" dirty="0"/>
              <a:t>WKO (2023) CO2-Bepreisung. </a:t>
            </a:r>
            <a:r>
              <a:rPr lang="de-DE" sz="900" dirty="0">
                <a:hlinkClick r:id="rId4"/>
              </a:rPr>
              <a:t>https://www.wko.at/oe/industrie/mineraloelindustrie/co2-bepreisung#bepreisung</a:t>
            </a:r>
            <a:r>
              <a:rPr lang="de-DE" sz="900" dirty="0"/>
              <a:t>. Zugegriffen am 23.05.2024.</a:t>
            </a:r>
            <a:endParaRPr lang="de-AT" sz="900" dirty="0"/>
          </a:p>
        </p:txBody>
      </p:sp>
    </p:spTree>
    <p:extLst>
      <p:ext uri="{BB962C8B-B14F-4D97-AF65-F5344CB8AC3E}">
        <p14:creationId xmlns:p14="http://schemas.microsoft.com/office/powerpoint/2010/main" val="418289760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0E7016CD-042D-083D-8384-B839A4E85F99}"/>
              </a:ext>
            </a:extLst>
          </p:cNvPr>
          <p:cNvSpPr txBox="1">
            <a:spLocks noGrp="1"/>
          </p:cNvSpPr>
          <p:nvPr>
            <p:ph type="body" idx="1"/>
          </p:nvPr>
        </p:nvSpPr>
        <p:spPr>
          <a:xfrm>
            <a:off x="450850" y="1713973"/>
            <a:ext cx="11279188" cy="2884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3600" b="1" i="1" dirty="0"/>
              <a:t>Vernichtungsverbot</a:t>
            </a:r>
          </a:p>
          <a:p>
            <a:pPr algn="ctr"/>
            <a:r>
              <a:rPr lang="de-DE" sz="2800" i="1" dirty="0"/>
              <a:t>Kleidung und Elektrogeräte dürfen nicht mehr vernichtet werden, bevor sie überhaupt je benutzt wurden</a:t>
            </a:r>
          </a:p>
          <a:p>
            <a:pPr algn="ctr"/>
            <a:r>
              <a:rPr lang="de-DE" sz="2800" i="1" dirty="0"/>
              <a:t>Rund 4,6 Millionen Kilogramm neue Kleidung und Schuhe wurden 2021 hergestellt und dann wieder vernichtet</a:t>
            </a:r>
          </a:p>
          <a:p>
            <a:pPr algn="ctr"/>
            <a:r>
              <a:rPr lang="de-DE" sz="2800" i="1" dirty="0"/>
              <a:t>Das verbraucht viele Ressourcen und schadet der Umwelt</a:t>
            </a:r>
            <a:endParaRPr lang="de-AT" sz="2800" i="1" dirty="0"/>
          </a:p>
        </p:txBody>
      </p:sp>
      <p:sp>
        <p:nvSpPr>
          <p:cNvPr id="5" name="Titel 1">
            <a:extLst>
              <a:ext uri="{FF2B5EF4-FFF2-40B4-BE49-F238E27FC236}">
                <a16:creationId xmlns:a16="http://schemas.microsoft.com/office/drawing/2014/main" id="{EF47F118-E40E-61C7-F14E-3287DB94D2B2}"/>
              </a:ext>
            </a:extLst>
          </p:cNvPr>
          <p:cNvSpPr>
            <a:spLocks noGrp="1"/>
          </p:cNvSpPr>
          <p:nvPr>
            <p:ph type="title"/>
          </p:nvPr>
        </p:nvSpPr>
        <p:spPr>
          <a:xfrm>
            <a:off x="469900" y="661988"/>
            <a:ext cx="9639300" cy="755650"/>
          </a:xfrm>
        </p:spPr>
        <p:txBody>
          <a:bodyPr/>
          <a:lstStyle/>
          <a:p>
            <a:r>
              <a:rPr lang="de-DE" dirty="0"/>
              <a:t>Welches Gesetz würdest du beschließen?</a:t>
            </a:r>
            <a:endParaRPr lang="de-AT" dirty="0"/>
          </a:p>
        </p:txBody>
      </p:sp>
      <p:sp>
        <p:nvSpPr>
          <p:cNvPr id="6" name="Textplatzhalter 2">
            <a:extLst>
              <a:ext uri="{FF2B5EF4-FFF2-40B4-BE49-F238E27FC236}">
                <a16:creationId xmlns:a16="http://schemas.microsoft.com/office/drawing/2014/main" id="{56FECDF9-920E-BAA1-EDA1-B4127D623EF2}"/>
              </a:ext>
            </a:extLst>
          </p:cNvPr>
          <p:cNvSpPr txBox="1">
            <a:spLocks/>
          </p:cNvSpPr>
          <p:nvPr/>
        </p:nvSpPr>
        <p:spPr>
          <a:xfrm>
            <a:off x="450850" y="6364050"/>
            <a:ext cx="11232445" cy="3297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spcBef>
                <a:spcPts val="0"/>
              </a:spcBef>
              <a:buFont typeface="Arial"/>
              <a:buNone/>
            </a:pPr>
            <a:endParaRPr lang="de-DE" sz="900" dirty="0"/>
          </a:p>
          <a:p>
            <a:pPr marL="0" indent="0" hangingPunct="1">
              <a:spcBef>
                <a:spcPts val="0"/>
              </a:spcBef>
              <a:buFont typeface="Arial"/>
              <a:buNone/>
            </a:pPr>
            <a:r>
              <a:rPr lang="de-DE" sz="900" dirty="0"/>
              <a:t>Derstandard.at (2023). Klimaministerium schlägt Vernichtungsverbot für Neuwaren vor. </a:t>
            </a:r>
            <a:r>
              <a:rPr lang="de-DE" sz="900" dirty="0">
                <a:hlinkClick r:id="rId2"/>
              </a:rPr>
              <a:t>https://www.derstandard.at/story/2000142842014/klimaministerium-schlaegt-vernichtungsverbot-fuer-neuwaren-vor</a:t>
            </a:r>
            <a:r>
              <a:rPr lang="de-DE" sz="900" dirty="0"/>
              <a:t>.  Zugegriffen am 23.05.2024.</a:t>
            </a:r>
            <a:endParaRPr lang="de-AT" sz="900" dirty="0"/>
          </a:p>
        </p:txBody>
      </p:sp>
      <p:pic>
        <p:nvPicPr>
          <p:cNvPr id="7" name="Grafik 6" descr="Waage der Justitia Silhouette">
            <a:extLst>
              <a:ext uri="{FF2B5EF4-FFF2-40B4-BE49-F238E27FC236}">
                <a16:creationId xmlns:a16="http://schemas.microsoft.com/office/drawing/2014/main" id="{66257747-2F2E-3007-4C3A-E0227E75C50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68432" y="4645476"/>
            <a:ext cx="1455135" cy="1455135"/>
          </a:xfrm>
          <a:prstGeom prst="rect">
            <a:avLst/>
          </a:prstGeom>
        </p:spPr>
      </p:pic>
    </p:spTree>
    <p:extLst>
      <p:ext uri="{BB962C8B-B14F-4D97-AF65-F5344CB8AC3E}">
        <p14:creationId xmlns:p14="http://schemas.microsoft.com/office/powerpoint/2010/main" val="169187128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2">
            <a:extLst>
              <a:ext uri="{FF2B5EF4-FFF2-40B4-BE49-F238E27FC236}">
                <a16:creationId xmlns:a16="http://schemas.microsoft.com/office/drawing/2014/main" id="{1B37BF67-7D00-06BF-AC9D-9D4D090AEFBC}"/>
              </a:ext>
            </a:extLst>
          </p:cNvPr>
          <p:cNvSpPr txBox="1">
            <a:spLocks noGrp="1"/>
          </p:cNvSpPr>
          <p:nvPr>
            <p:ph type="body" idx="1"/>
          </p:nvPr>
        </p:nvSpPr>
        <p:spPr>
          <a:xfrm>
            <a:off x="450850" y="1793875"/>
            <a:ext cx="11279188" cy="21833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3200" b="1" i="1" dirty="0"/>
              <a:t>Verpflichtender Austausch von Akkus bei Handys und Laptops</a:t>
            </a:r>
          </a:p>
          <a:p>
            <a:pPr algn="ctr"/>
            <a:r>
              <a:rPr lang="de-AT" sz="2800" i="1" dirty="0" err="1"/>
              <a:t>Nutzer:innen</a:t>
            </a:r>
            <a:r>
              <a:rPr lang="de-AT" sz="2800" i="1" dirty="0"/>
              <a:t> sollen Akkus selbst austauschen können</a:t>
            </a:r>
          </a:p>
          <a:p>
            <a:pPr algn="ctr"/>
            <a:r>
              <a:rPr lang="de-AT" sz="2800" i="1" dirty="0"/>
              <a:t>So kann man Handys und Laptops länger nutzen, das spart Ressourcen</a:t>
            </a:r>
          </a:p>
          <a:p>
            <a:pPr algn="ctr"/>
            <a:r>
              <a:rPr lang="de-AT" sz="2800" i="1" dirty="0"/>
              <a:t>Unternehmen sollen bis 2027 Zeit haben, ihre Produktion umzustellen</a:t>
            </a:r>
          </a:p>
        </p:txBody>
      </p:sp>
      <p:sp>
        <p:nvSpPr>
          <p:cNvPr id="6" name="Titel 1">
            <a:extLst>
              <a:ext uri="{FF2B5EF4-FFF2-40B4-BE49-F238E27FC236}">
                <a16:creationId xmlns:a16="http://schemas.microsoft.com/office/drawing/2014/main" id="{DAD20CF3-EDCA-7837-C4F5-2BE9D9DC4112}"/>
              </a:ext>
            </a:extLst>
          </p:cNvPr>
          <p:cNvSpPr>
            <a:spLocks noGrp="1"/>
          </p:cNvSpPr>
          <p:nvPr>
            <p:ph type="title"/>
          </p:nvPr>
        </p:nvSpPr>
        <p:spPr>
          <a:xfrm>
            <a:off x="469900" y="661988"/>
            <a:ext cx="9639300" cy="755650"/>
          </a:xfrm>
        </p:spPr>
        <p:txBody>
          <a:bodyPr/>
          <a:lstStyle/>
          <a:p>
            <a:r>
              <a:rPr lang="de-DE" dirty="0"/>
              <a:t>Welches Gesetz würdest du beschließen?</a:t>
            </a:r>
            <a:endParaRPr lang="de-AT" dirty="0"/>
          </a:p>
        </p:txBody>
      </p:sp>
      <p:pic>
        <p:nvPicPr>
          <p:cNvPr id="7" name="Grafik 6" descr="Waage der Justitia Silhouette">
            <a:extLst>
              <a:ext uri="{FF2B5EF4-FFF2-40B4-BE49-F238E27FC236}">
                <a16:creationId xmlns:a16="http://schemas.microsoft.com/office/drawing/2014/main" id="{2A1D9CD0-EE78-0D61-C745-92F5D011613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68432" y="4645476"/>
            <a:ext cx="1455135" cy="1455135"/>
          </a:xfrm>
          <a:prstGeom prst="rect">
            <a:avLst/>
          </a:prstGeom>
        </p:spPr>
      </p:pic>
      <p:sp>
        <p:nvSpPr>
          <p:cNvPr id="8" name="Textplatzhalter 2">
            <a:extLst>
              <a:ext uri="{FF2B5EF4-FFF2-40B4-BE49-F238E27FC236}">
                <a16:creationId xmlns:a16="http://schemas.microsoft.com/office/drawing/2014/main" id="{8745CD31-7846-9799-CE22-01D437AFBB8D}"/>
              </a:ext>
            </a:extLst>
          </p:cNvPr>
          <p:cNvSpPr txBox="1">
            <a:spLocks/>
          </p:cNvSpPr>
          <p:nvPr/>
        </p:nvSpPr>
        <p:spPr>
          <a:xfrm>
            <a:off x="450850" y="6364050"/>
            <a:ext cx="11232445" cy="3297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spcBef>
                <a:spcPts val="0"/>
              </a:spcBef>
              <a:buFont typeface="Arial"/>
              <a:buNone/>
            </a:pPr>
            <a:endParaRPr lang="de-DE" sz="900" dirty="0"/>
          </a:p>
          <a:p>
            <a:pPr marL="0" indent="0" hangingPunct="1">
              <a:spcBef>
                <a:spcPts val="0"/>
              </a:spcBef>
              <a:buFont typeface="Arial"/>
              <a:buNone/>
            </a:pPr>
            <a:r>
              <a:rPr lang="de-DE" sz="900" dirty="0"/>
              <a:t>Derstandard.at (2023) EU verbietet verklebte Smartphone-Akkus. </a:t>
            </a:r>
            <a:r>
              <a:rPr lang="de-DE" sz="900" dirty="0">
                <a:hlinkClick r:id="rId4"/>
              </a:rPr>
              <a:t>https://www.derstandard.at/story/3000000174932/eu-verbietet-smartphone-herstellern-akku</a:t>
            </a:r>
            <a:r>
              <a:rPr lang="de-DE" sz="900" dirty="0"/>
              <a:t>. Zugegriffen am 23.05.2024.</a:t>
            </a:r>
            <a:endParaRPr lang="de-AT" sz="900" dirty="0"/>
          </a:p>
        </p:txBody>
      </p:sp>
    </p:spTree>
    <p:extLst>
      <p:ext uri="{BB962C8B-B14F-4D97-AF65-F5344CB8AC3E}">
        <p14:creationId xmlns:p14="http://schemas.microsoft.com/office/powerpoint/2010/main" val="214047284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15EAEE7B-BE01-FE33-7976-5AF66F289CB5}"/>
              </a:ext>
            </a:extLst>
          </p:cNvPr>
          <p:cNvSpPr txBox="1">
            <a:spLocks noGrp="1"/>
          </p:cNvSpPr>
          <p:nvPr>
            <p:ph type="body" idx="1"/>
          </p:nvPr>
        </p:nvSpPr>
        <p:spPr>
          <a:xfrm>
            <a:off x="450850" y="1527545"/>
            <a:ext cx="11279188" cy="31421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lnSpcReduction="1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lgn="ctr" hangingPunct="1">
              <a:buFont typeface="Arial"/>
              <a:buNone/>
            </a:pPr>
            <a:r>
              <a:rPr lang="de-DE" sz="3500" b="1" i="1" dirty="0"/>
              <a:t>EU-Naturschutzgesetz </a:t>
            </a:r>
          </a:p>
          <a:p>
            <a:pPr algn="ctr"/>
            <a:r>
              <a:rPr lang="de-DE" sz="2800" i="1" dirty="0"/>
              <a:t>20 Prozent der Land- und Meeresflächen sollen wiederhergestellt werden</a:t>
            </a:r>
          </a:p>
          <a:p>
            <a:pPr algn="ctr"/>
            <a:r>
              <a:rPr lang="de-DE" sz="2800" i="1" dirty="0"/>
              <a:t>Das soll Ökosysteme stärken und dem Artenschutz helfen</a:t>
            </a:r>
          </a:p>
          <a:p>
            <a:pPr algn="ctr"/>
            <a:r>
              <a:rPr lang="de-DE" sz="2800" i="1" dirty="0" err="1"/>
              <a:t>Kritiker:innen</a:t>
            </a:r>
            <a:r>
              <a:rPr lang="de-DE" sz="2800" i="1" dirty="0"/>
              <a:t> fürchten, dass </a:t>
            </a:r>
            <a:r>
              <a:rPr lang="de-DE" sz="2800" i="1" dirty="0" err="1"/>
              <a:t>Landwirt:innen</a:t>
            </a:r>
            <a:r>
              <a:rPr lang="de-DE" sz="2800" i="1" dirty="0"/>
              <a:t> dadurch weniger Flächen für den Anbau haben</a:t>
            </a:r>
          </a:p>
          <a:p>
            <a:pPr algn="ctr"/>
            <a:r>
              <a:rPr lang="de-DE" sz="2800" i="1" dirty="0" err="1"/>
              <a:t>Befürworter:innen</a:t>
            </a:r>
            <a:r>
              <a:rPr lang="de-DE" sz="2800" i="1" dirty="0"/>
              <a:t> heben hervor, dass diese Maßnahmen früher oder später notwendig sein werden, um unser Ökosystem zu erhalten, </a:t>
            </a:r>
            <a:endParaRPr lang="de-AT" sz="2800" i="1" dirty="0"/>
          </a:p>
        </p:txBody>
      </p:sp>
      <p:sp>
        <p:nvSpPr>
          <p:cNvPr id="5" name="Titel 1">
            <a:extLst>
              <a:ext uri="{FF2B5EF4-FFF2-40B4-BE49-F238E27FC236}">
                <a16:creationId xmlns:a16="http://schemas.microsoft.com/office/drawing/2014/main" id="{4FE3FB21-61A1-8ABB-FD5E-5C85A59F0169}"/>
              </a:ext>
            </a:extLst>
          </p:cNvPr>
          <p:cNvSpPr>
            <a:spLocks noGrp="1"/>
          </p:cNvSpPr>
          <p:nvPr>
            <p:ph type="title"/>
          </p:nvPr>
        </p:nvSpPr>
        <p:spPr>
          <a:xfrm>
            <a:off x="469900" y="661988"/>
            <a:ext cx="9639300" cy="755650"/>
          </a:xfrm>
        </p:spPr>
        <p:txBody>
          <a:bodyPr/>
          <a:lstStyle/>
          <a:p>
            <a:r>
              <a:rPr lang="de-DE" dirty="0"/>
              <a:t>Welches Gesetz würdest du beschließen?</a:t>
            </a:r>
            <a:endParaRPr lang="de-AT" dirty="0"/>
          </a:p>
        </p:txBody>
      </p:sp>
      <p:pic>
        <p:nvPicPr>
          <p:cNvPr id="6" name="Grafik 5" descr="Waage der Justitia Silhouette">
            <a:extLst>
              <a:ext uri="{FF2B5EF4-FFF2-40B4-BE49-F238E27FC236}">
                <a16:creationId xmlns:a16="http://schemas.microsoft.com/office/drawing/2014/main" id="{B3D5C60F-7A79-4A0E-88C5-E321400C81F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68432" y="4645476"/>
            <a:ext cx="1455135" cy="1455135"/>
          </a:xfrm>
          <a:prstGeom prst="rect">
            <a:avLst/>
          </a:prstGeom>
        </p:spPr>
      </p:pic>
      <p:sp>
        <p:nvSpPr>
          <p:cNvPr id="7" name="Textplatzhalter 2">
            <a:extLst>
              <a:ext uri="{FF2B5EF4-FFF2-40B4-BE49-F238E27FC236}">
                <a16:creationId xmlns:a16="http://schemas.microsoft.com/office/drawing/2014/main" id="{5759BAB9-22C4-37B6-4448-C9F746FF2749}"/>
              </a:ext>
            </a:extLst>
          </p:cNvPr>
          <p:cNvSpPr txBox="1">
            <a:spLocks/>
          </p:cNvSpPr>
          <p:nvPr/>
        </p:nvSpPr>
        <p:spPr>
          <a:xfrm>
            <a:off x="450850" y="6364050"/>
            <a:ext cx="11232445" cy="3297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spcBef>
                <a:spcPts val="0"/>
              </a:spcBef>
              <a:buFont typeface="Arial"/>
              <a:buNone/>
            </a:pPr>
            <a:endParaRPr lang="de-DE" sz="900" dirty="0"/>
          </a:p>
          <a:p>
            <a:pPr marL="0" indent="0" hangingPunct="1">
              <a:spcBef>
                <a:spcPts val="0"/>
              </a:spcBef>
              <a:buFont typeface="Arial"/>
              <a:buNone/>
            </a:pPr>
            <a:r>
              <a:rPr lang="de-DE" sz="900" dirty="0"/>
              <a:t>Derstandard.at (2024) EU-Parlament stimmt für umstrittenes Naturschutzgesetz. </a:t>
            </a:r>
            <a:r>
              <a:rPr lang="de-DE" sz="900" dirty="0">
                <a:hlinkClick r:id="rId4"/>
              </a:rPr>
              <a:t>https://www.derstandard.at/story/3000000209284/eu-parlament-stimmt-fuer-umstrittenes-naturschutzgesetz</a:t>
            </a:r>
            <a:r>
              <a:rPr lang="de-DE" sz="900" dirty="0"/>
              <a:t>.  Zugegriffen am 23.05.2024.</a:t>
            </a:r>
            <a:endParaRPr lang="de-AT" sz="900" dirty="0"/>
          </a:p>
        </p:txBody>
      </p:sp>
    </p:spTree>
    <p:extLst>
      <p:ext uri="{BB962C8B-B14F-4D97-AF65-F5344CB8AC3E}">
        <p14:creationId xmlns:p14="http://schemas.microsoft.com/office/powerpoint/2010/main" val="2790417264"/>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536A07BF-E7DB-4424-A742-044A441769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3.xml><?xml version="1.0" encoding="utf-8"?>
<ds:datastoreItem xmlns:ds="http://schemas.openxmlformats.org/officeDocument/2006/customXml" ds:itemID="{12FE5342-7ABD-4F19-8BE6-8A872A8C2DE7}">
  <ds:schemaRefs>
    <ds:schemaRef ds:uri="http://www.w3.org/XML/1998/namespace"/>
    <ds:schemaRef ds:uri="http://purl.org/dc/terms/"/>
    <ds:schemaRef ds:uri="http://purl.org/dc/dcmitype/"/>
    <ds:schemaRef ds:uri="http://schemas.openxmlformats.org/package/2006/metadata/core-properties"/>
    <ds:schemaRef ds:uri="http://schemas.microsoft.com/office/2006/metadata/properties"/>
    <ds:schemaRef ds:uri="http://schemas.microsoft.com/office/infopath/2007/PartnerControls"/>
    <ds:schemaRef ds:uri="http://schemas.microsoft.com/office/2006/documentManagement/types"/>
    <ds:schemaRef ds:uri="http://purl.org/dc/elements/1.1/"/>
    <ds:schemaRef ds:uri="698a1803-52f3-4d4f-bff9-093c0d5dc281"/>
    <ds:schemaRef ds:uri="f799415d-695a-4815-bd71-e216a568b99c"/>
  </ds:schemaRefs>
</ds:datastoreItem>
</file>

<file path=docProps/app.xml><?xml version="1.0" encoding="utf-8"?>
<Properties xmlns="http://schemas.openxmlformats.org/officeDocument/2006/extended-properties" xmlns:vt="http://schemas.openxmlformats.org/officeDocument/2006/docPropsVTypes">
  <TotalTime>0</TotalTime>
  <Words>802</Words>
  <Application>Microsoft Office PowerPoint</Application>
  <PresentationFormat>Breitbild</PresentationFormat>
  <Paragraphs>80</Paragraphs>
  <Slides>12</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12</vt:i4>
      </vt:variant>
    </vt:vector>
  </HeadingPairs>
  <TitlesOfParts>
    <vt:vector size="18" baseType="lpstr">
      <vt:lpstr>Arial</vt:lpstr>
      <vt:lpstr>Calibri</vt:lpstr>
      <vt:lpstr>Lexend</vt:lpstr>
      <vt:lpstr>Lexend ExtraBold</vt:lpstr>
      <vt:lpstr>Lexend SemiBold</vt:lpstr>
      <vt:lpstr>1_Office</vt:lpstr>
      <vt:lpstr>Los  Geht’s!</vt:lpstr>
      <vt:lpstr>Umweltschutz</vt:lpstr>
      <vt:lpstr>Umweltschutz</vt:lpstr>
      <vt:lpstr>Video &amp; Zitate Lieferkettengesetz</vt:lpstr>
      <vt:lpstr>Welches Gesetz würdest du beschließen?</vt:lpstr>
      <vt:lpstr>Welches Gesetz würdest du beschließen?</vt:lpstr>
      <vt:lpstr>Welches Gesetz würdest du beschließen?</vt:lpstr>
      <vt:lpstr>Welches Gesetz würdest du beschließen?</vt:lpstr>
      <vt:lpstr>Welches Gesetz würdest du beschließen?</vt:lpstr>
      <vt:lpstr>Vervollständige die Sätze</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Silvana Lobin</dc:creator>
  <cp:lastModifiedBy>Silvana Lobin</cp:lastModifiedBy>
  <cp:revision>50</cp:revision>
  <dcterms:modified xsi:type="dcterms:W3CDTF">2024-08-18T11:27:14Z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