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 autoCompressPictures="0">
  <p:sldMasterIdLst>
    <p:sldMasterId id="2147483648" r:id="rId4"/>
  </p:sldMasterIdLst>
  <p:notesMasterIdLst>
    <p:notesMasterId r:id="rId62"/>
  </p:notesMasterIdLst>
  <p:sldIdLst>
    <p:sldId id="256" r:id="rId5"/>
    <p:sldId id="259" r:id="rId6"/>
    <p:sldId id="264" r:id="rId7"/>
    <p:sldId id="257" r:id="rId8"/>
    <p:sldId id="258" r:id="rId9"/>
    <p:sldId id="260" r:id="rId10"/>
    <p:sldId id="263" r:id="rId11"/>
    <p:sldId id="262" r:id="rId12"/>
    <p:sldId id="265" r:id="rId13"/>
    <p:sldId id="271" r:id="rId14"/>
    <p:sldId id="266" r:id="rId15"/>
    <p:sldId id="270" r:id="rId16"/>
    <p:sldId id="273" r:id="rId17"/>
    <p:sldId id="274" r:id="rId18"/>
    <p:sldId id="275" r:id="rId19"/>
    <p:sldId id="276" r:id="rId20"/>
    <p:sldId id="277" r:id="rId21"/>
    <p:sldId id="269" r:id="rId22"/>
    <p:sldId id="320" r:id="rId23"/>
    <p:sldId id="321" r:id="rId24"/>
    <p:sldId id="278" r:id="rId25"/>
    <p:sldId id="322" r:id="rId26"/>
    <p:sldId id="323" r:id="rId27"/>
    <p:sldId id="329" r:id="rId28"/>
    <p:sldId id="324" r:id="rId29"/>
    <p:sldId id="325" r:id="rId30"/>
    <p:sldId id="327" r:id="rId31"/>
    <p:sldId id="328" r:id="rId32"/>
    <p:sldId id="280" r:id="rId33"/>
    <p:sldId id="291" r:id="rId34"/>
    <p:sldId id="292" r:id="rId35"/>
    <p:sldId id="279" r:id="rId36"/>
    <p:sldId id="293" r:id="rId37"/>
    <p:sldId id="281" r:id="rId38"/>
    <p:sldId id="294" r:id="rId39"/>
    <p:sldId id="295" r:id="rId40"/>
    <p:sldId id="282" r:id="rId41"/>
    <p:sldId id="297" r:id="rId42"/>
    <p:sldId id="296" r:id="rId43"/>
    <p:sldId id="298" r:id="rId44"/>
    <p:sldId id="300" r:id="rId45"/>
    <p:sldId id="299" r:id="rId46"/>
    <p:sldId id="283" r:id="rId47"/>
    <p:sldId id="304" r:id="rId48"/>
    <p:sldId id="301" r:id="rId49"/>
    <p:sldId id="285" r:id="rId50"/>
    <p:sldId id="307" r:id="rId51"/>
    <p:sldId id="284" r:id="rId52"/>
    <p:sldId id="287" r:id="rId53"/>
    <p:sldId id="286" r:id="rId54"/>
    <p:sldId id="290" r:id="rId55"/>
    <p:sldId id="288" r:id="rId56"/>
    <p:sldId id="309" r:id="rId57"/>
    <p:sldId id="330" r:id="rId58"/>
    <p:sldId id="310" r:id="rId59"/>
    <p:sldId id="289" r:id="rId60"/>
    <p:sldId id="311" r:id="rId61"/>
  </p:sldIdLst>
  <p:sldSz cx="12192000" cy="6858000"/>
  <p:notesSz cx="6858000" cy="9144000"/>
  <p:embeddedFontLst>
    <p:embeddedFont>
      <p:font typeface="Cavolini" panose="03000502040302020204" pitchFamily="66" charset="0"/>
      <p:regular r:id="rId63"/>
      <p:bold r:id="rId64"/>
      <p:italic r:id="rId65"/>
      <p:boldItalic r:id="rId66"/>
    </p:embeddedFont>
    <p:embeddedFont>
      <p:font typeface="Lexend" pitchFamily="2" charset="77"/>
      <p:regular r:id="rId67"/>
      <p:bold r:id="rId68"/>
    </p:embeddedFont>
    <p:embeddedFont>
      <p:font typeface="Lexend ExtraBold" pitchFamily="2" charset="77"/>
      <p:bold r:id="rId69"/>
    </p:embeddedFont>
    <p:embeddedFont>
      <p:font typeface="Lexend Medium" pitchFamily="2" charset="77"/>
      <p:regular r:id="rId70"/>
    </p:embeddedFont>
    <p:embeddedFont>
      <p:font typeface="Lexend SemiBold" pitchFamily="2" charset="77"/>
      <p:regular r:id="rId71"/>
      <p:bold r:id="rId72"/>
    </p:embeddedFont>
  </p:embeddedFont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F3AC"/>
    <a:srgbClr val="1687FB"/>
    <a:srgbClr val="6A18A4"/>
    <a:srgbClr val="FA8D1C"/>
    <a:srgbClr val="C3CDDF"/>
    <a:srgbClr val="8D82B1"/>
    <a:srgbClr val="31315B"/>
    <a:srgbClr val="EA4E60"/>
    <a:srgbClr val="ADABAB"/>
    <a:srgbClr val="BEBF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574"/>
    <p:restoredTop sz="96327"/>
  </p:normalViewPr>
  <p:slideViewPr>
    <p:cSldViewPr snapToGrid="0" snapToObjects="1">
      <p:cViewPr varScale="1">
        <p:scale>
          <a:sx n="187" d="100"/>
          <a:sy n="187" d="100"/>
        </p:scale>
        <p:origin x="776" y="192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font" Target="fonts/font1.fntdata"/><Relationship Id="rId68" Type="http://schemas.openxmlformats.org/officeDocument/2006/relationships/font" Target="fonts/font6.fntdata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font" Target="fonts/font4.fntdata"/><Relationship Id="rId74" Type="http://schemas.openxmlformats.org/officeDocument/2006/relationships/viewProps" Target="viewProps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font" Target="fonts/font2.fntdata"/><Relationship Id="rId69" Type="http://schemas.openxmlformats.org/officeDocument/2006/relationships/font" Target="fonts/font7.fntdata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font" Target="fonts/font10.fntdata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font" Target="fonts/font5.fntdata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notesMaster" Target="notesMasters/notesMaster1.xml"/><Relationship Id="rId70" Type="http://schemas.openxmlformats.org/officeDocument/2006/relationships/font" Target="fonts/font8.fntdata"/><Relationship Id="rId75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font" Target="fonts/font3.fntdata"/><Relationship Id="rId7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tableStyles" Target="tableStyles.xml"/><Relationship Id="rId7" Type="http://schemas.openxmlformats.org/officeDocument/2006/relationships/slide" Target="slides/slide3.xml"/><Relationship Id="rId71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E13901-36EA-7640-8ED2-CF12058F6D27}" type="datetimeFigureOut">
              <a:rPr lang="de-DE" smtClean="0"/>
              <a:t>31.07.24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A38E5A-F118-B041-BFA1-A8BEC04B05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7932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emf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3" Type="http://schemas.openxmlformats.org/officeDocument/2006/relationships/image" Target="../media/image10.png"/><Relationship Id="rId7" Type="http://schemas.openxmlformats.org/officeDocument/2006/relationships/image" Target="../media/image17.emf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emf"/><Relationship Id="rId5" Type="http://schemas.openxmlformats.org/officeDocument/2006/relationships/image" Target="../media/image15.emf"/><Relationship Id="rId4" Type="http://schemas.openxmlformats.org/officeDocument/2006/relationships/image" Target="../media/image14.emf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13" Type="http://schemas.openxmlformats.org/officeDocument/2006/relationships/image" Target="../media/image23.png"/><Relationship Id="rId3" Type="http://schemas.openxmlformats.org/officeDocument/2006/relationships/image" Target="../media/image10.png"/><Relationship Id="rId7" Type="http://schemas.openxmlformats.org/officeDocument/2006/relationships/image" Target="../media/image17.emf"/><Relationship Id="rId12" Type="http://schemas.openxmlformats.org/officeDocument/2006/relationships/image" Target="../media/image22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emf"/><Relationship Id="rId11" Type="http://schemas.openxmlformats.org/officeDocument/2006/relationships/image" Target="../media/image21.png"/><Relationship Id="rId5" Type="http://schemas.openxmlformats.org/officeDocument/2006/relationships/image" Target="../media/image15.emf"/><Relationship Id="rId15" Type="http://schemas.openxmlformats.org/officeDocument/2006/relationships/image" Target="../media/image25.png"/><Relationship Id="rId10" Type="http://schemas.openxmlformats.org/officeDocument/2006/relationships/image" Target="../media/image20.png"/><Relationship Id="rId4" Type="http://schemas.openxmlformats.org/officeDocument/2006/relationships/image" Target="../media/image14.emf"/><Relationship Id="rId9" Type="http://schemas.openxmlformats.org/officeDocument/2006/relationships/image" Target="../media/image19.png"/><Relationship Id="rId14" Type="http://schemas.openxmlformats.org/officeDocument/2006/relationships/image" Target="../media/image24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6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8.png"/><Relationship Id="rId3" Type="http://schemas.openxmlformats.org/officeDocument/2006/relationships/image" Target="../media/image11.emf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0.png"/><Relationship Id="rId10" Type="http://schemas.openxmlformats.org/officeDocument/2006/relationships/image" Target="../media/image23.png"/><Relationship Id="rId4" Type="http://schemas.openxmlformats.org/officeDocument/2006/relationships/image" Target="../media/image2.png"/><Relationship Id="rId9" Type="http://schemas.openxmlformats.org/officeDocument/2006/relationships/image" Target="../media/image2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-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BE8F03DB-02A3-3B42-A458-87E8760AC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Grafik 6" descr="Ein Bild, das Text enthält.&#10;&#10;Automatisch generierte Beschreibung">
            <a:extLst>
              <a:ext uri="{FF2B5EF4-FFF2-40B4-BE49-F238E27FC236}">
                <a16:creationId xmlns:a16="http://schemas.microsoft.com/office/drawing/2014/main" id="{299A6A73-0387-E94E-9E2F-DA4AC917E49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9787" y="421148"/>
            <a:ext cx="1877455" cy="1048057"/>
          </a:xfrm>
          <a:prstGeom prst="rect">
            <a:avLst/>
          </a:prstGeom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504CC977-76AC-DE46-B4CA-3D55880FF86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9579" y="2136141"/>
            <a:ext cx="7355840" cy="1968499"/>
          </a:xfrm>
        </p:spPr>
        <p:txBody>
          <a:bodyPr lIns="0" tIns="0" rIns="0" bIns="0" anchor="ctr">
            <a:noAutofit/>
          </a:bodyPr>
          <a:lstStyle>
            <a:lvl1pPr algn="l">
              <a:defRPr sz="7000" b="1" i="0" cap="all" baseline="0">
                <a:solidFill>
                  <a:schemeClr val="bg1"/>
                </a:solidFill>
                <a:latin typeface="Lexend ExtraBold" pitchFamily="2" charset="77"/>
              </a:defRPr>
            </a:lvl1pPr>
          </a:lstStyle>
          <a:p>
            <a:r>
              <a:rPr lang="de-DE" dirty="0"/>
              <a:t>Master-</a:t>
            </a:r>
            <a:r>
              <a:rPr lang="de-DE" dirty="0" err="1"/>
              <a:t>titelformat</a:t>
            </a:r>
            <a:endParaRPr lang="de-DE" dirty="0"/>
          </a:p>
        </p:txBody>
      </p:sp>
      <p:sp>
        <p:nvSpPr>
          <p:cNvPr id="9" name="Textplatzhalter 7">
            <a:extLst>
              <a:ext uri="{FF2B5EF4-FFF2-40B4-BE49-F238E27FC236}">
                <a16:creationId xmlns:a16="http://schemas.microsoft.com/office/drawing/2014/main" id="{66DAB9BE-6814-8D42-A9D2-870915C73DC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69579" y="4246880"/>
            <a:ext cx="7355840" cy="314960"/>
          </a:xfrm>
        </p:spPr>
        <p:txBody>
          <a:bodyPr lIns="0" tIns="0" rIns="0" bIns="0" anchor="t">
            <a:norm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None/>
              <a:defRPr sz="1600" b="1" i="0">
                <a:latin typeface="Lexend SemiBol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045394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1 spaltig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>
            <a:extLst>
              <a:ext uri="{FF2B5EF4-FFF2-40B4-BE49-F238E27FC236}">
                <a16:creationId xmlns:a16="http://schemas.microsoft.com/office/drawing/2014/main" id="{D36F46D5-9C21-A342-B90C-371F12E8003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Titel 1">
            <a:extLst>
              <a:ext uri="{FF2B5EF4-FFF2-40B4-BE49-F238E27FC236}">
                <a16:creationId xmlns:a16="http://schemas.microsoft.com/office/drawing/2014/main" id="{FC985984-3C47-3F44-B1D2-E6F2B9D2001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9787" y="661924"/>
            <a:ext cx="9639413" cy="755935"/>
          </a:xfrm>
        </p:spPr>
        <p:txBody>
          <a:bodyPr lIns="0" tIns="0" rIns="0" bIns="0" anchor="t">
            <a:normAutofit/>
          </a:bodyPr>
          <a:lstStyle>
            <a:lvl1pPr>
              <a:defRPr sz="3000" b="1" i="0" cap="all" baseline="0">
                <a:solidFill>
                  <a:schemeClr val="accent3"/>
                </a:solidFill>
                <a:latin typeface="Lexend SemiBold" pitchFamily="2" charset="77"/>
              </a:defRPr>
            </a:lvl1pPr>
          </a:lstStyle>
          <a:p>
            <a:r>
              <a:rPr lang="de-DE" dirty="0"/>
              <a:t>Überschrift</a:t>
            </a:r>
            <a:br>
              <a:rPr lang="de-DE" dirty="0"/>
            </a:br>
            <a:r>
              <a:rPr lang="de-DE" dirty="0"/>
              <a:t>Bearbeiten</a:t>
            </a:r>
          </a:p>
        </p:txBody>
      </p:sp>
      <p:pic>
        <p:nvPicPr>
          <p:cNvPr id="18" name="Grafik 17">
            <a:extLst>
              <a:ext uri="{FF2B5EF4-FFF2-40B4-BE49-F238E27FC236}">
                <a16:creationId xmlns:a16="http://schemas.microsoft.com/office/drawing/2014/main" id="{0646E174-3754-0046-A8A3-712C7F1B161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3521" y="638174"/>
            <a:ext cx="1354157" cy="755935"/>
          </a:xfrm>
          <a:prstGeom prst="rect">
            <a:avLst/>
          </a:prstGeom>
        </p:spPr>
      </p:pic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9F19E33B-5A61-8A45-BC6E-AD66E02A3724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69787" y="2244436"/>
            <a:ext cx="4991214" cy="4219864"/>
          </a:xfrm>
        </p:spPr>
        <p:txBody>
          <a:bodyPr>
            <a:normAutofit/>
          </a:bodyPr>
          <a:lstStyle>
            <a:lvl1pPr>
              <a:lnSpc>
                <a:spcPts val="2200"/>
              </a:lnSpc>
              <a:spcBef>
                <a:spcPts val="0"/>
              </a:spcBef>
              <a:defRPr sz="1600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 dirty="0"/>
              <a:t>Bild </a:t>
            </a:r>
            <a:r>
              <a:rPr lang="de-DE" dirty="0" err="1"/>
              <a:t>etc</a:t>
            </a:r>
            <a:endParaRPr lang="de-DE" dirty="0"/>
          </a:p>
        </p:txBody>
      </p:sp>
      <p:sp>
        <p:nvSpPr>
          <p:cNvPr id="11" name="Textplatzhalter 2">
            <a:extLst>
              <a:ext uri="{FF2B5EF4-FFF2-40B4-BE49-F238E27FC236}">
                <a16:creationId xmlns:a16="http://schemas.microsoft.com/office/drawing/2014/main" id="{4EF9CE07-381E-7E4F-9453-B8D46E1775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2713" y="2244436"/>
            <a:ext cx="5607313" cy="393700"/>
          </a:xfrm>
        </p:spPr>
        <p:txBody>
          <a:bodyPr lIns="0" tIns="0" rIns="0" bIns="0" anchor="ctr">
            <a:norm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1600" b="1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13A9E4E1-6EAF-FA42-B885-73CC237173F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96000" y="2802577"/>
            <a:ext cx="5605670" cy="3661723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ts val="2080"/>
              </a:lnSpc>
              <a:spcBef>
                <a:spcPts val="0"/>
              </a:spcBef>
              <a:buNone/>
              <a:defRPr sz="14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2" name="Textplatzhalter 2">
            <a:extLst>
              <a:ext uri="{FF2B5EF4-FFF2-40B4-BE49-F238E27FC236}">
                <a16:creationId xmlns:a16="http://schemas.microsoft.com/office/drawing/2014/main" id="{F52448C5-419A-B84D-A878-B6725D70BEFB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442857" y="1686083"/>
            <a:ext cx="5018144" cy="393700"/>
          </a:xfrm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ts val="2200"/>
              </a:lnSpc>
              <a:spcBef>
                <a:spcPts val="0"/>
              </a:spcBef>
              <a:buNone/>
              <a:defRPr sz="1600" b="0" i="0" cap="all" baseline="0">
                <a:solidFill>
                  <a:schemeClr val="accent2"/>
                </a:solidFill>
                <a:latin typeface="Lexend" pitchFamily="2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4" name="Datumsplatzhalter 3">
            <a:extLst>
              <a:ext uri="{FF2B5EF4-FFF2-40B4-BE49-F238E27FC236}">
                <a16:creationId xmlns:a16="http://schemas.microsoft.com/office/drawing/2014/main" id="{D462F72B-E934-D04D-8877-8A9A27C85A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61293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endParaRPr lang="de-DE"/>
          </a:p>
        </p:txBody>
      </p:sp>
      <p:sp>
        <p:nvSpPr>
          <p:cNvPr id="15" name="Fußzeilenplatzhalter 4">
            <a:extLst>
              <a:ext uri="{FF2B5EF4-FFF2-40B4-BE49-F238E27FC236}">
                <a16:creationId xmlns:a16="http://schemas.microsoft.com/office/drawing/2014/main" id="{CD550327-3894-8549-AB49-D9927CC0F3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537325"/>
            <a:ext cx="41148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r>
              <a:rPr lang="de-DE"/>
              <a:t>Marktwoche mit jugendstärken.at</a:t>
            </a:r>
          </a:p>
        </p:txBody>
      </p:sp>
      <p:sp>
        <p:nvSpPr>
          <p:cNvPr id="16" name="Foliennummernplatzhalter 5">
            <a:extLst>
              <a:ext uri="{FF2B5EF4-FFF2-40B4-BE49-F238E27FC236}">
                <a16:creationId xmlns:a16="http://schemas.microsoft.com/office/drawing/2014/main" id="{B0AB13F9-BFBC-6745-911E-D70BDF8B32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fld id="{DC9FD6FC-4986-6846-9893-67991D57D708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694333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mit Ü 2 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2ED931DD-754D-1241-A935-1F268ABA653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Titel 1">
            <a:extLst>
              <a:ext uri="{FF2B5EF4-FFF2-40B4-BE49-F238E27FC236}">
                <a16:creationId xmlns:a16="http://schemas.microsoft.com/office/drawing/2014/main" id="{63840536-45E0-9E47-987F-1E8715CCF87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9787" y="661924"/>
            <a:ext cx="9639413" cy="755935"/>
          </a:xfrm>
        </p:spPr>
        <p:txBody>
          <a:bodyPr lIns="0" tIns="0" rIns="0" bIns="0" anchor="t">
            <a:normAutofit/>
          </a:bodyPr>
          <a:lstStyle>
            <a:lvl1pPr>
              <a:defRPr sz="3000" b="1" i="0" cap="all" baseline="0">
                <a:solidFill>
                  <a:schemeClr val="accent3"/>
                </a:solidFill>
                <a:latin typeface="Lexend SemiBold" pitchFamily="2" charset="77"/>
              </a:defRPr>
            </a:lvl1pPr>
          </a:lstStyle>
          <a:p>
            <a:r>
              <a:rPr lang="de-DE" dirty="0"/>
              <a:t>Überschrift</a:t>
            </a:r>
            <a:br>
              <a:rPr lang="de-DE" dirty="0"/>
            </a:br>
            <a:r>
              <a:rPr lang="de-DE" dirty="0"/>
              <a:t>Bearbeiten</a:t>
            </a:r>
          </a:p>
        </p:txBody>
      </p:sp>
      <p:pic>
        <p:nvPicPr>
          <p:cNvPr id="18" name="Grafik 17">
            <a:extLst>
              <a:ext uri="{FF2B5EF4-FFF2-40B4-BE49-F238E27FC236}">
                <a16:creationId xmlns:a16="http://schemas.microsoft.com/office/drawing/2014/main" id="{312115AA-9CD0-C545-9475-B982D662708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3521" y="638174"/>
            <a:ext cx="1354157" cy="755935"/>
          </a:xfrm>
          <a:prstGeom prst="rect">
            <a:avLst/>
          </a:prstGeom>
        </p:spPr>
      </p:pic>
      <p:sp>
        <p:nvSpPr>
          <p:cNvPr id="11" name="Textplatzhalter 2">
            <a:extLst>
              <a:ext uri="{FF2B5EF4-FFF2-40B4-BE49-F238E27FC236}">
                <a16:creationId xmlns:a16="http://schemas.microsoft.com/office/drawing/2014/main" id="{4EF9CE07-381E-7E4F-9453-B8D46E1775F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69787" y="1724644"/>
            <a:ext cx="11231882" cy="755935"/>
          </a:xfrm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3000" b="1" cap="all" baseline="0">
                <a:solidFill>
                  <a:schemeClr val="accent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Überschrift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13A9E4E1-6EAF-FA42-B885-73CC237173F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96000" y="2671948"/>
            <a:ext cx="5605670" cy="3792352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ts val="2080"/>
              </a:lnSpc>
              <a:spcBef>
                <a:spcPts val="0"/>
              </a:spcBef>
              <a:buNone/>
              <a:defRPr sz="14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4" name="Textplatzhalter 7">
            <a:extLst>
              <a:ext uri="{FF2B5EF4-FFF2-40B4-BE49-F238E27FC236}">
                <a16:creationId xmlns:a16="http://schemas.microsoft.com/office/drawing/2014/main" id="{425D61A1-E8DC-E645-9FCE-13CE183649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4500" y="2671948"/>
            <a:ext cx="5016501" cy="3792352"/>
          </a:xfrm>
        </p:spPr>
        <p:txBody>
          <a:bodyPr lIns="0" tIns="0" rIns="0" bIns="0" anchor="t">
            <a:norm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None/>
              <a:defRPr sz="1600" b="1" i="0">
                <a:latin typeface="Lexend SemiBol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0"/>
            <a:endParaRPr lang="de-DE" dirty="0"/>
          </a:p>
        </p:txBody>
      </p:sp>
      <p:sp>
        <p:nvSpPr>
          <p:cNvPr id="15" name="Datumsplatzhalter 3">
            <a:extLst>
              <a:ext uri="{FF2B5EF4-FFF2-40B4-BE49-F238E27FC236}">
                <a16:creationId xmlns:a16="http://schemas.microsoft.com/office/drawing/2014/main" id="{CFED1E05-301E-E146-A6FB-BD9DE1A403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61293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endParaRPr lang="de-DE"/>
          </a:p>
        </p:txBody>
      </p:sp>
      <p:sp>
        <p:nvSpPr>
          <p:cNvPr id="16" name="Fußzeilenplatzhalter 4">
            <a:extLst>
              <a:ext uri="{FF2B5EF4-FFF2-40B4-BE49-F238E27FC236}">
                <a16:creationId xmlns:a16="http://schemas.microsoft.com/office/drawing/2014/main" id="{E9A892E5-7FC3-6343-B6ED-D9B63684BE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537325"/>
            <a:ext cx="41148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r>
              <a:rPr lang="de-DE"/>
              <a:t>Marktwoche mit jugendstärken.at</a:t>
            </a:r>
          </a:p>
        </p:txBody>
      </p:sp>
      <p:sp>
        <p:nvSpPr>
          <p:cNvPr id="17" name="Foliennummernplatzhalter 5">
            <a:extLst>
              <a:ext uri="{FF2B5EF4-FFF2-40B4-BE49-F238E27FC236}">
                <a16:creationId xmlns:a16="http://schemas.microsoft.com/office/drawing/2014/main" id="{A96D1F44-3E70-494E-ABBC-F2814723C0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fld id="{DC9FD6FC-4986-6846-9893-67991D57D708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77908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mit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295E4EA0-0862-F64B-8EC7-791D770417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Titel 1">
            <a:extLst>
              <a:ext uri="{FF2B5EF4-FFF2-40B4-BE49-F238E27FC236}">
                <a16:creationId xmlns:a16="http://schemas.microsoft.com/office/drawing/2014/main" id="{1C075597-B49D-0A4A-9F82-7B653C8CCC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9787" y="661924"/>
            <a:ext cx="9639413" cy="755935"/>
          </a:xfrm>
        </p:spPr>
        <p:txBody>
          <a:bodyPr lIns="0" tIns="0" rIns="0" bIns="0" anchor="t">
            <a:normAutofit/>
          </a:bodyPr>
          <a:lstStyle>
            <a:lvl1pPr>
              <a:defRPr sz="3000" b="1" i="0" cap="all" baseline="0">
                <a:solidFill>
                  <a:schemeClr val="accent3"/>
                </a:solidFill>
                <a:latin typeface="Lexend SemiBold" pitchFamily="2" charset="77"/>
              </a:defRPr>
            </a:lvl1pPr>
          </a:lstStyle>
          <a:p>
            <a:r>
              <a:rPr lang="de-DE" dirty="0"/>
              <a:t>Überschrift</a:t>
            </a:r>
            <a:br>
              <a:rPr lang="de-DE" dirty="0"/>
            </a:br>
            <a:r>
              <a:rPr lang="de-DE" dirty="0"/>
              <a:t>Bearbeiten</a:t>
            </a:r>
          </a:p>
        </p:txBody>
      </p:sp>
      <p:pic>
        <p:nvPicPr>
          <p:cNvPr id="18" name="Grafik 17">
            <a:extLst>
              <a:ext uri="{FF2B5EF4-FFF2-40B4-BE49-F238E27FC236}">
                <a16:creationId xmlns:a16="http://schemas.microsoft.com/office/drawing/2014/main" id="{F565AC68-1D95-D946-93EE-4C63C4197EA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3521" y="638174"/>
            <a:ext cx="1354157" cy="755935"/>
          </a:xfrm>
          <a:prstGeom prst="rect">
            <a:avLst/>
          </a:prstGeom>
        </p:spPr>
      </p:pic>
      <p:sp>
        <p:nvSpPr>
          <p:cNvPr id="11" name="Textplatzhalter 2">
            <a:extLst>
              <a:ext uri="{FF2B5EF4-FFF2-40B4-BE49-F238E27FC236}">
                <a16:creationId xmlns:a16="http://schemas.microsoft.com/office/drawing/2014/main" id="{4EF9CE07-381E-7E4F-9453-B8D46E1775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1213" y="1686083"/>
            <a:ext cx="5654794" cy="393700"/>
          </a:xfrm>
        </p:spPr>
        <p:txBody>
          <a:bodyPr lIns="0" tIns="0" rIns="0" bIns="0" anchor="ctr">
            <a:norm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1600" b="1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13A9E4E1-6EAF-FA42-B885-73CC237173F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42856" y="2186505"/>
            <a:ext cx="5653137" cy="42441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ts val="2080"/>
              </a:lnSpc>
              <a:spcBef>
                <a:spcPts val="0"/>
              </a:spcBef>
              <a:buNone/>
              <a:defRPr sz="14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4" name="Textplatzhalter 7">
            <a:extLst>
              <a:ext uri="{FF2B5EF4-FFF2-40B4-BE49-F238E27FC236}">
                <a16:creationId xmlns:a16="http://schemas.microsoft.com/office/drawing/2014/main" id="{4429AE34-2A2C-6E4B-B6FE-4B9BA5B8B2C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615057" y="5039360"/>
            <a:ext cx="5057568" cy="1391244"/>
          </a:xfrm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ts val="2080"/>
              </a:lnSpc>
              <a:spcBef>
                <a:spcPts val="0"/>
              </a:spcBef>
              <a:buNone/>
              <a:defRPr sz="1600" b="1" i="0">
                <a:latin typeface="Lexend SemiBol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Zitat, </a:t>
            </a:r>
          </a:p>
          <a:p>
            <a:pPr lvl="0"/>
            <a:r>
              <a:rPr lang="de-DE" dirty="0"/>
              <a:t>Hervorhebung etc.</a:t>
            </a:r>
          </a:p>
        </p:txBody>
      </p:sp>
      <p:sp>
        <p:nvSpPr>
          <p:cNvPr id="15" name="Datumsplatzhalter 3">
            <a:extLst>
              <a:ext uri="{FF2B5EF4-FFF2-40B4-BE49-F238E27FC236}">
                <a16:creationId xmlns:a16="http://schemas.microsoft.com/office/drawing/2014/main" id="{B3179EB7-B906-A848-9B25-3ACF7B6B3D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61293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endParaRPr lang="de-DE"/>
          </a:p>
        </p:txBody>
      </p:sp>
      <p:sp>
        <p:nvSpPr>
          <p:cNvPr id="16" name="Fußzeilenplatzhalter 4">
            <a:extLst>
              <a:ext uri="{FF2B5EF4-FFF2-40B4-BE49-F238E27FC236}">
                <a16:creationId xmlns:a16="http://schemas.microsoft.com/office/drawing/2014/main" id="{4E584F1E-7156-CB43-A9C6-0F4E648D09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537325"/>
            <a:ext cx="41148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r>
              <a:rPr lang="de-DE"/>
              <a:t>Marktwoche mit jugendstärken.at</a:t>
            </a:r>
          </a:p>
        </p:txBody>
      </p:sp>
      <p:sp>
        <p:nvSpPr>
          <p:cNvPr id="17" name="Foliennummernplatzhalter 5">
            <a:extLst>
              <a:ext uri="{FF2B5EF4-FFF2-40B4-BE49-F238E27FC236}">
                <a16:creationId xmlns:a16="http://schemas.microsoft.com/office/drawing/2014/main" id="{77CEAEC7-5780-334A-96E5-7F850FD8AB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fld id="{DC9FD6FC-4986-6846-9893-67991D57D708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146857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fik 14">
            <a:extLst>
              <a:ext uri="{FF2B5EF4-FFF2-40B4-BE49-F238E27FC236}">
                <a16:creationId xmlns:a16="http://schemas.microsoft.com/office/drawing/2014/main" id="{84299433-65F4-4246-85DE-898D71A094E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Titel 1">
            <a:extLst>
              <a:ext uri="{FF2B5EF4-FFF2-40B4-BE49-F238E27FC236}">
                <a16:creationId xmlns:a16="http://schemas.microsoft.com/office/drawing/2014/main" id="{69355BE9-162A-D04D-965C-F308F0FD80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9787" y="661924"/>
            <a:ext cx="9639413" cy="755935"/>
          </a:xfrm>
        </p:spPr>
        <p:txBody>
          <a:bodyPr lIns="0" tIns="0" rIns="0" bIns="0" anchor="t">
            <a:normAutofit/>
          </a:bodyPr>
          <a:lstStyle>
            <a:lvl1pPr>
              <a:defRPr sz="3000" b="1" i="0" cap="all" baseline="0">
                <a:solidFill>
                  <a:schemeClr val="accent3"/>
                </a:solidFill>
                <a:latin typeface="Lexend SemiBold" pitchFamily="2" charset="77"/>
              </a:defRPr>
            </a:lvl1pPr>
          </a:lstStyle>
          <a:p>
            <a:r>
              <a:rPr lang="de-DE" dirty="0"/>
              <a:t>Überschrift</a:t>
            </a:r>
            <a:br>
              <a:rPr lang="de-DE" dirty="0"/>
            </a:br>
            <a:r>
              <a:rPr lang="de-DE" dirty="0"/>
              <a:t>Bearbeiten</a:t>
            </a:r>
          </a:p>
        </p:txBody>
      </p:sp>
      <p:pic>
        <p:nvPicPr>
          <p:cNvPr id="21" name="Grafik 20">
            <a:extLst>
              <a:ext uri="{FF2B5EF4-FFF2-40B4-BE49-F238E27FC236}">
                <a16:creationId xmlns:a16="http://schemas.microsoft.com/office/drawing/2014/main" id="{815DFFBC-EE06-EF45-A264-7FB4211BB74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3521" y="638174"/>
            <a:ext cx="1354157" cy="755935"/>
          </a:xfrm>
          <a:prstGeom prst="rect">
            <a:avLst/>
          </a:prstGeom>
        </p:spPr>
      </p:pic>
      <p:sp>
        <p:nvSpPr>
          <p:cNvPr id="12" name="Abgerundetes Rechteck 11">
            <a:extLst>
              <a:ext uri="{FF2B5EF4-FFF2-40B4-BE49-F238E27FC236}">
                <a16:creationId xmlns:a16="http://schemas.microsoft.com/office/drawing/2014/main" id="{E805B782-D5ED-654C-8347-69074C9E6446}"/>
              </a:ext>
            </a:extLst>
          </p:cNvPr>
          <p:cNvSpPr/>
          <p:nvPr userDrawn="1"/>
        </p:nvSpPr>
        <p:spPr>
          <a:xfrm>
            <a:off x="4642855" y="2845893"/>
            <a:ext cx="7231758" cy="1954430"/>
          </a:xfrm>
          <a:prstGeom prst="roundRect">
            <a:avLst>
              <a:gd name="adj" fmla="val 4336"/>
            </a:avLst>
          </a:prstGeom>
          <a:solidFill>
            <a:srgbClr val="8D82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7999" rtlCol="0" anchor="ctr"/>
          <a:lstStyle/>
          <a:p>
            <a:endParaRPr lang="de-DE" sz="2000" b="1" dirty="0">
              <a:latin typeface="Lexend SemiBold" pitchFamily="2" charset="77"/>
            </a:endParaRP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21194A3A-5396-1447-9785-4999B27D43E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20278518">
            <a:off x="4388572" y="4026928"/>
            <a:ext cx="508565" cy="475905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BA059958-83EA-1849-BB82-DA09AB4F1D51}"/>
              </a:ext>
            </a:extLst>
          </p:cNvPr>
          <p:cNvSpPr/>
          <p:nvPr userDrawn="1"/>
        </p:nvSpPr>
        <p:spPr>
          <a:xfrm>
            <a:off x="4710211" y="2989756"/>
            <a:ext cx="515206" cy="4193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1113" algn="ctr">
              <a:lnSpc>
                <a:spcPts val="1840"/>
              </a:lnSpc>
            </a:pPr>
            <a:r>
              <a:rPr lang="de-DE" sz="5000" b="1" dirty="0">
                <a:solidFill>
                  <a:schemeClr val="bg1"/>
                </a:solidFill>
                <a:latin typeface="Lexend SemiBold" pitchFamily="2" charset="77"/>
              </a:rPr>
              <a:t>„</a:t>
            </a:r>
            <a:endParaRPr lang="de-DE" sz="5000" dirty="0">
              <a:solidFill>
                <a:schemeClr val="bg1"/>
              </a:solidFill>
              <a:latin typeface="Lexend" pitchFamily="2" charset="77"/>
            </a:endParaRPr>
          </a:p>
        </p:txBody>
      </p:sp>
      <p:sp>
        <p:nvSpPr>
          <p:cNvPr id="16" name="Datumsplatzhalter 3">
            <a:extLst>
              <a:ext uri="{FF2B5EF4-FFF2-40B4-BE49-F238E27FC236}">
                <a16:creationId xmlns:a16="http://schemas.microsoft.com/office/drawing/2014/main" id="{6CAD9E6F-C294-304C-BCAE-63F71F795D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61293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endParaRPr lang="de-DE"/>
          </a:p>
        </p:txBody>
      </p:sp>
      <p:sp>
        <p:nvSpPr>
          <p:cNvPr id="17" name="Fußzeilenplatzhalter 4">
            <a:extLst>
              <a:ext uri="{FF2B5EF4-FFF2-40B4-BE49-F238E27FC236}">
                <a16:creationId xmlns:a16="http://schemas.microsoft.com/office/drawing/2014/main" id="{F7636388-AA0E-644A-9A13-B4FA389EA6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537325"/>
            <a:ext cx="41148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r>
              <a:rPr lang="de-DE"/>
              <a:t>Marktwoche mit jugendstärken.at</a:t>
            </a:r>
          </a:p>
        </p:txBody>
      </p:sp>
      <p:sp>
        <p:nvSpPr>
          <p:cNvPr id="18" name="Foliennummernplatzhalter 5">
            <a:extLst>
              <a:ext uri="{FF2B5EF4-FFF2-40B4-BE49-F238E27FC236}">
                <a16:creationId xmlns:a16="http://schemas.microsoft.com/office/drawing/2014/main" id="{BD28BAC4-9C60-7E49-A486-B116B7CF10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fld id="{DC9FD6FC-4986-6846-9893-67991D57D708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9" name="Textplatzhalter 7">
            <a:extLst>
              <a:ext uri="{FF2B5EF4-FFF2-40B4-BE49-F238E27FC236}">
                <a16:creationId xmlns:a16="http://schemas.microsoft.com/office/drawing/2014/main" id="{D2C2B42B-D378-1944-B689-355E30AD68B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773" y="3115133"/>
            <a:ext cx="6379852" cy="1465693"/>
          </a:xfrm>
        </p:spPr>
        <p:txBody>
          <a:bodyPr lIns="0" tIns="0" rIns="0" bIns="0" anchor="t">
            <a:noAutofit/>
          </a:bodyPr>
          <a:lstStyle>
            <a:lvl1pPr marL="0" indent="0" algn="l">
              <a:lnSpc>
                <a:spcPts val="2080"/>
              </a:lnSpc>
              <a:spcBef>
                <a:spcPts val="0"/>
              </a:spcBef>
              <a:buNone/>
              <a:defRPr sz="2000" b="1" i="0">
                <a:solidFill>
                  <a:schemeClr val="bg1"/>
                </a:solidFill>
                <a:latin typeface="Lexend SemiBol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Zitat, </a:t>
            </a:r>
          </a:p>
          <a:p>
            <a:pPr lvl="0"/>
            <a:r>
              <a:rPr lang="de-DE" dirty="0"/>
              <a:t>Hervorhebung etc.</a:t>
            </a:r>
          </a:p>
        </p:txBody>
      </p:sp>
      <p:sp>
        <p:nvSpPr>
          <p:cNvPr id="14" name="Bildplatzhalter 3">
            <a:extLst>
              <a:ext uri="{FF2B5EF4-FFF2-40B4-BE49-F238E27FC236}">
                <a16:creationId xmlns:a16="http://schemas.microsoft.com/office/drawing/2014/main" id="{F8A1A96E-E956-1F4C-AEFD-76BE55B20A0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883900" y="2754730"/>
            <a:ext cx="1097400" cy="1357734"/>
          </a:xfr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>
              <a:defRPr sz="1600"/>
            </a:lvl1pPr>
          </a:lstStyle>
          <a:p>
            <a:r>
              <a:rPr lang="de-DE" dirty="0"/>
              <a:t>Bild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13A9E4E1-6EAF-FA42-B885-73CC237173F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2856" y="4275913"/>
            <a:ext cx="3875039" cy="524410"/>
          </a:xfrm>
        </p:spPr>
        <p:txBody>
          <a:bodyPr lIns="0" tIns="0" rIns="0" bIns="0" anchor="b">
            <a:normAutofit/>
          </a:bodyPr>
          <a:lstStyle>
            <a:lvl1pPr marL="0" indent="0" algn="ctr">
              <a:lnSpc>
                <a:spcPts val="2080"/>
              </a:lnSpc>
              <a:spcBef>
                <a:spcPts val="0"/>
              </a:spcBef>
              <a:buNone/>
              <a:defRPr sz="1400" b="0" i="0">
                <a:latin typeface="Lexen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Vorname Nachname</a:t>
            </a:r>
          </a:p>
          <a:p>
            <a:pPr lvl="0"/>
            <a:r>
              <a:rPr lang="de-DE" dirty="0"/>
              <a:t>Funktion</a:t>
            </a:r>
          </a:p>
        </p:txBody>
      </p:sp>
    </p:spTree>
    <p:extLst>
      <p:ext uri="{BB962C8B-B14F-4D97-AF65-F5344CB8AC3E}">
        <p14:creationId xmlns:p14="http://schemas.microsoft.com/office/powerpoint/2010/main" val="29672639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rstand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Grafik 21">
            <a:extLst>
              <a:ext uri="{FF2B5EF4-FFF2-40B4-BE49-F238E27FC236}">
                <a16:creationId xmlns:a16="http://schemas.microsoft.com/office/drawing/2014/main" id="{D0FC3DD8-4024-9449-9EB5-2FD5456D68F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3" name="Titel 1">
            <a:extLst>
              <a:ext uri="{FF2B5EF4-FFF2-40B4-BE49-F238E27FC236}">
                <a16:creationId xmlns:a16="http://schemas.microsoft.com/office/drawing/2014/main" id="{4727D5D9-9392-644A-94F8-34B7D416F0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9787" y="661924"/>
            <a:ext cx="9639413" cy="755935"/>
          </a:xfrm>
        </p:spPr>
        <p:txBody>
          <a:bodyPr lIns="0" tIns="0" rIns="0" bIns="0" anchor="t">
            <a:normAutofit/>
          </a:bodyPr>
          <a:lstStyle>
            <a:lvl1pPr>
              <a:defRPr sz="3000" b="1" i="0" cap="all" baseline="0">
                <a:solidFill>
                  <a:schemeClr val="accent3"/>
                </a:solidFill>
                <a:latin typeface="Lexend SemiBold" pitchFamily="2" charset="77"/>
              </a:defRPr>
            </a:lvl1pPr>
          </a:lstStyle>
          <a:p>
            <a:r>
              <a:rPr lang="de-DE" dirty="0"/>
              <a:t>Überschrift</a:t>
            </a:r>
            <a:br>
              <a:rPr lang="de-DE" dirty="0"/>
            </a:br>
            <a:r>
              <a:rPr lang="de-DE" dirty="0"/>
              <a:t>Bearbeiten</a:t>
            </a:r>
          </a:p>
        </p:txBody>
      </p:sp>
      <p:pic>
        <p:nvPicPr>
          <p:cNvPr id="24" name="Grafik 23">
            <a:extLst>
              <a:ext uri="{FF2B5EF4-FFF2-40B4-BE49-F238E27FC236}">
                <a16:creationId xmlns:a16="http://schemas.microsoft.com/office/drawing/2014/main" id="{CBA9202E-02E1-6A44-A43D-2210D85B2EF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3521" y="638174"/>
            <a:ext cx="1354157" cy="755935"/>
          </a:xfrm>
          <a:prstGeom prst="rect">
            <a:avLst/>
          </a:prstGeom>
        </p:spPr>
      </p:pic>
      <p:sp>
        <p:nvSpPr>
          <p:cNvPr id="8" name="Textplatzhalter 7">
            <a:extLst>
              <a:ext uri="{FF2B5EF4-FFF2-40B4-BE49-F238E27FC236}">
                <a16:creationId xmlns:a16="http://schemas.microsoft.com/office/drawing/2014/main" id="{13A9E4E1-6EAF-FA42-B885-73CC237173F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2856" y="4422066"/>
            <a:ext cx="5043544" cy="1845828"/>
          </a:xfr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1480"/>
              </a:lnSpc>
              <a:spcBef>
                <a:spcPts val="0"/>
              </a:spcBef>
              <a:buNone/>
              <a:defRPr sz="1200" b="0" i="0">
                <a:latin typeface="Lexen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           Mastertextformat </a:t>
            </a:r>
          </a:p>
          <a:p>
            <a:pPr lvl="0"/>
            <a:r>
              <a:rPr lang="de-DE" dirty="0"/>
              <a:t>           bearbeiten</a:t>
            </a:r>
          </a:p>
          <a:p>
            <a:pPr lvl="0"/>
            <a:r>
              <a:rPr lang="de-DE" dirty="0"/>
              <a:t>für Zitat etc.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BA059958-83EA-1849-BB82-DA09AB4F1D51}"/>
              </a:ext>
            </a:extLst>
          </p:cNvPr>
          <p:cNvSpPr/>
          <p:nvPr userDrawn="1"/>
        </p:nvSpPr>
        <p:spPr>
          <a:xfrm>
            <a:off x="245231" y="4226735"/>
            <a:ext cx="707565" cy="5116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1113" algn="ctr">
              <a:lnSpc>
                <a:spcPts val="1840"/>
              </a:lnSpc>
            </a:pPr>
            <a:r>
              <a:rPr lang="de-DE" sz="8000" b="1" dirty="0">
                <a:solidFill>
                  <a:srgbClr val="BEBFD6"/>
                </a:solidFill>
                <a:latin typeface="Lexend SemiBold" pitchFamily="2" charset="77"/>
              </a:rPr>
              <a:t>„</a:t>
            </a:r>
            <a:endParaRPr lang="de-DE" sz="8000" dirty="0">
              <a:solidFill>
                <a:srgbClr val="BEBFD6"/>
              </a:solidFill>
              <a:latin typeface="Lexend" pitchFamily="2" charset="77"/>
            </a:endParaRPr>
          </a:p>
        </p:txBody>
      </p:sp>
      <p:sp>
        <p:nvSpPr>
          <p:cNvPr id="16" name="Datumsplatzhalter 3">
            <a:extLst>
              <a:ext uri="{FF2B5EF4-FFF2-40B4-BE49-F238E27FC236}">
                <a16:creationId xmlns:a16="http://schemas.microsoft.com/office/drawing/2014/main" id="{6CAD9E6F-C294-304C-BCAE-63F71F795D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61293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endParaRPr lang="de-DE"/>
          </a:p>
        </p:txBody>
      </p:sp>
      <p:sp>
        <p:nvSpPr>
          <p:cNvPr id="17" name="Fußzeilenplatzhalter 4">
            <a:extLst>
              <a:ext uri="{FF2B5EF4-FFF2-40B4-BE49-F238E27FC236}">
                <a16:creationId xmlns:a16="http://schemas.microsoft.com/office/drawing/2014/main" id="{F7636388-AA0E-644A-9A13-B4FA389EA6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537325"/>
            <a:ext cx="41148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r>
              <a:rPr lang="de-DE"/>
              <a:t>Marktwoche mit jugendstärken.at</a:t>
            </a:r>
          </a:p>
        </p:txBody>
      </p:sp>
      <p:sp>
        <p:nvSpPr>
          <p:cNvPr id="18" name="Foliennummernplatzhalter 5">
            <a:extLst>
              <a:ext uri="{FF2B5EF4-FFF2-40B4-BE49-F238E27FC236}">
                <a16:creationId xmlns:a16="http://schemas.microsoft.com/office/drawing/2014/main" id="{BD28BAC4-9C60-7E49-A486-B116B7CF10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fld id="{DC9FD6FC-4986-6846-9893-67991D57D708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27" name="Bildplatzhalter 3">
            <a:extLst>
              <a:ext uri="{FF2B5EF4-FFF2-40B4-BE49-F238E27FC236}">
                <a16:creationId xmlns:a16="http://schemas.microsoft.com/office/drawing/2014/main" id="{774FBF0B-0910-D949-B714-60E1684130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98479" y="1996253"/>
            <a:ext cx="1403085" cy="1909808"/>
          </a:xfrm>
          <a:solidFill>
            <a:schemeClr val="bg2"/>
          </a:solidFill>
        </p:spPr>
        <p:txBody>
          <a:bodyPr anchor="ctr">
            <a:normAutofit/>
          </a:bodyPr>
          <a:lstStyle>
            <a:lvl1pPr>
              <a:defRPr sz="1600"/>
            </a:lvl1pPr>
          </a:lstStyle>
          <a:p>
            <a:r>
              <a:rPr lang="de-DE" dirty="0"/>
              <a:t>Bild</a:t>
            </a:r>
          </a:p>
        </p:txBody>
      </p:sp>
      <p:sp>
        <p:nvSpPr>
          <p:cNvPr id="4" name="Bildplatzhalter 3">
            <a:extLst>
              <a:ext uri="{FF2B5EF4-FFF2-40B4-BE49-F238E27FC236}">
                <a16:creationId xmlns:a16="http://schemas.microsoft.com/office/drawing/2014/main" id="{BB8BB015-ECA3-7142-A5A3-7ABEFB49914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138738" y="1859484"/>
            <a:ext cx="1899862" cy="755935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lang="de-DE" dirty="0"/>
              <a:t>Logo</a:t>
            </a:r>
          </a:p>
        </p:txBody>
      </p:sp>
      <p:sp>
        <p:nvSpPr>
          <p:cNvPr id="19" name="Textplatzhalter 7">
            <a:extLst>
              <a:ext uri="{FF2B5EF4-FFF2-40B4-BE49-F238E27FC236}">
                <a16:creationId xmlns:a16="http://schemas.microsoft.com/office/drawing/2014/main" id="{61460405-F4D2-DC44-A0EF-E8EB1A60766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63033" y="2708807"/>
            <a:ext cx="2935343" cy="520700"/>
          </a:xfrm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ts val="2280"/>
              </a:lnSpc>
              <a:spcBef>
                <a:spcPts val="0"/>
              </a:spcBef>
              <a:buNone/>
              <a:defRPr sz="2000" b="1" i="0">
                <a:solidFill>
                  <a:schemeClr val="accent3"/>
                </a:solidFill>
                <a:latin typeface="Lexend SemiBol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Name</a:t>
            </a:r>
          </a:p>
          <a:p>
            <a:pPr lvl="0"/>
            <a:r>
              <a:rPr lang="de-DE" dirty="0" err="1"/>
              <a:t>ddd</a:t>
            </a:r>
            <a:endParaRPr lang="de-DE" dirty="0"/>
          </a:p>
        </p:txBody>
      </p:sp>
      <p:sp>
        <p:nvSpPr>
          <p:cNvPr id="20" name="Textplatzhalter 7">
            <a:extLst>
              <a:ext uri="{FF2B5EF4-FFF2-40B4-BE49-F238E27FC236}">
                <a16:creationId xmlns:a16="http://schemas.microsoft.com/office/drawing/2014/main" id="{A5100917-202A-104F-8FC4-7B5800CC4B4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50332" y="3305707"/>
            <a:ext cx="2948044" cy="438439"/>
          </a:xfr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1680"/>
              </a:lnSpc>
              <a:spcBef>
                <a:spcPts val="0"/>
              </a:spcBef>
              <a:buNone/>
              <a:defRPr sz="1200" b="0" i="0">
                <a:latin typeface="Lexen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Funktion</a:t>
            </a:r>
          </a:p>
          <a:p>
            <a:pPr lvl="0"/>
            <a:r>
              <a:rPr lang="de-DE" dirty="0"/>
              <a:t>Unternehmen</a:t>
            </a:r>
          </a:p>
        </p:txBody>
      </p:sp>
      <p:sp>
        <p:nvSpPr>
          <p:cNvPr id="21" name="Textplatzhalter 7">
            <a:extLst>
              <a:ext uri="{FF2B5EF4-FFF2-40B4-BE49-F238E27FC236}">
                <a16:creationId xmlns:a16="http://schemas.microsoft.com/office/drawing/2014/main" id="{561CA966-C87A-7B44-BB17-F1AA0138C9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150332" y="3782978"/>
            <a:ext cx="2948044" cy="230599"/>
          </a:xfrm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ts val="1680"/>
              </a:lnSpc>
              <a:spcBef>
                <a:spcPts val="0"/>
              </a:spcBef>
              <a:buNone/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Link</a:t>
            </a:r>
          </a:p>
        </p:txBody>
      </p:sp>
      <p:sp>
        <p:nvSpPr>
          <p:cNvPr id="25" name="Textplatzhalter 7">
            <a:extLst>
              <a:ext uri="{FF2B5EF4-FFF2-40B4-BE49-F238E27FC236}">
                <a16:creationId xmlns:a16="http://schemas.microsoft.com/office/drawing/2014/main" id="{0C22DA7B-219C-3F4C-8AE8-FEEF30F8A73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876388" y="4422066"/>
            <a:ext cx="4987920" cy="1845828"/>
          </a:xfr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1480"/>
              </a:lnSpc>
              <a:spcBef>
                <a:spcPts val="0"/>
              </a:spcBef>
              <a:buNone/>
              <a:defRPr sz="1200" b="0" i="0">
                <a:latin typeface="Lexen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           Mastertextformat </a:t>
            </a:r>
          </a:p>
          <a:p>
            <a:pPr lvl="0"/>
            <a:r>
              <a:rPr lang="de-DE" dirty="0"/>
              <a:t>           bearbeiten</a:t>
            </a:r>
          </a:p>
          <a:p>
            <a:pPr lvl="0"/>
            <a:r>
              <a:rPr lang="de-DE" dirty="0"/>
              <a:t>für Zitat etc.</a:t>
            </a:r>
          </a:p>
        </p:txBody>
      </p:sp>
      <p:sp>
        <p:nvSpPr>
          <p:cNvPr id="37" name="Bildplatzhalter 3">
            <a:extLst>
              <a:ext uri="{FF2B5EF4-FFF2-40B4-BE49-F238E27FC236}">
                <a16:creationId xmlns:a16="http://schemas.microsoft.com/office/drawing/2014/main" id="{F0138040-6F2D-8A4A-BB11-9888B8FDFCC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793262" y="1996253"/>
            <a:ext cx="1403085" cy="1909808"/>
          </a:xfrm>
          <a:solidFill>
            <a:schemeClr val="bg2"/>
          </a:solidFill>
        </p:spPr>
        <p:txBody>
          <a:bodyPr anchor="ctr">
            <a:normAutofit/>
          </a:bodyPr>
          <a:lstStyle>
            <a:lvl1pPr>
              <a:defRPr sz="1600"/>
            </a:lvl1pPr>
          </a:lstStyle>
          <a:p>
            <a:r>
              <a:rPr lang="de-DE" dirty="0"/>
              <a:t>Bild</a:t>
            </a:r>
          </a:p>
        </p:txBody>
      </p:sp>
      <p:sp>
        <p:nvSpPr>
          <p:cNvPr id="39" name="Bildplatzhalter 3">
            <a:extLst>
              <a:ext uri="{FF2B5EF4-FFF2-40B4-BE49-F238E27FC236}">
                <a16:creationId xmlns:a16="http://schemas.microsoft.com/office/drawing/2014/main" id="{BF8044B5-F526-9640-92A5-67C1528B696F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8433521" y="1859484"/>
            <a:ext cx="1899862" cy="755935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lang="de-DE" dirty="0"/>
              <a:t>Logo</a:t>
            </a:r>
          </a:p>
        </p:txBody>
      </p:sp>
      <p:sp>
        <p:nvSpPr>
          <p:cNvPr id="40" name="Textplatzhalter 7">
            <a:extLst>
              <a:ext uri="{FF2B5EF4-FFF2-40B4-BE49-F238E27FC236}">
                <a16:creationId xmlns:a16="http://schemas.microsoft.com/office/drawing/2014/main" id="{0AEF4117-1173-0F43-9A40-8DF5309560D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457816" y="2708807"/>
            <a:ext cx="2935343" cy="520700"/>
          </a:xfrm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ts val="2280"/>
              </a:lnSpc>
              <a:spcBef>
                <a:spcPts val="0"/>
              </a:spcBef>
              <a:buNone/>
              <a:defRPr sz="2000" b="1" i="0">
                <a:solidFill>
                  <a:schemeClr val="accent3"/>
                </a:solidFill>
                <a:latin typeface="Lexend SemiBol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Name</a:t>
            </a:r>
          </a:p>
          <a:p>
            <a:pPr lvl="0"/>
            <a:r>
              <a:rPr lang="de-DE" dirty="0" err="1"/>
              <a:t>ddd</a:t>
            </a:r>
            <a:endParaRPr lang="de-DE" dirty="0"/>
          </a:p>
        </p:txBody>
      </p:sp>
      <p:sp>
        <p:nvSpPr>
          <p:cNvPr id="41" name="Textplatzhalter 7">
            <a:extLst>
              <a:ext uri="{FF2B5EF4-FFF2-40B4-BE49-F238E27FC236}">
                <a16:creationId xmlns:a16="http://schemas.microsoft.com/office/drawing/2014/main" id="{1B95BB85-049D-404B-A486-96894C4993D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445115" y="3305707"/>
            <a:ext cx="2948044" cy="438439"/>
          </a:xfr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1680"/>
              </a:lnSpc>
              <a:spcBef>
                <a:spcPts val="0"/>
              </a:spcBef>
              <a:buNone/>
              <a:defRPr sz="1200" b="0" i="0">
                <a:latin typeface="Lexen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Funktion</a:t>
            </a:r>
          </a:p>
          <a:p>
            <a:pPr lvl="0"/>
            <a:r>
              <a:rPr lang="de-DE" dirty="0"/>
              <a:t>Unternehmen</a:t>
            </a:r>
          </a:p>
        </p:txBody>
      </p:sp>
      <p:sp>
        <p:nvSpPr>
          <p:cNvPr id="42" name="Textplatzhalter 7">
            <a:extLst>
              <a:ext uri="{FF2B5EF4-FFF2-40B4-BE49-F238E27FC236}">
                <a16:creationId xmlns:a16="http://schemas.microsoft.com/office/drawing/2014/main" id="{C3FD05DD-D66D-7046-AC52-6FA084BB9F3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445115" y="3782979"/>
            <a:ext cx="2948044" cy="230598"/>
          </a:xfrm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ts val="1680"/>
              </a:lnSpc>
              <a:spcBef>
                <a:spcPts val="0"/>
              </a:spcBef>
              <a:buNone/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Link</a:t>
            </a:r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7AC214BF-04C8-BA45-A485-254DA961B328}"/>
              </a:ext>
            </a:extLst>
          </p:cNvPr>
          <p:cNvSpPr/>
          <p:nvPr userDrawn="1"/>
        </p:nvSpPr>
        <p:spPr>
          <a:xfrm>
            <a:off x="6634155" y="4226735"/>
            <a:ext cx="707565" cy="5116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1113" algn="ctr">
              <a:lnSpc>
                <a:spcPts val="1840"/>
              </a:lnSpc>
            </a:pPr>
            <a:r>
              <a:rPr lang="de-DE" sz="8000" b="1" dirty="0">
                <a:solidFill>
                  <a:srgbClr val="BEBFD6"/>
                </a:solidFill>
                <a:latin typeface="Lexend SemiBold" pitchFamily="2" charset="77"/>
              </a:rPr>
              <a:t>„</a:t>
            </a:r>
            <a:endParaRPr lang="de-DE" sz="8000" dirty="0">
              <a:solidFill>
                <a:srgbClr val="BEBFD6"/>
              </a:solidFill>
              <a:latin typeface="Lexen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395476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fik 19">
            <a:extLst>
              <a:ext uri="{FF2B5EF4-FFF2-40B4-BE49-F238E27FC236}">
                <a16:creationId xmlns:a16="http://schemas.microsoft.com/office/drawing/2014/main" id="{7F2EFB80-AECD-FB4E-85CA-56CD95C2DEA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itel 1">
            <a:extLst>
              <a:ext uri="{FF2B5EF4-FFF2-40B4-BE49-F238E27FC236}">
                <a16:creationId xmlns:a16="http://schemas.microsoft.com/office/drawing/2014/main" id="{4F165C49-AEDB-0C4A-942F-08BF2F14DC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9787" y="661924"/>
            <a:ext cx="9639413" cy="755935"/>
          </a:xfrm>
        </p:spPr>
        <p:txBody>
          <a:bodyPr lIns="0" tIns="0" rIns="0" bIns="0" anchor="t">
            <a:normAutofit/>
          </a:bodyPr>
          <a:lstStyle>
            <a:lvl1pPr>
              <a:defRPr sz="3000" b="1" i="0" cap="all" baseline="0">
                <a:solidFill>
                  <a:schemeClr val="accent3"/>
                </a:solidFill>
                <a:latin typeface="Lexend SemiBold" pitchFamily="2" charset="77"/>
              </a:defRPr>
            </a:lvl1pPr>
          </a:lstStyle>
          <a:p>
            <a:r>
              <a:rPr lang="de-DE" dirty="0"/>
              <a:t>Überschrift</a:t>
            </a:r>
            <a:br>
              <a:rPr lang="de-DE" dirty="0"/>
            </a:br>
            <a:r>
              <a:rPr lang="de-DE" dirty="0"/>
              <a:t>Bearbeiten</a:t>
            </a:r>
          </a:p>
        </p:txBody>
      </p:sp>
      <p:pic>
        <p:nvPicPr>
          <p:cNvPr id="22" name="Grafik 21">
            <a:extLst>
              <a:ext uri="{FF2B5EF4-FFF2-40B4-BE49-F238E27FC236}">
                <a16:creationId xmlns:a16="http://schemas.microsoft.com/office/drawing/2014/main" id="{1D65620E-7E6D-B445-B0E5-78921961084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3521" y="638174"/>
            <a:ext cx="1354157" cy="755935"/>
          </a:xfrm>
          <a:prstGeom prst="rect">
            <a:avLst/>
          </a:prstGeom>
        </p:spPr>
      </p:pic>
      <p:sp>
        <p:nvSpPr>
          <p:cNvPr id="16" name="Datumsplatzhalter 3">
            <a:extLst>
              <a:ext uri="{FF2B5EF4-FFF2-40B4-BE49-F238E27FC236}">
                <a16:creationId xmlns:a16="http://schemas.microsoft.com/office/drawing/2014/main" id="{6CAD9E6F-C294-304C-BCAE-63F71F795D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61293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endParaRPr lang="de-DE"/>
          </a:p>
        </p:txBody>
      </p:sp>
      <p:sp>
        <p:nvSpPr>
          <p:cNvPr id="17" name="Fußzeilenplatzhalter 4">
            <a:extLst>
              <a:ext uri="{FF2B5EF4-FFF2-40B4-BE49-F238E27FC236}">
                <a16:creationId xmlns:a16="http://schemas.microsoft.com/office/drawing/2014/main" id="{F7636388-AA0E-644A-9A13-B4FA389EA6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537325"/>
            <a:ext cx="41148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r>
              <a:rPr lang="de-DE"/>
              <a:t>Marktwoche mit jugendstärken.at</a:t>
            </a:r>
          </a:p>
        </p:txBody>
      </p:sp>
      <p:sp>
        <p:nvSpPr>
          <p:cNvPr id="18" name="Foliennummernplatzhalter 5">
            <a:extLst>
              <a:ext uri="{FF2B5EF4-FFF2-40B4-BE49-F238E27FC236}">
                <a16:creationId xmlns:a16="http://schemas.microsoft.com/office/drawing/2014/main" id="{BD28BAC4-9C60-7E49-A486-B116B7CF10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fld id="{DC9FD6FC-4986-6846-9893-67991D57D708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27" name="Bildplatzhalter 3">
            <a:extLst>
              <a:ext uri="{FF2B5EF4-FFF2-40B4-BE49-F238E27FC236}">
                <a16:creationId xmlns:a16="http://schemas.microsoft.com/office/drawing/2014/main" id="{774FBF0B-0910-D949-B714-60E1684130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80038" y="2079783"/>
            <a:ext cx="1403085" cy="1909808"/>
          </a:xfrm>
          <a:solidFill>
            <a:schemeClr val="bg2"/>
          </a:solidFill>
        </p:spPr>
        <p:txBody>
          <a:bodyPr anchor="ctr">
            <a:normAutofit/>
          </a:bodyPr>
          <a:lstStyle>
            <a:lvl1pPr>
              <a:defRPr sz="1600"/>
            </a:lvl1pPr>
          </a:lstStyle>
          <a:p>
            <a:r>
              <a:rPr lang="de-DE" dirty="0"/>
              <a:t>Bild</a:t>
            </a:r>
          </a:p>
        </p:txBody>
      </p:sp>
      <p:sp>
        <p:nvSpPr>
          <p:cNvPr id="19" name="Textplatzhalter 7">
            <a:extLst>
              <a:ext uri="{FF2B5EF4-FFF2-40B4-BE49-F238E27FC236}">
                <a16:creationId xmlns:a16="http://schemas.microsoft.com/office/drawing/2014/main" id="{61460405-F4D2-DC44-A0EF-E8EB1A60766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22795" y="4196799"/>
            <a:ext cx="2422708" cy="332601"/>
          </a:xfrm>
        </p:spPr>
        <p:txBody>
          <a:bodyPr lIns="0" tIns="0" rIns="0" bIns="0" anchor="t">
            <a:normAutofit/>
          </a:bodyPr>
          <a:lstStyle>
            <a:lvl1pPr marL="11113" indent="0" algn="ctr">
              <a:lnSpc>
                <a:spcPts val="2280"/>
              </a:lnSpc>
              <a:spcBef>
                <a:spcPts val="0"/>
              </a:spcBef>
              <a:buNone/>
              <a:defRPr sz="2000" b="1" i="0">
                <a:solidFill>
                  <a:schemeClr val="accent3"/>
                </a:solidFill>
                <a:latin typeface="Lexend SemiBol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marL="11113" algn="ctr"/>
            <a:r>
              <a:rPr lang="de-DE" sz="2000" b="1" dirty="0">
                <a:solidFill>
                  <a:srgbClr val="31315B"/>
                </a:solidFill>
                <a:latin typeface="Lexend SemiBold" pitchFamily="2" charset="77"/>
              </a:rPr>
              <a:t>Name</a:t>
            </a:r>
            <a:endParaRPr lang="de-DE" sz="2000" dirty="0">
              <a:solidFill>
                <a:srgbClr val="31315B"/>
              </a:solidFill>
              <a:latin typeface="Lexend" pitchFamily="2" charset="77"/>
            </a:endParaRPr>
          </a:p>
        </p:txBody>
      </p:sp>
      <p:sp>
        <p:nvSpPr>
          <p:cNvPr id="31" name="Bildplatzhalter 3">
            <a:extLst>
              <a:ext uri="{FF2B5EF4-FFF2-40B4-BE49-F238E27FC236}">
                <a16:creationId xmlns:a16="http://schemas.microsoft.com/office/drawing/2014/main" id="{F90A62EB-E506-0045-A31C-9B3CB87C39A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872533" y="2079783"/>
            <a:ext cx="1403085" cy="1909808"/>
          </a:xfrm>
          <a:solidFill>
            <a:schemeClr val="bg2"/>
          </a:solidFill>
        </p:spPr>
        <p:txBody>
          <a:bodyPr anchor="ctr">
            <a:normAutofit/>
          </a:bodyPr>
          <a:lstStyle>
            <a:lvl1pPr>
              <a:defRPr sz="1600"/>
            </a:lvl1pPr>
          </a:lstStyle>
          <a:p>
            <a:r>
              <a:rPr lang="de-DE" dirty="0"/>
              <a:t>Bild</a:t>
            </a:r>
          </a:p>
        </p:txBody>
      </p:sp>
      <p:sp>
        <p:nvSpPr>
          <p:cNvPr id="34" name="Bildplatzhalter 3">
            <a:extLst>
              <a:ext uri="{FF2B5EF4-FFF2-40B4-BE49-F238E27FC236}">
                <a16:creationId xmlns:a16="http://schemas.microsoft.com/office/drawing/2014/main" id="{54A7A268-6E63-7947-AE32-797562E2BDB9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837500" y="2079783"/>
            <a:ext cx="1403085" cy="1909808"/>
          </a:xfrm>
          <a:solidFill>
            <a:schemeClr val="bg2"/>
          </a:solidFill>
        </p:spPr>
        <p:txBody>
          <a:bodyPr anchor="ctr">
            <a:normAutofit/>
          </a:bodyPr>
          <a:lstStyle>
            <a:lvl1pPr>
              <a:defRPr sz="1600"/>
            </a:lvl1pPr>
          </a:lstStyle>
          <a:p>
            <a:r>
              <a:rPr lang="de-DE" dirty="0"/>
              <a:t>Bild</a:t>
            </a:r>
          </a:p>
        </p:txBody>
      </p:sp>
      <p:sp>
        <p:nvSpPr>
          <p:cNvPr id="43" name="Bildplatzhalter 3">
            <a:extLst>
              <a:ext uri="{FF2B5EF4-FFF2-40B4-BE49-F238E27FC236}">
                <a16:creationId xmlns:a16="http://schemas.microsoft.com/office/drawing/2014/main" id="{17E08554-01E4-EB44-809A-537478391A74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9729995" y="2079783"/>
            <a:ext cx="1403085" cy="1909808"/>
          </a:xfrm>
          <a:solidFill>
            <a:schemeClr val="bg2"/>
          </a:solidFill>
        </p:spPr>
        <p:txBody>
          <a:bodyPr anchor="ctr">
            <a:normAutofit/>
          </a:bodyPr>
          <a:lstStyle>
            <a:lvl1pPr>
              <a:defRPr sz="1600"/>
            </a:lvl1pPr>
          </a:lstStyle>
          <a:p>
            <a:r>
              <a:rPr lang="de-DE" dirty="0"/>
              <a:t>Bild</a:t>
            </a:r>
          </a:p>
        </p:txBody>
      </p:sp>
      <p:sp>
        <p:nvSpPr>
          <p:cNvPr id="46" name="Textplatzhalter 7">
            <a:extLst>
              <a:ext uri="{FF2B5EF4-FFF2-40B4-BE49-F238E27FC236}">
                <a16:creationId xmlns:a16="http://schemas.microsoft.com/office/drawing/2014/main" id="{DF57997B-5B1F-CF4D-9DF6-16B758D2B6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22795" y="4657356"/>
            <a:ext cx="2422708" cy="332600"/>
          </a:xfrm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ts val="1680"/>
              </a:lnSpc>
              <a:spcBef>
                <a:spcPts val="0"/>
              </a:spcBef>
              <a:buNone/>
              <a:defRPr sz="1400" b="0" i="0">
                <a:latin typeface="Lexen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Funktion</a:t>
            </a:r>
          </a:p>
        </p:txBody>
      </p:sp>
      <p:sp>
        <p:nvSpPr>
          <p:cNvPr id="47" name="Textplatzhalter 7">
            <a:extLst>
              <a:ext uri="{FF2B5EF4-FFF2-40B4-BE49-F238E27FC236}">
                <a16:creationId xmlns:a16="http://schemas.microsoft.com/office/drawing/2014/main" id="{17781D0B-A771-E14B-9BBB-4441D4E9E6B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408235" y="4196799"/>
            <a:ext cx="2422708" cy="332601"/>
          </a:xfrm>
        </p:spPr>
        <p:txBody>
          <a:bodyPr lIns="0" tIns="0" rIns="0" bIns="0" anchor="t">
            <a:normAutofit/>
          </a:bodyPr>
          <a:lstStyle>
            <a:lvl1pPr marL="11113" indent="0" algn="ctr">
              <a:lnSpc>
                <a:spcPts val="2280"/>
              </a:lnSpc>
              <a:spcBef>
                <a:spcPts val="0"/>
              </a:spcBef>
              <a:buNone/>
              <a:defRPr sz="2000" b="1" i="0">
                <a:solidFill>
                  <a:schemeClr val="accent3"/>
                </a:solidFill>
                <a:latin typeface="Lexend SemiBol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marL="11113" algn="ctr"/>
            <a:r>
              <a:rPr lang="de-DE" sz="2000" b="1" dirty="0">
                <a:solidFill>
                  <a:srgbClr val="31315B"/>
                </a:solidFill>
                <a:latin typeface="Lexend SemiBold" pitchFamily="2" charset="77"/>
              </a:rPr>
              <a:t>Name</a:t>
            </a:r>
            <a:endParaRPr lang="de-DE" sz="2000" dirty="0">
              <a:solidFill>
                <a:srgbClr val="31315B"/>
              </a:solidFill>
              <a:latin typeface="Lexend" pitchFamily="2" charset="77"/>
            </a:endParaRPr>
          </a:p>
        </p:txBody>
      </p:sp>
      <p:sp>
        <p:nvSpPr>
          <p:cNvPr id="48" name="Textplatzhalter 7">
            <a:extLst>
              <a:ext uri="{FF2B5EF4-FFF2-40B4-BE49-F238E27FC236}">
                <a16:creationId xmlns:a16="http://schemas.microsoft.com/office/drawing/2014/main" id="{ADBFCB37-7F39-B548-BEBF-06B8F15F2B4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408235" y="4657356"/>
            <a:ext cx="2422708" cy="332600"/>
          </a:xfrm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ts val="1680"/>
              </a:lnSpc>
              <a:spcBef>
                <a:spcPts val="0"/>
              </a:spcBef>
              <a:buNone/>
              <a:defRPr sz="1400" b="0" i="0">
                <a:latin typeface="Lexen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Funktion</a:t>
            </a:r>
          </a:p>
        </p:txBody>
      </p:sp>
      <p:sp>
        <p:nvSpPr>
          <p:cNvPr id="49" name="Textplatzhalter 7">
            <a:extLst>
              <a:ext uri="{FF2B5EF4-FFF2-40B4-BE49-F238E27FC236}">
                <a16:creationId xmlns:a16="http://schemas.microsoft.com/office/drawing/2014/main" id="{CD9FFC31-F063-1D4E-8316-4A2FFC46BF7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385115" y="4196799"/>
            <a:ext cx="2422708" cy="332601"/>
          </a:xfrm>
        </p:spPr>
        <p:txBody>
          <a:bodyPr lIns="0" tIns="0" rIns="0" bIns="0" anchor="t">
            <a:normAutofit/>
          </a:bodyPr>
          <a:lstStyle>
            <a:lvl1pPr marL="11113" indent="0" algn="ctr">
              <a:lnSpc>
                <a:spcPts val="2280"/>
              </a:lnSpc>
              <a:spcBef>
                <a:spcPts val="0"/>
              </a:spcBef>
              <a:buNone/>
              <a:defRPr sz="2000" b="1" i="0">
                <a:solidFill>
                  <a:schemeClr val="accent3"/>
                </a:solidFill>
                <a:latin typeface="Lexend SemiBol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marL="11113" algn="ctr"/>
            <a:r>
              <a:rPr lang="de-DE" sz="2000" b="1" dirty="0">
                <a:solidFill>
                  <a:srgbClr val="31315B"/>
                </a:solidFill>
                <a:latin typeface="Lexend SemiBold" pitchFamily="2" charset="77"/>
              </a:rPr>
              <a:t>Name</a:t>
            </a:r>
            <a:endParaRPr lang="de-DE" sz="2000" dirty="0">
              <a:solidFill>
                <a:srgbClr val="31315B"/>
              </a:solidFill>
              <a:latin typeface="Lexend" pitchFamily="2" charset="77"/>
            </a:endParaRPr>
          </a:p>
        </p:txBody>
      </p:sp>
      <p:sp>
        <p:nvSpPr>
          <p:cNvPr id="50" name="Textplatzhalter 7">
            <a:extLst>
              <a:ext uri="{FF2B5EF4-FFF2-40B4-BE49-F238E27FC236}">
                <a16:creationId xmlns:a16="http://schemas.microsoft.com/office/drawing/2014/main" id="{4ABA56DB-958C-FC47-A0FB-3D66DFFB55E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385115" y="4657356"/>
            <a:ext cx="2422708" cy="332600"/>
          </a:xfrm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ts val="1680"/>
              </a:lnSpc>
              <a:spcBef>
                <a:spcPts val="0"/>
              </a:spcBef>
              <a:buNone/>
              <a:defRPr sz="1400" b="0" i="0">
                <a:latin typeface="Lexen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Funktion</a:t>
            </a:r>
          </a:p>
        </p:txBody>
      </p:sp>
      <p:sp>
        <p:nvSpPr>
          <p:cNvPr id="51" name="Textplatzhalter 7">
            <a:extLst>
              <a:ext uri="{FF2B5EF4-FFF2-40B4-BE49-F238E27FC236}">
                <a16:creationId xmlns:a16="http://schemas.microsoft.com/office/drawing/2014/main" id="{79BA522B-6417-E841-9B16-C757A78681E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270555" y="4196799"/>
            <a:ext cx="2422708" cy="332601"/>
          </a:xfrm>
        </p:spPr>
        <p:txBody>
          <a:bodyPr lIns="0" tIns="0" rIns="0" bIns="0" anchor="t">
            <a:normAutofit/>
          </a:bodyPr>
          <a:lstStyle>
            <a:lvl1pPr marL="11113" indent="0" algn="ctr">
              <a:lnSpc>
                <a:spcPts val="2280"/>
              </a:lnSpc>
              <a:spcBef>
                <a:spcPts val="0"/>
              </a:spcBef>
              <a:buNone/>
              <a:defRPr sz="2000" b="1" i="0">
                <a:solidFill>
                  <a:schemeClr val="accent3"/>
                </a:solidFill>
                <a:latin typeface="Lexend SemiBol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marL="11113" algn="ctr"/>
            <a:r>
              <a:rPr lang="de-DE" sz="2000" b="1" dirty="0">
                <a:solidFill>
                  <a:srgbClr val="31315B"/>
                </a:solidFill>
                <a:latin typeface="Lexend SemiBold" pitchFamily="2" charset="77"/>
              </a:rPr>
              <a:t>Name</a:t>
            </a:r>
            <a:endParaRPr lang="de-DE" sz="2000" dirty="0">
              <a:solidFill>
                <a:srgbClr val="31315B"/>
              </a:solidFill>
              <a:latin typeface="Lexend" pitchFamily="2" charset="77"/>
            </a:endParaRPr>
          </a:p>
        </p:txBody>
      </p:sp>
      <p:sp>
        <p:nvSpPr>
          <p:cNvPr id="52" name="Textplatzhalter 7">
            <a:extLst>
              <a:ext uri="{FF2B5EF4-FFF2-40B4-BE49-F238E27FC236}">
                <a16:creationId xmlns:a16="http://schemas.microsoft.com/office/drawing/2014/main" id="{CD13E313-0ABF-D349-8B09-B2BBB5E6508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270555" y="4657356"/>
            <a:ext cx="2422708" cy="332600"/>
          </a:xfrm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ts val="1680"/>
              </a:lnSpc>
              <a:spcBef>
                <a:spcPts val="0"/>
              </a:spcBef>
              <a:buNone/>
              <a:defRPr sz="1400" b="0" i="0">
                <a:latin typeface="Lexen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Funktion</a:t>
            </a:r>
          </a:p>
        </p:txBody>
      </p:sp>
    </p:spTree>
    <p:extLst>
      <p:ext uri="{BB962C8B-B14F-4D97-AF65-F5344CB8AC3E}">
        <p14:creationId xmlns:p14="http://schemas.microsoft.com/office/powerpoint/2010/main" val="2561944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geb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7CE7144F-5824-074A-A24B-F99F4787EA3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Abgerundetes Rechteck 6">
            <a:extLst>
              <a:ext uri="{FF2B5EF4-FFF2-40B4-BE49-F238E27FC236}">
                <a16:creationId xmlns:a16="http://schemas.microsoft.com/office/drawing/2014/main" id="{BD760105-35E9-D849-89D6-92C6E3A5AB23}"/>
              </a:ext>
            </a:extLst>
          </p:cNvPr>
          <p:cNvSpPr/>
          <p:nvPr userDrawn="1"/>
        </p:nvSpPr>
        <p:spPr>
          <a:xfrm>
            <a:off x="446626" y="2358828"/>
            <a:ext cx="3448194" cy="2916123"/>
          </a:xfrm>
          <a:prstGeom prst="roundRect">
            <a:avLst>
              <a:gd name="adj" fmla="val 8782"/>
            </a:avLst>
          </a:prstGeom>
          <a:gradFill flip="none" rotWithShape="1">
            <a:gsLst>
              <a:gs pos="0">
                <a:srgbClr val="F3F1F9"/>
              </a:gs>
              <a:gs pos="5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0" name="Abgerundetes Rechteck 9">
            <a:extLst>
              <a:ext uri="{FF2B5EF4-FFF2-40B4-BE49-F238E27FC236}">
                <a16:creationId xmlns:a16="http://schemas.microsoft.com/office/drawing/2014/main" id="{E59B4C73-8953-1E46-BD62-7BBCFDA4D76D}"/>
              </a:ext>
            </a:extLst>
          </p:cNvPr>
          <p:cNvSpPr/>
          <p:nvPr userDrawn="1"/>
        </p:nvSpPr>
        <p:spPr>
          <a:xfrm>
            <a:off x="8279977" y="2358828"/>
            <a:ext cx="3448194" cy="2916123"/>
          </a:xfrm>
          <a:prstGeom prst="roundRect">
            <a:avLst>
              <a:gd name="adj" fmla="val 8782"/>
            </a:avLst>
          </a:prstGeom>
          <a:gradFill flip="none" rotWithShape="1">
            <a:gsLst>
              <a:gs pos="0">
                <a:srgbClr val="F3F1F9"/>
              </a:gs>
              <a:gs pos="5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Abgerundetes Rechteck 10">
            <a:extLst>
              <a:ext uri="{FF2B5EF4-FFF2-40B4-BE49-F238E27FC236}">
                <a16:creationId xmlns:a16="http://schemas.microsoft.com/office/drawing/2014/main" id="{C16B59C3-7276-8E40-9F6D-54AA853C6880}"/>
              </a:ext>
            </a:extLst>
          </p:cNvPr>
          <p:cNvSpPr/>
          <p:nvPr userDrawn="1"/>
        </p:nvSpPr>
        <p:spPr>
          <a:xfrm>
            <a:off x="4370584" y="2358828"/>
            <a:ext cx="3448194" cy="2916123"/>
          </a:xfrm>
          <a:prstGeom prst="roundRect">
            <a:avLst>
              <a:gd name="adj" fmla="val 8782"/>
            </a:avLst>
          </a:prstGeom>
          <a:gradFill flip="none" rotWithShape="1">
            <a:gsLst>
              <a:gs pos="0">
                <a:srgbClr val="F3F1F9"/>
              </a:gs>
              <a:gs pos="5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Textplatzhalter 2">
            <a:extLst>
              <a:ext uri="{FF2B5EF4-FFF2-40B4-BE49-F238E27FC236}">
                <a16:creationId xmlns:a16="http://schemas.microsoft.com/office/drawing/2014/main" id="{1617E335-DEF5-084D-8BC1-8364A9701C8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69787" y="1240908"/>
            <a:ext cx="11231882" cy="755935"/>
          </a:xfrm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3000" b="1" cap="all" baseline="0">
                <a:solidFill>
                  <a:schemeClr val="accent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Überschrift</a:t>
            </a:r>
          </a:p>
        </p:txBody>
      </p:sp>
      <p:sp>
        <p:nvSpPr>
          <p:cNvPr id="13" name="Textplatzhalter 2">
            <a:extLst>
              <a:ext uri="{FF2B5EF4-FFF2-40B4-BE49-F238E27FC236}">
                <a16:creationId xmlns:a16="http://schemas.microsoft.com/office/drawing/2014/main" id="{FC021B38-D74F-8E41-82AC-6612BF5F12E2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441213" y="3791926"/>
            <a:ext cx="3464914" cy="663533"/>
          </a:xfrm>
        </p:spPr>
        <p:txBody>
          <a:bodyPr lIns="0" tIns="0" rIns="0" bIns="0" anchor="b">
            <a:noAutofit/>
          </a:bodyPr>
          <a:lstStyle>
            <a:lvl1pPr marL="0" indent="0" algn="ctr">
              <a:lnSpc>
                <a:spcPts val="2200"/>
              </a:lnSpc>
              <a:spcBef>
                <a:spcPts val="0"/>
              </a:spcBef>
              <a:buNone/>
              <a:defRPr sz="2000" b="1" cap="all" baseline="0">
                <a:solidFill>
                  <a:schemeClr val="accent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4" name="Textplatzhalter 7">
            <a:extLst>
              <a:ext uri="{FF2B5EF4-FFF2-40B4-BE49-F238E27FC236}">
                <a16:creationId xmlns:a16="http://schemas.microsoft.com/office/drawing/2014/main" id="{13573EB4-D277-8943-A492-C8B4C127756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42856" y="4585590"/>
            <a:ext cx="3463899" cy="663532"/>
          </a:xfrm>
        </p:spPr>
        <p:txBody>
          <a:bodyPr lIns="0" tIns="0" rIns="0" bIns="0">
            <a:normAutofit/>
          </a:bodyPr>
          <a:lstStyle>
            <a:lvl1pPr marL="0" indent="0" algn="ctr">
              <a:lnSpc>
                <a:spcPts val="2080"/>
              </a:lnSpc>
              <a:spcBef>
                <a:spcPts val="0"/>
              </a:spcBef>
              <a:buNone/>
              <a:defRPr sz="14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6359CF8-C685-B542-960A-CCA7080E10EA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436755" y="2540218"/>
            <a:ext cx="1467935" cy="1067898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pPr lvl="0"/>
            <a:r>
              <a:rPr lang="de-DE" dirty="0"/>
              <a:t>Icon</a:t>
            </a:r>
          </a:p>
        </p:txBody>
      </p:sp>
      <p:sp>
        <p:nvSpPr>
          <p:cNvPr id="16" name="Textplatzhalter 2">
            <a:extLst>
              <a:ext uri="{FF2B5EF4-FFF2-40B4-BE49-F238E27FC236}">
                <a16:creationId xmlns:a16="http://schemas.microsoft.com/office/drawing/2014/main" id="{D645A76F-7914-4F4B-A673-64658B4A76AE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4378213" y="3791926"/>
            <a:ext cx="3464914" cy="663533"/>
          </a:xfrm>
        </p:spPr>
        <p:txBody>
          <a:bodyPr lIns="0" tIns="0" rIns="0" bIns="0" anchor="b">
            <a:noAutofit/>
          </a:bodyPr>
          <a:lstStyle>
            <a:lvl1pPr marL="0" indent="0" algn="ctr">
              <a:lnSpc>
                <a:spcPts val="2200"/>
              </a:lnSpc>
              <a:spcBef>
                <a:spcPts val="0"/>
              </a:spcBef>
              <a:buNone/>
              <a:defRPr sz="2000" b="1" cap="all" baseline="0">
                <a:solidFill>
                  <a:schemeClr val="accent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7" name="Textplatzhalter 7">
            <a:extLst>
              <a:ext uri="{FF2B5EF4-FFF2-40B4-BE49-F238E27FC236}">
                <a16:creationId xmlns:a16="http://schemas.microsoft.com/office/drawing/2014/main" id="{903C71B5-5240-BF45-BA74-8C6B5D63A18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79856" y="4585590"/>
            <a:ext cx="3463899" cy="663532"/>
          </a:xfrm>
        </p:spPr>
        <p:txBody>
          <a:bodyPr lIns="0" tIns="0" rIns="0" bIns="0">
            <a:normAutofit/>
          </a:bodyPr>
          <a:lstStyle>
            <a:lvl1pPr marL="0" indent="0" algn="ctr">
              <a:lnSpc>
                <a:spcPts val="2080"/>
              </a:lnSpc>
              <a:spcBef>
                <a:spcPts val="0"/>
              </a:spcBef>
              <a:buNone/>
              <a:defRPr sz="14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8" name="Inhaltsplatzhalter 2">
            <a:extLst>
              <a:ext uri="{FF2B5EF4-FFF2-40B4-BE49-F238E27FC236}">
                <a16:creationId xmlns:a16="http://schemas.microsoft.com/office/drawing/2014/main" id="{2F03D239-002F-654B-94BF-19CEDA1B554A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5373755" y="2540218"/>
            <a:ext cx="1467935" cy="1067898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pPr lvl="0"/>
            <a:r>
              <a:rPr lang="de-DE" dirty="0"/>
              <a:t>Icon</a:t>
            </a:r>
          </a:p>
        </p:txBody>
      </p:sp>
      <p:sp>
        <p:nvSpPr>
          <p:cNvPr id="19" name="Textplatzhalter 2">
            <a:extLst>
              <a:ext uri="{FF2B5EF4-FFF2-40B4-BE49-F238E27FC236}">
                <a16:creationId xmlns:a16="http://schemas.microsoft.com/office/drawing/2014/main" id="{CDA83ED0-7C6F-A149-897C-8E9D4913E499}"/>
              </a:ext>
            </a:extLst>
          </p:cNvPr>
          <p:cNvSpPr>
            <a:spLocks noGrp="1"/>
          </p:cNvSpPr>
          <p:nvPr>
            <p:ph type="body" idx="16"/>
          </p:nvPr>
        </p:nvSpPr>
        <p:spPr>
          <a:xfrm>
            <a:off x="8302513" y="3791926"/>
            <a:ext cx="3464914" cy="663533"/>
          </a:xfrm>
        </p:spPr>
        <p:txBody>
          <a:bodyPr lIns="0" tIns="0" rIns="0" bIns="0" anchor="b">
            <a:noAutofit/>
          </a:bodyPr>
          <a:lstStyle>
            <a:lvl1pPr marL="0" indent="0" algn="ctr">
              <a:lnSpc>
                <a:spcPts val="2200"/>
              </a:lnSpc>
              <a:spcBef>
                <a:spcPts val="0"/>
              </a:spcBef>
              <a:buNone/>
              <a:defRPr sz="2000" b="1" cap="all" baseline="0">
                <a:solidFill>
                  <a:schemeClr val="accent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20" name="Textplatzhalter 7">
            <a:extLst>
              <a:ext uri="{FF2B5EF4-FFF2-40B4-BE49-F238E27FC236}">
                <a16:creationId xmlns:a16="http://schemas.microsoft.com/office/drawing/2014/main" id="{9AB46299-F67E-684F-8FBF-7350E07A233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04156" y="4585590"/>
            <a:ext cx="3463899" cy="663532"/>
          </a:xfrm>
        </p:spPr>
        <p:txBody>
          <a:bodyPr lIns="0" tIns="0" rIns="0" bIns="0">
            <a:normAutofit/>
          </a:bodyPr>
          <a:lstStyle>
            <a:lvl1pPr marL="0" indent="0" algn="ctr">
              <a:lnSpc>
                <a:spcPts val="2080"/>
              </a:lnSpc>
              <a:spcBef>
                <a:spcPts val="0"/>
              </a:spcBef>
              <a:buNone/>
              <a:defRPr sz="14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21" name="Inhaltsplatzhalter 2">
            <a:extLst>
              <a:ext uri="{FF2B5EF4-FFF2-40B4-BE49-F238E27FC236}">
                <a16:creationId xmlns:a16="http://schemas.microsoft.com/office/drawing/2014/main" id="{20FDC3B4-21AD-D243-969D-AC02DA469105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9298055" y="2540218"/>
            <a:ext cx="1467935" cy="1067898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pPr lvl="0"/>
            <a:r>
              <a:rPr lang="de-DE" dirty="0"/>
              <a:t>Icon</a:t>
            </a:r>
          </a:p>
        </p:txBody>
      </p:sp>
      <p:pic>
        <p:nvPicPr>
          <p:cNvPr id="22" name="Grafik 21">
            <a:extLst>
              <a:ext uri="{FF2B5EF4-FFF2-40B4-BE49-F238E27FC236}">
                <a16:creationId xmlns:a16="http://schemas.microsoft.com/office/drawing/2014/main" id="{82DCD83D-A943-A64A-ACB3-32DC22C1C74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3521" y="638174"/>
            <a:ext cx="1354157" cy="755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0203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Zwischen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825F3A73-23AE-C243-9DDC-ADB8F03760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B212E5A-9786-5247-9C49-40E1FECA67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514599"/>
            <a:ext cx="9144000" cy="1962151"/>
          </a:xfrm>
        </p:spPr>
        <p:txBody>
          <a:bodyPr anchor="b"/>
          <a:lstStyle>
            <a:lvl1pPr algn="ctr">
              <a:defRPr sz="6000" b="1" i="0">
                <a:latin typeface="Lexend SemiBold" pitchFamily="2" charset="77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6AC0E797-D7D2-6C46-8978-99C2F6CF4A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568826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200" b="0" i="0">
                <a:latin typeface="Lexend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</a:p>
        </p:txBody>
      </p:sp>
      <p:pic>
        <p:nvPicPr>
          <p:cNvPr id="6" name="Grafik 5" descr="Ein Bild, das Text enthält.&#10;&#10;Automatisch generierte Beschreibung">
            <a:extLst>
              <a:ext uri="{FF2B5EF4-FFF2-40B4-BE49-F238E27FC236}">
                <a16:creationId xmlns:a16="http://schemas.microsoft.com/office/drawing/2014/main" id="{CBBA6D55-19C4-C042-B321-30E17407F77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157272" y="421148"/>
            <a:ext cx="1877455" cy="1048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3728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fik 14">
            <a:extLst>
              <a:ext uri="{FF2B5EF4-FFF2-40B4-BE49-F238E27FC236}">
                <a16:creationId xmlns:a16="http://schemas.microsoft.com/office/drawing/2014/main" id="{B04D4AA4-B82B-8641-8F37-1353A64199C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Titel 1">
            <a:extLst>
              <a:ext uri="{FF2B5EF4-FFF2-40B4-BE49-F238E27FC236}">
                <a16:creationId xmlns:a16="http://schemas.microsoft.com/office/drawing/2014/main" id="{FC45C91A-F594-4042-B762-3FDAE670AC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9787" y="661924"/>
            <a:ext cx="9639413" cy="755935"/>
          </a:xfrm>
        </p:spPr>
        <p:txBody>
          <a:bodyPr lIns="0" tIns="0" rIns="0" bIns="0" anchor="t">
            <a:normAutofit/>
          </a:bodyPr>
          <a:lstStyle>
            <a:lvl1pPr>
              <a:defRPr sz="3000" b="1" i="0" cap="all" baseline="0">
                <a:solidFill>
                  <a:schemeClr val="accent3"/>
                </a:solidFill>
                <a:latin typeface="Lexend SemiBold" pitchFamily="2" charset="77"/>
              </a:defRPr>
            </a:lvl1pPr>
          </a:lstStyle>
          <a:p>
            <a:r>
              <a:rPr lang="de-DE" dirty="0"/>
              <a:t>Überschrift</a:t>
            </a:r>
            <a:br>
              <a:rPr lang="de-DE" dirty="0"/>
            </a:br>
            <a:r>
              <a:rPr lang="de-DE" dirty="0"/>
              <a:t>Bearbeiten</a:t>
            </a:r>
          </a:p>
        </p:txBody>
      </p:sp>
      <p:pic>
        <p:nvPicPr>
          <p:cNvPr id="17" name="Grafik 16">
            <a:extLst>
              <a:ext uri="{FF2B5EF4-FFF2-40B4-BE49-F238E27FC236}">
                <a16:creationId xmlns:a16="http://schemas.microsoft.com/office/drawing/2014/main" id="{CD8C84B7-B1AF-4247-B9B9-4EA9DD6777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3521" y="638174"/>
            <a:ext cx="1354157" cy="755935"/>
          </a:xfrm>
          <a:prstGeom prst="rect">
            <a:avLst/>
          </a:prstGeom>
        </p:spPr>
      </p:pic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0E66627-F894-2042-B7C7-EB00DF1235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573" y="1793175"/>
            <a:ext cx="11280133" cy="4379026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2" name="Datumsplatzhalter 3">
            <a:extLst>
              <a:ext uri="{FF2B5EF4-FFF2-40B4-BE49-F238E27FC236}">
                <a16:creationId xmlns:a16="http://schemas.microsoft.com/office/drawing/2014/main" id="{88150394-6DF0-D34E-A0E8-39F5ABC33F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61293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endParaRPr lang="de-DE"/>
          </a:p>
        </p:txBody>
      </p:sp>
      <p:sp>
        <p:nvSpPr>
          <p:cNvPr id="13" name="Fußzeilenplatzhalter 4">
            <a:extLst>
              <a:ext uri="{FF2B5EF4-FFF2-40B4-BE49-F238E27FC236}">
                <a16:creationId xmlns:a16="http://schemas.microsoft.com/office/drawing/2014/main" id="{BB116FAC-34AD-5044-808E-35CB30E935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537325"/>
            <a:ext cx="41148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r>
              <a:rPr lang="de-DE"/>
              <a:t>Marktwoche mit jugendstärken.at</a:t>
            </a:r>
          </a:p>
        </p:txBody>
      </p:sp>
      <p:sp>
        <p:nvSpPr>
          <p:cNvPr id="14" name="Foliennummernplatzhalter 5">
            <a:extLst>
              <a:ext uri="{FF2B5EF4-FFF2-40B4-BE49-F238E27FC236}">
                <a16:creationId xmlns:a16="http://schemas.microsoft.com/office/drawing/2014/main" id="{5A7C1DBF-E7E6-FE4C-81D6-A46803C66B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fld id="{DC9FD6FC-4986-6846-9893-67991D57D708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931040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9533BB0F-C7AE-D24F-99F0-C24AE2C291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el 1">
            <a:extLst>
              <a:ext uri="{FF2B5EF4-FFF2-40B4-BE49-F238E27FC236}">
                <a16:creationId xmlns:a16="http://schemas.microsoft.com/office/drawing/2014/main" id="{5EE6A3E3-B486-1A43-9702-A15E334E08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9787" y="661924"/>
            <a:ext cx="9639413" cy="755935"/>
          </a:xfrm>
        </p:spPr>
        <p:txBody>
          <a:bodyPr lIns="0" tIns="0" rIns="0" bIns="0" anchor="t">
            <a:normAutofit/>
          </a:bodyPr>
          <a:lstStyle>
            <a:lvl1pPr>
              <a:defRPr sz="3000" b="1" i="0" cap="all" baseline="0">
                <a:solidFill>
                  <a:schemeClr val="accent3"/>
                </a:solidFill>
                <a:latin typeface="Lexend SemiBold" pitchFamily="2" charset="77"/>
              </a:defRPr>
            </a:lvl1pPr>
          </a:lstStyle>
          <a:p>
            <a:r>
              <a:rPr lang="de-DE" dirty="0"/>
              <a:t>Überschrift</a:t>
            </a:r>
            <a:br>
              <a:rPr lang="de-DE" dirty="0"/>
            </a:br>
            <a:r>
              <a:rPr lang="de-DE" dirty="0"/>
              <a:t>Bearbeiten</a:t>
            </a:r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9CD7F0DA-F27E-FB4B-A0F9-D652C98AD29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3521" y="638174"/>
            <a:ext cx="1354157" cy="755935"/>
          </a:xfrm>
          <a:prstGeom prst="rect">
            <a:avLst/>
          </a:prstGeom>
        </p:spPr>
      </p:pic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11F030E-330F-5648-802C-6D7C83CBCA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7" y="1447799"/>
            <a:ext cx="6547519" cy="4892375"/>
          </a:xfrm>
        </p:spPr>
        <p:txBody>
          <a:bodyPr lIns="0" tIns="0" rIns="0" bIns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D3884F3F-1752-F442-82C4-E434A2EF48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69788" y="2959100"/>
            <a:ext cx="4302238" cy="3381074"/>
          </a:xfrm>
        </p:spPr>
        <p:txBody>
          <a:bodyPr lIns="0" tIns="0" rIns="0" b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1" name="Datumsplatzhalter 3">
            <a:extLst>
              <a:ext uri="{FF2B5EF4-FFF2-40B4-BE49-F238E27FC236}">
                <a16:creationId xmlns:a16="http://schemas.microsoft.com/office/drawing/2014/main" id="{772BE3DE-57C7-7947-A501-4BA49F27A4C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61293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endParaRPr lang="de-DE"/>
          </a:p>
        </p:txBody>
      </p:sp>
      <p:sp>
        <p:nvSpPr>
          <p:cNvPr id="12" name="Fußzeilenplatzhalter 4">
            <a:extLst>
              <a:ext uri="{FF2B5EF4-FFF2-40B4-BE49-F238E27FC236}">
                <a16:creationId xmlns:a16="http://schemas.microsoft.com/office/drawing/2014/main" id="{839EA5A5-BDCF-B942-850F-742D3DE2BE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537325"/>
            <a:ext cx="41148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r>
              <a:rPr lang="de-DE"/>
              <a:t>Marktwoche mit jugendstärken.at</a:t>
            </a:r>
          </a:p>
        </p:txBody>
      </p:sp>
      <p:sp>
        <p:nvSpPr>
          <p:cNvPr id="13" name="Foliennummernplatzhalter 5">
            <a:extLst>
              <a:ext uri="{FF2B5EF4-FFF2-40B4-BE49-F238E27FC236}">
                <a16:creationId xmlns:a16="http://schemas.microsoft.com/office/drawing/2014/main" id="{D2E252DE-8ED7-DE41-A2D3-804F3976B8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fld id="{DC9FD6FC-4986-6846-9893-67991D57D708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54477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rt -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BE8F03DB-02A3-3B42-A458-87E8760AC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Grafik 6" descr="Ein Bild, das Text enthält.&#10;&#10;Automatisch generierte Beschreibung">
            <a:extLst>
              <a:ext uri="{FF2B5EF4-FFF2-40B4-BE49-F238E27FC236}">
                <a16:creationId xmlns:a16="http://schemas.microsoft.com/office/drawing/2014/main" id="{299A6A73-0387-E94E-9E2F-DA4AC917E49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9787" y="421148"/>
            <a:ext cx="1877455" cy="1048057"/>
          </a:xfrm>
          <a:prstGeom prst="rect">
            <a:avLst/>
          </a:prstGeom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504CC977-76AC-DE46-B4CA-3D55880FF86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9579" y="1696041"/>
            <a:ext cx="7355840" cy="2697480"/>
          </a:xfrm>
        </p:spPr>
        <p:txBody>
          <a:bodyPr lIns="0" tIns="0" rIns="0" bIns="0" anchor="ctr">
            <a:noAutofit/>
          </a:bodyPr>
          <a:lstStyle>
            <a:lvl1pPr algn="l">
              <a:defRPr sz="5500" b="1" i="0" cap="all" baseline="0">
                <a:solidFill>
                  <a:schemeClr val="bg1"/>
                </a:solidFill>
                <a:latin typeface="Lexend ExtraBold" pitchFamily="2" charset="77"/>
              </a:defRPr>
            </a:lvl1pPr>
          </a:lstStyle>
          <a:p>
            <a:r>
              <a:rPr lang="de-DE" dirty="0"/>
              <a:t>Master-</a:t>
            </a:r>
            <a:br>
              <a:rPr lang="de-DE" dirty="0"/>
            </a:br>
            <a:r>
              <a:rPr lang="de-DE" dirty="0"/>
              <a:t>titel-</a:t>
            </a:r>
            <a:br>
              <a:rPr lang="de-DE" dirty="0"/>
            </a:br>
            <a:r>
              <a:rPr lang="de-DE" dirty="0" err="1"/>
              <a:t>format</a:t>
            </a:r>
            <a:endParaRPr lang="de-DE" dirty="0"/>
          </a:p>
        </p:txBody>
      </p:sp>
      <p:sp>
        <p:nvSpPr>
          <p:cNvPr id="9" name="Textplatzhalter 7">
            <a:extLst>
              <a:ext uri="{FF2B5EF4-FFF2-40B4-BE49-F238E27FC236}">
                <a16:creationId xmlns:a16="http://schemas.microsoft.com/office/drawing/2014/main" id="{66DAB9BE-6814-8D42-A9D2-870915C73DC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69579" y="4462877"/>
            <a:ext cx="7355840" cy="314960"/>
          </a:xfrm>
        </p:spPr>
        <p:txBody>
          <a:bodyPr lIns="0" tIns="0" rIns="0" bIns="0" anchor="t">
            <a:norm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None/>
              <a:defRPr sz="1600" b="1" i="0">
                <a:latin typeface="Lexend SemiBol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547172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>
            <a:extLst>
              <a:ext uri="{FF2B5EF4-FFF2-40B4-BE49-F238E27FC236}">
                <a16:creationId xmlns:a16="http://schemas.microsoft.com/office/drawing/2014/main" id="{E6DDE7CE-E790-3648-AD5F-CC82A27EB6B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Titel 1">
            <a:extLst>
              <a:ext uri="{FF2B5EF4-FFF2-40B4-BE49-F238E27FC236}">
                <a16:creationId xmlns:a16="http://schemas.microsoft.com/office/drawing/2014/main" id="{12CE59C7-F7D1-6B4A-9CFE-5D5F5A2B03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9787" y="661924"/>
            <a:ext cx="9639413" cy="755935"/>
          </a:xfrm>
        </p:spPr>
        <p:txBody>
          <a:bodyPr lIns="0" tIns="0" rIns="0" bIns="0" anchor="t">
            <a:normAutofit/>
          </a:bodyPr>
          <a:lstStyle>
            <a:lvl1pPr>
              <a:defRPr sz="3000" b="1" i="0" cap="all" baseline="0">
                <a:solidFill>
                  <a:schemeClr val="accent3"/>
                </a:solidFill>
                <a:latin typeface="Lexend SemiBold" pitchFamily="2" charset="77"/>
              </a:defRPr>
            </a:lvl1pPr>
          </a:lstStyle>
          <a:p>
            <a:r>
              <a:rPr lang="de-DE" dirty="0"/>
              <a:t>Überschrift</a:t>
            </a:r>
            <a:br>
              <a:rPr lang="de-DE" dirty="0"/>
            </a:br>
            <a:r>
              <a:rPr lang="de-DE" dirty="0"/>
              <a:t>Bearbeiten</a:t>
            </a: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502E25DF-530D-FB41-AE2B-E6B9B529BCF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3521" y="638174"/>
            <a:ext cx="1354157" cy="755935"/>
          </a:xfrm>
          <a:prstGeom prst="rect">
            <a:avLst/>
          </a:prstGeom>
        </p:spPr>
      </p:pic>
      <p:sp>
        <p:nvSpPr>
          <p:cNvPr id="7" name="Datumsplatzhalter 3">
            <a:extLst>
              <a:ext uri="{FF2B5EF4-FFF2-40B4-BE49-F238E27FC236}">
                <a16:creationId xmlns:a16="http://schemas.microsoft.com/office/drawing/2014/main" id="{1D34BEAF-65A8-D44E-92F2-CC1BDEE1AC2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61293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endParaRPr lang="de-DE"/>
          </a:p>
        </p:txBody>
      </p:sp>
      <p:sp>
        <p:nvSpPr>
          <p:cNvPr id="8" name="Fußzeilenplatzhalter 4">
            <a:extLst>
              <a:ext uri="{FF2B5EF4-FFF2-40B4-BE49-F238E27FC236}">
                <a16:creationId xmlns:a16="http://schemas.microsoft.com/office/drawing/2014/main" id="{D1F2AD20-0D3A-6443-9628-29E62DE263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537325"/>
            <a:ext cx="41148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r>
              <a:rPr lang="de-DE"/>
              <a:t>Marktwoche mit jugendstärken.at</a:t>
            </a:r>
          </a:p>
        </p:txBody>
      </p:sp>
      <p:sp>
        <p:nvSpPr>
          <p:cNvPr id="9" name="Foliennummernplatzhalter 5">
            <a:extLst>
              <a:ext uri="{FF2B5EF4-FFF2-40B4-BE49-F238E27FC236}">
                <a16:creationId xmlns:a16="http://schemas.microsoft.com/office/drawing/2014/main" id="{55411D10-2197-B74C-A86A-010D88472D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fld id="{DC9FD6FC-4986-6846-9893-67991D57D708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949179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>
            <a:extLst>
              <a:ext uri="{FF2B5EF4-FFF2-40B4-BE49-F238E27FC236}">
                <a16:creationId xmlns:a16="http://schemas.microsoft.com/office/drawing/2014/main" id="{032FA30D-1A71-FF4E-B529-3DF7D911A7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el 1">
            <a:extLst>
              <a:ext uri="{FF2B5EF4-FFF2-40B4-BE49-F238E27FC236}">
                <a16:creationId xmlns:a16="http://schemas.microsoft.com/office/drawing/2014/main" id="{F65188DB-F4AB-FD41-8D00-2EB86C32B9F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9787" y="661924"/>
            <a:ext cx="9639413" cy="755935"/>
          </a:xfrm>
        </p:spPr>
        <p:txBody>
          <a:bodyPr lIns="0" tIns="0" rIns="0" bIns="0" anchor="t">
            <a:normAutofit/>
          </a:bodyPr>
          <a:lstStyle>
            <a:lvl1pPr>
              <a:defRPr sz="3000" b="1" i="0" cap="all" baseline="0">
                <a:solidFill>
                  <a:schemeClr val="accent3"/>
                </a:solidFill>
                <a:latin typeface="Lexend SemiBold" pitchFamily="2" charset="77"/>
              </a:defRPr>
            </a:lvl1pPr>
          </a:lstStyle>
          <a:p>
            <a:r>
              <a:rPr lang="de-DE" dirty="0"/>
              <a:t>Überschrift</a:t>
            </a:r>
            <a:br>
              <a:rPr lang="de-DE" dirty="0"/>
            </a:br>
            <a:r>
              <a:rPr lang="de-DE" dirty="0"/>
              <a:t>Bearbeiten</a:t>
            </a:r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C999FF51-A975-4E48-8D8C-1E62376A2E3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3521" y="638174"/>
            <a:ext cx="1354157" cy="755935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018514FF-AADF-A345-873F-832EEEE757D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028196" y="2107160"/>
            <a:ext cx="1041400" cy="863600"/>
          </a:xfrm>
          <a:prstGeom prst="rect">
            <a:avLst/>
          </a:prstGeom>
        </p:spPr>
      </p:pic>
      <p:sp>
        <p:nvSpPr>
          <p:cNvPr id="17" name="Textplatzhalter 7">
            <a:extLst>
              <a:ext uri="{FF2B5EF4-FFF2-40B4-BE49-F238E27FC236}">
                <a16:creationId xmlns:a16="http://schemas.microsoft.com/office/drawing/2014/main" id="{4629E94F-4B66-9141-9E07-1267B6DC678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5557" y="3292997"/>
            <a:ext cx="5145278" cy="1964601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ts val="2080"/>
              </a:lnSpc>
              <a:spcBef>
                <a:spcPts val="0"/>
              </a:spcBef>
              <a:buNone/>
              <a:defRPr sz="14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Adresse</a:t>
            </a:r>
          </a:p>
        </p:txBody>
      </p:sp>
      <p:sp>
        <p:nvSpPr>
          <p:cNvPr id="18" name="Textplatzhalter 7">
            <a:extLst>
              <a:ext uri="{FF2B5EF4-FFF2-40B4-BE49-F238E27FC236}">
                <a16:creationId xmlns:a16="http://schemas.microsoft.com/office/drawing/2014/main" id="{BFEF25B4-7155-A240-920B-8CEC01BD084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686856" y="2556835"/>
            <a:ext cx="4419122" cy="2007137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ts val="2280"/>
              </a:lnSpc>
              <a:spcBef>
                <a:spcPts val="0"/>
              </a:spcBef>
              <a:buNone/>
              <a:defRPr sz="1400" b="0" i="0">
                <a:solidFill>
                  <a:schemeClr val="accent4"/>
                </a:solidFill>
                <a:latin typeface="Lexend Medium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Links</a:t>
            </a:r>
          </a:p>
          <a:p>
            <a:pPr lvl="0"/>
            <a:endParaRPr lang="de-DE" dirty="0"/>
          </a:p>
          <a:p>
            <a:pPr lvl="0"/>
            <a:r>
              <a:rPr lang="de-DE" dirty="0"/>
              <a:t>Links</a:t>
            </a:r>
          </a:p>
          <a:p>
            <a:pPr lvl="0"/>
            <a:endParaRPr lang="de-DE" dirty="0"/>
          </a:p>
          <a:p>
            <a:pPr lvl="0"/>
            <a:r>
              <a:rPr lang="de-DE" dirty="0"/>
              <a:t>Links</a:t>
            </a:r>
          </a:p>
          <a:p>
            <a:pPr lvl="0"/>
            <a:endParaRPr lang="de-DE" dirty="0"/>
          </a:p>
          <a:p>
            <a:pPr lvl="0"/>
            <a:r>
              <a:rPr lang="de-DE" dirty="0"/>
              <a:t>Links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978B283-5D47-F047-8347-69D6CCA4A9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5589" y="2408001"/>
            <a:ext cx="5104440" cy="673107"/>
          </a:xfrm>
        </p:spPr>
        <p:txBody>
          <a:bodyPr>
            <a:noAutofit/>
          </a:bodyPr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000" b="1" i="0">
                <a:solidFill>
                  <a:schemeClr val="accent3"/>
                </a:solidFill>
                <a:latin typeface="Lexend SemiBold" pitchFamily="2" charset="77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de-DE" dirty="0"/>
              <a:t>Stiftung für </a:t>
            </a:r>
          </a:p>
          <a:p>
            <a:pPr lvl="0"/>
            <a:r>
              <a:rPr lang="de-DE" dirty="0"/>
              <a:t>Wirtschaftsbildung</a:t>
            </a:r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D5D9DA5-1061-0D42-8FFF-669CA220AE0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096000" y="2487390"/>
            <a:ext cx="431800" cy="431800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997D7919-A0F7-C749-853E-B4BD062EAC70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096000" y="3053685"/>
            <a:ext cx="431800" cy="431800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DB805E2A-DF6C-264B-AA07-5CD3F92D46CB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097952" y="3619980"/>
            <a:ext cx="431800" cy="431800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31E98772-E835-7544-BFFE-009B9BB333EE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6096000" y="4186275"/>
            <a:ext cx="431800" cy="43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5699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>
            <a:extLst>
              <a:ext uri="{FF2B5EF4-FFF2-40B4-BE49-F238E27FC236}">
                <a16:creationId xmlns:a16="http://schemas.microsoft.com/office/drawing/2014/main" id="{032FA30D-1A71-FF4E-B529-3DF7D911A7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el 1">
            <a:extLst>
              <a:ext uri="{FF2B5EF4-FFF2-40B4-BE49-F238E27FC236}">
                <a16:creationId xmlns:a16="http://schemas.microsoft.com/office/drawing/2014/main" id="{F65188DB-F4AB-FD41-8D00-2EB86C32B9F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9787" y="661924"/>
            <a:ext cx="9639413" cy="755935"/>
          </a:xfrm>
        </p:spPr>
        <p:txBody>
          <a:bodyPr lIns="0" tIns="0" rIns="0" bIns="0" anchor="t">
            <a:normAutofit/>
          </a:bodyPr>
          <a:lstStyle>
            <a:lvl1pPr>
              <a:defRPr sz="3000" b="1" i="0" cap="all" baseline="0">
                <a:solidFill>
                  <a:schemeClr val="accent3"/>
                </a:solidFill>
                <a:latin typeface="Lexend SemiBold" pitchFamily="2" charset="77"/>
              </a:defRPr>
            </a:lvl1pPr>
          </a:lstStyle>
          <a:p>
            <a:r>
              <a:rPr lang="de-DE" dirty="0"/>
              <a:t>Überschrift</a:t>
            </a:r>
            <a:br>
              <a:rPr lang="de-DE" dirty="0"/>
            </a:br>
            <a:r>
              <a:rPr lang="de-DE" dirty="0"/>
              <a:t>Bearbeiten</a:t>
            </a:r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C999FF51-A975-4E48-8D8C-1E62376A2E3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3521" y="638174"/>
            <a:ext cx="1354157" cy="755935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018514FF-AADF-A345-873F-832EEEE757D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028196" y="1793999"/>
            <a:ext cx="1041400" cy="863600"/>
          </a:xfrm>
          <a:prstGeom prst="rect">
            <a:avLst/>
          </a:prstGeom>
        </p:spPr>
      </p:pic>
      <p:sp>
        <p:nvSpPr>
          <p:cNvPr id="17" name="Textplatzhalter 7">
            <a:extLst>
              <a:ext uri="{FF2B5EF4-FFF2-40B4-BE49-F238E27FC236}">
                <a16:creationId xmlns:a16="http://schemas.microsoft.com/office/drawing/2014/main" id="{4629E94F-4B66-9141-9E07-1267B6DC678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5557" y="2979836"/>
            <a:ext cx="5145278" cy="1964601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ts val="2080"/>
              </a:lnSpc>
              <a:spcBef>
                <a:spcPts val="0"/>
              </a:spcBef>
              <a:buNone/>
              <a:defRPr sz="14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Adresse</a:t>
            </a:r>
          </a:p>
        </p:txBody>
      </p:sp>
      <p:sp>
        <p:nvSpPr>
          <p:cNvPr id="18" name="Textplatzhalter 7">
            <a:extLst>
              <a:ext uri="{FF2B5EF4-FFF2-40B4-BE49-F238E27FC236}">
                <a16:creationId xmlns:a16="http://schemas.microsoft.com/office/drawing/2014/main" id="{BFEF25B4-7155-A240-920B-8CEC01BD084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686856" y="2243674"/>
            <a:ext cx="4419122" cy="2007137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ts val="2280"/>
              </a:lnSpc>
              <a:spcBef>
                <a:spcPts val="0"/>
              </a:spcBef>
              <a:buNone/>
              <a:defRPr sz="1400" b="0" i="0">
                <a:solidFill>
                  <a:schemeClr val="accent4"/>
                </a:solidFill>
                <a:latin typeface="Lexend Medium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Links</a:t>
            </a:r>
          </a:p>
          <a:p>
            <a:pPr lvl="0"/>
            <a:endParaRPr lang="de-DE" dirty="0"/>
          </a:p>
          <a:p>
            <a:pPr lvl="0"/>
            <a:r>
              <a:rPr lang="de-DE" dirty="0"/>
              <a:t>Links</a:t>
            </a:r>
          </a:p>
          <a:p>
            <a:pPr lvl="0"/>
            <a:endParaRPr lang="de-DE" dirty="0"/>
          </a:p>
          <a:p>
            <a:pPr lvl="0"/>
            <a:r>
              <a:rPr lang="de-DE" dirty="0"/>
              <a:t>Links</a:t>
            </a:r>
          </a:p>
          <a:p>
            <a:pPr lvl="0"/>
            <a:endParaRPr lang="de-DE" dirty="0"/>
          </a:p>
          <a:p>
            <a:pPr lvl="0"/>
            <a:r>
              <a:rPr lang="de-DE" dirty="0"/>
              <a:t>Links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978B283-5D47-F047-8347-69D6CCA4A9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5589" y="2094840"/>
            <a:ext cx="5104440" cy="673107"/>
          </a:xfrm>
        </p:spPr>
        <p:txBody>
          <a:bodyPr>
            <a:noAutofit/>
          </a:bodyPr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000" b="1" i="0">
                <a:solidFill>
                  <a:schemeClr val="accent3"/>
                </a:solidFill>
                <a:latin typeface="Lexend SemiBold" pitchFamily="2" charset="77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de-DE" dirty="0"/>
              <a:t>Stiftung für </a:t>
            </a:r>
          </a:p>
          <a:p>
            <a:pPr lvl="0"/>
            <a:r>
              <a:rPr lang="de-DE" dirty="0"/>
              <a:t>Wirtschaftsbildung</a:t>
            </a:r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D5D9DA5-1061-0D42-8FFF-669CA220AE0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096000" y="2174229"/>
            <a:ext cx="431800" cy="431800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997D7919-A0F7-C749-853E-B4BD062EAC70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096000" y="2740524"/>
            <a:ext cx="431800" cy="431800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DB805E2A-DF6C-264B-AA07-5CD3F92D46CB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097952" y="3306819"/>
            <a:ext cx="431800" cy="431800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31E98772-E835-7544-BFFE-009B9BB333EE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6096000" y="3873114"/>
            <a:ext cx="431800" cy="431800"/>
          </a:xfrm>
          <a:prstGeom prst="rect">
            <a:avLst/>
          </a:prstGeom>
        </p:spPr>
      </p:pic>
      <p:sp>
        <p:nvSpPr>
          <p:cNvPr id="27" name="Rechteck 26">
            <a:extLst>
              <a:ext uri="{FF2B5EF4-FFF2-40B4-BE49-F238E27FC236}">
                <a16:creationId xmlns:a16="http://schemas.microsoft.com/office/drawing/2014/main" id="{E5ACD4F2-A750-B843-931E-3302B90B7663}"/>
              </a:ext>
            </a:extLst>
          </p:cNvPr>
          <p:cNvSpPr/>
          <p:nvPr userDrawn="1"/>
        </p:nvSpPr>
        <p:spPr>
          <a:xfrm>
            <a:off x="0" y="5156326"/>
            <a:ext cx="12192000" cy="1698298"/>
          </a:xfrm>
          <a:prstGeom prst="rect">
            <a:avLst/>
          </a:prstGeom>
          <a:solidFill>
            <a:srgbClr val="F3F1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fik 2" descr="Ein Bild, das Text enthält.&#10;&#10;Automatisch generierte Beschreibung">
            <a:extLst>
              <a:ext uri="{FF2B5EF4-FFF2-40B4-BE49-F238E27FC236}">
                <a16:creationId xmlns:a16="http://schemas.microsoft.com/office/drawing/2014/main" id="{9B198D33-B5CB-EB4F-A72D-FB0DAF0AD3D0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445589" y="5858771"/>
            <a:ext cx="766923" cy="370463"/>
          </a:xfrm>
          <a:prstGeom prst="rect">
            <a:avLst/>
          </a:prstGeom>
        </p:spPr>
      </p:pic>
      <p:pic>
        <p:nvPicPr>
          <p:cNvPr id="6" name="Grafik 5" descr="Ein Bild, das Text enthält.&#10;&#10;Automatisch generierte Beschreibung">
            <a:extLst>
              <a:ext uri="{FF2B5EF4-FFF2-40B4-BE49-F238E27FC236}">
                <a16:creationId xmlns:a16="http://schemas.microsoft.com/office/drawing/2014/main" id="{E26BB4D2-FDD8-9D43-BE6A-B76B4B7ECE1F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880534" y="5858771"/>
            <a:ext cx="963204" cy="370463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39F9951A-1633-5E48-8336-3D39B48B0B84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3491022" y="5870352"/>
            <a:ext cx="1273208" cy="271146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2568EC43-4AFA-7D4B-B800-7447BDEC83E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5438168" y="5861949"/>
            <a:ext cx="1118681" cy="363393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8AF0E644-B26F-ED43-9601-2EAF14DB2709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7063495" y="5869451"/>
            <a:ext cx="906824" cy="272047"/>
          </a:xfrm>
          <a:prstGeom prst="rect">
            <a:avLst/>
          </a:prstGeom>
        </p:spPr>
      </p:pic>
      <p:pic>
        <p:nvPicPr>
          <p:cNvPr id="24" name="Grafik 23" descr="Ein Bild, das Text enthält.&#10;&#10;Automatisch generierte Beschreibung">
            <a:extLst>
              <a:ext uri="{FF2B5EF4-FFF2-40B4-BE49-F238E27FC236}">
                <a16:creationId xmlns:a16="http://schemas.microsoft.com/office/drawing/2014/main" id="{ADA9E785-DBF3-7246-BC4A-070A81FB61DD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8556529" y="5831454"/>
            <a:ext cx="1634985" cy="425096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17B572B7-FA82-EE4B-A984-9EDE48A76645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10777724" y="5863555"/>
            <a:ext cx="1010996" cy="23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5486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chti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5478EB86-B669-E942-B304-196A7CE463A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-1" b="-1"/>
          <a:stretch/>
        </p:blipFill>
        <p:spPr>
          <a:xfrm rot="10800000"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itel 1">
            <a:extLst>
              <a:ext uri="{FF2B5EF4-FFF2-40B4-BE49-F238E27FC236}">
                <a16:creationId xmlns:a16="http://schemas.microsoft.com/office/drawing/2014/main" id="{16D8A996-8B04-CF4A-A66D-B0216AEAD1C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9786" y="1712779"/>
            <a:ext cx="11202839" cy="3488613"/>
          </a:xfrm>
        </p:spPr>
        <p:txBody>
          <a:bodyPr lIns="0" tIns="0" rIns="0" bIns="0">
            <a:normAutofit/>
          </a:bodyPr>
          <a:lstStyle>
            <a:lvl1pPr algn="ctr">
              <a:defRPr sz="3000" b="1" i="0" cap="none" baseline="0">
                <a:solidFill>
                  <a:schemeClr val="bg1"/>
                </a:solidFill>
                <a:latin typeface="Lexend SemiBold" pitchFamily="2" charset="77"/>
              </a:defRPr>
            </a:lvl1pPr>
          </a:lstStyle>
          <a:p>
            <a:r>
              <a:rPr lang="de-DE" dirty="0"/>
              <a:t>Zitat, </a:t>
            </a:r>
            <a:br>
              <a:rPr lang="de-DE" dirty="0"/>
            </a:br>
            <a:r>
              <a:rPr lang="de-DE" dirty="0"/>
              <a:t>wichtiges etc.</a:t>
            </a:r>
          </a:p>
        </p:txBody>
      </p:sp>
      <p:pic>
        <p:nvPicPr>
          <p:cNvPr id="11" name="Grafik 10" descr="Ein Bild, das Text enthält.&#10;&#10;Automatisch generierte Beschreibung">
            <a:extLst>
              <a:ext uri="{FF2B5EF4-FFF2-40B4-BE49-F238E27FC236}">
                <a16:creationId xmlns:a16="http://schemas.microsoft.com/office/drawing/2014/main" id="{327E35A8-0572-D94B-B14D-CC08835099E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96706" y="638174"/>
            <a:ext cx="1354157" cy="755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0470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lem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84AAE42D-2DB0-3649-A7D2-128B8354B7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57455" y="638174"/>
            <a:ext cx="755935" cy="755935"/>
          </a:xfrm>
          <a:prstGeom prst="rect">
            <a:avLst/>
          </a:prstGeom>
        </p:spPr>
      </p:pic>
      <p:sp>
        <p:nvSpPr>
          <p:cNvPr id="5" name="Abgerundetes Rechteck 4">
            <a:extLst>
              <a:ext uri="{FF2B5EF4-FFF2-40B4-BE49-F238E27FC236}">
                <a16:creationId xmlns:a16="http://schemas.microsoft.com/office/drawing/2014/main" id="{A447D76E-F801-EA4C-9F1A-CCB4250E626C}"/>
              </a:ext>
            </a:extLst>
          </p:cNvPr>
          <p:cNvSpPr/>
          <p:nvPr userDrawn="1"/>
        </p:nvSpPr>
        <p:spPr>
          <a:xfrm>
            <a:off x="461293" y="805756"/>
            <a:ext cx="1403085" cy="1892973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Abgerundetes Rechteck 6">
            <a:extLst>
              <a:ext uri="{FF2B5EF4-FFF2-40B4-BE49-F238E27FC236}">
                <a16:creationId xmlns:a16="http://schemas.microsoft.com/office/drawing/2014/main" id="{7DD3FBEE-545F-9D4E-A532-9E0318D50CFD}"/>
              </a:ext>
            </a:extLst>
          </p:cNvPr>
          <p:cNvSpPr/>
          <p:nvPr userDrawn="1"/>
        </p:nvSpPr>
        <p:spPr>
          <a:xfrm>
            <a:off x="571896" y="4127149"/>
            <a:ext cx="7231758" cy="1954430"/>
          </a:xfrm>
          <a:prstGeom prst="roundRect">
            <a:avLst>
              <a:gd name="adj" fmla="val 4336"/>
            </a:avLst>
          </a:prstGeom>
          <a:solidFill>
            <a:srgbClr val="8D82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7999" rtlCol="0" anchor="ctr"/>
          <a:lstStyle/>
          <a:p>
            <a:endParaRPr lang="de-DE" sz="2000" b="1" dirty="0">
              <a:latin typeface="Lexend SemiBold" pitchFamily="2" charset="77"/>
            </a:endParaRP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ACFEF64F-9D75-E546-818B-44FB3DD4BEE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0278518">
            <a:off x="317613" y="5308184"/>
            <a:ext cx="508565" cy="475905"/>
          </a:xfrm>
          <a:prstGeom prst="rect">
            <a:avLst/>
          </a:prstGeom>
        </p:spPr>
      </p:pic>
      <p:sp>
        <p:nvSpPr>
          <p:cNvPr id="11" name="Rechteck 10">
            <a:extLst>
              <a:ext uri="{FF2B5EF4-FFF2-40B4-BE49-F238E27FC236}">
                <a16:creationId xmlns:a16="http://schemas.microsoft.com/office/drawing/2014/main" id="{2AF8E970-5EF0-6F40-AA7E-E2876738A46E}"/>
              </a:ext>
            </a:extLst>
          </p:cNvPr>
          <p:cNvSpPr/>
          <p:nvPr userDrawn="1"/>
        </p:nvSpPr>
        <p:spPr>
          <a:xfrm>
            <a:off x="639252" y="4271012"/>
            <a:ext cx="515206" cy="4193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1113" algn="ctr">
              <a:lnSpc>
                <a:spcPts val="1840"/>
              </a:lnSpc>
            </a:pPr>
            <a:r>
              <a:rPr lang="de-DE" sz="5000" b="1" dirty="0">
                <a:solidFill>
                  <a:schemeClr val="bg1"/>
                </a:solidFill>
                <a:latin typeface="Lexend SemiBold" pitchFamily="2" charset="77"/>
              </a:rPr>
              <a:t>„</a:t>
            </a:r>
            <a:endParaRPr lang="de-DE" sz="5000" dirty="0">
              <a:solidFill>
                <a:schemeClr val="bg1"/>
              </a:solidFill>
              <a:latin typeface="Lexend" pitchFamily="2" charset="77"/>
            </a:endParaRP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4428FB95-BC09-1349-8DE6-81C1D2A8A343}"/>
              </a:ext>
            </a:extLst>
          </p:cNvPr>
          <p:cNvSpPr/>
          <p:nvPr userDrawn="1"/>
        </p:nvSpPr>
        <p:spPr>
          <a:xfrm>
            <a:off x="4133589" y="752812"/>
            <a:ext cx="701458" cy="701458"/>
          </a:xfrm>
          <a:prstGeom prst="rect">
            <a:avLst/>
          </a:prstGeom>
          <a:solidFill>
            <a:srgbClr val="ADAB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94447639-1ADE-9144-8C11-FDDAB1439274}"/>
              </a:ext>
            </a:extLst>
          </p:cNvPr>
          <p:cNvSpPr/>
          <p:nvPr userDrawn="1"/>
        </p:nvSpPr>
        <p:spPr>
          <a:xfrm>
            <a:off x="3269293" y="1592056"/>
            <a:ext cx="701458" cy="701458"/>
          </a:xfrm>
          <a:prstGeom prst="rect">
            <a:avLst/>
          </a:prstGeom>
          <a:solidFill>
            <a:srgbClr val="8D82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C9884BD1-AE09-5A46-B8C9-BDD73DE976DE}"/>
              </a:ext>
            </a:extLst>
          </p:cNvPr>
          <p:cNvSpPr/>
          <p:nvPr userDrawn="1"/>
        </p:nvSpPr>
        <p:spPr>
          <a:xfrm>
            <a:off x="4997885" y="752812"/>
            <a:ext cx="701458" cy="70145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4BD8F1D8-F992-F54E-A5A9-01499579A419}"/>
              </a:ext>
            </a:extLst>
          </p:cNvPr>
          <p:cNvSpPr/>
          <p:nvPr userDrawn="1"/>
        </p:nvSpPr>
        <p:spPr>
          <a:xfrm>
            <a:off x="4133589" y="1592056"/>
            <a:ext cx="701458" cy="701458"/>
          </a:xfrm>
          <a:prstGeom prst="rect">
            <a:avLst/>
          </a:prstGeom>
          <a:solidFill>
            <a:srgbClr val="BEBF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3D742DF9-C88F-6C4F-ADCD-6B52B6CC4534}"/>
              </a:ext>
            </a:extLst>
          </p:cNvPr>
          <p:cNvSpPr/>
          <p:nvPr userDrawn="1"/>
        </p:nvSpPr>
        <p:spPr>
          <a:xfrm>
            <a:off x="3269293" y="2406248"/>
            <a:ext cx="701458" cy="701458"/>
          </a:xfrm>
          <a:prstGeom prst="rect">
            <a:avLst/>
          </a:prstGeom>
          <a:solidFill>
            <a:srgbClr val="3131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B6385306-BD36-8245-BADE-533F53AD6519}"/>
              </a:ext>
            </a:extLst>
          </p:cNvPr>
          <p:cNvSpPr/>
          <p:nvPr userDrawn="1"/>
        </p:nvSpPr>
        <p:spPr>
          <a:xfrm>
            <a:off x="4146115" y="2406248"/>
            <a:ext cx="701458" cy="701458"/>
          </a:xfrm>
          <a:prstGeom prst="rect">
            <a:avLst/>
          </a:prstGeom>
          <a:solidFill>
            <a:srgbClr val="C3CD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A9782FE6-AC2D-B149-81E3-9137BDE24B96}"/>
              </a:ext>
            </a:extLst>
          </p:cNvPr>
          <p:cNvSpPr/>
          <p:nvPr userDrawn="1"/>
        </p:nvSpPr>
        <p:spPr>
          <a:xfrm>
            <a:off x="4972833" y="1592056"/>
            <a:ext cx="701458" cy="701458"/>
          </a:xfrm>
          <a:prstGeom prst="rect">
            <a:avLst/>
          </a:prstGeom>
          <a:solidFill>
            <a:srgbClr val="F3F1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8634DA6E-E946-C346-BC16-D3E5FFD447BA}"/>
              </a:ext>
            </a:extLst>
          </p:cNvPr>
          <p:cNvSpPr/>
          <p:nvPr userDrawn="1"/>
        </p:nvSpPr>
        <p:spPr>
          <a:xfrm>
            <a:off x="3281819" y="752812"/>
            <a:ext cx="701458" cy="701458"/>
          </a:xfrm>
          <a:prstGeom prst="rect">
            <a:avLst/>
          </a:prstGeom>
          <a:solidFill>
            <a:srgbClr val="4848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9D2BF4E4-E9F5-B34E-9DC9-02174A9490AD}"/>
              </a:ext>
            </a:extLst>
          </p:cNvPr>
          <p:cNvSpPr/>
          <p:nvPr userDrawn="1"/>
        </p:nvSpPr>
        <p:spPr>
          <a:xfrm>
            <a:off x="3269293" y="3232965"/>
            <a:ext cx="701458" cy="701458"/>
          </a:xfrm>
          <a:prstGeom prst="rect">
            <a:avLst/>
          </a:prstGeom>
          <a:solidFill>
            <a:srgbClr val="EA4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A510DC0D-0A25-1E45-AFAD-9BEF91DBB490}"/>
              </a:ext>
            </a:extLst>
          </p:cNvPr>
          <p:cNvSpPr/>
          <p:nvPr userDrawn="1"/>
        </p:nvSpPr>
        <p:spPr>
          <a:xfrm>
            <a:off x="4972833" y="2406248"/>
            <a:ext cx="701458" cy="701458"/>
          </a:xfrm>
          <a:prstGeom prst="rect">
            <a:avLst/>
          </a:prstGeom>
          <a:solidFill>
            <a:srgbClr val="D9E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33465D7E-93C7-6D40-B449-28A6843956E5}"/>
              </a:ext>
            </a:extLst>
          </p:cNvPr>
          <p:cNvSpPr/>
          <p:nvPr userDrawn="1"/>
        </p:nvSpPr>
        <p:spPr>
          <a:xfrm>
            <a:off x="639252" y="3485374"/>
            <a:ext cx="707565" cy="5116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1113" algn="ctr">
              <a:lnSpc>
                <a:spcPts val="1840"/>
              </a:lnSpc>
            </a:pPr>
            <a:r>
              <a:rPr lang="de-DE" sz="8000" b="1" dirty="0">
                <a:solidFill>
                  <a:srgbClr val="BEBFD6"/>
                </a:solidFill>
                <a:latin typeface="Lexend SemiBold" pitchFamily="2" charset="77"/>
              </a:rPr>
              <a:t>„</a:t>
            </a:r>
            <a:endParaRPr lang="de-DE" sz="8000" dirty="0">
              <a:solidFill>
                <a:srgbClr val="BEBFD6"/>
              </a:solidFill>
              <a:latin typeface="Lexend" pitchFamily="2" charset="77"/>
            </a:endParaRPr>
          </a:p>
        </p:txBody>
      </p:sp>
      <p:pic>
        <p:nvPicPr>
          <p:cNvPr id="21" name="Grafik 20" descr="Ein Bild, das Text enthält.&#10;&#10;Automatisch generierte Beschreibung">
            <a:extLst>
              <a:ext uri="{FF2B5EF4-FFF2-40B4-BE49-F238E27FC236}">
                <a16:creationId xmlns:a16="http://schemas.microsoft.com/office/drawing/2014/main" id="{2AA3A153-598F-ED45-9ADA-757E5893FE0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304717" y="3934423"/>
            <a:ext cx="1354157" cy="755935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4E45CB37-6D83-F848-9CEE-3B2094DAFB0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73521" y="638174"/>
            <a:ext cx="1354157" cy="755935"/>
          </a:xfrm>
          <a:prstGeom prst="rect">
            <a:avLst/>
          </a:prstGeom>
        </p:spPr>
      </p:pic>
      <p:pic>
        <p:nvPicPr>
          <p:cNvPr id="23" name="Grafik 22" descr="Ein Bild, das Text enthält.&#10;&#10;Automatisch generierte Beschreibung">
            <a:extLst>
              <a:ext uri="{FF2B5EF4-FFF2-40B4-BE49-F238E27FC236}">
                <a16:creationId xmlns:a16="http://schemas.microsoft.com/office/drawing/2014/main" id="{D94DDA35-47C4-C64A-A090-377BA14F1565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45589" y="6406032"/>
            <a:ext cx="766923" cy="370463"/>
          </a:xfrm>
          <a:prstGeom prst="rect">
            <a:avLst/>
          </a:prstGeom>
        </p:spPr>
      </p:pic>
      <p:pic>
        <p:nvPicPr>
          <p:cNvPr id="24" name="Grafik 23" descr="Ein Bild, das Text enthält.&#10;&#10;Automatisch generierte Beschreibung">
            <a:extLst>
              <a:ext uri="{FF2B5EF4-FFF2-40B4-BE49-F238E27FC236}">
                <a16:creationId xmlns:a16="http://schemas.microsoft.com/office/drawing/2014/main" id="{7133C382-D129-A940-8AF3-3A616FCDC783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880534" y="6406032"/>
            <a:ext cx="963204" cy="370463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539FC849-7B50-194D-94AC-63FFBE14B885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3491022" y="6417613"/>
            <a:ext cx="1273208" cy="271146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26C60242-6BEB-CD45-9177-481290274DB9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5438168" y="6409210"/>
            <a:ext cx="1118681" cy="363393"/>
          </a:xfrm>
          <a:prstGeom prst="rect">
            <a:avLst/>
          </a:prstGeom>
        </p:spPr>
      </p:pic>
      <p:pic>
        <p:nvPicPr>
          <p:cNvPr id="27" name="Grafik 26">
            <a:extLst>
              <a:ext uri="{FF2B5EF4-FFF2-40B4-BE49-F238E27FC236}">
                <a16:creationId xmlns:a16="http://schemas.microsoft.com/office/drawing/2014/main" id="{973842D9-C37F-E744-994F-2020A8D1CD95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7063495" y="6416712"/>
            <a:ext cx="906824" cy="272047"/>
          </a:xfrm>
          <a:prstGeom prst="rect">
            <a:avLst/>
          </a:prstGeom>
        </p:spPr>
      </p:pic>
      <p:pic>
        <p:nvPicPr>
          <p:cNvPr id="28" name="Grafik 27" descr="Ein Bild, das Text enthält.&#10;&#10;Automatisch generierte Beschreibung">
            <a:extLst>
              <a:ext uri="{FF2B5EF4-FFF2-40B4-BE49-F238E27FC236}">
                <a16:creationId xmlns:a16="http://schemas.microsoft.com/office/drawing/2014/main" id="{1A1305A4-9014-724F-96A6-CF02221DE596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8556529" y="6378715"/>
            <a:ext cx="1634985" cy="425096"/>
          </a:xfrm>
          <a:prstGeom prst="rect">
            <a:avLst/>
          </a:prstGeom>
        </p:spPr>
      </p:pic>
      <p:pic>
        <p:nvPicPr>
          <p:cNvPr id="29" name="Grafik 28">
            <a:extLst>
              <a:ext uri="{FF2B5EF4-FFF2-40B4-BE49-F238E27FC236}">
                <a16:creationId xmlns:a16="http://schemas.microsoft.com/office/drawing/2014/main" id="{C4B60C0F-532E-5E48-8850-21A4F39566DA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10777724" y="6410816"/>
            <a:ext cx="1010996" cy="235437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A44A167F-E965-9742-99FC-9DA03E4A3CDF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1219200"/>
          </a:xfrm>
          <a:prstGeom prst="rect">
            <a:avLst/>
          </a:prstGeom>
        </p:spPr>
      </p:pic>
      <p:sp>
        <p:nvSpPr>
          <p:cNvPr id="30" name="Abgerundetes Rechteck 29">
            <a:extLst>
              <a:ext uri="{FF2B5EF4-FFF2-40B4-BE49-F238E27FC236}">
                <a16:creationId xmlns:a16="http://schemas.microsoft.com/office/drawing/2014/main" id="{6B21D13D-BB18-D64E-B872-17340585D408}"/>
              </a:ext>
            </a:extLst>
          </p:cNvPr>
          <p:cNvSpPr/>
          <p:nvPr userDrawn="1"/>
        </p:nvSpPr>
        <p:spPr>
          <a:xfrm>
            <a:off x="8104554" y="2476361"/>
            <a:ext cx="3448194" cy="2916123"/>
          </a:xfrm>
          <a:prstGeom prst="roundRect">
            <a:avLst>
              <a:gd name="adj" fmla="val 8782"/>
            </a:avLst>
          </a:prstGeom>
          <a:gradFill flip="none" rotWithShape="1">
            <a:gsLst>
              <a:gs pos="0">
                <a:srgbClr val="F3F1F9"/>
              </a:gs>
              <a:gs pos="5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149588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art -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BE8F03DB-02A3-3B42-A458-87E8760AC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Grafik 6" descr="Ein Bild, das Text enthält.&#10;&#10;Automatisch generierte Beschreibung">
            <a:extLst>
              <a:ext uri="{FF2B5EF4-FFF2-40B4-BE49-F238E27FC236}">
                <a16:creationId xmlns:a16="http://schemas.microsoft.com/office/drawing/2014/main" id="{299A6A73-0387-E94E-9E2F-DA4AC917E49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9787" y="421148"/>
            <a:ext cx="1877455" cy="1048057"/>
          </a:xfrm>
          <a:prstGeom prst="rect">
            <a:avLst/>
          </a:prstGeom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504CC977-76AC-DE46-B4CA-3D55880FF86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9579" y="2136141"/>
            <a:ext cx="7355840" cy="1968499"/>
          </a:xfrm>
        </p:spPr>
        <p:txBody>
          <a:bodyPr lIns="0" tIns="0" rIns="0" bIns="0" anchor="ctr">
            <a:noAutofit/>
          </a:bodyPr>
          <a:lstStyle>
            <a:lvl1pPr algn="l">
              <a:defRPr sz="7000" b="1" i="0" cap="all" baseline="0">
                <a:solidFill>
                  <a:schemeClr val="bg1"/>
                </a:solidFill>
                <a:latin typeface="Lexend ExtraBold" pitchFamily="2" charset="77"/>
              </a:defRPr>
            </a:lvl1pPr>
          </a:lstStyle>
          <a:p>
            <a:r>
              <a:rPr lang="de-DE" dirty="0"/>
              <a:t>Master-</a:t>
            </a:r>
            <a:r>
              <a:rPr lang="de-DE" dirty="0" err="1"/>
              <a:t>titelformat</a:t>
            </a:r>
            <a:endParaRPr lang="de-DE" dirty="0"/>
          </a:p>
        </p:txBody>
      </p:sp>
      <p:sp>
        <p:nvSpPr>
          <p:cNvPr id="9" name="Textplatzhalter 7">
            <a:extLst>
              <a:ext uri="{FF2B5EF4-FFF2-40B4-BE49-F238E27FC236}">
                <a16:creationId xmlns:a16="http://schemas.microsoft.com/office/drawing/2014/main" id="{66DAB9BE-6814-8D42-A9D2-870915C73DC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69579" y="4246880"/>
            <a:ext cx="7355840" cy="314960"/>
          </a:xfrm>
        </p:spPr>
        <p:txBody>
          <a:bodyPr lIns="0" tIns="0" rIns="0" bIns="0" anchor="t">
            <a:norm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None/>
              <a:defRPr sz="1600" b="1" i="0">
                <a:latin typeface="Lexend SemiBol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462072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rt - Titelfolie Kids g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BE8F03DB-02A3-3B42-A458-87E8760AC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Grafik 6" descr="Ein Bild, das Text enthält.&#10;&#10;Automatisch generierte Beschreibung">
            <a:extLst>
              <a:ext uri="{FF2B5EF4-FFF2-40B4-BE49-F238E27FC236}">
                <a16:creationId xmlns:a16="http://schemas.microsoft.com/office/drawing/2014/main" id="{299A6A73-0387-E94E-9E2F-DA4AC917E49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9787" y="421148"/>
            <a:ext cx="1877455" cy="1048057"/>
          </a:xfrm>
          <a:prstGeom prst="rect">
            <a:avLst/>
          </a:prstGeom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504CC977-76AC-DE46-B4CA-3D55880FF86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9579" y="2136141"/>
            <a:ext cx="7355840" cy="1968499"/>
          </a:xfrm>
        </p:spPr>
        <p:txBody>
          <a:bodyPr lIns="0" tIns="0" rIns="0" bIns="0" anchor="ctr">
            <a:noAutofit/>
          </a:bodyPr>
          <a:lstStyle>
            <a:lvl1pPr algn="l">
              <a:defRPr sz="7000" b="1" i="0" cap="all" baseline="0">
                <a:solidFill>
                  <a:schemeClr val="bg1"/>
                </a:solidFill>
                <a:latin typeface="Lexend ExtraBold" pitchFamily="2" charset="77"/>
              </a:defRPr>
            </a:lvl1pPr>
          </a:lstStyle>
          <a:p>
            <a:r>
              <a:rPr lang="de-DE" dirty="0"/>
              <a:t>Master-</a:t>
            </a:r>
            <a:r>
              <a:rPr lang="de-DE" dirty="0" err="1"/>
              <a:t>titelformat</a:t>
            </a:r>
            <a:endParaRPr lang="de-DE" dirty="0"/>
          </a:p>
        </p:txBody>
      </p:sp>
      <p:sp>
        <p:nvSpPr>
          <p:cNvPr id="9" name="Textplatzhalter 7">
            <a:extLst>
              <a:ext uri="{FF2B5EF4-FFF2-40B4-BE49-F238E27FC236}">
                <a16:creationId xmlns:a16="http://schemas.microsoft.com/office/drawing/2014/main" id="{66DAB9BE-6814-8D42-A9D2-870915C73DC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69579" y="4246880"/>
            <a:ext cx="7355840" cy="314960"/>
          </a:xfrm>
        </p:spPr>
        <p:txBody>
          <a:bodyPr lIns="0" tIns="0" rIns="0" bIns="0" anchor="t">
            <a:norm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None/>
              <a:defRPr sz="1600" b="1" i="0">
                <a:latin typeface="Lexend SemiBol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864107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art - Titelfolie Kids k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BE8F03DB-02A3-3B42-A458-87E8760AC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Grafik 6" descr="Ein Bild, das Text enthält.&#10;&#10;Automatisch generierte Beschreibung">
            <a:extLst>
              <a:ext uri="{FF2B5EF4-FFF2-40B4-BE49-F238E27FC236}">
                <a16:creationId xmlns:a16="http://schemas.microsoft.com/office/drawing/2014/main" id="{299A6A73-0387-E94E-9E2F-DA4AC917E49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9787" y="421148"/>
            <a:ext cx="1877455" cy="1048057"/>
          </a:xfrm>
          <a:prstGeom prst="rect">
            <a:avLst/>
          </a:prstGeom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504CC977-76AC-DE46-B4CA-3D55880FF86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9579" y="2136141"/>
            <a:ext cx="7355840" cy="1968499"/>
          </a:xfrm>
        </p:spPr>
        <p:txBody>
          <a:bodyPr lIns="0" tIns="0" rIns="0" bIns="0" anchor="ctr">
            <a:noAutofit/>
          </a:bodyPr>
          <a:lstStyle>
            <a:lvl1pPr algn="l">
              <a:defRPr sz="7000" b="1" i="0" cap="all" baseline="0">
                <a:solidFill>
                  <a:schemeClr val="bg1"/>
                </a:solidFill>
                <a:latin typeface="Lexend ExtraBold" pitchFamily="2" charset="77"/>
              </a:defRPr>
            </a:lvl1pPr>
          </a:lstStyle>
          <a:p>
            <a:r>
              <a:rPr lang="de-DE" dirty="0"/>
              <a:t>Master-</a:t>
            </a:r>
            <a:r>
              <a:rPr lang="de-DE" dirty="0" err="1"/>
              <a:t>titelformat</a:t>
            </a:r>
            <a:endParaRPr lang="de-DE" dirty="0"/>
          </a:p>
        </p:txBody>
      </p:sp>
      <p:sp>
        <p:nvSpPr>
          <p:cNvPr id="9" name="Textplatzhalter 7">
            <a:extLst>
              <a:ext uri="{FF2B5EF4-FFF2-40B4-BE49-F238E27FC236}">
                <a16:creationId xmlns:a16="http://schemas.microsoft.com/office/drawing/2014/main" id="{66DAB9BE-6814-8D42-A9D2-870915C73DC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69579" y="4246880"/>
            <a:ext cx="7355840" cy="314960"/>
          </a:xfrm>
        </p:spPr>
        <p:txBody>
          <a:bodyPr lIns="0" tIns="0" rIns="0" bIns="0" anchor="t">
            <a:norm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None/>
              <a:defRPr sz="1600" b="1" i="0">
                <a:latin typeface="Lexend SemiBol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94442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tart - Titelfolie 2 Ki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BE8F03DB-02A3-3B42-A458-87E8760AC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Grafik 6" descr="Ein Bild, das Text enthält.&#10;&#10;Automatisch generierte Beschreibung">
            <a:extLst>
              <a:ext uri="{FF2B5EF4-FFF2-40B4-BE49-F238E27FC236}">
                <a16:creationId xmlns:a16="http://schemas.microsoft.com/office/drawing/2014/main" id="{299A6A73-0387-E94E-9E2F-DA4AC917E49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9787" y="421148"/>
            <a:ext cx="1877455" cy="1048057"/>
          </a:xfrm>
          <a:prstGeom prst="rect">
            <a:avLst/>
          </a:prstGeom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504CC977-76AC-DE46-B4CA-3D55880FF86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9579" y="2136141"/>
            <a:ext cx="7355840" cy="1968499"/>
          </a:xfrm>
        </p:spPr>
        <p:txBody>
          <a:bodyPr lIns="0" tIns="0" rIns="0" bIns="0" anchor="ctr">
            <a:noAutofit/>
          </a:bodyPr>
          <a:lstStyle>
            <a:lvl1pPr algn="l">
              <a:defRPr sz="7000" b="1" i="0" cap="all" baseline="0">
                <a:solidFill>
                  <a:schemeClr val="bg1"/>
                </a:solidFill>
                <a:latin typeface="Lexend ExtraBold" pitchFamily="2" charset="77"/>
              </a:defRPr>
            </a:lvl1pPr>
          </a:lstStyle>
          <a:p>
            <a:r>
              <a:rPr lang="de-DE" dirty="0"/>
              <a:t>Master-</a:t>
            </a:r>
            <a:r>
              <a:rPr lang="de-DE" dirty="0" err="1"/>
              <a:t>titelformat</a:t>
            </a:r>
            <a:endParaRPr lang="de-DE" dirty="0"/>
          </a:p>
        </p:txBody>
      </p:sp>
      <p:sp>
        <p:nvSpPr>
          <p:cNvPr id="9" name="Textplatzhalter 7">
            <a:extLst>
              <a:ext uri="{FF2B5EF4-FFF2-40B4-BE49-F238E27FC236}">
                <a16:creationId xmlns:a16="http://schemas.microsoft.com/office/drawing/2014/main" id="{66DAB9BE-6814-8D42-A9D2-870915C73DC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69579" y="4246880"/>
            <a:ext cx="7355840" cy="314960"/>
          </a:xfrm>
        </p:spPr>
        <p:txBody>
          <a:bodyPr lIns="0" tIns="0" rIns="0" bIns="0" anchor="t">
            <a:norm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None/>
              <a:defRPr sz="1600" b="1" i="0">
                <a:latin typeface="Lexend SemiBol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99656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rt - Titelfolie oh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BE8F03DB-02A3-3B42-A458-87E8760AC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Grafik 6" descr="Ein Bild, das Text enthält.&#10;&#10;Automatisch generierte Beschreibung">
            <a:extLst>
              <a:ext uri="{FF2B5EF4-FFF2-40B4-BE49-F238E27FC236}">
                <a16:creationId xmlns:a16="http://schemas.microsoft.com/office/drawing/2014/main" id="{299A6A73-0387-E94E-9E2F-DA4AC917E49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9787" y="421148"/>
            <a:ext cx="1877455" cy="1048057"/>
          </a:xfrm>
          <a:prstGeom prst="rect">
            <a:avLst/>
          </a:prstGeom>
        </p:spPr>
      </p:pic>
      <p:sp>
        <p:nvSpPr>
          <p:cNvPr id="8" name="Titel 1">
            <a:extLst>
              <a:ext uri="{FF2B5EF4-FFF2-40B4-BE49-F238E27FC236}">
                <a16:creationId xmlns:a16="http://schemas.microsoft.com/office/drawing/2014/main" id="{4D9CE1E5-458B-C148-B3C5-DE2780EF9B4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9579" y="2136141"/>
            <a:ext cx="7355840" cy="1968499"/>
          </a:xfrm>
        </p:spPr>
        <p:txBody>
          <a:bodyPr lIns="0" tIns="0" rIns="0" bIns="0" anchor="ctr">
            <a:noAutofit/>
          </a:bodyPr>
          <a:lstStyle>
            <a:lvl1pPr algn="l">
              <a:defRPr sz="7000" b="1" i="0" cap="all" baseline="0">
                <a:solidFill>
                  <a:schemeClr val="bg1"/>
                </a:solidFill>
                <a:latin typeface="Lexend ExtraBold" pitchFamily="2" charset="77"/>
              </a:defRPr>
            </a:lvl1pPr>
          </a:lstStyle>
          <a:p>
            <a:r>
              <a:rPr lang="de-DE" dirty="0"/>
              <a:t>Master-</a:t>
            </a:r>
            <a:r>
              <a:rPr lang="de-DE" dirty="0" err="1"/>
              <a:t>titelformat</a:t>
            </a:r>
            <a:endParaRPr lang="de-DE" dirty="0"/>
          </a:p>
        </p:txBody>
      </p:sp>
      <p:sp>
        <p:nvSpPr>
          <p:cNvPr id="9" name="Textplatzhalter 7">
            <a:extLst>
              <a:ext uri="{FF2B5EF4-FFF2-40B4-BE49-F238E27FC236}">
                <a16:creationId xmlns:a16="http://schemas.microsoft.com/office/drawing/2014/main" id="{0F991617-F5A6-0346-A0BB-75ACCA82187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69579" y="4246880"/>
            <a:ext cx="7355840" cy="314960"/>
          </a:xfrm>
        </p:spPr>
        <p:txBody>
          <a:bodyPr lIns="0" tIns="0" rIns="0" bIns="0" anchor="t">
            <a:norm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None/>
              <a:defRPr sz="1600" b="1" i="0">
                <a:latin typeface="Lexend SemiBol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516793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B2242372-F5D1-A04E-A308-3FBE0F6E5E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itel 1">
            <a:extLst>
              <a:ext uri="{FF2B5EF4-FFF2-40B4-BE49-F238E27FC236}">
                <a16:creationId xmlns:a16="http://schemas.microsoft.com/office/drawing/2014/main" id="{2D299254-0BEE-074E-ACCC-710BE213B6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9787" y="661924"/>
            <a:ext cx="9639413" cy="755935"/>
          </a:xfrm>
        </p:spPr>
        <p:txBody>
          <a:bodyPr lIns="0" tIns="0" rIns="0" bIns="0" anchor="t">
            <a:normAutofit/>
          </a:bodyPr>
          <a:lstStyle>
            <a:lvl1pPr>
              <a:defRPr sz="3000" b="1" i="0" cap="all" baseline="0">
                <a:solidFill>
                  <a:schemeClr val="accent3"/>
                </a:solidFill>
                <a:latin typeface="Lexend SemiBold" pitchFamily="2" charset="77"/>
              </a:defRPr>
            </a:lvl1pPr>
          </a:lstStyle>
          <a:p>
            <a:r>
              <a:rPr lang="de-DE" dirty="0"/>
              <a:t>Überschrift</a:t>
            </a:r>
            <a:br>
              <a:rPr lang="de-DE" dirty="0"/>
            </a:br>
            <a:r>
              <a:rPr lang="de-DE" dirty="0"/>
              <a:t>Bearbeiten</a:t>
            </a:r>
          </a:p>
        </p:txBody>
      </p:sp>
      <p:sp>
        <p:nvSpPr>
          <p:cNvPr id="13" name="Inhaltsplatzhalter 2">
            <a:extLst>
              <a:ext uri="{FF2B5EF4-FFF2-40B4-BE49-F238E27FC236}">
                <a16:creationId xmlns:a16="http://schemas.microsoft.com/office/drawing/2014/main" id="{4D521516-DCF0-4848-9368-3C9983BCF4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69787" y="1828800"/>
            <a:ext cx="5370092" cy="4391026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4" name="Inhaltsplatzhalter 3">
            <a:extLst>
              <a:ext uri="{FF2B5EF4-FFF2-40B4-BE49-F238E27FC236}">
                <a16:creationId xmlns:a16="http://schemas.microsoft.com/office/drawing/2014/main" id="{000320F4-B057-BC4C-81A2-03F38E1DE7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50000" y="1828800"/>
            <a:ext cx="5331879" cy="4391026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2" name="Datumsplatzhalter 3">
            <a:extLst>
              <a:ext uri="{FF2B5EF4-FFF2-40B4-BE49-F238E27FC236}">
                <a16:creationId xmlns:a16="http://schemas.microsoft.com/office/drawing/2014/main" id="{03039E73-3CA6-B447-86E8-8ECA029368B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61293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endParaRPr lang="de-DE"/>
          </a:p>
        </p:txBody>
      </p:sp>
      <p:sp>
        <p:nvSpPr>
          <p:cNvPr id="23" name="Fußzeilenplatzhalter 4">
            <a:extLst>
              <a:ext uri="{FF2B5EF4-FFF2-40B4-BE49-F238E27FC236}">
                <a16:creationId xmlns:a16="http://schemas.microsoft.com/office/drawing/2014/main" id="{6FA1DF89-55FB-0F40-8145-4C1B2785E8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537325"/>
            <a:ext cx="41148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r>
              <a:rPr lang="de-DE"/>
              <a:t>Marktwoche mit jugendstärken.at</a:t>
            </a:r>
          </a:p>
        </p:txBody>
      </p:sp>
      <p:sp>
        <p:nvSpPr>
          <p:cNvPr id="24" name="Foliennummernplatzhalter 5">
            <a:extLst>
              <a:ext uri="{FF2B5EF4-FFF2-40B4-BE49-F238E27FC236}">
                <a16:creationId xmlns:a16="http://schemas.microsoft.com/office/drawing/2014/main" id="{B785FA1D-DF45-974B-B45C-B95590DE65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fld id="{DC9FD6FC-4986-6846-9893-67991D57D708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71122AD8-9AB5-594F-B471-F1C40FBE115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3521" y="638174"/>
            <a:ext cx="1354157" cy="755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9878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rafik 18">
            <a:extLst>
              <a:ext uri="{FF2B5EF4-FFF2-40B4-BE49-F238E27FC236}">
                <a16:creationId xmlns:a16="http://schemas.microsoft.com/office/drawing/2014/main" id="{68838436-8C04-834E-B1D5-9621744A65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Titel 1">
            <a:extLst>
              <a:ext uri="{FF2B5EF4-FFF2-40B4-BE49-F238E27FC236}">
                <a16:creationId xmlns:a16="http://schemas.microsoft.com/office/drawing/2014/main" id="{C3C90F63-B354-4E46-BB75-2665236A650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9787" y="661924"/>
            <a:ext cx="9639413" cy="755935"/>
          </a:xfrm>
        </p:spPr>
        <p:txBody>
          <a:bodyPr lIns="0" tIns="0" rIns="0" bIns="0" anchor="t">
            <a:normAutofit/>
          </a:bodyPr>
          <a:lstStyle>
            <a:lvl1pPr>
              <a:defRPr sz="3000" b="1" i="0" cap="all" baseline="0">
                <a:solidFill>
                  <a:schemeClr val="accent3"/>
                </a:solidFill>
                <a:latin typeface="Lexend SemiBold" pitchFamily="2" charset="77"/>
              </a:defRPr>
            </a:lvl1pPr>
          </a:lstStyle>
          <a:p>
            <a:r>
              <a:rPr lang="de-DE" dirty="0"/>
              <a:t>Überschrift</a:t>
            </a:r>
            <a:br>
              <a:rPr lang="de-DE" dirty="0"/>
            </a:br>
            <a:r>
              <a:rPr lang="de-DE" dirty="0"/>
              <a:t>Bearbeiten</a:t>
            </a:r>
          </a:p>
        </p:txBody>
      </p:sp>
      <p:pic>
        <p:nvPicPr>
          <p:cNvPr id="21" name="Grafik 20">
            <a:extLst>
              <a:ext uri="{FF2B5EF4-FFF2-40B4-BE49-F238E27FC236}">
                <a16:creationId xmlns:a16="http://schemas.microsoft.com/office/drawing/2014/main" id="{E09BFF78-151E-D74F-ADBD-A1E9D64667C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3521" y="638174"/>
            <a:ext cx="1354157" cy="755935"/>
          </a:xfrm>
          <a:prstGeom prst="rect">
            <a:avLst/>
          </a:prstGeom>
        </p:spPr>
      </p:pic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FF344F2-B0BF-264D-9624-D5CA59E2BD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1293" y="1759853"/>
            <a:ext cx="5291806" cy="384175"/>
          </a:xfrm>
        </p:spPr>
        <p:txBody>
          <a:bodyPr anchor="b">
            <a:normAutofit/>
          </a:bodyPr>
          <a:lstStyle>
            <a:lvl1pPr marL="0" indent="0">
              <a:buNone/>
              <a:defRPr sz="1600" b="1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EB473B5-EF39-3A4E-B24A-16ADCE1C2A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1293" y="2280062"/>
            <a:ext cx="5291806" cy="3825463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DD9D4F8F-6C10-324A-9F10-885E33317D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438900" y="1759853"/>
            <a:ext cx="5291806" cy="384176"/>
          </a:xfrm>
        </p:spPr>
        <p:txBody>
          <a:bodyPr anchor="b">
            <a:normAutofit/>
          </a:bodyPr>
          <a:lstStyle>
            <a:lvl1pPr marL="0" indent="0">
              <a:buNone/>
              <a:defRPr sz="1600" b="1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15BD86C0-0D1C-2049-8290-5D87663994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438900" y="2280062"/>
            <a:ext cx="5291806" cy="3825463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5" name="Datumsplatzhalter 3">
            <a:extLst>
              <a:ext uri="{FF2B5EF4-FFF2-40B4-BE49-F238E27FC236}">
                <a16:creationId xmlns:a16="http://schemas.microsoft.com/office/drawing/2014/main" id="{3B52757D-6FD4-5D4B-B883-1B48FB712F0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61293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endParaRPr lang="de-DE"/>
          </a:p>
        </p:txBody>
      </p:sp>
      <p:sp>
        <p:nvSpPr>
          <p:cNvPr id="16" name="Fußzeilenplatzhalter 4">
            <a:extLst>
              <a:ext uri="{FF2B5EF4-FFF2-40B4-BE49-F238E27FC236}">
                <a16:creationId xmlns:a16="http://schemas.microsoft.com/office/drawing/2014/main" id="{AC5C4C2A-A89D-2A41-9033-D409F77161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37325"/>
            <a:ext cx="41148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r>
              <a:rPr lang="de-DE"/>
              <a:t>Marktwoche mit jugendstärken.at</a:t>
            </a:r>
          </a:p>
        </p:txBody>
      </p:sp>
      <p:sp>
        <p:nvSpPr>
          <p:cNvPr id="17" name="Foliennummernplatzhalter 5">
            <a:extLst>
              <a:ext uri="{FF2B5EF4-FFF2-40B4-BE49-F238E27FC236}">
                <a16:creationId xmlns:a16="http://schemas.microsoft.com/office/drawing/2014/main" id="{E6C45B25-A4A5-084F-9D6F-D53EC9239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fld id="{DC9FD6FC-4986-6846-9893-67991D57D708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360222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F1F09ABB-304C-F44B-994D-F36E1CF674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573" y="365125"/>
            <a:ext cx="11280133" cy="1325563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/>
              <a:t>Mastertitelformat </a:t>
            </a:r>
            <a:br>
              <a:rPr lang="de-DE" dirty="0"/>
            </a:br>
            <a:r>
              <a:rPr lang="de-DE" dirty="0"/>
              <a:t>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D12A3CC-6F8B-654C-800E-AAAE7437AF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573" y="1825625"/>
            <a:ext cx="11280133" cy="4351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5250DA3-8B01-5640-84C6-B36246C80D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61293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A9D3DF4-0AAB-774A-A4C6-5BBED57519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537325"/>
            <a:ext cx="41148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r>
              <a:rPr lang="de-DE"/>
              <a:t>Marktwoche mit jugendstärken.at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249D752-EB78-8B41-B2D1-1A636BC659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fld id="{DC9FD6FC-4986-6846-9893-67991D57D708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53658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75" r:id="rId2"/>
    <p:sldLayoutId id="2147483676" r:id="rId3"/>
    <p:sldLayoutId id="2147483672" r:id="rId4"/>
    <p:sldLayoutId id="2147483673" r:id="rId5"/>
    <p:sldLayoutId id="2147483674" r:id="rId6"/>
    <p:sldLayoutId id="2147483670" r:id="rId7"/>
    <p:sldLayoutId id="2147483659" r:id="rId8"/>
    <p:sldLayoutId id="2147483653" r:id="rId9"/>
    <p:sldLayoutId id="2147483661" r:id="rId10"/>
    <p:sldLayoutId id="2147483660" r:id="rId11"/>
    <p:sldLayoutId id="2147483662" r:id="rId12"/>
    <p:sldLayoutId id="2147483664" r:id="rId13"/>
    <p:sldLayoutId id="2147483667" r:id="rId14"/>
    <p:sldLayoutId id="2147483668" r:id="rId15"/>
    <p:sldLayoutId id="2147483666" r:id="rId16"/>
    <p:sldLayoutId id="2147483649" r:id="rId17"/>
    <p:sldLayoutId id="2147483650" r:id="rId18"/>
    <p:sldLayoutId id="2147483656" r:id="rId19"/>
    <p:sldLayoutId id="2147483655" r:id="rId20"/>
    <p:sldLayoutId id="2147483665" r:id="rId21"/>
    <p:sldLayoutId id="2147483671" r:id="rId22"/>
    <p:sldLayoutId id="2147483663" r:id="rId23"/>
    <p:sldLayoutId id="2147483669" r:id="rId2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i="0" kern="1200" cap="all" baseline="0">
          <a:solidFill>
            <a:schemeClr val="accent3"/>
          </a:solidFill>
          <a:latin typeface="Lexend SemiBold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Lexend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Lexend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b="0" i="0" kern="1200">
          <a:solidFill>
            <a:schemeClr val="accent2"/>
          </a:solidFill>
          <a:latin typeface="Lexend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b="0" i="0" kern="1200">
          <a:solidFill>
            <a:schemeClr val="accent2"/>
          </a:solidFill>
          <a:latin typeface="Lexend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b="0" i="0" kern="1200">
          <a:solidFill>
            <a:schemeClr val="accent2"/>
          </a:solidFill>
          <a:latin typeface="Lexend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hstart.eu/de/warmup/" TargetMode="External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hstart.eu/de/warmup/" TargetMode="External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hstart.eu/de/warmup/" TargetMode="External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6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chabadoo.com/" TargetMode="External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chabadoo.com/" TargetMode="External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chabadoo.com/" TargetMode="External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chabadoo.com/" TargetMode="Externa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7" Type="http://schemas.openxmlformats.org/officeDocument/2006/relationships/image" Target="../media/image35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4.jpg"/><Relationship Id="rId5" Type="http://schemas.openxmlformats.org/officeDocument/2006/relationships/image" Target="../media/image33.jpg"/><Relationship Id="rId4" Type="http://schemas.openxmlformats.org/officeDocument/2006/relationships/image" Target="../media/image32.jp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chabadoo.com/" TargetMode="External"/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8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hstart.eu/de/warmup/" TargetMode="External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74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emf"/><Relationship Id="rId1" Type="http://schemas.openxmlformats.org/officeDocument/2006/relationships/slideLayout" Target="../slideLayouts/slideLayout18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hyperlink" Target="http://www.companisto.com/" TargetMode="External"/><Relationship Id="rId7" Type="http://schemas.openxmlformats.org/officeDocument/2006/relationships/image" Target="../media/image38.png"/><Relationship Id="rId2" Type="http://schemas.openxmlformats.org/officeDocument/2006/relationships/hyperlink" Target="https://flipchallenge.at/" TargetMode="Externa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10" Type="http://schemas.openxmlformats.org/officeDocument/2006/relationships/image" Target="../media/image41.png"/><Relationship Id="rId4" Type="http://schemas.openxmlformats.org/officeDocument/2006/relationships/hyperlink" Target="http://www.american-drugstore.ch/" TargetMode="External"/><Relationship Id="rId9" Type="http://schemas.openxmlformats.org/officeDocument/2006/relationships/image" Target="../media/image40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18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chabadoo.com/" TargetMode="External"/><Relationship Id="rId1" Type="http://schemas.openxmlformats.org/officeDocument/2006/relationships/slideLayout" Target="../slideLayouts/slideLayout18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8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chabadoo.com/" TargetMode="External"/><Relationship Id="rId1" Type="http://schemas.openxmlformats.org/officeDocument/2006/relationships/slideLayout" Target="../slideLayouts/slideLayout18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18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chabadoo.com/" TargetMode="Externa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chabadoo.com/" TargetMode="Externa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B86BCA00-743A-6FE4-6647-266ACF08788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AT" dirty="0"/>
              <a:t>Marktwoche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DDC684E-9CB4-D555-9FFF-DB3015C67D2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AT" dirty="0"/>
              <a:t>Ein Verkaufserlebnis für die Klasse – mit Design </a:t>
            </a:r>
            <a:r>
              <a:rPr lang="de-AT" dirty="0" err="1"/>
              <a:t>Thinking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9879062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850E4D-1C3C-C466-D864-751A045E3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Wabe 2: </a:t>
            </a:r>
            <a:r>
              <a:rPr lang="de-AT" dirty="0" err="1"/>
              <a:t>nachbesprechung</a:t>
            </a:r>
            <a:endParaRPr lang="de-AT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1845EB7-E657-54C7-8FFD-EC2D87D062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9787" y="1804192"/>
            <a:ext cx="11280133" cy="509425"/>
          </a:xfrm>
        </p:spPr>
        <p:txBody>
          <a:bodyPr/>
          <a:lstStyle/>
          <a:p>
            <a:r>
              <a:rPr lang="de-AT" b="1" dirty="0"/>
              <a:t>Wofür</a:t>
            </a:r>
            <a:r>
              <a:rPr lang="de-AT" dirty="0"/>
              <a:t> wollt ihr das selbst verdiente Geld verwenden?</a:t>
            </a:r>
          </a:p>
        </p:txBody>
      </p:sp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A26F5974-74E3-7B0C-E740-6B7BDFF910B1}"/>
              </a:ext>
            </a:extLst>
          </p:cNvPr>
          <p:cNvSpPr txBox="1">
            <a:spLocks/>
          </p:cNvSpPr>
          <p:nvPr/>
        </p:nvSpPr>
        <p:spPr>
          <a:xfrm>
            <a:off x="469787" y="2573876"/>
            <a:ext cx="11280133" cy="50942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AT" b="1" dirty="0"/>
              <a:t>Wo</a:t>
            </a:r>
            <a:r>
              <a:rPr lang="de-AT" dirty="0"/>
              <a:t> soll der Markt-Tag stattfinden?</a:t>
            </a:r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D0EFC251-3FB3-A915-02DD-BB8D50D67424}"/>
              </a:ext>
            </a:extLst>
          </p:cNvPr>
          <p:cNvSpPr txBox="1">
            <a:spLocks/>
          </p:cNvSpPr>
          <p:nvPr/>
        </p:nvSpPr>
        <p:spPr>
          <a:xfrm>
            <a:off x="469787" y="3463695"/>
            <a:ext cx="11280133" cy="50942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AT" b="1" dirty="0"/>
              <a:t>Wann</a:t>
            </a:r>
            <a:r>
              <a:rPr lang="de-AT" dirty="0"/>
              <a:t> soll der Markt-Tag stattfinden?</a:t>
            </a:r>
          </a:p>
          <a:p>
            <a:pPr marL="0" indent="0">
              <a:buNone/>
            </a:pPr>
            <a:endParaRPr lang="de-AT" dirty="0"/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B3F22780-660D-0ED5-71B3-96E722959167}"/>
              </a:ext>
            </a:extLst>
          </p:cNvPr>
          <p:cNvSpPr txBox="1">
            <a:spLocks/>
          </p:cNvSpPr>
          <p:nvPr/>
        </p:nvSpPr>
        <p:spPr>
          <a:xfrm>
            <a:off x="450572" y="4353514"/>
            <a:ext cx="11280133" cy="50942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AT" dirty="0"/>
              <a:t>Welche </a:t>
            </a:r>
            <a:r>
              <a:rPr lang="de-AT" dirty="0" err="1"/>
              <a:t>Kund:innen</a:t>
            </a:r>
            <a:r>
              <a:rPr lang="de-AT" dirty="0"/>
              <a:t> werden beim Markt-Tag sein?</a:t>
            </a:r>
          </a:p>
          <a:p>
            <a:pPr marL="0" indent="0">
              <a:buNone/>
            </a:pPr>
            <a:endParaRPr lang="de-AT" dirty="0"/>
          </a:p>
        </p:txBody>
      </p:sp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75D9621D-ACEF-EF8A-E960-88720CEDB95F}"/>
              </a:ext>
            </a:extLst>
          </p:cNvPr>
          <p:cNvSpPr txBox="1">
            <a:spLocks/>
          </p:cNvSpPr>
          <p:nvPr/>
        </p:nvSpPr>
        <p:spPr>
          <a:xfrm>
            <a:off x="469786" y="5268802"/>
            <a:ext cx="6596031" cy="509425"/>
          </a:xfrm>
          <a:prstGeom prst="rect">
            <a:avLst/>
          </a:prstGeom>
        </p:spPr>
        <p:txBody>
          <a:bodyPr vert="horz" lIns="0" tIns="0" rIns="0" bIns="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Symbol" pitchFamily="2" charset="2"/>
              <a:buChar char="Þ"/>
            </a:pPr>
            <a:r>
              <a:rPr lang="de-AT" dirty="0"/>
              <a:t> Plakat „Unser Markt-Tag“ </a:t>
            </a:r>
            <a:br>
              <a:rPr lang="de-AT" dirty="0"/>
            </a:br>
            <a:r>
              <a:rPr lang="de-AT" dirty="0"/>
              <a:t>(Namen, Teamname, Ziel, Zeit, Ort, </a:t>
            </a:r>
            <a:r>
              <a:rPr lang="de-AT" dirty="0" err="1"/>
              <a:t>Kund:innen</a:t>
            </a:r>
            <a:r>
              <a:rPr lang="de-AT" dirty="0"/>
              <a:t>)</a:t>
            </a:r>
          </a:p>
        </p:txBody>
      </p:sp>
      <p:sp>
        <p:nvSpPr>
          <p:cNvPr id="8" name="Inhaltsplatzhalter 2">
            <a:extLst>
              <a:ext uri="{FF2B5EF4-FFF2-40B4-BE49-F238E27FC236}">
                <a16:creationId xmlns:a16="http://schemas.microsoft.com/office/drawing/2014/main" id="{E52134D8-EBD9-CB4D-6E17-CEFF7B4B2EBE}"/>
              </a:ext>
            </a:extLst>
          </p:cNvPr>
          <p:cNvSpPr txBox="1">
            <a:spLocks/>
          </p:cNvSpPr>
          <p:nvPr/>
        </p:nvSpPr>
        <p:spPr>
          <a:xfrm>
            <a:off x="602973" y="2358736"/>
            <a:ext cx="11280133" cy="85149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de-AT" dirty="0"/>
          </a:p>
        </p:txBody>
      </p:sp>
      <p:sp>
        <p:nvSpPr>
          <p:cNvPr id="9" name="Fußzeilenplatzhalter 8">
            <a:extLst>
              <a:ext uri="{FF2B5EF4-FFF2-40B4-BE49-F238E27FC236}">
                <a16:creationId xmlns:a16="http://schemas.microsoft.com/office/drawing/2014/main" id="{B2B8DC17-AC4E-9447-8F13-07460413C9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Marktwoche mit jugendstärken.at</a:t>
            </a:r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4F550B8D-02BC-A7A3-73FF-6585DD3D68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C9FD6FC-4986-6846-9893-67991D57D708}" type="slidenum">
              <a:rPr lang="de-DE" smtClean="0"/>
              <a:pPr/>
              <a:t>10</a:t>
            </a:fld>
            <a:endParaRPr lang="de-DE"/>
          </a:p>
        </p:txBody>
      </p:sp>
      <p:pic>
        <p:nvPicPr>
          <p:cNvPr id="13" name="Grafik 12" descr="Ein Bild, das Text, Screenshot, Diagramm, parallel enthält.&#10;&#10;Automatisch generierte Beschreibung">
            <a:extLst>
              <a:ext uri="{FF2B5EF4-FFF2-40B4-BE49-F238E27FC236}">
                <a16:creationId xmlns:a16="http://schemas.microsoft.com/office/drawing/2014/main" id="{B972082E-C212-0D7B-9E2A-A9DB9C3A2B3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8148"/>
          <a:stretch/>
        </p:blipFill>
        <p:spPr>
          <a:xfrm>
            <a:off x="6914447" y="2894215"/>
            <a:ext cx="4882851" cy="2880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91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850E4D-1C3C-C466-D864-751A045E3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Design </a:t>
            </a:r>
            <a:r>
              <a:rPr lang="de-AT" dirty="0" err="1"/>
              <a:t>thinking</a:t>
            </a:r>
            <a:endParaRPr lang="de-AT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1845EB7-E657-54C7-8FFD-EC2D87D062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573" y="1793175"/>
            <a:ext cx="11280133" cy="1340794"/>
          </a:xfrm>
        </p:spPr>
        <p:txBody>
          <a:bodyPr/>
          <a:lstStyle/>
          <a:p>
            <a:r>
              <a:rPr lang="de-AT" dirty="0"/>
              <a:t>Kreative Methode</a:t>
            </a:r>
          </a:p>
          <a:p>
            <a:r>
              <a:rPr lang="de-AT" dirty="0"/>
              <a:t>Probleme / Herausforderungen finden</a:t>
            </a:r>
          </a:p>
          <a:p>
            <a:r>
              <a:rPr lang="de-AT" dirty="0"/>
              <a:t>Lösungen entwickeln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0CBFDD16-5C8E-2DFA-5AD9-BE8C6012E106}"/>
              </a:ext>
            </a:extLst>
          </p:cNvPr>
          <p:cNvSpPr txBox="1">
            <a:spLocks/>
          </p:cNvSpPr>
          <p:nvPr/>
        </p:nvSpPr>
        <p:spPr>
          <a:xfrm>
            <a:off x="450572" y="3289822"/>
            <a:ext cx="11280133" cy="134079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AT" dirty="0"/>
              <a:t>1: Bedürfnisse verstehen</a:t>
            </a:r>
          </a:p>
          <a:p>
            <a:r>
              <a:rPr lang="de-AT" dirty="0"/>
              <a:t>2: Ideen entwickeln</a:t>
            </a:r>
          </a:p>
          <a:p>
            <a:r>
              <a:rPr lang="de-AT" dirty="0"/>
              <a:t>3: Idee testen und weiterentwickeln</a:t>
            </a:r>
          </a:p>
        </p:txBody>
      </p:sp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4960C6DF-C609-FF2C-A77F-1A497A2D1826}"/>
              </a:ext>
            </a:extLst>
          </p:cNvPr>
          <p:cNvSpPr txBox="1">
            <a:spLocks/>
          </p:cNvSpPr>
          <p:nvPr/>
        </p:nvSpPr>
        <p:spPr>
          <a:xfrm>
            <a:off x="544358" y="5077846"/>
            <a:ext cx="11280133" cy="134079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AT" dirty="0"/>
              <a:t>Wird heute in vielen Unternehmen verwendet</a:t>
            </a:r>
          </a:p>
          <a:p>
            <a:r>
              <a:rPr lang="de-AT" dirty="0"/>
              <a:t>Ziel: neue, innovative Produkte und Dienstleistungen entwickeln</a:t>
            </a:r>
          </a:p>
          <a:p>
            <a:r>
              <a:rPr lang="de-AT" dirty="0"/>
              <a:t>Wichtig: andere verstehen, nicht nur von der eigenen Perspektive ausgehen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CBAB0BD-F482-F349-FF06-46EC43295E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Marktwoche mit jugendstärken.at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A87FD508-E5BB-AB04-8F1F-E7BA988BC1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C9FD6FC-4986-6846-9893-67991D57D708}" type="slidenum">
              <a:rPr lang="de-DE" smtClean="0"/>
              <a:pPr/>
              <a:t>11</a:t>
            </a:fld>
            <a:endParaRPr lang="de-DE"/>
          </a:p>
        </p:txBody>
      </p:sp>
      <p:pic>
        <p:nvPicPr>
          <p:cNvPr id="10" name="Grafik 9" descr="Ein Bild, das Zeichnung, Clipart, Darstellung, Cartoon enthält.&#10;&#10;Automatisch generierte Beschreibung">
            <a:extLst>
              <a:ext uri="{FF2B5EF4-FFF2-40B4-BE49-F238E27FC236}">
                <a16:creationId xmlns:a16="http://schemas.microsoft.com/office/drawing/2014/main" id="{79746EC1-FB3B-D224-A902-7952124871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3400" y="1245491"/>
            <a:ext cx="2123763" cy="4088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536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850E4D-1C3C-C466-D864-751A045E3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Übungen für </a:t>
            </a:r>
            <a:r>
              <a:rPr lang="de-AT" dirty="0" err="1"/>
              <a:t>körper</a:t>
            </a:r>
            <a:r>
              <a:rPr lang="de-AT" dirty="0"/>
              <a:t> &amp; geist</a:t>
            </a:r>
          </a:p>
        </p:txBody>
      </p:sp>
      <p:pic>
        <p:nvPicPr>
          <p:cNvPr id="10" name="Grafik 9" descr="Ein Bild, das Tisch enthält.&#10;&#10;Automatisch generierte Beschreibung">
            <a:extLst>
              <a:ext uri="{FF2B5EF4-FFF2-40B4-BE49-F238E27FC236}">
                <a16:creationId xmlns:a16="http://schemas.microsoft.com/office/drawing/2014/main" id="{D2F6A367-B397-27FC-FCC4-ED854BA31C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8389" y="1290111"/>
            <a:ext cx="4875220" cy="898198"/>
          </a:xfrm>
          <a:prstGeom prst="rect">
            <a:avLst/>
          </a:prstGeom>
        </p:spPr>
      </p:pic>
      <p:pic>
        <p:nvPicPr>
          <p:cNvPr id="12" name="Grafik 11" descr="Ein Bild, das Text enthält.&#10;&#10;Automatisch generierte Beschreibung">
            <a:hlinkClick r:id="rId3"/>
            <a:extLst>
              <a:ext uri="{FF2B5EF4-FFF2-40B4-BE49-F238E27FC236}">
                <a16:creationId xmlns:a16="http://schemas.microsoft.com/office/drawing/2014/main" id="{7F02BF5B-BD10-EB3A-37F2-B6A091FE0E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7622" y="2188309"/>
            <a:ext cx="5917545" cy="3636439"/>
          </a:xfrm>
          <a:prstGeom prst="rect">
            <a:avLst/>
          </a:prstGeom>
        </p:spPr>
      </p:pic>
      <p:sp>
        <p:nvSpPr>
          <p:cNvPr id="15" name="Textfeld 14">
            <a:extLst>
              <a:ext uri="{FF2B5EF4-FFF2-40B4-BE49-F238E27FC236}">
                <a16:creationId xmlns:a16="http://schemas.microsoft.com/office/drawing/2014/main" id="{A7904D29-C8E4-3724-F05F-DDB0B73B9472}"/>
              </a:ext>
            </a:extLst>
          </p:cNvPr>
          <p:cNvSpPr txBox="1"/>
          <p:nvPr/>
        </p:nvSpPr>
        <p:spPr>
          <a:xfrm>
            <a:off x="3088378" y="5811705"/>
            <a:ext cx="6096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sz="1000" dirty="0" err="1"/>
              <a:t>www.youthstart.eu</a:t>
            </a:r>
            <a:r>
              <a:rPr lang="de-AT" sz="1000" dirty="0"/>
              <a:t>/de/</a:t>
            </a:r>
            <a:r>
              <a:rPr lang="de-AT" sz="1000" dirty="0" err="1"/>
              <a:t>warmup</a:t>
            </a:r>
            <a:r>
              <a:rPr lang="de-AT" sz="1000" dirty="0"/>
              <a:t>/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546030B-7461-3F20-047B-6A9B9D6DE4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Marktwoche mit jugendstärken.at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10E5257-CDBA-7FA5-5EEC-16AB7ED55A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C9FD6FC-4986-6846-9893-67991D57D708}" type="slidenum">
              <a:rPr lang="de-DE" smtClean="0"/>
              <a:pPr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894759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850E4D-1C3C-C466-D864-751A045E3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Kreativitäts-übung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1845EB7-E657-54C7-8FFD-EC2D87D062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5654" y="4962403"/>
            <a:ext cx="11280133" cy="1126670"/>
          </a:xfrm>
        </p:spPr>
        <p:txBody>
          <a:bodyPr/>
          <a:lstStyle/>
          <a:p>
            <a:r>
              <a:rPr lang="de-AT" dirty="0"/>
              <a:t>Verwandle eine dieser Formen in ein verrücktes, interessantes, nützliches … Ding oder Wesen.</a:t>
            </a:r>
          </a:p>
          <a:p>
            <a:r>
              <a:rPr lang="de-AT" dirty="0"/>
              <a:t>Zeichne deine Ideen auf ein Blatt Papier.</a:t>
            </a:r>
          </a:p>
        </p:txBody>
      </p:sp>
      <p:sp>
        <p:nvSpPr>
          <p:cNvPr id="6" name="Dreieck 5">
            <a:extLst>
              <a:ext uri="{FF2B5EF4-FFF2-40B4-BE49-F238E27FC236}">
                <a16:creationId xmlns:a16="http://schemas.microsoft.com/office/drawing/2014/main" id="{4661CB5A-727F-D58A-06B9-90182B36C132}"/>
              </a:ext>
            </a:extLst>
          </p:cNvPr>
          <p:cNvSpPr/>
          <p:nvPr/>
        </p:nvSpPr>
        <p:spPr>
          <a:xfrm>
            <a:off x="5507182" y="2265218"/>
            <a:ext cx="1745672" cy="174567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7" name="Zylinder 6">
            <a:extLst>
              <a:ext uri="{FF2B5EF4-FFF2-40B4-BE49-F238E27FC236}">
                <a16:creationId xmlns:a16="http://schemas.microsoft.com/office/drawing/2014/main" id="{F6F76881-B637-A7AD-92D9-1C20FC01213D}"/>
              </a:ext>
            </a:extLst>
          </p:cNvPr>
          <p:cNvSpPr/>
          <p:nvPr/>
        </p:nvSpPr>
        <p:spPr>
          <a:xfrm>
            <a:off x="7845136" y="2348345"/>
            <a:ext cx="1423555" cy="1683328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8" name="Würfel 7">
            <a:extLst>
              <a:ext uri="{FF2B5EF4-FFF2-40B4-BE49-F238E27FC236}">
                <a16:creationId xmlns:a16="http://schemas.microsoft.com/office/drawing/2014/main" id="{32523E63-D849-E6AA-F3C4-3EE156061343}"/>
              </a:ext>
            </a:extLst>
          </p:cNvPr>
          <p:cNvSpPr/>
          <p:nvPr/>
        </p:nvSpPr>
        <p:spPr>
          <a:xfrm>
            <a:off x="706582" y="2348345"/>
            <a:ext cx="1641763" cy="1683328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9" name="Träne 8">
            <a:extLst>
              <a:ext uri="{FF2B5EF4-FFF2-40B4-BE49-F238E27FC236}">
                <a16:creationId xmlns:a16="http://schemas.microsoft.com/office/drawing/2014/main" id="{C1F8EE22-472F-F83D-0328-56A8E8198826}"/>
              </a:ext>
            </a:extLst>
          </p:cNvPr>
          <p:cNvSpPr/>
          <p:nvPr/>
        </p:nvSpPr>
        <p:spPr>
          <a:xfrm>
            <a:off x="9912927" y="2348344"/>
            <a:ext cx="1704109" cy="1662547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0" name="Regelmäßiges Fünfeck 9">
            <a:extLst>
              <a:ext uri="{FF2B5EF4-FFF2-40B4-BE49-F238E27FC236}">
                <a16:creationId xmlns:a16="http://schemas.microsoft.com/office/drawing/2014/main" id="{0C7A3D1D-D9DA-31AA-C45D-9A815306A893}"/>
              </a:ext>
            </a:extLst>
          </p:cNvPr>
          <p:cNvSpPr/>
          <p:nvPr/>
        </p:nvSpPr>
        <p:spPr>
          <a:xfrm>
            <a:off x="3158836" y="2265218"/>
            <a:ext cx="1745672" cy="1766455"/>
          </a:xfrm>
          <a:prstGeom prst="pen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C0A99CF-8895-34BB-2094-5633437336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Marktwoche mit jugendstärken.at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E95D1A9-8855-BBE5-ED02-5AD5639B62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C9FD6FC-4986-6846-9893-67991D57D708}" type="slidenum">
              <a:rPr lang="de-DE" smtClean="0"/>
              <a:pPr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22989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850E4D-1C3C-C466-D864-751A045E3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dirty="0"/>
              <a:t>Design </a:t>
            </a:r>
            <a:r>
              <a:rPr lang="de-AT" dirty="0" err="1"/>
              <a:t>thinking</a:t>
            </a:r>
            <a:r>
              <a:rPr lang="de-AT" dirty="0"/>
              <a:t>-App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1845EB7-E657-54C7-8FFD-EC2D87D062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6993" y="1532776"/>
            <a:ext cx="5645427" cy="378525"/>
          </a:xfrm>
        </p:spPr>
        <p:txBody>
          <a:bodyPr/>
          <a:lstStyle/>
          <a:p>
            <a:pPr marL="0" indent="0">
              <a:buNone/>
            </a:pPr>
            <a:r>
              <a:rPr lang="de-AT" dirty="0"/>
              <a:t>1.: https://</a:t>
            </a:r>
            <a:r>
              <a:rPr lang="de-AT" dirty="0" err="1"/>
              <a:t>flipchallenge.at</a:t>
            </a:r>
            <a:r>
              <a:rPr lang="de-AT" dirty="0"/>
              <a:t> 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2BBBED7A-344C-55CD-BD01-666DF8824A15}"/>
              </a:ext>
            </a:extLst>
          </p:cNvPr>
          <p:cNvSpPr txBox="1">
            <a:spLocks/>
          </p:cNvSpPr>
          <p:nvPr/>
        </p:nvSpPr>
        <p:spPr>
          <a:xfrm>
            <a:off x="446992" y="2169670"/>
            <a:ext cx="4717485" cy="37852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AT" dirty="0"/>
              <a:t>2.: </a:t>
            </a:r>
          </a:p>
        </p:txBody>
      </p:sp>
      <p:sp>
        <p:nvSpPr>
          <p:cNvPr id="8" name="Inhaltsplatzhalter 2">
            <a:extLst>
              <a:ext uri="{FF2B5EF4-FFF2-40B4-BE49-F238E27FC236}">
                <a16:creationId xmlns:a16="http://schemas.microsoft.com/office/drawing/2014/main" id="{AC79AB5F-DBC8-4EFB-ED12-0549A78BADB7}"/>
              </a:ext>
            </a:extLst>
          </p:cNvPr>
          <p:cNvSpPr txBox="1">
            <a:spLocks/>
          </p:cNvSpPr>
          <p:nvPr/>
        </p:nvSpPr>
        <p:spPr>
          <a:xfrm>
            <a:off x="469787" y="4917763"/>
            <a:ext cx="5645427" cy="37852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AT" dirty="0"/>
              <a:t>3.: </a:t>
            </a:r>
          </a:p>
        </p:txBody>
      </p:sp>
      <p:sp>
        <p:nvSpPr>
          <p:cNvPr id="11" name="Inhaltsplatzhalter 2">
            <a:extLst>
              <a:ext uri="{FF2B5EF4-FFF2-40B4-BE49-F238E27FC236}">
                <a16:creationId xmlns:a16="http://schemas.microsoft.com/office/drawing/2014/main" id="{5E878FD4-9AB4-00B1-34B5-D70142C6CBE6}"/>
              </a:ext>
            </a:extLst>
          </p:cNvPr>
          <p:cNvSpPr txBox="1">
            <a:spLocks/>
          </p:cNvSpPr>
          <p:nvPr/>
        </p:nvSpPr>
        <p:spPr>
          <a:xfrm>
            <a:off x="8988341" y="1722038"/>
            <a:ext cx="1120859" cy="37852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AT" dirty="0"/>
              <a:t>5.: </a:t>
            </a:r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F40E8C4A-BC6C-3A1D-E603-4F42634CB6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53277" y="1618536"/>
            <a:ext cx="2648865" cy="3448879"/>
          </a:xfrm>
          <a:prstGeom prst="rect">
            <a:avLst/>
          </a:prstGeom>
        </p:spPr>
      </p:pic>
      <p:cxnSp>
        <p:nvCxnSpPr>
          <p:cNvPr id="18" name="Gerade Verbindung 17">
            <a:extLst>
              <a:ext uri="{FF2B5EF4-FFF2-40B4-BE49-F238E27FC236}">
                <a16:creationId xmlns:a16="http://schemas.microsoft.com/office/drawing/2014/main" id="{4C42E101-9536-B3FA-2F93-4B49F95A5B9F}"/>
              </a:ext>
            </a:extLst>
          </p:cNvPr>
          <p:cNvCxnSpPr/>
          <p:nvPr/>
        </p:nvCxnSpPr>
        <p:spPr>
          <a:xfrm>
            <a:off x="8791460" y="1156771"/>
            <a:ext cx="0" cy="54705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nhaltsplatzhalter 2">
            <a:extLst>
              <a:ext uri="{FF2B5EF4-FFF2-40B4-BE49-F238E27FC236}">
                <a16:creationId xmlns:a16="http://schemas.microsoft.com/office/drawing/2014/main" id="{D3AA4097-550A-A10D-8572-2058617F960A}"/>
              </a:ext>
            </a:extLst>
          </p:cNvPr>
          <p:cNvSpPr txBox="1">
            <a:spLocks/>
          </p:cNvSpPr>
          <p:nvPr/>
        </p:nvSpPr>
        <p:spPr>
          <a:xfrm>
            <a:off x="9295631" y="5268092"/>
            <a:ext cx="2648861" cy="1135777"/>
          </a:xfrm>
          <a:prstGeom prst="rect">
            <a:avLst/>
          </a:prstGeom>
        </p:spPr>
        <p:txBody>
          <a:bodyPr vert="horz" lIns="0" tIns="0" rIns="0" bIns="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AT" dirty="0"/>
              <a:t>Wählt eine der 4 Personen.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de-AT" dirty="0"/>
              <a:t>Spielt mit ihr alle Schritte durch.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DF3C09AC-A280-056B-B516-6EF1ACD31D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Marktwoche mit jugendstärken.at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0537122A-7B43-23B4-4FC0-C05108A47D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C9FD6FC-4986-6846-9893-67991D57D708}" type="slidenum">
              <a:rPr lang="de-DE" smtClean="0"/>
              <a:pPr/>
              <a:t>14</a:t>
            </a:fld>
            <a:endParaRPr lang="de-DE"/>
          </a:p>
        </p:txBody>
      </p:sp>
      <p:pic>
        <p:nvPicPr>
          <p:cNvPr id="14" name="Grafik 13" descr="Ein Bild, das Text, Screenshot, Onlinewerbung, Website enthält.&#10;&#10;Automatisch generierte Beschreibung">
            <a:extLst>
              <a:ext uri="{FF2B5EF4-FFF2-40B4-BE49-F238E27FC236}">
                <a16:creationId xmlns:a16="http://schemas.microsoft.com/office/drawing/2014/main" id="{703B6391-626C-0B6D-0596-FFE24704BD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874" y="1951458"/>
            <a:ext cx="4657833" cy="2795638"/>
          </a:xfrm>
          <a:prstGeom prst="rect">
            <a:avLst/>
          </a:prstGeom>
        </p:spPr>
      </p:pic>
      <p:sp>
        <p:nvSpPr>
          <p:cNvPr id="7" name="Ring 6">
            <a:extLst>
              <a:ext uri="{FF2B5EF4-FFF2-40B4-BE49-F238E27FC236}">
                <a16:creationId xmlns:a16="http://schemas.microsoft.com/office/drawing/2014/main" id="{DCD345D2-361F-BF8E-0435-3BD0D302818B}"/>
              </a:ext>
            </a:extLst>
          </p:cNvPr>
          <p:cNvSpPr/>
          <p:nvPr/>
        </p:nvSpPr>
        <p:spPr>
          <a:xfrm>
            <a:off x="2631150" y="4165619"/>
            <a:ext cx="2602333" cy="462833"/>
          </a:xfrm>
          <a:prstGeom prst="donut">
            <a:avLst/>
          </a:prstGeom>
          <a:solidFill>
            <a:srgbClr val="FF00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dirty="0">
              <a:solidFill>
                <a:schemeClr val="tx1"/>
              </a:solidFill>
            </a:endParaRPr>
          </a:p>
        </p:txBody>
      </p:sp>
      <p:pic>
        <p:nvPicPr>
          <p:cNvPr id="21" name="Grafik 20" descr="Ein Bild, das Text, Logo, Electric Blue (Farbe), Schrift enthält.&#10;&#10;Automatisch generierte Beschreibung">
            <a:extLst>
              <a:ext uri="{FF2B5EF4-FFF2-40B4-BE49-F238E27FC236}">
                <a16:creationId xmlns:a16="http://schemas.microsoft.com/office/drawing/2014/main" id="{71CEFB4F-2D53-E083-C255-76A326E600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0276" y="5020194"/>
            <a:ext cx="2814261" cy="1450830"/>
          </a:xfrm>
          <a:prstGeom prst="rect">
            <a:avLst/>
          </a:prstGeom>
        </p:spPr>
      </p:pic>
      <p:sp>
        <p:nvSpPr>
          <p:cNvPr id="23" name="Inhaltsplatzhalter 2">
            <a:extLst>
              <a:ext uri="{FF2B5EF4-FFF2-40B4-BE49-F238E27FC236}">
                <a16:creationId xmlns:a16="http://schemas.microsoft.com/office/drawing/2014/main" id="{1C8C519A-4C20-020F-DB64-05C9DF0B7B71}"/>
              </a:ext>
            </a:extLst>
          </p:cNvPr>
          <p:cNvSpPr txBox="1">
            <a:spLocks/>
          </p:cNvSpPr>
          <p:nvPr/>
        </p:nvSpPr>
        <p:spPr>
          <a:xfrm>
            <a:off x="5668647" y="2169670"/>
            <a:ext cx="1240344" cy="37852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AT" dirty="0"/>
              <a:t>4.: </a:t>
            </a:r>
          </a:p>
        </p:txBody>
      </p:sp>
      <p:sp>
        <p:nvSpPr>
          <p:cNvPr id="12" name="Pfeil nach unten 11">
            <a:extLst>
              <a:ext uri="{FF2B5EF4-FFF2-40B4-BE49-F238E27FC236}">
                <a16:creationId xmlns:a16="http://schemas.microsoft.com/office/drawing/2014/main" id="{C5AFBF11-A5A0-3C17-72BA-DABC240F6D6C}"/>
              </a:ext>
            </a:extLst>
          </p:cNvPr>
          <p:cNvSpPr/>
          <p:nvPr/>
        </p:nvSpPr>
        <p:spPr>
          <a:xfrm rot="4155951">
            <a:off x="3225380" y="5176226"/>
            <a:ext cx="243840" cy="947732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pic>
        <p:nvPicPr>
          <p:cNvPr id="25" name="Grafik 24" descr="Ein Bild, das Text, Screenshot, Schrift enthält.&#10;&#10;Automatisch generierte Beschreibung">
            <a:extLst>
              <a:ext uri="{FF2B5EF4-FFF2-40B4-BE49-F238E27FC236}">
                <a16:creationId xmlns:a16="http://schemas.microsoft.com/office/drawing/2014/main" id="{4179A823-F3F4-414A-73B3-34D975FBB43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90969" y="1951459"/>
            <a:ext cx="2730088" cy="3448232"/>
          </a:xfrm>
          <a:prstGeom prst="rect">
            <a:avLst/>
          </a:prstGeom>
        </p:spPr>
      </p:pic>
      <p:sp>
        <p:nvSpPr>
          <p:cNvPr id="26" name="Ring 25">
            <a:extLst>
              <a:ext uri="{FF2B5EF4-FFF2-40B4-BE49-F238E27FC236}">
                <a16:creationId xmlns:a16="http://schemas.microsoft.com/office/drawing/2014/main" id="{E33A562E-A88B-13C1-B4C7-6D26DA5C0350}"/>
              </a:ext>
            </a:extLst>
          </p:cNvPr>
          <p:cNvSpPr/>
          <p:nvPr/>
        </p:nvSpPr>
        <p:spPr>
          <a:xfrm>
            <a:off x="5751866" y="3746071"/>
            <a:ext cx="2425788" cy="425836"/>
          </a:xfrm>
          <a:prstGeom prst="donut">
            <a:avLst/>
          </a:prstGeom>
          <a:solidFill>
            <a:srgbClr val="FF00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9783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8" grpId="0"/>
      <p:bldP spid="11" grpId="0"/>
      <p:bldP spid="19" grpId="0"/>
      <p:bldP spid="7" grpId="0" animBg="1"/>
      <p:bldP spid="23" grpId="0"/>
      <p:bldP spid="12" grpId="0" animBg="1"/>
      <p:bldP spid="2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850E4D-1C3C-C466-D864-751A045E3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0324" y="2532185"/>
            <a:ext cx="9639413" cy="2409400"/>
          </a:xfrm>
          <a:solidFill>
            <a:schemeClr val="accent1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 anchor="ctr" anchorCtr="0">
            <a:noAutofit/>
          </a:bodyPr>
          <a:lstStyle/>
          <a:p>
            <a:pPr algn="ctr"/>
            <a:r>
              <a:rPr lang="de-AT" sz="4000" dirty="0">
                <a:solidFill>
                  <a:schemeClr val="bg1"/>
                </a:solidFill>
              </a:rPr>
              <a:t>Tag 2 </a:t>
            </a:r>
            <a:br>
              <a:rPr lang="de-AT" sz="4000" dirty="0">
                <a:solidFill>
                  <a:schemeClr val="bg1"/>
                </a:solidFill>
              </a:rPr>
            </a:br>
            <a:br>
              <a:rPr lang="de-AT" sz="4000" dirty="0">
                <a:solidFill>
                  <a:schemeClr val="bg1"/>
                </a:solidFill>
              </a:rPr>
            </a:br>
            <a:r>
              <a:rPr lang="de-AT" sz="4000" dirty="0">
                <a:solidFill>
                  <a:schemeClr val="bg1"/>
                </a:solidFill>
              </a:rPr>
              <a:t>design </a:t>
            </a:r>
            <a:r>
              <a:rPr lang="de-AT" sz="4000" dirty="0" err="1">
                <a:solidFill>
                  <a:schemeClr val="bg1"/>
                </a:solidFill>
              </a:rPr>
              <a:t>thinking</a:t>
            </a:r>
            <a:endParaRPr lang="de-AT" sz="4000" dirty="0">
              <a:solidFill>
                <a:schemeClr val="bg1"/>
              </a:solidFill>
            </a:endParaRP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9A1ADF66-F318-190F-D88D-CC3C00945D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Marktwoche mit jugendstärken.at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3BAB2DF-1F86-D3B6-8CF8-AEE657A66D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C9FD6FC-4986-6846-9893-67991D57D708}" type="slidenum">
              <a:rPr lang="de-DE" smtClean="0"/>
              <a:pPr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8978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850E4D-1C3C-C466-D864-751A045E3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Übungen für </a:t>
            </a:r>
            <a:r>
              <a:rPr lang="de-AT" dirty="0" err="1"/>
              <a:t>körper</a:t>
            </a:r>
            <a:r>
              <a:rPr lang="de-AT" dirty="0"/>
              <a:t> &amp; geist</a:t>
            </a:r>
          </a:p>
        </p:txBody>
      </p:sp>
      <p:pic>
        <p:nvPicPr>
          <p:cNvPr id="10" name="Grafik 9" descr="Ein Bild, das Tisch enthält.&#10;&#10;Automatisch generierte Beschreibung">
            <a:extLst>
              <a:ext uri="{FF2B5EF4-FFF2-40B4-BE49-F238E27FC236}">
                <a16:creationId xmlns:a16="http://schemas.microsoft.com/office/drawing/2014/main" id="{D2F6A367-B397-27FC-FCC4-ED854BA31C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8389" y="1290111"/>
            <a:ext cx="4875220" cy="898198"/>
          </a:xfrm>
          <a:prstGeom prst="rect">
            <a:avLst/>
          </a:prstGeom>
        </p:spPr>
      </p:pic>
      <p:sp>
        <p:nvSpPr>
          <p:cNvPr id="15" name="Textfeld 14">
            <a:extLst>
              <a:ext uri="{FF2B5EF4-FFF2-40B4-BE49-F238E27FC236}">
                <a16:creationId xmlns:a16="http://schemas.microsoft.com/office/drawing/2014/main" id="{A7904D29-C8E4-3724-F05F-DDB0B73B9472}"/>
              </a:ext>
            </a:extLst>
          </p:cNvPr>
          <p:cNvSpPr txBox="1"/>
          <p:nvPr/>
        </p:nvSpPr>
        <p:spPr>
          <a:xfrm>
            <a:off x="3047999" y="5959841"/>
            <a:ext cx="6096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sz="1000" dirty="0" err="1"/>
              <a:t>www.youthstart.eu</a:t>
            </a:r>
            <a:r>
              <a:rPr lang="de-AT" sz="1000" dirty="0"/>
              <a:t>/de/</a:t>
            </a:r>
            <a:r>
              <a:rPr lang="de-AT" sz="1000" dirty="0" err="1"/>
              <a:t>warmup</a:t>
            </a:r>
            <a:r>
              <a:rPr lang="de-AT" sz="1000" dirty="0"/>
              <a:t>/</a:t>
            </a:r>
          </a:p>
        </p:txBody>
      </p:sp>
      <p:pic>
        <p:nvPicPr>
          <p:cNvPr id="4" name="Grafik 3" descr="Ein Bild, das Text enthält.&#10;&#10;Automatisch generierte Beschreibung">
            <a:hlinkClick r:id="rId3"/>
            <a:extLst>
              <a:ext uri="{FF2B5EF4-FFF2-40B4-BE49-F238E27FC236}">
                <a16:creationId xmlns:a16="http://schemas.microsoft.com/office/drawing/2014/main" id="{2B883BFD-FC73-1FA6-6EED-096EF5CBE0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0583" y="2188309"/>
            <a:ext cx="5986924" cy="3771532"/>
          </a:xfrm>
          <a:prstGeom prst="rect">
            <a:avLst/>
          </a:prstGeom>
        </p:spPr>
      </p:pic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4EBCD9DC-B222-3073-3D4E-AB5F33F98D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Marktwoche mit jugendstärken.at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BFD23376-1E86-61D6-019F-EDD068792C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C9FD6FC-4986-6846-9893-67991D57D708}" type="slidenum">
              <a:rPr lang="de-DE" smtClean="0"/>
              <a:pPr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063531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 descr="Ein Bild, das Text, Screenshot, Kreis, Design enthält.&#10;&#10;Automatisch generierte Beschreibung">
            <a:extLst>
              <a:ext uri="{FF2B5EF4-FFF2-40B4-BE49-F238E27FC236}">
                <a16:creationId xmlns:a16="http://schemas.microsoft.com/office/drawing/2014/main" id="{8363E731-DB9F-0CF3-656A-97CD9839B5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898" y="1039891"/>
            <a:ext cx="6092065" cy="6092065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3B850E4D-1C3C-C466-D864-751A045E3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Schritte von design </a:t>
            </a:r>
            <a:r>
              <a:rPr lang="de-AT" dirty="0" err="1"/>
              <a:t>thinking</a:t>
            </a:r>
            <a:endParaRPr lang="de-AT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1845EB7-E657-54C7-8FFD-EC2D87D062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82893" y="2158935"/>
            <a:ext cx="4359171" cy="2166177"/>
          </a:xfrm>
        </p:spPr>
        <p:txBody>
          <a:bodyPr>
            <a:normAutofit/>
          </a:bodyPr>
          <a:lstStyle/>
          <a:p>
            <a:r>
              <a:rPr lang="de-AT" dirty="0"/>
              <a:t>Für jeden Schritt gibt es eine Wabe in </a:t>
            </a:r>
            <a:r>
              <a:rPr lang="de-AT" dirty="0" err="1"/>
              <a:t>chabaDoo</a:t>
            </a:r>
            <a:endParaRPr lang="de-AT" dirty="0"/>
          </a:p>
          <a:p>
            <a:r>
              <a:rPr lang="de-AT" dirty="0"/>
              <a:t>Notiert eure Ergebnisse von </a:t>
            </a:r>
            <a:br>
              <a:rPr lang="de-AT" dirty="0"/>
            </a:br>
            <a:r>
              <a:rPr lang="de-AT" dirty="0"/>
              <a:t>jeder Wabe auf eurem Plakat</a:t>
            </a:r>
          </a:p>
          <a:p>
            <a:endParaRPr lang="de-AT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2FB08EA-F154-2E04-C15B-CFD883594C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Marktwoche mit jugendstärken.at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755AAE9-EA25-B1E9-F624-0C1656BFAB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C9FD6FC-4986-6846-9893-67991D57D708}" type="slidenum">
              <a:rPr lang="de-DE" smtClean="0"/>
              <a:pPr/>
              <a:t>17</a:t>
            </a:fld>
            <a:endParaRPr lang="de-DE"/>
          </a:p>
        </p:txBody>
      </p:sp>
      <p:pic>
        <p:nvPicPr>
          <p:cNvPr id="8" name="Grafik 7" descr="Ein Bild, das Text, Screenshot, Diagramm enthält.&#10;&#10;Automatisch generierte Beschreibung">
            <a:extLst>
              <a:ext uri="{FF2B5EF4-FFF2-40B4-BE49-F238E27FC236}">
                <a16:creationId xmlns:a16="http://schemas.microsoft.com/office/drawing/2014/main" id="{7D19BC48-24E6-30FA-5A1D-7126ECB2B7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37416" y="3679232"/>
            <a:ext cx="1869330" cy="2639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799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850E4D-1C3C-C466-D864-751A045E3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dirty="0"/>
              <a:t>design </a:t>
            </a:r>
            <a:r>
              <a:rPr lang="de-AT" dirty="0" err="1"/>
              <a:t>thinking</a:t>
            </a:r>
            <a:r>
              <a:rPr lang="de-AT" dirty="0"/>
              <a:t> – offene </a:t>
            </a:r>
            <a:r>
              <a:rPr lang="de-AT" dirty="0" err="1"/>
              <a:t>lernphase</a:t>
            </a:r>
            <a:endParaRPr lang="de-AT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1845EB7-E657-54C7-8FFD-EC2D87D062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9787" y="1520757"/>
            <a:ext cx="11280133" cy="2024599"/>
          </a:xfrm>
        </p:spPr>
        <p:txBody>
          <a:bodyPr/>
          <a:lstStyle/>
          <a:p>
            <a:r>
              <a:rPr lang="de-AT" dirty="0"/>
              <a:t>Arbeitet nacheinander die Waben 3 - 7 durch.</a:t>
            </a:r>
          </a:p>
          <a:p>
            <a:r>
              <a:rPr lang="de-AT" dirty="0"/>
              <a:t>Arbeitet gemeinsam im Team – </a:t>
            </a:r>
            <a:r>
              <a:rPr lang="de-AT" dirty="0" err="1"/>
              <a:t>jede:r</a:t>
            </a:r>
            <a:r>
              <a:rPr lang="de-AT" dirty="0"/>
              <a:t> bringt andere Stärken ein!</a:t>
            </a:r>
          </a:p>
          <a:p>
            <a:r>
              <a:rPr lang="de-AT" dirty="0"/>
              <a:t>Notiert die Ergebnisse von jeder Wabe auf eurem Plakat.</a:t>
            </a:r>
          </a:p>
          <a:p>
            <a:r>
              <a:rPr lang="de-AT" dirty="0"/>
              <a:t>Wenn etwas nicht klar ist, fragt </a:t>
            </a:r>
            <a:r>
              <a:rPr lang="de-AT" dirty="0" err="1"/>
              <a:t>eure:n</a:t>
            </a:r>
            <a:r>
              <a:rPr lang="de-AT" dirty="0"/>
              <a:t> </a:t>
            </a:r>
            <a:r>
              <a:rPr lang="de-AT" dirty="0" err="1"/>
              <a:t>Lehrer:in</a:t>
            </a:r>
            <a:r>
              <a:rPr lang="de-AT" dirty="0"/>
              <a:t>.</a:t>
            </a:r>
          </a:p>
          <a:p>
            <a:r>
              <a:rPr lang="de-AT" dirty="0"/>
              <a:t>Wenn ihr Materialien braucht, fragt </a:t>
            </a:r>
            <a:r>
              <a:rPr lang="de-AT" dirty="0" err="1"/>
              <a:t>eure:n</a:t>
            </a:r>
            <a:r>
              <a:rPr lang="de-AT" dirty="0"/>
              <a:t> </a:t>
            </a:r>
            <a:r>
              <a:rPr lang="de-AT" dirty="0" err="1"/>
              <a:t>Lehrer:in</a:t>
            </a:r>
            <a:r>
              <a:rPr lang="de-AT" dirty="0"/>
              <a:t>. (Papier, Post-</a:t>
            </a:r>
            <a:r>
              <a:rPr lang="de-AT" dirty="0" err="1"/>
              <a:t>its</a:t>
            </a:r>
            <a:r>
              <a:rPr lang="de-AT" dirty="0"/>
              <a:t>, Stifte, etc.)</a:t>
            </a:r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AD8E5668-9F8F-F99E-64CD-6D6800F4B8B3}"/>
              </a:ext>
            </a:extLst>
          </p:cNvPr>
          <p:cNvGrpSpPr/>
          <p:nvPr/>
        </p:nvGrpSpPr>
        <p:grpSpPr>
          <a:xfrm>
            <a:off x="785533" y="4016814"/>
            <a:ext cx="1371820" cy="1462769"/>
            <a:chOff x="-5964144" y="5153891"/>
            <a:chExt cx="961253" cy="1115053"/>
          </a:xfrm>
        </p:grpSpPr>
        <p:sp>
          <p:nvSpPr>
            <p:cNvPr id="5" name="Sechseck 4">
              <a:extLst>
                <a:ext uri="{FF2B5EF4-FFF2-40B4-BE49-F238E27FC236}">
                  <a16:creationId xmlns:a16="http://schemas.microsoft.com/office/drawing/2014/main" id="{FCE1291B-C0B2-CD0B-6C48-4DAFD141F19A}"/>
                </a:ext>
              </a:extLst>
            </p:cNvPr>
            <p:cNvSpPr/>
            <p:nvPr/>
          </p:nvSpPr>
          <p:spPr>
            <a:xfrm rot="5400000">
              <a:off x="-6041044" y="5230791"/>
              <a:ext cx="1115053" cy="961253"/>
            </a:xfrm>
            <a:prstGeom prst="hexagon">
              <a:avLst>
                <a:gd name="adj" fmla="val 31725"/>
                <a:gd name="vf" fmla="val 115470"/>
              </a:avLst>
            </a:prstGeom>
            <a:solidFill>
              <a:schemeClr val="bg1"/>
            </a:solidFill>
            <a:ln w="203200">
              <a:solidFill>
                <a:srgbClr val="FA8D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6" name="Textfeld 5">
              <a:extLst>
                <a:ext uri="{FF2B5EF4-FFF2-40B4-BE49-F238E27FC236}">
                  <a16:creationId xmlns:a16="http://schemas.microsoft.com/office/drawing/2014/main" id="{E6911E14-9C36-422B-BA62-E247B79B8BCB}"/>
                </a:ext>
              </a:extLst>
            </p:cNvPr>
            <p:cNvSpPr txBox="1"/>
            <p:nvPr/>
          </p:nvSpPr>
          <p:spPr>
            <a:xfrm>
              <a:off x="-5711124" y="5329032"/>
              <a:ext cx="452893" cy="7742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AT" sz="6000" b="1" dirty="0">
                  <a:latin typeface="Lexend" pitchFamily="2" charset="77"/>
                </a:rPr>
                <a:t>3</a:t>
              </a:r>
            </a:p>
          </p:txBody>
        </p:sp>
      </p:grp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8747FF96-2CA0-6F4B-D17F-75A93BBBE720}"/>
              </a:ext>
            </a:extLst>
          </p:cNvPr>
          <p:cNvGrpSpPr/>
          <p:nvPr/>
        </p:nvGrpSpPr>
        <p:grpSpPr>
          <a:xfrm>
            <a:off x="3008187" y="3997851"/>
            <a:ext cx="1371820" cy="1462769"/>
            <a:chOff x="-5964144" y="5153891"/>
            <a:chExt cx="961253" cy="1115053"/>
          </a:xfrm>
        </p:grpSpPr>
        <p:sp>
          <p:nvSpPr>
            <p:cNvPr id="8" name="Sechseck 7">
              <a:extLst>
                <a:ext uri="{FF2B5EF4-FFF2-40B4-BE49-F238E27FC236}">
                  <a16:creationId xmlns:a16="http://schemas.microsoft.com/office/drawing/2014/main" id="{6DB5AF16-30DB-67BD-2CD7-CC4EC8F7255F}"/>
                </a:ext>
              </a:extLst>
            </p:cNvPr>
            <p:cNvSpPr/>
            <p:nvPr/>
          </p:nvSpPr>
          <p:spPr>
            <a:xfrm rot="5400000">
              <a:off x="-6041044" y="5230791"/>
              <a:ext cx="1115053" cy="961253"/>
            </a:xfrm>
            <a:prstGeom prst="hexagon">
              <a:avLst>
                <a:gd name="adj" fmla="val 31725"/>
                <a:gd name="vf" fmla="val 115470"/>
              </a:avLst>
            </a:prstGeom>
            <a:solidFill>
              <a:schemeClr val="bg1"/>
            </a:solidFill>
            <a:ln w="203200">
              <a:solidFill>
                <a:srgbClr val="FA8D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9" name="Textfeld 8">
              <a:extLst>
                <a:ext uri="{FF2B5EF4-FFF2-40B4-BE49-F238E27FC236}">
                  <a16:creationId xmlns:a16="http://schemas.microsoft.com/office/drawing/2014/main" id="{06BBF315-FE61-3FB2-F5DF-D6622EA38297}"/>
                </a:ext>
              </a:extLst>
            </p:cNvPr>
            <p:cNvSpPr txBox="1"/>
            <p:nvPr/>
          </p:nvSpPr>
          <p:spPr>
            <a:xfrm>
              <a:off x="-5743161" y="5322062"/>
              <a:ext cx="489960" cy="7742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AT" sz="6000" b="1" dirty="0">
                  <a:latin typeface="Lexend" pitchFamily="2" charset="77"/>
                </a:rPr>
                <a:t>4</a:t>
              </a:r>
            </a:p>
          </p:txBody>
        </p:sp>
      </p:grp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D64BD6D4-C9F3-27D3-A9AC-F4D6AB5EFEC2}"/>
              </a:ext>
            </a:extLst>
          </p:cNvPr>
          <p:cNvGrpSpPr/>
          <p:nvPr/>
        </p:nvGrpSpPr>
        <p:grpSpPr>
          <a:xfrm>
            <a:off x="5244063" y="3994910"/>
            <a:ext cx="1371820" cy="1462769"/>
            <a:chOff x="-5964144" y="5153891"/>
            <a:chExt cx="961253" cy="1115053"/>
          </a:xfrm>
        </p:grpSpPr>
        <p:sp>
          <p:nvSpPr>
            <p:cNvPr id="11" name="Sechseck 10">
              <a:extLst>
                <a:ext uri="{FF2B5EF4-FFF2-40B4-BE49-F238E27FC236}">
                  <a16:creationId xmlns:a16="http://schemas.microsoft.com/office/drawing/2014/main" id="{5453AE25-4100-CED0-38E2-BAF9BC382526}"/>
                </a:ext>
              </a:extLst>
            </p:cNvPr>
            <p:cNvSpPr/>
            <p:nvPr/>
          </p:nvSpPr>
          <p:spPr>
            <a:xfrm rot="5400000">
              <a:off x="-6041044" y="5230791"/>
              <a:ext cx="1115053" cy="961253"/>
            </a:xfrm>
            <a:prstGeom prst="hexagon">
              <a:avLst>
                <a:gd name="adj" fmla="val 31725"/>
                <a:gd name="vf" fmla="val 115470"/>
              </a:avLst>
            </a:prstGeom>
            <a:solidFill>
              <a:schemeClr val="bg1"/>
            </a:solidFill>
            <a:ln w="203200">
              <a:solidFill>
                <a:srgbClr val="FA8D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AA3B4B55-CDE4-6A46-0695-E00C0D1C2EAE}"/>
                </a:ext>
              </a:extLst>
            </p:cNvPr>
            <p:cNvSpPr txBox="1"/>
            <p:nvPr/>
          </p:nvSpPr>
          <p:spPr>
            <a:xfrm>
              <a:off x="-5704717" y="5322062"/>
              <a:ext cx="452893" cy="7742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AT" sz="6000" b="1" dirty="0">
                  <a:latin typeface="Lexend" pitchFamily="2" charset="77"/>
                </a:rPr>
                <a:t>5</a:t>
              </a:r>
            </a:p>
          </p:txBody>
        </p:sp>
      </p:grp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1CE4C588-D134-D592-8194-A21F09B3AF95}"/>
              </a:ext>
            </a:extLst>
          </p:cNvPr>
          <p:cNvGrpSpPr/>
          <p:nvPr/>
        </p:nvGrpSpPr>
        <p:grpSpPr>
          <a:xfrm>
            <a:off x="7383648" y="4024709"/>
            <a:ext cx="1371820" cy="1462769"/>
            <a:chOff x="-5964144" y="5153891"/>
            <a:chExt cx="961253" cy="1115053"/>
          </a:xfrm>
        </p:grpSpPr>
        <p:sp>
          <p:nvSpPr>
            <p:cNvPr id="14" name="Sechseck 13">
              <a:extLst>
                <a:ext uri="{FF2B5EF4-FFF2-40B4-BE49-F238E27FC236}">
                  <a16:creationId xmlns:a16="http://schemas.microsoft.com/office/drawing/2014/main" id="{78D7379F-B9EA-CB42-F02B-DA5E8C4D1A30}"/>
                </a:ext>
              </a:extLst>
            </p:cNvPr>
            <p:cNvSpPr/>
            <p:nvPr/>
          </p:nvSpPr>
          <p:spPr>
            <a:xfrm rot="5400000">
              <a:off x="-6041044" y="5230791"/>
              <a:ext cx="1115053" cy="961253"/>
            </a:xfrm>
            <a:prstGeom prst="hexagon">
              <a:avLst>
                <a:gd name="adj" fmla="val 31725"/>
                <a:gd name="vf" fmla="val 115470"/>
              </a:avLst>
            </a:prstGeom>
            <a:solidFill>
              <a:schemeClr val="bg1"/>
            </a:solidFill>
            <a:ln w="203200">
              <a:solidFill>
                <a:srgbClr val="FA8D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5" name="Textfeld 14">
              <a:extLst>
                <a:ext uri="{FF2B5EF4-FFF2-40B4-BE49-F238E27FC236}">
                  <a16:creationId xmlns:a16="http://schemas.microsoft.com/office/drawing/2014/main" id="{C74CDF55-AD1F-93A8-F0ED-1AEA256BA548}"/>
                </a:ext>
              </a:extLst>
            </p:cNvPr>
            <p:cNvSpPr txBox="1"/>
            <p:nvPr/>
          </p:nvSpPr>
          <p:spPr>
            <a:xfrm>
              <a:off x="-5723938" y="5322063"/>
              <a:ext cx="443907" cy="7742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AT" sz="6000" b="1" dirty="0">
                  <a:latin typeface="Lexend" pitchFamily="2" charset="77"/>
                </a:rPr>
                <a:t>6</a:t>
              </a:r>
            </a:p>
          </p:txBody>
        </p:sp>
      </p:grpSp>
      <p:grpSp>
        <p:nvGrpSpPr>
          <p:cNvPr id="16" name="Gruppieren 15">
            <a:extLst>
              <a:ext uri="{FF2B5EF4-FFF2-40B4-BE49-F238E27FC236}">
                <a16:creationId xmlns:a16="http://schemas.microsoft.com/office/drawing/2014/main" id="{2756C521-038A-61F4-F0C8-067608528B76}"/>
              </a:ext>
            </a:extLst>
          </p:cNvPr>
          <p:cNvGrpSpPr/>
          <p:nvPr/>
        </p:nvGrpSpPr>
        <p:grpSpPr>
          <a:xfrm>
            <a:off x="9619524" y="3989483"/>
            <a:ext cx="1371820" cy="1462769"/>
            <a:chOff x="-5964144" y="5153891"/>
            <a:chExt cx="961253" cy="1115053"/>
          </a:xfrm>
        </p:grpSpPr>
        <p:sp>
          <p:nvSpPr>
            <p:cNvPr id="17" name="Sechseck 16">
              <a:extLst>
                <a:ext uri="{FF2B5EF4-FFF2-40B4-BE49-F238E27FC236}">
                  <a16:creationId xmlns:a16="http://schemas.microsoft.com/office/drawing/2014/main" id="{9BDF0424-F640-654A-AC1C-956B82ADB16A}"/>
                </a:ext>
              </a:extLst>
            </p:cNvPr>
            <p:cNvSpPr/>
            <p:nvPr/>
          </p:nvSpPr>
          <p:spPr>
            <a:xfrm rot="5400000">
              <a:off x="-6041044" y="5230791"/>
              <a:ext cx="1115053" cy="961253"/>
            </a:xfrm>
            <a:prstGeom prst="hexagon">
              <a:avLst>
                <a:gd name="adj" fmla="val 31725"/>
                <a:gd name="vf" fmla="val 115470"/>
              </a:avLst>
            </a:prstGeom>
            <a:solidFill>
              <a:schemeClr val="bg1"/>
            </a:solidFill>
            <a:ln w="203200">
              <a:solidFill>
                <a:srgbClr val="FA8D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8" name="Textfeld 17">
              <a:extLst>
                <a:ext uri="{FF2B5EF4-FFF2-40B4-BE49-F238E27FC236}">
                  <a16:creationId xmlns:a16="http://schemas.microsoft.com/office/drawing/2014/main" id="{536BD279-6869-EB88-D818-D0DF47C2F63D}"/>
                </a:ext>
              </a:extLst>
            </p:cNvPr>
            <p:cNvSpPr txBox="1"/>
            <p:nvPr/>
          </p:nvSpPr>
          <p:spPr>
            <a:xfrm>
              <a:off x="-5672679" y="5336003"/>
              <a:ext cx="428182" cy="7742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AT" sz="6000" b="1" dirty="0">
                  <a:latin typeface="Lexend" pitchFamily="2" charset="77"/>
                </a:rPr>
                <a:t>7</a:t>
              </a:r>
            </a:p>
          </p:txBody>
        </p:sp>
      </p:grpSp>
      <p:sp>
        <p:nvSpPr>
          <p:cNvPr id="19" name="Textfeld 18">
            <a:extLst>
              <a:ext uri="{FF2B5EF4-FFF2-40B4-BE49-F238E27FC236}">
                <a16:creationId xmlns:a16="http://schemas.microsoft.com/office/drawing/2014/main" id="{4A8C9ED4-6BD2-4C8D-9F3D-6AE4E3892F3A}"/>
              </a:ext>
            </a:extLst>
          </p:cNvPr>
          <p:cNvSpPr txBox="1"/>
          <p:nvPr/>
        </p:nvSpPr>
        <p:spPr>
          <a:xfrm>
            <a:off x="2811347" y="5700734"/>
            <a:ext cx="19939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600" b="1" dirty="0">
                <a:latin typeface="Lexend" pitchFamily="2" charset="77"/>
              </a:rPr>
              <a:t>Herausforderung erkennen</a:t>
            </a:r>
          </a:p>
          <a:p>
            <a:pPr marL="285750" indent="-285750">
              <a:buFont typeface="Symbol" pitchFamily="2" charset="2"/>
              <a:buChar char="Þ"/>
            </a:pPr>
            <a:r>
              <a:rPr lang="de-AT" sz="1600" dirty="0" err="1">
                <a:latin typeface="Lexend" pitchFamily="2" charset="77"/>
              </a:rPr>
              <a:t>Storycard</a:t>
            </a:r>
            <a:endParaRPr lang="de-AT" sz="1600" dirty="0">
              <a:latin typeface="Lexend" pitchFamily="2" charset="77"/>
            </a:endParaRP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C6BA2A59-F253-F4EA-88A9-40EE688BDCD9}"/>
              </a:ext>
            </a:extLst>
          </p:cNvPr>
          <p:cNvSpPr txBox="1"/>
          <p:nvPr/>
        </p:nvSpPr>
        <p:spPr>
          <a:xfrm>
            <a:off x="5152333" y="5654567"/>
            <a:ext cx="18749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b="1" dirty="0"/>
              <a:t>Empathisch nachfragen</a:t>
            </a:r>
          </a:p>
          <a:p>
            <a:pPr marL="285750" indent="-285750">
              <a:buFont typeface="Symbol" pitchFamily="2" charset="2"/>
              <a:buChar char="Þ"/>
            </a:pPr>
            <a:r>
              <a:rPr lang="de-AT" dirty="0" err="1"/>
              <a:t>Empathiekarte</a:t>
            </a:r>
            <a:endParaRPr lang="de-AT" dirty="0"/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00C841F8-A27E-9ADA-AB07-161B17982750}"/>
              </a:ext>
            </a:extLst>
          </p:cNvPr>
          <p:cNvSpPr txBox="1"/>
          <p:nvPr/>
        </p:nvSpPr>
        <p:spPr>
          <a:xfrm>
            <a:off x="684949" y="5719022"/>
            <a:ext cx="18937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600" b="1" dirty="0">
                <a:latin typeface="Lexend" pitchFamily="2" charset="77"/>
              </a:rPr>
              <a:t>DT allgemein</a:t>
            </a:r>
          </a:p>
          <a:p>
            <a:pPr marL="285750" indent="-285750">
              <a:buFont typeface="Symbol" pitchFamily="2" charset="2"/>
              <a:buChar char="Þ"/>
            </a:pPr>
            <a:r>
              <a:rPr lang="de-AT" sz="1600" dirty="0">
                <a:latin typeface="Lexend" pitchFamily="2" charset="77"/>
              </a:rPr>
              <a:t>DT verstehen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DC0647D9-66B3-C9A7-2C2F-EC41CB9D2644}"/>
              </a:ext>
            </a:extLst>
          </p:cNvPr>
          <p:cNvSpPr txBox="1"/>
          <p:nvPr/>
        </p:nvSpPr>
        <p:spPr>
          <a:xfrm>
            <a:off x="6953895" y="5692493"/>
            <a:ext cx="25747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b="1" dirty="0"/>
              <a:t>Bedürfnisse definieren</a:t>
            </a:r>
          </a:p>
          <a:p>
            <a:pPr marL="285750" indent="-285750">
              <a:buFont typeface="Symbol" pitchFamily="2" charset="2"/>
              <a:buChar char="Þ"/>
            </a:pPr>
            <a:r>
              <a:rPr lang="de-AT" dirty="0"/>
              <a:t>Bedürfnis-Statement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3FD48E7E-2C6D-78CA-C90D-EF27006BF72E}"/>
              </a:ext>
            </a:extLst>
          </p:cNvPr>
          <p:cNvSpPr txBox="1"/>
          <p:nvPr/>
        </p:nvSpPr>
        <p:spPr>
          <a:xfrm>
            <a:off x="9610906" y="5700734"/>
            <a:ext cx="16842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b="1" dirty="0"/>
              <a:t>Ideen finden</a:t>
            </a:r>
          </a:p>
          <a:p>
            <a:pPr marL="285750" indent="-285750">
              <a:buFont typeface="Symbol" pitchFamily="2" charset="2"/>
              <a:buChar char="Þ"/>
            </a:pPr>
            <a:r>
              <a:rPr lang="de-AT" dirty="0"/>
              <a:t>„die“ Idee</a:t>
            </a:r>
          </a:p>
        </p:txBody>
      </p:sp>
      <p:sp>
        <p:nvSpPr>
          <p:cNvPr id="24" name="Fußzeilenplatzhalter 23">
            <a:extLst>
              <a:ext uri="{FF2B5EF4-FFF2-40B4-BE49-F238E27FC236}">
                <a16:creationId xmlns:a16="http://schemas.microsoft.com/office/drawing/2014/main" id="{BA8C1E76-5D81-5F1D-1E2E-898C5F6678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Marktwoche mit jugendstärken.at</a:t>
            </a:r>
          </a:p>
        </p:txBody>
      </p:sp>
      <p:sp>
        <p:nvSpPr>
          <p:cNvPr id="25" name="Foliennummernplatzhalter 24">
            <a:extLst>
              <a:ext uri="{FF2B5EF4-FFF2-40B4-BE49-F238E27FC236}">
                <a16:creationId xmlns:a16="http://schemas.microsoft.com/office/drawing/2014/main" id="{EF291DFD-5136-3495-BD1F-7B52D8C478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C9FD6FC-4986-6846-9893-67991D57D708}" type="slidenum">
              <a:rPr lang="de-DE" smtClean="0"/>
              <a:pPr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77453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850E4D-1C3C-C466-D864-751A045E3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Design thinking: zielgruppe</a:t>
            </a:r>
          </a:p>
        </p:txBody>
      </p:sp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A2835C37-FCEA-2071-53E0-2B5BF1226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9787" y="1651025"/>
            <a:ext cx="11213889" cy="1340794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lIns="180000" rIns="180000">
            <a:normAutofit/>
          </a:bodyPr>
          <a:lstStyle/>
          <a:p>
            <a:pPr marL="0" indent="0">
              <a:buNone/>
            </a:pPr>
            <a:endParaRPr lang="de-AT" sz="1600" dirty="0"/>
          </a:p>
          <a:p>
            <a:pPr marL="0" indent="0">
              <a:buNone/>
            </a:pPr>
            <a:r>
              <a:rPr lang="de-AT" sz="1600" b="1" dirty="0"/>
              <a:t>Verkaufsort / Zielgruppe:</a:t>
            </a:r>
          </a:p>
          <a:p>
            <a:pPr marL="0" indent="0">
              <a:buNone/>
            </a:pPr>
            <a:r>
              <a:rPr lang="de-AT" sz="1600" dirty="0"/>
              <a:t>Beschreibt euren Verkaufsort: Was passiert dort normalerweise? Welche Personen werden an eurem Markt-Tag dort sein?</a:t>
            </a:r>
          </a:p>
        </p:txBody>
      </p:sp>
      <p:sp>
        <p:nvSpPr>
          <p:cNvPr id="8" name="Inhaltsplatzhalter 2">
            <a:extLst>
              <a:ext uri="{FF2B5EF4-FFF2-40B4-BE49-F238E27FC236}">
                <a16:creationId xmlns:a16="http://schemas.microsoft.com/office/drawing/2014/main" id="{23FC228D-FCB0-184C-2527-0D9466662FB6}"/>
              </a:ext>
            </a:extLst>
          </p:cNvPr>
          <p:cNvSpPr txBox="1">
            <a:spLocks/>
          </p:cNvSpPr>
          <p:nvPr/>
        </p:nvSpPr>
        <p:spPr>
          <a:xfrm>
            <a:off x="509116" y="3671816"/>
            <a:ext cx="6719848" cy="100388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AT" sz="1800" b="1" dirty="0"/>
              <a:t>To-Do: </a:t>
            </a:r>
          </a:p>
          <a:p>
            <a:pPr lvl="1"/>
            <a:r>
              <a:rPr lang="de-AT" sz="1600" dirty="0"/>
              <a:t>Entscheidet euch jetzt für eine </a:t>
            </a:r>
            <a:r>
              <a:rPr lang="de-AT" sz="1600" b="1" dirty="0"/>
              <a:t>Zielgruppe</a:t>
            </a:r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18414F6C-B962-EE43-7F15-381233787FB6}"/>
              </a:ext>
            </a:extLst>
          </p:cNvPr>
          <p:cNvSpPr txBox="1">
            <a:spLocks/>
          </p:cNvSpPr>
          <p:nvPr/>
        </p:nvSpPr>
        <p:spPr>
          <a:xfrm>
            <a:off x="509116" y="4773885"/>
            <a:ext cx="5295393" cy="134079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AT" sz="1800" b="1" dirty="0"/>
              <a:t>To-Do:</a:t>
            </a:r>
          </a:p>
          <a:p>
            <a:pPr lvl="1"/>
            <a:r>
              <a:rPr lang="de-AT" sz="1600" dirty="0"/>
              <a:t>Überlegt, welche </a:t>
            </a:r>
            <a:r>
              <a:rPr lang="de-AT" sz="1600" b="1" dirty="0"/>
              <a:t>Herausforderungen</a:t>
            </a:r>
            <a:r>
              <a:rPr lang="de-AT" sz="1600" dirty="0"/>
              <a:t> eure Zielgruppe hat</a:t>
            </a:r>
          </a:p>
          <a:p>
            <a:pPr lvl="1"/>
            <a:r>
              <a:rPr lang="de-AT" sz="1600" dirty="0"/>
              <a:t>Beschreibt eure Ideen in einer </a:t>
            </a:r>
            <a:r>
              <a:rPr lang="de-AT" sz="1600" dirty="0" err="1"/>
              <a:t>Storycard</a:t>
            </a:r>
            <a:r>
              <a:rPr lang="de-AT" sz="1600" dirty="0"/>
              <a:t> oder auf Post-</a:t>
            </a:r>
            <a:r>
              <a:rPr lang="de-AT" sz="1600" dirty="0" err="1"/>
              <a:t>its</a:t>
            </a:r>
            <a:endParaRPr lang="de-AT" sz="1600" dirty="0"/>
          </a:p>
        </p:txBody>
      </p:sp>
      <p:pic>
        <p:nvPicPr>
          <p:cNvPr id="11" name="Grafik 10" descr="Ein Bild, das Zeichnung, Clipart, Kinderkunst, Entwurf enthält.&#10;&#10;Automatisch generierte Beschreibung">
            <a:extLst>
              <a:ext uri="{FF2B5EF4-FFF2-40B4-BE49-F238E27FC236}">
                <a16:creationId xmlns:a16="http://schemas.microsoft.com/office/drawing/2014/main" id="{7F4FFB76-AD30-32E3-6987-9C0CD4F7E5A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8033" r="68224"/>
          <a:stretch/>
        </p:blipFill>
        <p:spPr>
          <a:xfrm>
            <a:off x="7963616" y="3365305"/>
            <a:ext cx="2469734" cy="2729037"/>
          </a:xfrm>
          <a:prstGeom prst="rect">
            <a:avLst/>
          </a:prstGeom>
        </p:spPr>
      </p:pic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CF0D7A57-4F23-083B-0295-827616B4CC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Marktwoche mit jugendstärken.at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B5FCFA6-03ED-5F09-4E85-F094AFBEEB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C9FD6FC-4986-6846-9893-67991D57D708}" type="slidenum">
              <a:rPr lang="de-DE" smtClean="0"/>
              <a:pPr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04793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850E4D-1C3C-C466-D864-751A045E3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0324" y="2532185"/>
            <a:ext cx="9639413" cy="2409400"/>
          </a:xfrm>
          <a:solidFill>
            <a:schemeClr val="accent1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 anchor="ctr" anchorCtr="0">
            <a:noAutofit/>
          </a:bodyPr>
          <a:lstStyle/>
          <a:p>
            <a:pPr algn="ctr"/>
            <a:r>
              <a:rPr lang="de-AT" sz="4000" dirty="0">
                <a:solidFill>
                  <a:schemeClr val="bg1"/>
                </a:solidFill>
              </a:rPr>
              <a:t>Tag 1 </a:t>
            </a:r>
            <a:br>
              <a:rPr lang="de-AT" sz="4000" dirty="0">
                <a:solidFill>
                  <a:schemeClr val="bg1"/>
                </a:solidFill>
              </a:rPr>
            </a:br>
            <a:br>
              <a:rPr lang="de-AT" sz="4000" dirty="0">
                <a:solidFill>
                  <a:schemeClr val="bg1"/>
                </a:solidFill>
              </a:rPr>
            </a:br>
            <a:r>
              <a:rPr lang="de-AT" sz="4000" dirty="0">
                <a:solidFill>
                  <a:schemeClr val="bg1"/>
                </a:solidFill>
              </a:rPr>
              <a:t>Einstieg in die marktwoche 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8DD39FEE-ADCC-86C8-BCCF-5D45ECD731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Marktwoche mit jugendstärken.at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DB4BBF4-DD82-D393-9C0D-A63C28359F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C9FD6FC-4986-6846-9893-67991D57D708}" type="slidenum">
              <a:rPr lang="de-DE" smtClean="0"/>
              <a:pPr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55968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850E4D-1C3C-C466-D864-751A045E3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Design thinking: empathiekarte</a:t>
            </a:r>
          </a:p>
        </p:txBody>
      </p:sp>
      <p:pic>
        <p:nvPicPr>
          <p:cNvPr id="6" name="Inhaltsplatzhalter 3">
            <a:extLst>
              <a:ext uri="{FF2B5EF4-FFF2-40B4-BE49-F238E27FC236}">
                <a16:creationId xmlns:a16="http://schemas.microsoft.com/office/drawing/2014/main" id="{DEADD11A-068B-CC4A-508B-630561705F46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79" y="1248096"/>
            <a:ext cx="6631122" cy="5270863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40FE7568-F102-036C-D9B3-23C5F86A7C89}"/>
              </a:ext>
            </a:extLst>
          </p:cNvPr>
          <p:cNvSpPr txBox="1"/>
          <p:nvPr/>
        </p:nvSpPr>
        <p:spPr>
          <a:xfrm rot="16200000">
            <a:off x="8115236" y="5383390"/>
            <a:ext cx="135143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jugendstärken.at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75E1BE99-B2B4-B603-DA5A-D37C76AE66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Marktwoche mit jugendstärken.at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FC99F8A-8FCC-88D5-8D08-8E4320183E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C9FD6FC-4986-6846-9893-67991D57D708}" type="slidenum">
              <a:rPr lang="de-DE" smtClean="0"/>
              <a:pPr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691938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nhaltsplatzhalter 18" descr="Ein Bild, das Text, Menschliches Gesicht, Screenshot, Cartoon enthält.&#10;&#10;Automatisch generierte Beschreibung">
            <a:extLst>
              <a:ext uri="{FF2B5EF4-FFF2-40B4-BE49-F238E27FC236}">
                <a16:creationId xmlns:a16="http://schemas.microsoft.com/office/drawing/2014/main" id="{4CA847A7-7704-1C08-ACDB-8666875C2F9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85383" y="970278"/>
            <a:ext cx="6421234" cy="5615222"/>
          </a:xfr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3B850E4D-1C3C-C466-D864-751A045E3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Empathiekarte</a:t>
            </a:r>
            <a:r>
              <a:rPr lang="de-AT" dirty="0"/>
              <a:t>: </a:t>
            </a:r>
            <a:r>
              <a:rPr lang="de-AT" dirty="0" err="1"/>
              <a:t>anne</a:t>
            </a:r>
            <a:r>
              <a:rPr lang="de-AT" dirty="0"/>
              <a:t>, 40 </a:t>
            </a:r>
            <a:r>
              <a:rPr lang="de-AT" dirty="0" err="1"/>
              <a:t>jahre</a:t>
            </a:r>
            <a:endParaRPr lang="de-AT" dirty="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8086001F-4683-8B49-C2B7-B5610388D7BB}"/>
              </a:ext>
            </a:extLst>
          </p:cNvPr>
          <p:cNvSpPr/>
          <p:nvPr/>
        </p:nvSpPr>
        <p:spPr>
          <a:xfrm>
            <a:off x="3630902" y="1569971"/>
            <a:ext cx="1368000" cy="1080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39700" dist="38100" dir="2700000" sx="104000" sy="104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>
                <a:solidFill>
                  <a:schemeClr val="tx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Oh…schon wieder zu spät, ich muss den Artikel noch fertig schreiben. </a:t>
            </a: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64B0A2DE-5088-2D8B-B893-BF4E674D52A8}"/>
              </a:ext>
            </a:extLst>
          </p:cNvPr>
          <p:cNvSpPr/>
          <p:nvPr/>
        </p:nvSpPr>
        <p:spPr>
          <a:xfrm>
            <a:off x="1919873" y="2002335"/>
            <a:ext cx="1368000" cy="1080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39700" dist="38100" dir="2700000" sx="104000" sy="104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>
                <a:solidFill>
                  <a:schemeClr val="tx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Du arbeitest zu viel - magst du am Wochenende zu uns kommen?</a:t>
            </a: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CB85D6C5-A886-9F28-92EE-0C06D40415C1}"/>
              </a:ext>
            </a:extLst>
          </p:cNvPr>
          <p:cNvSpPr/>
          <p:nvPr/>
        </p:nvSpPr>
        <p:spPr>
          <a:xfrm>
            <a:off x="8220127" y="1950430"/>
            <a:ext cx="1368000" cy="1080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39700" dist="38100" dir="2700000" sx="104000" sy="104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>
                <a:solidFill>
                  <a:schemeClr val="tx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ein schönes Kleid im Schaufenster</a:t>
            </a: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50F88713-B00C-D75B-B528-6F8D660FF688}"/>
              </a:ext>
            </a:extLst>
          </p:cNvPr>
          <p:cNvSpPr/>
          <p:nvPr/>
        </p:nvSpPr>
        <p:spPr>
          <a:xfrm>
            <a:off x="8153400" y="3924460"/>
            <a:ext cx="1368000" cy="1080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39700" dist="38100" dir="2700000" sx="104000" sy="104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 err="1">
                <a:solidFill>
                  <a:schemeClr val="tx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Kolleg:innen</a:t>
            </a:r>
            <a:endParaRPr lang="de-DE" sz="1100" dirty="0">
              <a:solidFill>
                <a:schemeClr val="tx1"/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8A671D24-0E60-C09A-F2C6-9532825C8A9D}"/>
              </a:ext>
            </a:extLst>
          </p:cNvPr>
          <p:cNvSpPr/>
          <p:nvPr/>
        </p:nvSpPr>
        <p:spPr>
          <a:xfrm>
            <a:off x="7339335" y="3205577"/>
            <a:ext cx="1368000" cy="1080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39700" dist="38100" dir="2700000" sx="104000" sy="104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>
                <a:solidFill>
                  <a:schemeClr val="tx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einen Schreibtisch mit vielen Notiz-Zetteln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74B31357-5F1E-8A01-C067-24455324BB99}"/>
              </a:ext>
            </a:extLst>
          </p:cNvPr>
          <p:cNvSpPr/>
          <p:nvPr/>
        </p:nvSpPr>
        <p:spPr>
          <a:xfrm>
            <a:off x="6614775" y="1593006"/>
            <a:ext cx="1368000" cy="1080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39700" dist="38100" dir="2700000" sx="104000" sy="104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>
                <a:solidFill>
                  <a:schemeClr val="tx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Wieso ist mein Rücken so verspannt? </a:t>
            </a: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482A35F7-ECAC-4975-73FE-146612463BDF}"/>
              </a:ext>
            </a:extLst>
          </p:cNvPr>
          <p:cNvSpPr/>
          <p:nvPr/>
        </p:nvSpPr>
        <p:spPr>
          <a:xfrm>
            <a:off x="2201383" y="5247886"/>
            <a:ext cx="1368000" cy="1080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39700" dist="38100" dir="2700000" sx="104000" sy="104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>
                <a:solidFill>
                  <a:schemeClr val="tx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Mache ich meinen Job gut genug?</a:t>
            </a: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E9F9EB9E-5807-B14D-9D90-88E54C698E3A}"/>
              </a:ext>
            </a:extLst>
          </p:cNvPr>
          <p:cNvSpPr/>
          <p:nvPr/>
        </p:nvSpPr>
        <p:spPr>
          <a:xfrm>
            <a:off x="5599245" y="4464460"/>
            <a:ext cx="1368000" cy="1080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39700" dist="38100" dir="2700000" sx="104000" sy="104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>
                <a:solidFill>
                  <a:schemeClr val="tx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Zu ihrer neuen Kollegin: „Kommst du in der Pause mit auf die Terrasse?“</a:t>
            </a: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8875100C-4858-5D68-B3CD-73FF5B8C605A}"/>
              </a:ext>
            </a:extLst>
          </p:cNvPr>
          <p:cNvSpPr/>
          <p:nvPr/>
        </p:nvSpPr>
        <p:spPr>
          <a:xfrm>
            <a:off x="7801009" y="5347722"/>
            <a:ext cx="1368000" cy="1080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39700" dist="38100" dir="2700000" sx="104000" sy="104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>
                <a:solidFill>
                  <a:schemeClr val="tx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träumt von der großen Liebe</a:t>
            </a:r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76469278-0822-54F5-109B-AC3D8C63A5AD}"/>
              </a:ext>
            </a:extLst>
          </p:cNvPr>
          <p:cNvSpPr/>
          <p:nvPr/>
        </p:nvSpPr>
        <p:spPr>
          <a:xfrm>
            <a:off x="3175736" y="3262828"/>
            <a:ext cx="1368000" cy="1080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39700" dist="38100" dir="2700000" sx="104000" sy="104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>
                <a:solidFill>
                  <a:schemeClr val="tx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Hörbuch über Spanien (ihr Urlaubsziel)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3C18CD36-C385-F44A-25C4-375288FA38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Marktwoche mit jugendstärken.at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FCD6DA8-AAB8-3F8B-E709-2693272109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C9FD6FC-4986-6846-9893-67991D57D708}" type="slidenum">
              <a:rPr lang="de-DE" smtClean="0"/>
              <a:pPr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4006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2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850E4D-1C3C-C466-D864-751A045E3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Empathiekarte</a:t>
            </a:r>
          </a:p>
        </p:txBody>
      </p:sp>
      <p:sp>
        <p:nvSpPr>
          <p:cNvPr id="18" name="Inhaltsplatzhalter 2">
            <a:extLst>
              <a:ext uri="{FF2B5EF4-FFF2-40B4-BE49-F238E27FC236}">
                <a16:creationId xmlns:a16="http://schemas.microsoft.com/office/drawing/2014/main" id="{F3C231A7-2BAD-C985-11E3-F057AABBF446}"/>
              </a:ext>
            </a:extLst>
          </p:cNvPr>
          <p:cNvSpPr txBox="1">
            <a:spLocks/>
          </p:cNvSpPr>
          <p:nvPr/>
        </p:nvSpPr>
        <p:spPr>
          <a:xfrm>
            <a:off x="469787" y="2515928"/>
            <a:ext cx="5804881" cy="323035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AT" b="1" dirty="0"/>
              <a:t>To-Do: </a:t>
            </a:r>
          </a:p>
          <a:p>
            <a:pPr lvl="1"/>
            <a:r>
              <a:rPr lang="de-AT" dirty="0"/>
              <a:t>Erstellt eine Empathiekarte für eine konkrete Person eurer Zielgruppe:</a:t>
            </a:r>
          </a:p>
          <a:p>
            <a:pPr lvl="1"/>
            <a:endParaRPr lang="de-AT" dirty="0"/>
          </a:p>
          <a:p>
            <a:pPr lvl="2"/>
            <a:r>
              <a:rPr lang="de-AT" dirty="0"/>
              <a:t>Zeichnet eine Empathiekarte auf ein Flipchart</a:t>
            </a:r>
            <a:endParaRPr lang="de-AT" sz="1800" dirty="0"/>
          </a:p>
          <a:p>
            <a:pPr lvl="2"/>
            <a:r>
              <a:rPr lang="de-AT" dirty="0"/>
              <a:t>Überlegt Namen und Alter für eure Person</a:t>
            </a:r>
          </a:p>
          <a:p>
            <a:pPr lvl="2"/>
            <a:r>
              <a:rPr lang="de-AT" dirty="0"/>
              <a:t>Schreibt jede Idee auf ein Post-it und klebt es zu der entsprechenden Kategorie</a:t>
            </a:r>
          </a:p>
          <a:p>
            <a:pPr marL="457200" lvl="1" indent="0">
              <a:buNone/>
            </a:pPr>
            <a:endParaRPr lang="de-AT" dirty="0"/>
          </a:p>
          <a:p>
            <a:pPr marL="457200" lvl="1" indent="0">
              <a:buNone/>
            </a:pPr>
            <a:endParaRPr lang="de-AT" dirty="0"/>
          </a:p>
          <a:p>
            <a:pPr marL="457200" lvl="1" indent="0">
              <a:buNone/>
            </a:pPr>
            <a:endParaRPr lang="de-AT" dirty="0"/>
          </a:p>
          <a:p>
            <a:pPr lvl="1"/>
            <a:endParaRPr lang="de-AT" dirty="0"/>
          </a:p>
          <a:p>
            <a:pPr marL="457200" lvl="1" indent="0">
              <a:buNone/>
            </a:pPr>
            <a:endParaRPr lang="de-AT" dirty="0"/>
          </a:p>
        </p:txBody>
      </p:sp>
      <p:pic>
        <p:nvPicPr>
          <p:cNvPr id="19" name="Inhaltsplatzhalter 3">
            <a:extLst>
              <a:ext uri="{FF2B5EF4-FFF2-40B4-BE49-F238E27FC236}">
                <a16:creationId xmlns:a16="http://schemas.microsoft.com/office/drawing/2014/main" id="{7E89C064-0CB8-E339-085C-D75ACE0511DB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7428" y="1953929"/>
            <a:ext cx="4754880" cy="3792353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2A29D686-B5AB-0CCB-A7B5-46CF81F89BDC}"/>
              </a:ext>
            </a:extLst>
          </p:cNvPr>
          <p:cNvSpPr txBox="1"/>
          <p:nvPr/>
        </p:nvSpPr>
        <p:spPr>
          <a:xfrm rot="16200000">
            <a:off x="10379871" y="4768093"/>
            <a:ext cx="135143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jugendstärken.at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FFD4A3A-D279-BBF7-3A3A-D371361084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Marktwoche mit jugendstärken.at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2006F09-8FF2-36FA-FB69-AF02345C90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C9FD6FC-4986-6846-9893-67991D57D708}" type="slidenum">
              <a:rPr lang="de-DE" smtClean="0"/>
              <a:pPr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21501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850E4D-1C3C-C466-D864-751A045E3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Design thinking: bedürfnisse</a:t>
            </a:r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1F30BCA5-3C25-67E5-3B81-159AAC2498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2080" y="1648243"/>
            <a:ext cx="11280133" cy="1150323"/>
          </a:xfrm>
          <a:solidFill>
            <a:schemeClr val="accent1">
              <a:lumMod val="40000"/>
              <a:lumOff val="60000"/>
            </a:schemeClr>
          </a:solidFill>
        </p:spPr>
        <p:txBody>
          <a:bodyPr lIns="180000" rIns="180000">
            <a:normAutofit/>
          </a:bodyPr>
          <a:lstStyle/>
          <a:p>
            <a:pPr marL="0" indent="0">
              <a:buNone/>
            </a:pPr>
            <a:endParaRPr lang="de-AT" sz="1600" dirty="0"/>
          </a:p>
          <a:p>
            <a:pPr marL="0" indent="0">
              <a:buNone/>
            </a:pPr>
            <a:r>
              <a:rPr lang="de-AT" sz="1600" dirty="0"/>
              <a:t>Was Menschen brauchen, damit es ihnen gut geht, nennt man „Bedürfnisse“.</a:t>
            </a:r>
          </a:p>
          <a:p>
            <a:pPr marL="0" indent="0">
              <a:buNone/>
            </a:pPr>
            <a:r>
              <a:rPr lang="de-AT" sz="1600" dirty="0"/>
              <a:t>Wenn unsere Bedürfnisse nicht erfüllt sind, sind wir unzufrieden und es geht uns nicht gut.</a:t>
            </a:r>
          </a:p>
        </p:txBody>
      </p:sp>
      <p:pic>
        <p:nvPicPr>
          <p:cNvPr id="7" name="Grafik 6" descr="Ein Bild, das Text enthält.&#10;&#10;Automatisch generierte Beschreibung">
            <a:extLst>
              <a:ext uri="{FF2B5EF4-FFF2-40B4-BE49-F238E27FC236}">
                <a16:creationId xmlns:a16="http://schemas.microsoft.com/office/drawing/2014/main" id="{B1105695-F3EC-864F-0880-B9D554DDE3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9300" y="3028950"/>
            <a:ext cx="9062385" cy="3167125"/>
          </a:xfrm>
          <a:prstGeom prst="rect">
            <a:avLst/>
          </a:prstGeom>
        </p:spPr>
      </p:pic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5554744-0225-FB04-9184-8BC8BF919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Marktwoche mit jugendstärken.at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C7ED37B-4B6D-6167-B42A-21821828AF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C9FD6FC-4986-6846-9893-67991D57D708}" type="slidenum">
              <a:rPr lang="de-DE" smtClean="0"/>
              <a:pPr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46582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Inhaltsplatzhalter 18" descr="Ein Bild, das Text, Menschliches Gesicht, Screenshot, Cartoon enthält.&#10;&#10;Automatisch generierte Beschreibung">
            <a:extLst>
              <a:ext uri="{FF2B5EF4-FFF2-40B4-BE49-F238E27FC236}">
                <a16:creationId xmlns:a16="http://schemas.microsoft.com/office/drawing/2014/main" id="{765B9FB2-F9A0-B968-1625-E08DB21DC89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85383" y="970278"/>
            <a:ext cx="6421234" cy="5615222"/>
          </a:xfr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3B850E4D-1C3C-C466-D864-751A045E3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Empathiekarte</a:t>
            </a:r>
            <a:r>
              <a:rPr lang="de-AT" dirty="0"/>
              <a:t> &amp; </a:t>
            </a:r>
            <a:r>
              <a:rPr lang="de-AT" dirty="0" err="1"/>
              <a:t>bedürfnisse</a:t>
            </a:r>
            <a:endParaRPr lang="de-AT" dirty="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8086001F-4683-8B49-C2B7-B5610388D7BB}"/>
              </a:ext>
            </a:extLst>
          </p:cNvPr>
          <p:cNvSpPr/>
          <p:nvPr/>
        </p:nvSpPr>
        <p:spPr>
          <a:xfrm>
            <a:off x="3696395" y="1617248"/>
            <a:ext cx="1368000" cy="1080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39700" dist="38100" dir="2700000" sx="104000" sy="104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>
                <a:solidFill>
                  <a:schemeClr val="tx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Oh…schon wieder zu spät, ich muss den Artikel noch fertig schreiben. </a:t>
            </a: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64B0A2DE-5088-2D8B-B893-BF4E674D52A8}"/>
              </a:ext>
            </a:extLst>
          </p:cNvPr>
          <p:cNvSpPr/>
          <p:nvPr/>
        </p:nvSpPr>
        <p:spPr>
          <a:xfrm>
            <a:off x="3645480" y="3059662"/>
            <a:ext cx="1368000" cy="1080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39700" dist="38100" dir="2700000" sx="104000" sy="104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>
                <a:solidFill>
                  <a:schemeClr val="tx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Du arbeitest zu viel - magst du am Wochenende zu uns kommen?</a:t>
            </a: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CB85D6C5-A886-9F28-92EE-0C06D40415C1}"/>
              </a:ext>
            </a:extLst>
          </p:cNvPr>
          <p:cNvSpPr/>
          <p:nvPr/>
        </p:nvSpPr>
        <p:spPr>
          <a:xfrm>
            <a:off x="8047409" y="2215568"/>
            <a:ext cx="1368000" cy="1080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39700" dist="38100" dir="2700000" sx="104000" sy="104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>
                <a:solidFill>
                  <a:schemeClr val="tx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ein schönes Kleid im Schaufenster</a:t>
            </a: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50F88713-B00C-D75B-B528-6F8D660FF688}"/>
              </a:ext>
            </a:extLst>
          </p:cNvPr>
          <p:cNvSpPr/>
          <p:nvPr/>
        </p:nvSpPr>
        <p:spPr>
          <a:xfrm>
            <a:off x="8173229" y="3661895"/>
            <a:ext cx="1368000" cy="1080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39700" dist="38100" dir="2700000" sx="104000" sy="104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 err="1">
                <a:solidFill>
                  <a:schemeClr val="tx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Kolleg:innen</a:t>
            </a:r>
            <a:endParaRPr lang="de-DE" sz="1100" dirty="0">
              <a:solidFill>
                <a:schemeClr val="tx1"/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8A671D24-0E60-C09A-F2C6-9532825C8A9D}"/>
              </a:ext>
            </a:extLst>
          </p:cNvPr>
          <p:cNvSpPr/>
          <p:nvPr/>
        </p:nvSpPr>
        <p:spPr>
          <a:xfrm>
            <a:off x="6729682" y="3134509"/>
            <a:ext cx="1368000" cy="1080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39700" dist="38100" dir="2700000" sx="104000" sy="104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>
                <a:solidFill>
                  <a:schemeClr val="tx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einen Schreibtisch mit vielen Notiz-Zetteln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74B31357-5F1E-8A01-C067-24455324BB99}"/>
              </a:ext>
            </a:extLst>
          </p:cNvPr>
          <p:cNvSpPr/>
          <p:nvPr/>
        </p:nvSpPr>
        <p:spPr>
          <a:xfrm>
            <a:off x="6566869" y="1605207"/>
            <a:ext cx="1368000" cy="1080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39700" dist="38100" dir="2700000" sx="104000" sy="104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>
                <a:solidFill>
                  <a:schemeClr val="tx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Wieso ist mein Rücken so verspannt? </a:t>
            </a: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8875100C-4858-5D68-B3CD-73FF5B8C605A}"/>
              </a:ext>
            </a:extLst>
          </p:cNvPr>
          <p:cNvSpPr/>
          <p:nvPr/>
        </p:nvSpPr>
        <p:spPr>
          <a:xfrm>
            <a:off x="7825879" y="5362598"/>
            <a:ext cx="1368000" cy="1080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39700" dist="38100" dir="2700000" sx="104000" sy="104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>
                <a:solidFill>
                  <a:schemeClr val="tx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träumt von der großen Liebe</a:t>
            </a:r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E290EEE3-30F6-2F0A-1E51-45B6A36B330F}"/>
              </a:ext>
            </a:extLst>
          </p:cNvPr>
          <p:cNvSpPr/>
          <p:nvPr/>
        </p:nvSpPr>
        <p:spPr>
          <a:xfrm>
            <a:off x="1175383" y="3349644"/>
            <a:ext cx="1368000" cy="1080000"/>
          </a:xfrm>
          <a:prstGeom prst="rect">
            <a:avLst/>
          </a:prstGeom>
          <a:solidFill>
            <a:schemeClr val="accent4">
              <a:lumMod val="90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>
            <a:outerShdw blurRad="139700" dist="38100" dir="2700000" sx="103000" sy="103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50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etwas Neues sehen/lernen</a:t>
            </a: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49309889-A3DB-5DAF-377A-22D22A4A42E5}"/>
              </a:ext>
            </a:extLst>
          </p:cNvPr>
          <p:cNvSpPr/>
          <p:nvPr/>
        </p:nvSpPr>
        <p:spPr>
          <a:xfrm>
            <a:off x="2484350" y="1059066"/>
            <a:ext cx="1368000" cy="1080000"/>
          </a:xfrm>
          <a:prstGeom prst="rect">
            <a:avLst/>
          </a:prstGeom>
          <a:solidFill>
            <a:schemeClr val="accent4">
              <a:lumMod val="90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>
            <a:outerShdw blurRad="139700" dist="38100" dir="2700000" sx="103000" sy="103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50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Ruhe</a:t>
            </a:r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AA28E1F9-1028-F9D9-3D2B-7FE6B3693D17}"/>
              </a:ext>
            </a:extLst>
          </p:cNvPr>
          <p:cNvSpPr/>
          <p:nvPr/>
        </p:nvSpPr>
        <p:spPr>
          <a:xfrm>
            <a:off x="9834662" y="3315908"/>
            <a:ext cx="1368000" cy="1080000"/>
          </a:xfrm>
          <a:prstGeom prst="rect">
            <a:avLst/>
          </a:prstGeom>
          <a:solidFill>
            <a:schemeClr val="accent4">
              <a:lumMod val="90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>
            <a:outerShdw blurRad="139700" dist="38100" dir="2700000" sx="103000" sy="103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50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Unabhängigkeit</a:t>
            </a:r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10769E0E-C811-3172-051C-EBBF0EA21E8C}"/>
              </a:ext>
            </a:extLst>
          </p:cNvPr>
          <p:cNvSpPr/>
          <p:nvPr/>
        </p:nvSpPr>
        <p:spPr>
          <a:xfrm>
            <a:off x="7809899" y="899219"/>
            <a:ext cx="1368000" cy="1080000"/>
          </a:xfrm>
          <a:prstGeom prst="rect">
            <a:avLst/>
          </a:prstGeom>
          <a:solidFill>
            <a:schemeClr val="accent4">
              <a:lumMod val="90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>
            <a:outerShdw blurRad="139700" dist="38100" dir="2700000" sx="103000" sy="103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50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Entspannung</a:t>
            </a:r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9AE06C61-0DE9-D3B0-9F78-9D7F7515B8A1}"/>
              </a:ext>
            </a:extLst>
          </p:cNvPr>
          <p:cNvSpPr/>
          <p:nvPr/>
        </p:nvSpPr>
        <p:spPr>
          <a:xfrm>
            <a:off x="9834662" y="1979662"/>
            <a:ext cx="1368000" cy="1080000"/>
          </a:xfrm>
          <a:prstGeom prst="rect">
            <a:avLst/>
          </a:prstGeom>
          <a:solidFill>
            <a:schemeClr val="accent4">
              <a:lumMod val="90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>
            <a:outerShdw blurRad="139700" dist="38100" dir="2700000" sx="103000" sy="103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50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kreativ sein</a:t>
            </a:r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76469278-0822-54F5-109B-AC3D8C63A5AD}"/>
              </a:ext>
            </a:extLst>
          </p:cNvPr>
          <p:cNvSpPr/>
          <p:nvPr/>
        </p:nvSpPr>
        <p:spPr>
          <a:xfrm>
            <a:off x="2420144" y="3656519"/>
            <a:ext cx="1368000" cy="1080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39700" dist="38100" dir="2700000" sx="104000" sy="104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>
                <a:solidFill>
                  <a:schemeClr val="tx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Hörbuch über Spanien (ihr Urlaubsziel)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3C18CD36-C385-F44A-25C4-375288FA38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Marktwoche mit jugendstärken.at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FCD6DA8-AAB8-3F8B-E709-2693272109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C9FD6FC-4986-6846-9893-67991D57D708}" type="slidenum">
              <a:rPr lang="de-DE" smtClean="0"/>
              <a:pPr/>
              <a:t>24</a:t>
            </a:fld>
            <a:endParaRPr lang="de-DE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B820F2FB-E0EC-4892-771C-2F073A425C9D}"/>
              </a:ext>
            </a:extLst>
          </p:cNvPr>
          <p:cNvSpPr/>
          <p:nvPr/>
        </p:nvSpPr>
        <p:spPr>
          <a:xfrm>
            <a:off x="871865" y="5045427"/>
            <a:ext cx="1368000" cy="1080000"/>
          </a:xfrm>
          <a:prstGeom prst="rect">
            <a:avLst/>
          </a:prstGeom>
          <a:solidFill>
            <a:schemeClr val="accent4">
              <a:lumMod val="90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>
            <a:outerShdw blurRad="139700" dist="38100" dir="2700000" sx="103000" sy="103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50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Anerkennung</a:t>
            </a:r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AA6B0CC0-0953-A7F0-2A0E-ACF074A5BB19}"/>
              </a:ext>
            </a:extLst>
          </p:cNvPr>
          <p:cNvSpPr/>
          <p:nvPr/>
        </p:nvSpPr>
        <p:spPr>
          <a:xfrm>
            <a:off x="2201383" y="5247886"/>
            <a:ext cx="1368000" cy="1080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39700" dist="38100" dir="2700000" sx="104000" sy="104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>
                <a:solidFill>
                  <a:schemeClr val="tx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Mache ich meinen Job gut genug?</a:t>
            </a:r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0C5F819A-ACC2-B268-2CAE-BE3EE7660BBC}"/>
              </a:ext>
            </a:extLst>
          </p:cNvPr>
          <p:cNvSpPr/>
          <p:nvPr/>
        </p:nvSpPr>
        <p:spPr>
          <a:xfrm>
            <a:off x="5599245" y="4464460"/>
            <a:ext cx="1368000" cy="1080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39700" dist="38100" dir="2700000" sx="104000" sy="104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>
                <a:solidFill>
                  <a:schemeClr val="tx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Zu ihrer neuen Kollegin: „Kommst du in der Pause mit auf die Terrasse?“</a:t>
            </a:r>
          </a:p>
        </p:txBody>
      </p:sp>
    </p:spTree>
    <p:extLst>
      <p:ext uri="{BB962C8B-B14F-4D97-AF65-F5344CB8AC3E}">
        <p14:creationId xmlns:p14="http://schemas.microsoft.com/office/powerpoint/2010/main" val="36335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15AC31ED-A8F6-53AC-0A94-AC8F5C573969}"/>
              </a:ext>
            </a:extLst>
          </p:cNvPr>
          <p:cNvSpPr txBox="1">
            <a:spLocks/>
          </p:cNvSpPr>
          <p:nvPr/>
        </p:nvSpPr>
        <p:spPr>
          <a:xfrm>
            <a:off x="6240378" y="4113846"/>
            <a:ext cx="5205749" cy="162814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lIns="180000" tIns="0" rIns="18000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AT" sz="1800" b="1" dirty="0"/>
          </a:p>
          <a:p>
            <a:pPr marL="0" indent="0">
              <a:buNone/>
            </a:pPr>
            <a:r>
              <a:rPr lang="de-AT" sz="1800" b="1" dirty="0"/>
              <a:t>Bedürfnis-Statement</a:t>
            </a:r>
          </a:p>
          <a:p>
            <a:pPr marL="0" indent="0">
              <a:buNone/>
            </a:pPr>
            <a:r>
              <a:rPr lang="de-AT" sz="1600" dirty="0"/>
              <a:t>Anne braucht einen </a:t>
            </a:r>
            <a:r>
              <a:rPr lang="de-AT" sz="1600" i="1" u="sng" dirty="0"/>
              <a:t>ruhigen Platz</a:t>
            </a:r>
            <a:r>
              <a:rPr lang="de-AT" sz="1600" dirty="0"/>
              <a:t>, wo sie konzentriert arbeiten und </a:t>
            </a:r>
            <a:r>
              <a:rPr lang="de-AT" sz="1600" i="1" u="sng" dirty="0"/>
              <a:t>kreativ sein </a:t>
            </a:r>
            <a:r>
              <a:rPr lang="de-AT" sz="1600" dirty="0"/>
              <a:t>kann.</a:t>
            </a:r>
          </a:p>
          <a:p>
            <a:pPr lvl="1"/>
            <a:endParaRPr lang="de-AT" sz="1600" dirty="0"/>
          </a:p>
          <a:p>
            <a:pPr marL="457200" lvl="1" indent="0">
              <a:buNone/>
            </a:pPr>
            <a:endParaRPr lang="de-AT" sz="1600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B850E4D-1C3C-C466-D864-751A045E3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Bedürfnis-statement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5E0E4EB-5819-797D-5578-7A93B162026E}"/>
              </a:ext>
            </a:extLst>
          </p:cNvPr>
          <p:cNvSpPr txBox="1">
            <a:spLocks/>
          </p:cNvSpPr>
          <p:nvPr/>
        </p:nvSpPr>
        <p:spPr>
          <a:xfrm>
            <a:off x="505902" y="1930779"/>
            <a:ext cx="5022066" cy="321648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AT" sz="1800" b="1" dirty="0"/>
              <a:t>To-Do: </a:t>
            </a:r>
          </a:p>
          <a:p>
            <a:pPr lvl="1"/>
            <a:r>
              <a:rPr lang="de-AT" sz="1600" dirty="0"/>
              <a:t>Findet mind. 6 Bedürfnisse eurer Person</a:t>
            </a:r>
          </a:p>
          <a:p>
            <a:pPr marL="457200" lvl="1" indent="0">
              <a:buNone/>
            </a:pPr>
            <a:r>
              <a:rPr lang="de-AT" sz="1600" dirty="0"/>
              <a:t>    (oder Tier oder Pflanze)</a:t>
            </a:r>
          </a:p>
          <a:p>
            <a:pPr marL="457200" lvl="1" indent="0">
              <a:buNone/>
            </a:pPr>
            <a:endParaRPr lang="de-AT" sz="1600" dirty="0"/>
          </a:p>
          <a:p>
            <a:pPr lvl="1"/>
            <a:r>
              <a:rPr lang="de-AT" sz="1600" dirty="0"/>
              <a:t>Schreibt jedes Bedürfnis auf 1 Post-it </a:t>
            </a:r>
          </a:p>
          <a:p>
            <a:pPr marL="457200" lvl="1" indent="0">
              <a:buNone/>
            </a:pPr>
            <a:r>
              <a:rPr lang="de-AT" sz="1600" dirty="0"/>
              <a:t>    (andere Farbe bei Post-</a:t>
            </a:r>
            <a:r>
              <a:rPr lang="de-AT" sz="1600" dirty="0" err="1"/>
              <a:t>its</a:t>
            </a:r>
            <a:r>
              <a:rPr lang="de-AT" sz="1600" dirty="0"/>
              <a:t>) </a:t>
            </a:r>
          </a:p>
          <a:p>
            <a:pPr marL="457200" lvl="1" indent="0">
              <a:buNone/>
            </a:pPr>
            <a:endParaRPr lang="de-AT" sz="1600" dirty="0"/>
          </a:p>
          <a:p>
            <a:pPr lvl="1"/>
            <a:r>
              <a:rPr lang="de-AT" sz="1600" dirty="0"/>
              <a:t>Wählt die wichtigsten 2 Bedürfnisse aus</a:t>
            </a:r>
          </a:p>
          <a:p>
            <a:pPr lvl="1"/>
            <a:endParaRPr lang="de-AT" sz="1600" dirty="0"/>
          </a:p>
          <a:p>
            <a:pPr lvl="1"/>
            <a:r>
              <a:rPr lang="de-AT" sz="1600" dirty="0"/>
              <a:t>Formuliert mit diesen 2 Bedürfnissen ein Bedürfnisstatement</a:t>
            </a:r>
          </a:p>
          <a:p>
            <a:pPr lvl="1"/>
            <a:endParaRPr lang="de-AT" sz="1600" dirty="0"/>
          </a:p>
          <a:p>
            <a:pPr marL="457200" lvl="1" indent="0">
              <a:buNone/>
            </a:pPr>
            <a:endParaRPr lang="de-AT" sz="1600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FCA649D-39A2-8850-691F-E88248BF3D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Marktwoche mit jugendstärken.at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289AF0D-E3C2-DD53-5A2C-202031A578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C9FD6FC-4986-6846-9893-67991D57D708}" type="slidenum">
              <a:rPr lang="de-DE" smtClean="0"/>
              <a:pPr/>
              <a:t>25</a:t>
            </a:fld>
            <a:endParaRPr lang="de-DE"/>
          </a:p>
        </p:txBody>
      </p:sp>
      <p:pic>
        <p:nvPicPr>
          <p:cNvPr id="8" name="Grafik 7" descr="Ein Bild, das computer, Computer, Clipart, Menschliches Gesicht enthält.&#10;&#10;Automatisch generierte Beschreibung">
            <a:extLst>
              <a:ext uri="{FF2B5EF4-FFF2-40B4-BE49-F238E27FC236}">
                <a16:creationId xmlns:a16="http://schemas.microsoft.com/office/drawing/2014/main" id="{FB1215C6-3113-D83E-E54E-7EC12C37F3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1857" y="2060596"/>
            <a:ext cx="2446421" cy="2247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492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850E4D-1C3C-C466-D864-751A045E3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Design thinking: brainstorming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5E0E4EB-5819-797D-5578-7A93B162026E}"/>
              </a:ext>
            </a:extLst>
          </p:cNvPr>
          <p:cNvSpPr txBox="1">
            <a:spLocks/>
          </p:cNvSpPr>
          <p:nvPr/>
        </p:nvSpPr>
        <p:spPr>
          <a:xfrm>
            <a:off x="529817" y="3096877"/>
            <a:ext cx="5804881" cy="3216481"/>
          </a:xfrm>
          <a:prstGeom prst="rect">
            <a:avLst/>
          </a:prstGeom>
        </p:spPr>
        <p:txBody>
          <a:bodyPr vert="horz" lIns="0" tIns="0" rIns="0" bIns="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AT" sz="1800" b="1" dirty="0"/>
              <a:t>To-Do: </a:t>
            </a:r>
          </a:p>
          <a:p>
            <a:pPr lvl="1"/>
            <a:r>
              <a:rPr lang="de-AT" sz="1600" dirty="0"/>
              <a:t>2 Minuten Zeit</a:t>
            </a:r>
          </a:p>
          <a:p>
            <a:pPr marL="457200" lvl="1" indent="0">
              <a:buNone/>
            </a:pPr>
            <a:endParaRPr lang="de-AT" sz="1600" dirty="0"/>
          </a:p>
          <a:p>
            <a:pPr lvl="1"/>
            <a:r>
              <a:rPr lang="de-AT" sz="1600" dirty="0"/>
              <a:t>so viele Ideen wie möglich sammeln</a:t>
            </a:r>
          </a:p>
          <a:p>
            <a:pPr marL="457200" lvl="1" indent="0">
              <a:buNone/>
            </a:pPr>
            <a:endParaRPr lang="de-AT" sz="1600" dirty="0"/>
          </a:p>
          <a:p>
            <a:pPr lvl="1"/>
            <a:r>
              <a:rPr lang="de-AT" sz="1600" dirty="0"/>
              <a:t>jede Idee auf 1 Post-it </a:t>
            </a:r>
          </a:p>
          <a:p>
            <a:pPr lvl="1"/>
            <a:endParaRPr lang="de-AT" sz="1600" dirty="0"/>
          </a:p>
          <a:p>
            <a:pPr lvl="1"/>
            <a:r>
              <a:rPr lang="de-AT" sz="1600" dirty="0"/>
              <a:t>Ideen clustern</a:t>
            </a:r>
          </a:p>
          <a:p>
            <a:pPr lvl="1"/>
            <a:endParaRPr lang="de-AT" sz="1600" dirty="0"/>
          </a:p>
          <a:p>
            <a:pPr lvl="1"/>
            <a:r>
              <a:rPr lang="de-AT" sz="1600" dirty="0"/>
              <a:t>mit Klebepunkten Ideen bewerten (3 pro Person)</a:t>
            </a:r>
          </a:p>
          <a:p>
            <a:pPr lvl="1"/>
            <a:endParaRPr lang="de-AT" sz="1600" dirty="0"/>
          </a:p>
          <a:p>
            <a:pPr lvl="1"/>
            <a:r>
              <a:rPr lang="de-AT" sz="1600" dirty="0"/>
              <a:t>gemeinsam für die passendste Idee entscheiden</a:t>
            </a:r>
          </a:p>
          <a:p>
            <a:pPr lvl="1"/>
            <a:endParaRPr lang="de-AT" sz="1600" dirty="0"/>
          </a:p>
          <a:p>
            <a:pPr marL="457200" lvl="1" indent="0">
              <a:buNone/>
            </a:pPr>
            <a:endParaRPr lang="de-AT" sz="1600" dirty="0"/>
          </a:p>
        </p:txBody>
      </p:sp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185D1168-BB08-E29B-A8D0-914C8DC70E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5933" y="1514500"/>
            <a:ext cx="11280133" cy="1150323"/>
          </a:xfrm>
          <a:solidFill>
            <a:schemeClr val="accent1">
              <a:lumMod val="40000"/>
              <a:lumOff val="60000"/>
            </a:schemeClr>
          </a:solidFill>
        </p:spPr>
        <p:txBody>
          <a:bodyPr lIns="180000" rIns="180000">
            <a:normAutofit/>
          </a:bodyPr>
          <a:lstStyle/>
          <a:p>
            <a:pPr marL="0" indent="0">
              <a:buNone/>
            </a:pPr>
            <a:endParaRPr lang="de-AT" sz="1600" dirty="0"/>
          </a:p>
          <a:p>
            <a:pPr marL="0" indent="0">
              <a:buNone/>
            </a:pPr>
            <a:r>
              <a:rPr lang="de-AT" sz="1600" dirty="0"/>
              <a:t>… schnelle Methode, um in 2 Minuten viele Ideen zu finden – für ein Produkt oder eine Dienstleistung</a:t>
            </a:r>
          </a:p>
          <a:p>
            <a:pPr marL="0" indent="0">
              <a:buNone/>
            </a:pPr>
            <a:r>
              <a:rPr lang="de-AT" sz="1600" dirty="0"/>
              <a:t>… bedeutet: alle Ideen zulassen, ganz frei sein, auch wilde und verrückte Ideen sind gefragt!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BC0AF08-B527-CF14-402C-B6AB155940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Marktwoche mit jugendstärken.at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67FF946-66D4-0EC9-0707-8F92F8EFA1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C9FD6FC-4986-6846-9893-67991D57D708}" type="slidenum">
              <a:rPr lang="de-DE" smtClean="0"/>
              <a:pPr/>
              <a:t>26</a:t>
            </a:fld>
            <a:endParaRPr lang="de-DE"/>
          </a:p>
        </p:txBody>
      </p:sp>
      <p:pic>
        <p:nvPicPr>
          <p:cNvPr id="8" name="Grafik 7" descr="Ein Bild, das Kinderkunst, Zeichnung, Clipart, Design enthält.&#10;&#10;Automatisch generierte Beschreibung">
            <a:extLst>
              <a:ext uri="{FF2B5EF4-FFF2-40B4-BE49-F238E27FC236}">
                <a16:creationId xmlns:a16="http://schemas.microsoft.com/office/drawing/2014/main" id="{FE478D1E-C6C2-503E-9E66-FB8817823B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3400" y="2761464"/>
            <a:ext cx="2768600" cy="367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918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850E4D-1C3C-C466-D864-751A045E3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Design thinking: prototyping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5E0E4EB-5819-797D-5578-7A93B162026E}"/>
              </a:ext>
            </a:extLst>
          </p:cNvPr>
          <p:cNvSpPr txBox="1">
            <a:spLocks/>
          </p:cNvSpPr>
          <p:nvPr/>
        </p:nvSpPr>
        <p:spPr>
          <a:xfrm>
            <a:off x="529817" y="3439962"/>
            <a:ext cx="5973459" cy="287339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AT" sz="1800" b="1" dirty="0"/>
              <a:t>To-Do: </a:t>
            </a:r>
          </a:p>
          <a:p>
            <a:pPr lvl="1"/>
            <a:r>
              <a:rPr lang="de-AT" sz="1600" dirty="0"/>
              <a:t>Zeichnet oder bastelt euren Prototyp.</a:t>
            </a:r>
          </a:p>
          <a:p>
            <a:pPr lvl="1"/>
            <a:endParaRPr lang="de-AT" sz="1600" dirty="0"/>
          </a:p>
          <a:p>
            <a:pPr lvl="1"/>
            <a:r>
              <a:rPr lang="de-AT" sz="1600" dirty="0"/>
              <a:t>Z. B. mit Lego, Knetmasse, Bastelmaterialien, Textilien, Holz, Metall, Filz, Wolle, …</a:t>
            </a:r>
          </a:p>
          <a:p>
            <a:pPr marL="457200" lvl="1" indent="0">
              <a:buNone/>
            </a:pPr>
            <a:endParaRPr lang="de-AT" sz="1600" dirty="0"/>
          </a:p>
          <a:p>
            <a:pPr lvl="1"/>
            <a:r>
              <a:rPr lang="de-AT" sz="1600" dirty="0"/>
              <a:t>Ihr könnt auch ein Video drehen oder auf andere Art eure Idee darstellen.</a:t>
            </a:r>
          </a:p>
          <a:p>
            <a:pPr marL="457200" lvl="1" indent="0">
              <a:buNone/>
            </a:pPr>
            <a:endParaRPr lang="de-AT" sz="1600" dirty="0"/>
          </a:p>
          <a:p>
            <a:pPr lvl="1"/>
            <a:r>
              <a:rPr lang="de-AT" sz="1600" dirty="0"/>
              <a:t>Ihr habt 10 Minuten Zeit</a:t>
            </a:r>
          </a:p>
          <a:p>
            <a:pPr lvl="1"/>
            <a:endParaRPr lang="de-AT" sz="1600" dirty="0"/>
          </a:p>
          <a:p>
            <a:pPr marL="457200" lvl="1" indent="0">
              <a:buNone/>
            </a:pPr>
            <a:endParaRPr lang="de-AT" sz="1600" dirty="0"/>
          </a:p>
          <a:p>
            <a:pPr marL="457200" lvl="1" indent="0">
              <a:buNone/>
            </a:pPr>
            <a:endParaRPr lang="de-AT" sz="1600" dirty="0"/>
          </a:p>
          <a:p>
            <a:pPr lvl="1"/>
            <a:endParaRPr lang="de-AT" sz="1600" dirty="0"/>
          </a:p>
          <a:p>
            <a:pPr marL="457200" lvl="1" indent="0">
              <a:buNone/>
            </a:pPr>
            <a:endParaRPr lang="de-AT" sz="1600" dirty="0"/>
          </a:p>
        </p:txBody>
      </p:sp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185D1168-BB08-E29B-A8D0-914C8DC70E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5933" y="1514500"/>
            <a:ext cx="11280133" cy="1371919"/>
          </a:xfrm>
          <a:solidFill>
            <a:schemeClr val="accent1">
              <a:lumMod val="40000"/>
              <a:lumOff val="60000"/>
            </a:schemeClr>
          </a:solidFill>
        </p:spPr>
        <p:txBody>
          <a:bodyPr lIns="180000" rIns="180000">
            <a:normAutofit/>
          </a:bodyPr>
          <a:lstStyle/>
          <a:p>
            <a:pPr marL="0" indent="0">
              <a:buNone/>
            </a:pPr>
            <a:endParaRPr lang="de-AT" sz="1600" dirty="0"/>
          </a:p>
          <a:p>
            <a:pPr marL="0" indent="0">
              <a:buNone/>
            </a:pPr>
            <a:r>
              <a:rPr lang="de-AT" sz="1600" dirty="0"/>
              <a:t>Ein Prototyp ist eine schnelle und einfache Darstellung deiner Idee.</a:t>
            </a:r>
          </a:p>
          <a:p>
            <a:pPr marL="0" indent="0">
              <a:buNone/>
            </a:pPr>
            <a:r>
              <a:rPr lang="de-AT" sz="1600" dirty="0"/>
              <a:t>Das kann vieles sein: eine Zeichnung, etwas Gebautes, ein Rollenspiel, ein Video …</a:t>
            </a:r>
          </a:p>
          <a:p>
            <a:pPr marL="0" indent="0">
              <a:buNone/>
            </a:pPr>
            <a:r>
              <a:rPr lang="de-AT" sz="1600" dirty="0"/>
              <a:t>Ziel: Mit einem Prototypen kann man die Idee anderen besser erklären.</a:t>
            </a:r>
          </a:p>
        </p:txBody>
      </p:sp>
      <p:pic>
        <p:nvPicPr>
          <p:cNvPr id="11" name="Grafik 10" descr="Ein Bild, das rot enthält.&#10;&#10;Automatisch generierte Beschreibung mit mittlerer Zuverlässigkeit">
            <a:extLst>
              <a:ext uri="{FF2B5EF4-FFF2-40B4-BE49-F238E27FC236}">
                <a16:creationId xmlns:a16="http://schemas.microsoft.com/office/drawing/2014/main" id="{C31A5A21-7DED-CB9D-0F71-99B3A44773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1473" y="4084889"/>
            <a:ext cx="2460709" cy="2096473"/>
          </a:xfrm>
          <a:prstGeom prst="rect">
            <a:avLst/>
          </a:prstGeom>
        </p:spPr>
      </p:pic>
      <p:pic>
        <p:nvPicPr>
          <p:cNvPr id="13" name="Grafik 12" descr="Ein Bild, das Zeichnung, Clipart, Entwurf, Darstellung enthält.&#10;&#10;Automatisch generierte Beschreibung">
            <a:extLst>
              <a:ext uri="{FF2B5EF4-FFF2-40B4-BE49-F238E27FC236}">
                <a16:creationId xmlns:a16="http://schemas.microsoft.com/office/drawing/2014/main" id="{DD37ABB0-36B8-3439-D1F9-6A7C4B38C6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3276" y="2884309"/>
            <a:ext cx="2820186" cy="2873397"/>
          </a:xfrm>
          <a:prstGeom prst="rect">
            <a:avLst/>
          </a:prstGeom>
        </p:spPr>
      </p:pic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DDEDCE4-C0DE-D884-511B-E76B74EC66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Marktwoche mit jugendstärken.at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F961480-FBC7-29F6-2975-29A80956C3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C9FD6FC-4986-6846-9893-67991D57D708}" type="slidenum">
              <a:rPr lang="de-DE" smtClean="0"/>
              <a:pPr/>
              <a:t>27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0186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850E4D-1C3C-C466-D864-751A045E3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Prototyp präsentieren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5E0E4EB-5819-797D-5578-7A93B162026E}"/>
              </a:ext>
            </a:extLst>
          </p:cNvPr>
          <p:cNvSpPr txBox="1">
            <a:spLocks/>
          </p:cNvSpPr>
          <p:nvPr/>
        </p:nvSpPr>
        <p:spPr>
          <a:xfrm>
            <a:off x="606935" y="2288380"/>
            <a:ext cx="5804881" cy="337888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AT" b="1" dirty="0" err="1"/>
              <a:t>To</a:t>
            </a:r>
            <a:r>
              <a:rPr lang="de-AT" b="1" dirty="0"/>
              <a:t>-Do: </a:t>
            </a:r>
          </a:p>
          <a:p>
            <a:pPr marL="0" indent="0">
              <a:buNone/>
            </a:pPr>
            <a:endParaRPr lang="de-AT" b="1" dirty="0"/>
          </a:p>
          <a:p>
            <a:pPr lvl="1"/>
            <a:r>
              <a:rPr lang="de-AT" dirty="0"/>
              <a:t>Jedes Team präsentiert seinen Prototyp</a:t>
            </a:r>
          </a:p>
          <a:p>
            <a:pPr marL="457200" lvl="1" indent="0">
              <a:buNone/>
            </a:pPr>
            <a:endParaRPr lang="de-AT" dirty="0"/>
          </a:p>
          <a:p>
            <a:pPr lvl="1"/>
            <a:r>
              <a:rPr lang="de-AT" dirty="0"/>
              <a:t>Präsentation: max. 2 Minuten</a:t>
            </a:r>
          </a:p>
          <a:p>
            <a:pPr lvl="1"/>
            <a:endParaRPr lang="de-AT" dirty="0"/>
          </a:p>
          <a:p>
            <a:pPr lvl="1"/>
            <a:r>
              <a:rPr lang="de-AT" dirty="0"/>
              <a:t>Idee erklären &amp; auf Bedürfnisse eingehen</a:t>
            </a:r>
          </a:p>
          <a:p>
            <a:pPr lvl="1"/>
            <a:endParaRPr lang="de-AT" dirty="0"/>
          </a:p>
          <a:p>
            <a:pPr lvl="1"/>
            <a:r>
              <a:rPr lang="de-AT" b="1" dirty="0"/>
              <a:t>Feedback</a:t>
            </a:r>
            <a:r>
              <a:rPr lang="de-AT" dirty="0"/>
              <a:t> von anderen einholen</a:t>
            </a:r>
          </a:p>
          <a:p>
            <a:pPr marL="457200" lvl="1" indent="0">
              <a:buNone/>
            </a:pPr>
            <a:endParaRPr lang="de-AT" dirty="0"/>
          </a:p>
          <a:p>
            <a:pPr marL="457200" lvl="1" indent="0">
              <a:buNone/>
            </a:pPr>
            <a:endParaRPr lang="de-AT" dirty="0"/>
          </a:p>
          <a:p>
            <a:pPr lvl="1"/>
            <a:endParaRPr lang="de-AT" dirty="0"/>
          </a:p>
          <a:p>
            <a:pPr marL="457200" lvl="1" indent="0">
              <a:buNone/>
            </a:pPr>
            <a:endParaRPr lang="de-AT" dirty="0"/>
          </a:p>
        </p:txBody>
      </p:sp>
      <p:pic>
        <p:nvPicPr>
          <p:cNvPr id="8" name="Grafik 7" descr="Ein Bild, das Smiley, Zeichnung, Clipart, Cartoon enthält.&#10;&#10;Automatisch generierte Beschreibung">
            <a:extLst>
              <a:ext uri="{FF2B5EF4-FFF2-40B4-BE49-F238E27FC236}">
                <a16:creationId xmlns:a16="http://schemas.microsoft.com/office/drawing/2014/main" id="{C1773342-C8A9-584C-4C2F-030A3D6E40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3827" y="1811564"/>
            <a:ext cx="2801886" cy="4149562"/>
          </a:xfrm>
          <a:prstGeom prst="rect">
            <a:avLst/>
          </a:prstGeom>
        </p:spPr>
      </p:pic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D6F790A-41D4-0E84-E5E9-660282CCBC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Marktwoche mit jugendstärken.at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11B47AF2-CE4B-0873-96F9-B5837D6A72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C9FD6FC-4986-6846-9893-67991D57D708}" type="slidenum">
              <a:rPr lang="de-DE" smtClean="0"/>
              <a:pPr/>
              <a:t>28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49432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850E4D-1C3C-C466-D864-751A045E3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2532185"/>
            <a:ext cx="10799064" cy="2409400"/>
          </a:xfrm>
          <a:solidFill>
            <a:schemeClr val="accent1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 anchor="ctr" anchorCtr="0">
            <a:noAutofit/>
          </a:bodyPr>
          <a:lstStyle/>
          <a:p>
            <a:pPr algn="ctr"/>
            <a:r>
              <a:rPr lang="de-AT" sz="4000" dirty="0">
                <a:solidFill>
                  <a:schemeClr val="bg1"/>
                </a:solidFill>
              </a:rPr>
              <a:t>Tag 3 </a:t>
            </a:r>
            <a:br>
              <a:rPr lang="de-AT" sz="4000" dirty="0">
                <a:solidFill>
                  <a:schemeClr val="bg1"/>
                </a:solidFill>
              </a:rPr>
            </a:br>
            <a:br>
              <a:rPr lang="de-AT" sz="4000" dirty="0">
                <a:solidFill>
                  <a:schemeClr val="bg1"/>
                </a:solidFill>
              </a:rPr>
            </a:br>
            <a:r>
              <a:rPr lang="de-AT" sz="4000" dirty="0">
                <a:solidFill>
                  <a:schemeClr val="bg1"/>
                </a:solidFill>
              </a:rPr>
              <a:t>verkauf planen, preis berechnen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3228EFC4-9AC8-FAB1-F099-465A510EFD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Marktwoche mit jugendstärken.at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59FC360-1EBC-6E68-BB10-5936651FF5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C9FD6FC-4986-6846-9893-67991D57D708}" type="slidenum">
              <a:rPr lang="de-DE" smtClean="0"/>
              <a:pPr/>
              <a:t>29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363722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850E4D-1C3C-C466-D864-751A045E3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Erfindungen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1845EB7-E657-54C7-8FFD-EC2D87D062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573" y="1793175"/>
            <a:ext cx="11280133" cy="1093244"/>
          </a:xfrm>
        </p:spPr>
        <p:txBody>
          <a:bodyPr/>
          <a:lstStyle/>
          <a:p>
            <a:r>
              <a:rPr lang="de-AT" dirty="0"/>
              <a:t>Welche 3 Erfindungen verbessern euer Leben?</a:t>
            </a:r>
          </a:p>
          <a:p>
            <a:r>
              <a:rPr lang="de-AT" dirty="0"/>
              <a:t>Schreibt jede Idee auf ein Post-it.</a:t>
            </a:r>
          </a:p>
        </p:txBody>
      </p:sp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09E0C9A4-C1F6-5A06-E811-D68DC19E6BA5}"/>
              </a:ext>
            </a:extLst>
          </p:cNvPr>
          <p:cNvSpPr txBox="1">
            <a:spLocks/>
          </p:cNvSpPr>
          <p:nvPr/>
        </p:nvSpPr>
        <p:spPr>
          <a:xfrm>
            <a:off x="469787" y="3429000"/>
            <a:ext cx="11280133" cy="143875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AT" dirty="0"/>
              <a:t>Warum sind diese Erfindungen wichtig für euch?</a:t>
            </a:r>
          </a:p>
          <a:p>
            <a:r>
              <a:rPr lang="de-AT" dirty="0"/>
              <a:t>Welche Probleme werden damit gelöst?</a:t>
            </a:r>
          </a:p>
          <a:p>
            <a:r>
              <a:rPr lang="de-AT" dirty="0"/>
              <a:t>Wer von euch nutzt diese Erfindung regelmäßig?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5520A19-40E3-F8A0-36F1-B7D52B0C5A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Marktwoche mit jugendstärken.at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08C137F-157E-0E3B-779F-85C3F66F0B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C9FD6FC-4986-6846-9893-67991D57D708}" type="slidenum">
              <a:rPr lang="de-DE" smtClean="0"/>
              <a:pPr/>
              <a:t>3</a:t>
            </a:fld>
            <a:endParaRPr lang="de-DE"/>
          </a:p>
        </p:txBody>
      </p:sp>
      <p:pic>
        <p:nvPicPr>
          <p:cNvPr id="9" name="Grafik 8" descr="Ein Bild, das Zeichnung, Kinderkunst, Cartoon, Clipart enthält.&#10;&#10;Automatisch generierte Beschreibung">
            <a:extLst>
              <a:ext uri="{FF2B5EF4-FFF2-40B4-BE49-F238E27FC236}">
                <a16:creationId xmlns:a16="http://schemas.microsoft.com/office/drawing/2014/main" id="{301B87D8-8260-4AD8-391C-3CA8425B2D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2068" y="2193159"/>
            <a:ext cx="4500538" cy="2471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326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850E4D-1C3C-C466-D864-751A045E3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Übungen für </a:t>
            </a:r>
            <a:r>
              <a:rPr lang="de-AT" dirty="0" err="1"/>
              <a:t>körper</a:t>
            </a:r>
            <a:r>
              <a:rPr lang="de-AT" dirty="0"/>
              <a:t> &amp; geist</a:t>
            </a:r>
          </a:p>
        </p:txBody>
      </p:sp>
      <p:pic>
        <p:nvPicPr>
          <p:cNvPr id="10" name="Grafik 9" descr="Ein Bild, das Tisch enthält.&#10;&#10;Automatisch generierte Beschreibung">
            <a:extLst>
              <a:ext uri="{FF2B5EF4-FFF2-40B4-BE49-F238E27FC236}">
                <a16:creationId xmlns:a16="http://schemas.microsoft.com/office/drawing/2014/main" id="{D2F6A367-B397-27FC-FCC4-ED854BA31C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8389" y="1290111"/>
            <a:ext cx="4875220" cy="898198"/>
          </a:xfrm>
          <a:prstGeom prst="rect">
            <a:avLst/>
          </a:prstGeom>
        </p:spPr>
      </p:pic>
      <p:sp>
        <p:nvSpPr>
          <p:cNvPr id="15" name="Textfeld 14">
            <a:extLst>
              <a:ext uri="{FF2B5EF4-FFF2-40B4-BE49-F238E27FC236}">
                <a16:creationId xmlns:a16="http://schemas.microsoft.com/office/drawing/2014/main" id="{A7904D29-C8E4-3724-F05F-DDB0B73B9472}"/>
              </a:ext>
            </a:extLst>
          </p:cNvPr>
          <p:cNvSpPr txBox="1"/>
          <p:nvPr/>
        </p:nvSpPr>
        <p:spPr>
          <a:xfrm>
            <a:off x="3129106" y="5940075"/>
            <a:ext cx="6096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sz="1000" dirty="0" err="1"/>
              <a:t>www.youthstart.eu</a:t>
            </a:r>
            <a:r>
              <a:rPr lang="de-AT" sz="1000" dirty="0"/>
              <a:t>/de/</a:t>
            </a:r>
            <a:r>
              <a:rPr lang="de-AT" sz="1000" dirty="0" err="1"/>
              <a:t>warmup</a:t>
            </a:r>
            <a:r>
              <a:rPr lang="de-AT" sz="1000" dirty="0"/>
              <a:t>/</a:t>
            </a:r>
          </a:p>
        </p:txBody>
      </p:sp>
      <p:pic>
        <p:nvPicPr>
          <p:cNvPr id="5" name="Grafik 4">
            <a:hlinkClick r:id="rId3"/>
            <a:extLst>
              <a:ext uri="{FF2B5EF4-FFF2-40B4-BE49-F238E27FC236}">
                <a16:creationId xmlns:a16="http://schemas.microsoft.com/office/drawing/2014/main" id="{E13346ED-CDC4-1AB6-F1B5-28E81F79B4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9106" y="2236966"/>
            <a:ext cx="5933785" cy="3748452"/>
          </a:xfrm>
          <a:prstGeom prst="rect">
            <a:avLst/>
          </a:prstGeom>
        </p:spPr>
      </p:pic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90C3A2B9-D790-5A55-07AB-4541E8B9CB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Marktwoche mit jugendstärken.at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EA57E50-5CBE-6AD1-9CFC-731A7D6F4A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C9FD6FC-4986-6846-9893-67991D57D708}" type="slidenum">
              <a:rPr lang="de-DE" smtClean="0"/>
              <a:pPr/>
              <a:t>30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3730438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850E4D-1C3C-C466-D864-751A045E3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checkpoint</a:t>
            </a:r>
            <a:endParaRPr lang="de-AT" dirty="0"/>
          </a:p>
        </p:txBody>
      </p:sp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5A7EEF92-A29B-3EFA-B450-B50D42F006A7}"/>
              </a:ext>
            </a:extLst>
          </p:cNvPr>
          <p:cNvSpPr txBox="1">
            <a:spLocks/>
          </p:cNvSpPr>
          <p:nvPr/>
        </p:nvSpPr>
        <p:spPr>
          <a:xfrm>
            <a:off x="6515762" y="2383172"/>
            <a:ext cx="5371438" cy="32999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AT" b="1" dirty="0"/>
              <a:t>Inhalte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de-AT" b="1" dirty="0"/>
          </a:p>
          <a:p>
            <a:pPr lvl="1"/>
            <a:r>
              <a:rPr lang="de-AT" dirty="0"/>
              <a:t>bisherige Inhalte spielerisch wiederholen </a:t>
            </a:r>
          </a:p>
          <a:p>
            <a:pPr marL="457200" lvl="1" indent="0">
              <a:buNone/>
            </a:pPr>
            <a:endParaRPr lang="de-AT" dirty="0"/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0BDB131A-5F40-86D0-06FC-DE832ADECCF6}"/>
              </a:ext>
            </a:extLst>
          </p:cNvPr>
          <p:cNvGrpSpPr/>
          <p:nvPr/>
        </p:nvGrpSpPr>
        <p:grpSpPr>
          <a:xfrm>
            <a:off x="1439810" y="1937696"/>
            <a:ext cx="3335390" cy="3556520"/>
            <a:chOff x="-5964144" y="5153891"/>
            <a:chExt cx="961253" cy="1115053"/>
          </a:xfrm>
        </p:grpSpPr>
        <p:sp>
          <p:nvSpPr>
            <p:cNvPr id="5" name="Sechseck 4">
              <a:extLst>
                <a:ext uri="{FF2B5EF4-FFF2-40B4-BE49-F238E27FC236}">
                  <a16:creationId xmlns:a16="http://schemas.microsoft.com/office/drawing/2014/main" id="{C8ABF43D-EE35-223D-D532-247853217192}"/>
                </a:ext>
              </a:extLst>
            </p:cNvPr>
            <p:cNvSpPr/>
            <p:nvPr/>
          </p:nvSpPr>
          <p:spPr>
            <a:xfrm rot="5400000">
              <a:off x="-6041044" y="5230791"/>
              <a:ext cx="1115053" cy="961253"/>
            </a:xfrm>
            <a:prstGeom prst="hexagon">
              <a:avLst>
                <a:gd name="adj" fmla="val 31725"/>
                <a:gd name="vf" fmla="val 115470"/>
              </a:avLst>
            </a:prstGeom>
            <a:solidFill>
              <a:schemeClr val="bg1"/>
            </a:solidFill>
            <a:ln w="203200">
              <a:solidFill>
                <a:srgbClr val="6A18A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6" name="Textfeld 5">
              <a:hlinkClick r:id="rId2"/>
              <a:extLst>
                <a:ext uri="{FF2B5EF4-FFF2-40B4-BE49-F238E27FC236}">
                  <a16:creationId xmlns:a16="http://schemas.microsoft.com/office/drawing/2014/main" id="{49382F32-0360-7F59-54F6-7BF44A60EB8D}"/>
                </a:ext>
              </a:extLst>
            </p:cNvPr>
            <p:cNvSpPr txBox="1"/>
            <p:nvPr/>
          </p:nvSpPr>
          <p:spPr>
            <a:xfrm>
              <a:off x="-5833054" y="5332674"/>
              <a:ext cx="699072" cy="699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AT" sz="13900" b="1" dirty="0">
                  <a:latin typeface="Lexend" pitchFamily="2" charset="77"/>
                </a:rPr>
                <a:t>10</a:t>
              </a:r>
            </a:p>
          </p:txBody>
        </p:sp>
      </p:grp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3ECDB493-4659-11E5-DCDC-019662EA91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Marktwoche mit jugendstärken.at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D44DDE3B-CB62-080B-FB6A-4D5BE0460D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C9FD6FC-4986-6846-9893-67991D57D708}" type="slidenum">
              <a:rPr lang="de-DE" smtClean="0"/>
              <a:pPr/>
              <a:t>31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616259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850E4D-1C3C-C466-D864-751A045E3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Projekt planen - einstieg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1845EB7-E657-54C7-8FFD-EC2D87D062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573" y="1793175"/>
            <a:ext cx="11280133" cy="1160337"/>
          </a:xfrm>
        </p:spPr>
        <p:txBody>
          <a:bodyPr/>
          <a:lstStyle/>
          <a:p>
            <a:r>
              <a:rPr lang="de-AT" dirty="0"/>
              <a:t>Habt ihr schon einmal bei einem Projekt mitgearbeitet?</a:t>
            </a:r>
          </a:p>
          <a:p>
            <a:r>
              <a:rPr lang="de-AT" dirty="0"/>
              <a:t>Z. B. Geburtstagsfeier, Ausflug oder großes Fest</a:t>
            </a:r>
          </a:p>
        </p:txBody>
      </p:sp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3E333703-A0BD-0727-0A9B-52812616AA56}"/>
              </a:ext>
            </a:extLst>
          </p:cNvPr>
          <p:cNvSpPr txBox="1">
            <a:spLocks/>
          </p:cNvSpPr>
          <p:nvPr/>
        </p:nvSpPr>
        <p:spPr>
          <a:xfrm>
            <a:off x="469787" y="3143439"/>
            <a:ext cx="11280133" cy="116033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AT" dirty="0"/>
              <a:t>Wie fängt man an, so etwas zu planen?</a:t>
            </a:r>
          </a:p>
          <a:p>
            <a:r>
              <a:rPr lang="de-AT" dirty="0"/>
              <a:t>Was ist wichtig zu wissen?</a:t>
            </a:r>
          </a:p>
          <a:p>
            <a:r>
              <a:rPr lang="de-AT" dirty="0"/>
              <a:t>Kennt ihr konkrete Beispiele?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68024B40-5EE6-DF87-AAE5-65B111E50BB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80" r="2005" b="16679"/>
          <a:stretch/>
        </p:blipFill>
        <p:spPr bwMode="auto">
          <a:xfrm rot="21101904">
            <a:off x="1200934" y="4641891"/>
            <a:ext cx="7383447" cy="123684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403F74E-C9B1-45C2-961E-ED281DA9C2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Marktwoche mit jugendstärken.at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44E948F-D3AC-214F-55C9-9CECFA6984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C9FD6FC-4986-6846-9893-67991D57D708}" type="slidenum">
              <a:rPr lang="de-DE" smtClean="0"/>
              <a:pPr/>
              <a:t>32</a:t>
            </a:fld>
            <a:endParaRPr lang="de-DE"/>
          </a:p>
        </p:txBody>
      </p:sp>
      <p:pic>
        <p:nvPicPr>
          <p:cNvPr id="10" name="Grafik 9" descr="Ein Bild, das Kreis, Zeichnung, Smiley, Cartoon enthält.&#10;&#10;Automatisch generierte Beschreibung">
            <a:extLst>
              <a:ext uri="{FF2B5EF4-FFF2-40B4-BE49-F238E27FC236}">
                <a16:creationId xmlns:a16="http://schemas.microsoft.com/office/drawing/2014/main" id="{DC6469CF-1979-32D7-1418-03D3CE1D37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6171" y="1755085"/>
            <a:ext cx="2851747" cy="2924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596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850E4D-1C3C-C466-D864-751A045E3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Projekt planen - </a:t>
            </a:r>
            <a:r>
              <a:rPr lang="de-AT" dirty="0" err="1"/>
              <a:t>materialien</a:t>
            </a:r>
            <a:endParaRPr lang="de-AT" dirty="0"/>
          </a:p>
        </p:txBody>
      </p:sp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5A7EEF92-A29B-3EFA-B450-B50D42F006A7}"/>
              </a:ext>
            </a:extLst>
          </p:cNvPr>
          <p:cNvSpPr txBox="1">
            <a:spLocks/>
          </p:cNvSpPr>
          <p:nvPr/>
        </p:nvSpPr>
        <p:spPr>
          <a:xfrm>
            <a:off x="6515762" y="2383172"/>
            <a:ext cx="5221136" cy="32999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AT" b="1" dirty="0"/>
              <a:t>Inhalte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de-AT" b="1" dirty="0"/>
          </a:p>
          <a:p>
            <a:pPr lvl="1"/>
            <a:r>
              <a:rPr lang="de-AT" dirty="0"/>
              <a:t>Welche Materialien brauchen wir für unser Produkt bzw. für die Dienstleistung?</a:t>
            </a:r>
          </a:p>
          <a:p>
            <a:pPr lvl="1"/>
            <a:r>
              <a:rPr lang="de-AT" dirty="0"/>
              <a:t>Was davon müssen wir kaufen?</a:t>
            </a:r>
          </a:p>
          <a:p>
            <a:pPr lvl="1"/>
            <a:r>
              <a:rPr lang="de-AT" dirty="0"/>
              <a:t>Was davon können wir ausborgen?</a:t>
            </a:r>
          </a:p>
          <a:p>
            <a:pPr lvl="1"/>
            <a:r>
              <a:rPr lang="de-AT" dirty="0"/>
              <a:t>Sind die Materialien umweltfreundlich?</a:t>
            </a:r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0BDB131A-5F40-86D0-06FC-DE832ADECCF6}"/>
              </a:ext>
            </a:extLst>
          </p:cNvPr>
          <p:cNvGrpSpPr/>
          <p:nvPr/>
        </p:nvGrpSpPr>
        <p:grpSpPr>
          <a:xfrm>
            <a:off x="1439810" y="1937696"/>
            <a:ext cx="3335390" cy="3556520"/>
            <a:chOff x="-5964144" y="5153891"/>
            <a:chExt cx="961253" cy="1115053"/>
          </a:xfrm>
        </p:grpSpPr>
        <p:sp>
          <p:nvSpPr>
            <p:cNvPr id="5" name="Sechseck 4">
              <a:extLst>
                <a:ext uri="{FF2B5EF4-FFF2-40B4-BE49-F238E27FC236}">
                  <a16:creationId xmlns:a16="http://schemas.microsoft.com/office/drawing/2014/main" id="{C8ABF43D-EE35-223D-D532-247853217192}"/>
                </a:ext>
              </a:extLst>
            </p:cNvPr>
            <p:cNvSpPr/>
            <p:nvPr/>
          </p:nvSpPr>
          <p:spPr>
            <a:xfrm rot="5400000">
              <a:off x="-6041044" y="5230791"/>
              <a:ext cx="1115053" cy="961253"/>
            </a:xfrm>
            <a:prstGeom prst="hexagon">
              <a:avLst>
                <a:gd name="adj" fmla="val 31725"/>
                <a:gd name="vf" fmla="val 115470"/>
              </a:avLst>
            </a:prstGeom>
            <a:solidFill>
              <a:schemeClr val="bg1"/>
            </a:solidFill>
            <a:ln w="203200">
              <a:solidFill>
                <a:srgbClr val="1687F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6" name="Textfeld 5">
              <a:hlinkClick r:id="rId2"/>
              <a:extLst>
                <a:ext uri="{FF2B5EF4-FFF2-40B4-BE49-F238E27FC236}">
                  <a16:creationId xmlns:a16="http://schemas.microsoft.com/office/drawing/2014/main" id="{49382F32-0360-7F59-54F6-7BF44A60EB8D}"/>
                </a:ext>
              </a:extLst>
            </p:cNvPr>
            <p:cNvSpPr txBox="1"/>
            <p:nvPr/>
          </p:nvSpPr>
          <p:spPr>
            <a:xfrm>
              <a:off x="-5803487" y="5361622"/>
              <a:ext cx="639938" cy="699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AT" sz="13900" b="1" dirty="0">
                  <a:latin typeface="Lexend" pitchFamily="2" charset="77"/>
                </a:rPr>
                <a:t>11</a:t>
              </a:r>
            </a:p>
          </p:txBody>
        </p:sp>
      </p:grp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FB99E9C9-802B-2DF7-6BC1-C9F11BE4CD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Marktwoche mit jugendstärken.at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0A7DEEDC-5E30-C79B-FE36-ED7108C61D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C9FD6FC-4986-6846-9893-67991D57D708}" type="slidenum">
              <a:rPr lang="de-DE" smtClean="0"/>
              <a:pPr/>
              <a:t>33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8471051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850E4D-1C3C-C466-D864-751A045E3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Projekt planen - </a:t>
            </a:r>
            <a:r>
              <a:rPr lang="de-AT" dirty="0" err="1"/>
              <a:t>materialien</a:t>
            </a:r>
            <a:endParaRPr lang="de-AT" dirty="0"/>
          </a:p>
        </p:txBody>
      </p:sp>
      <p:graphicFrame>
        <p:nvGraphicFramePr>
          <p:cNvPr id="8" name="Inhaltsplatzhalter 3">
            <a:extLst>
              <a:ext uri="{FF2B5EF4-FFF2-40B4-BE49-F238E27FC236}">
                <a16:creationId xmlns:a16="http://schemas.microsoft.com/office/drawing/2014/main" id="{4647D706-441A-0CB5-502F-FA16D9842F4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35516225"/>
              </p:ext>
            </p:extLst>
          </p:nvPr>
        </p:nvGraphicFramePr>
        <p:xfrm>
          <a:off x="469787" y="1146917"/>
          <a:ext cx="10027526" cy="532339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94084">
                  <a:extLst>
                    <a:ext uri="{9D8B030D-6E8A-4147-A177-3AD203B41FA5}">
                      <a16:colId xmlns:a16="http://schemas.microsoft.com/office/drawing/2014/main" val="640003307"/>
                    </a:ext>
                  </a:extLst>
                </a:gridCol>
                <a:gridCol w="1877814">
                  <a:extLst>
                    <a:ext uri="{9D8B030D-6E8A-4147-A177-3AD203B41FA5}">
                      <a16:colId xmlns:a16="http://schemas.microsoft.com/office/drawing/2014/main" val="361386444"/>
                    </a:ext>
                  </a:extLst>
                </a:gridCol>
                <a:gridCol w="1877814">
                  <a:extLst>
                    <a:ext uri="{9D8B030D-6E8A-4147-A177-3AD203B41FA5}">
                      <a16:colId xmlns:a16="http://schemas.microsoft.com/office/drawing/2014/main" val="1020483967"/>
                    </a:ext>
                  </a:extLst>
                </a:gridCol>
                <a:gridCol w="1877814">
                  <a:extLst>
                    <a:ext uri="{9D8B030D-6E8A-4147-A177-3AD203B41FA5}">
                      <a16:colId xmlns:a16="http://schemas.microsoft.com/office/drawing/2014/main" val="2082680868"/>
                    </a:ext>
                  </a:extLst>
                </a:gridCol>
              </a:tblGrid>
              <a:tr h="772949"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AT" sz="18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84848"/>
                          </a:solidFill>
                          <a:effectLst/>
                          <a:uLnTx/>
                          <a:uFillTx/>
                          <a:latin typeface="Lexend" pitchFamily="2" charset="77"/>
                          <a:ea typeface="+mn-ea"/>
                          <a:cs typeface="+mn-cs"/>
                        </a:rPr>
                        <a:t>Materialien</a:t>
                      </a:r>
                    </a:p>
                  </a:txBody>
                  <a:tcPr marL="9525" marR="9525" marT="9525" marB="0" anchor="ctr" anchorCtr="1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AT" sz="18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84848"/>
                          </a:solidFill>
                          <a:effectLst/>
                          <a:uLnTx/>
                          <a:uFillTx/>
                          <a:latin typeface="Lexend" pitchFamily="2" charset="77"/>
                          <a:ea typeface="+mn-ea"/>
                          <a:cs typeface="+mn-cs"/>
                        </a:rPr>
                        <a:t>verfügbar</a:t>
                      </a:r>
                    </a:p>
                    <a:p>
                      <a:pPr algn="ctr" fontAlgn="b"/>
                      <a:r>
                        <a:rPr kumimoji="0" lang="de-AT" sz="18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84848"/>
                          </a:solidFill>
                          <a:effectLst/>
                          <a:uLnTx/>
                          <a:uFillTx/>
                          <a:latin typeface="Lexend" pitchFamily="2" charset="77"/>
                          <a:ea typeface="+mn-ea"/>
                          <a:cs typeface="+mn-cs"/>
                        </a:rPr>
                        <a:t>ja/nein</a:t>
                      </a:r>
                    </a:p>
                  </a:txBody>
                  <a:tcPr marL="9525" marR="9525" marT="9525" marB="0" anchor="ctr" anchorCtr="1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AT" sz="18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84848"/>
                          </a:solidFill>
                          <a:effectLst/>
                          <a:uLnTx/>
                          <a:uFillTx/>
                          <a:latin typeface="Lexend" pitchFamily="2" charset="77"/>
                          <a:ea typeface="+mn-ea"/>
                          <a:cs typeface="+mn-cs"/>
                        </a:rPr>
                        <a:t>einkaufen /</a:t>
                      </a:r>
                    </a:p>
                    <a:p>
                      <a:pPr algn="ctr" fontAlgn="b"/>
                      <a:r>
                        <a:rPr kumimoji="0" lang="de-AT" sz="18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84848"/>
                          </a:solidFill>
                          <a:effectLst/>
                          <a:uLnTx/>
                          <a:uFillTx/>
                          <a:latin typeface="Lexend" pitchFamily="2" charset="77"/>
                          <a:ea typeface="+mn-ea"/>
                          <a:cs typeface="+mn-cs"/>
                        </a:rPr>
                        <a:t>ausborgen</a:t>
                      </a:r>
                    </a:p>
                  </a:txBody>
                  <a:tcPr marL="9525" marR="9525" marT="9525" marB="0" anchor="ctr" anchorCtr="1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AT" sz="18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84848"/>
                          </a:solidFill>
                          <a:effectLst/>
                          <a:uLnTx/>
                          <a:uFillTx/>
                          <a:latin typeface="Lexend" pitchFamily="2" charset="77"/>
                          <a:ea typeface="+mn-ea"/>
                          <a:cs typeface="+mn-cs"/>
                        </a:rPr>
                        <a:t>umwelt-freundlich?</a:t>
                      </a:r>
                    </a:p>
                  </a:txBody>
                  <a:tcPr marL="9525" marR="9525" marT="9525" marB="0" anchor="ctr" anchorCtr="1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0765983"/>
                  </a:ext>
                </a:extLst>
              </a:tr>
              <a:tr h="379204">
                <a:tc>
                  <a:txBody>
                    <a:bodyPr/>
                    <a:lstStyle/>
                    <a:p>
                      <a:pPr algn="l" fontAlgn="b"/>
                      <a:r>
                        <a:rPr kumimoji="0" lang="de-AT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84848"/>
                          </a:solidFill>
                          <a:effectLst/>
                          <a:uLnTx/>
                          <a:uFillTx/>
                          <a:latin typeface="Lexend" pitchFamily="2" charset="77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kumimoji="0" lang="de-AT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84848"/>
                          </a:solidFill>
                          <a:effectLst/>
                          <a:uLnTx/>
                          <a:uFillTx/>
                          <a:latin typeface="Lexend" pitchFamily="2" charset="77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kumimoji="0" lang="de-AT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84848"/>
                        </a:solidFill>
                        <a:effectLst/>
                        <a:uLnTx/>
                        <a:uFillTx/>
                        <a:latin typeface="Lexend" pitchFamily="2" charset="77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kumimoji="0" lang="de-AT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84848"/>
                        </a:solidFill>
                        <a:effectLst/>
                        <a:uLnTx/>
                        <a:uFillTx/>
                        <a:latin typeface="Lexend" pitchFamily="2" charset="77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694886755"/>
                  </a:ext>
                </a:extLst>
              </a:tr>
              <a:tr h="379204"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 dirty="0">
                          <a:effectLst/>
                        </a:rPr>
                        <a:t> </a:t>
                      </a:r>
                      <a:endParaRPr lang="de-AT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 dirty="0">
                          <a:effectLst/>
                        </a:rPr>
                        <a:t> </a:t>
                      </a:r>
                      <a:endParaRPr lang="de-AT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AT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AT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05110666"/>
                  </a:ext>
                </a:extLst>
              </a:tr>
              <a:tr h="379204"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 dirty="0">
                          <a:effectLst/>
                        </a:rPr>
                        <a:t> </a:t>
                      </a:r>
                      <a:endParaRPr lang="de-AT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 dirty="0">
                          <a:effectLst/>
                        </a:rPr>
                        <a:t> </a:t>
                      </a:r>
                      <a:endParaRPr lang="de-AT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AT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AT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54953824"/>
                  </a:ext>
                </a:extLst>
              </a:tr>
              <a:tr h="379204"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 dirty="0">
                          <a:effectLst/>
                        </a:rPr>
                        <a:t> </a:t>
                      </a:r>
                      <a:endParaRPr lang="de-AT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 dirty="0">
                          <a:effectLst/>
                        </a:rPr>
                        <a:t> </a:t>
                      </a:r>
                      <a:endParaRPr lang="de-AT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AT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AT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591548630"/>
                  </a:ext>
                </a:extLst>
              </a:tr>
              <a:tr h="379204"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>
                          <a:effectLst/>
                        </a:rPr>
                        <a:t> </a:t>
                      </a:r>
                      <a:endParaRPr lang="de-AT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 dirty="0">
                          <a:effectLst/>
                        </a:rPr>
                        <a:t> </a:t>
                      </a:r>
                      <a:endParaRPr lang="de-AT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AT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AT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291923479"/>
                  </a:ext>
                </a:extLst>
              </a:tr>
              <a:tr h="379204"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 dirty="0">
                          <a:effectLst/>
                        </a:rPr>
                        <a:t> </a:t>
                      </a:r>
                      <a:endParaRPr lang="de-AT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 dirty="0">
                          <a:effectLst/>
                        </a:rPr>
                        <a:t> </a:t>
                      </a:r>
                      <a:endParaRPr lang="de-AT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AT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AT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228892121"/>
                  </a:ext>
                </a:extLst>
              </a:tr>
              <a:tr h="379204"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 dirty="0">
                          <a:effectLst/>
                        </a:rPr>
                        <a:t> </a:t>
                      </a:r>
                      <a:endParaRPr lang="de-AT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 dirty="0">
                          <a:effectLst/>
                        </a:rPr>
                        <a:t> </a:t>
                      </a:r>
                      <a:endParaRPr lang="de-AT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AT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AT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74759602"/>
                  </a:ext>
                </a:extLst>
              </a:tr>
              <a:tr h="379204"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 dirty="0">
                          <a:effectLst/>
                        </a:rPr>
                        <a:t> </a:t>
                      </a:r>
                      <a:endParaRPr lang="de-AT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 dirty="0">
                          <a:effectLst/>
                        </a:rPr>
                        <a:t> </a:t>
                      </a:r>
                      <a:endParaRPr lang="de-AT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AT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AT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060346428"/>
                  </a:ext>
                </a:extLst>
              </a:tr>
              <a:tr h="379204"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>
                          <a:effectLst/>
                        </a:rPr>
                        <a:t> </a:t>
                      </a:r>
                      <a:endParaRPr lang="de-AT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 dirty="0">
                          <a:effectLst/>
                        </a:rPr>
                        <a:t> </a:t>
                      </a:r>
                      <a:endParaRPr lang="de-AT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AT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AT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251980830"/>
                  </a:ext>
                </a:extLst>
              </a:tr>
              <a:tr h="379204"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>
                          <a:effectLst/>
                        </a:rPr>
                        <a:t> </a:t>
                      </a:r>
                      <a:endParaRPr lang="de-AT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 dirty="0">
                          <a:effectLst/>
                        </a:rPr>
                        <a:t> </a:t>
                      </a:r>
                      <a:endParaRPr lang="de-AT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AT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AT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216756225"/>
                  </a:ext>
                </a:extLst>
              </a:tr>
              <a:tr h="379204"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>
                          <a:effectLst/>
                        </a:rPr>
                        <a:t> </a:t>
                      </a:r>
                      <a:endParaRPr lang="de-AT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 dirty="0">
                          <a:effectLst/>
                        </a:rPr>
                        <a:t> </a:t>
                      </a:r>
                      <a:endParaRPr lang="de-AT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AT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AT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981872840"/>
                  </a:ext>
                </a:extLst>
              </a:tr>
              <a:tr h="379204"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>
                          <a:effectLst/>
                        </a:rPr>
                        <a:t> </a:t>
                      </a:r>
                      <a:endParaRPr lang="de-AT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 dirty="0">
                          <a:effectLst/>
                        </a:rPr>
                        <a:t> </a:t>
                      </a:r>
                      <a:endParaRPr lang="de-AT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AT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AT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17070734"/>
                  </a:ext>
                </a:extLst>
              </a:tr>
            </a:tbl>
          </a:graphicData>
        </a:graphic>
      </p:graphicFrame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687C4EF-8F6A-03D8-0207-C544E6FD8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Marktwoche mit jugendstärken.at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A64A5B6-847E-27E2-85BD-68B23DB24D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C9FD6FC-4986-6846-9893-67991D57D708}" type="slidenum">
              <a:rPr lang="de-DE" smtClean="0"/>
              <a:pPr/>
              <a:t>34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313268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850E4D-1C3C-C466-D864-751A045E3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Projekt planen – weitere schritte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45205457-4897-A432-1D88-E62380F2F1DE}"/>
              </a:ext>
            </a:extLst>
          </p:cNvPr>
          <p:cNvSpPr txBox="1">
            <a:spLocks/>
          </p:cNvSpPr>
          <p:nvPr/>
        </p:nvSpPr>
        <p:spPr>
          <a:xfrm>
            <a:off x="6515762" y="2383172"/>
            <a:ext cx="5221136" cy="3299935"/>
          </a:xfrm>
          <a:prstGeom prst="rect">
            <a:avLst/>
          </a:prstGeom>
        </p:spPr>
        <p:txBody>
          <a:bodyPr vert="horz" lIns="0" tIns="0" rIns="0" bIns="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AT" b="1" dirty="0"/>
              <a:t>Inhalte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de-AT" b="1" dirty="0"/>
          </a:p>
          <a:p>
            <a:pPr lvl="1"/>
            <a:r>
              <a:rPr lang="de-AT" dirty="0"/>
              <a:t>Woher kommt das Geld, um etwas vorher zu finanzieren?</a:t>
            </a:r>
          </a:p>
          <a:p>
            <a:pPr lvl="1"/>
            <a:r>
              <a:rPr lang="de-AT" dirty="0"/>
              <a:t>Wofür können Kosten entstehen?</a:t>
            </a:r>
          </a:p>
          <a:p>
            <a:pPr lvl="1"/>
            <a:r>
              <a:rPr lang="de-AT" dirty="0"/>
              <a:t>Wie wird produziert bzw. vorbereitet?</a:t>
            </a:r>
          </a:p>
          <a:p>
            <a:pPr lvl="1"/>
            <a:r>
              <a:rPr lang="de-AT" dirty="0"/>
              <a:t>Wie wird Werbung gemacht?</a:t>
            </a:r>
          </a:p>
          <a:p>
            <a:pPr lvl="1"/>
            <a:r>
              <a:rPr lang="de-AT" dirty="0"/>
              <a:t>Tipps für den Verkaufsstand</a:t>
            </a:r>
          </a:p>
          <a:p>
            <a:pPr lvl="1"/>
            <a:r>
              <a:rPr lang="de-AT" dirty="0"/>
              <a:t>Tipps für den Markttag</a:t>
            </a:r>
          </a:p>
          <a:p>
            <a:pPr lvl="1"/>
            <a:r>
              <a:rPr lang="de-AT" dirty="0"/>
              <a:t>Tipps </a:t>
            </a:r>
            <a:r>
              <a:rPr lang="de-AT" dirty="0" err="1"/>
              <a:t>für´s</a:t>
            </a:r>
            <a:r>
              <a:rPr lang="de-AT" dirty="0"/>
              <a:t> Aufräumen</a:t>
            </a:r>
          </a:p>
          <a:p>
            <a:pPr lvl="1"/>
            <a:r>
              <a:rPr lang="de-AT" dirty="0"/>
              <a:t>einen Arbeitsplan erstellen</a:t>
            </a:r>
          </a:p>
        </p:txBody>
      </p: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014D8F24-69E0-6FC2-648E-5F0B125CD305}"/>
              </a:ext>
            </a:extLst>
          </p:cNvPr>
          <p:cNvGrpSpPr/>
          <p:nvPr/>
        </p:nvGrpSpPr>
        <p:grpSpPr>
          <a:xfrm>
            <a:off x="1439810" y="1937696"/>
            <a:ext cx="3335390" cy="3556520"/>
            <a:chOff x="-5964144" y="5153891"/>
            <a:chExt cx="961253" cy="1115053"/>
          </a:xfrm>
        </p:grpSpPr>
        <p:sp>
          <p:nvSpPr>
            <p:cNvPr id="9" name="Sechseck 8">
              <a:extLst>
                <a:ext uri="{FF2B5EF4-FFF2-40B4-BE49-F238E27FC236}">
                  <a16:creationId xmlns:a16="http://schemas.microsoft.com/office/drawing/2014/main" id="{A1B017C1-7078-855C-1A2B-44B760F2D1AC}"/>
                </a:ext>
              </a:extLst>
            </p:cNvPr>
            <p:cNvSpPr/>
            <p:nvPr/>
          </p:nvSpPr>
          <p:spPr>
            <a:xfrm rot="5400000">
              <a:off x="-6041044" y="5230791"/>
              <a:ext cx="1115053" cy="961253"/>
            </a:xfrm>
            <a:prstGeom prst="hexagon">
              <a:avLst>
                <a:gd name="adj" fmla="val 31725"/>
                <a:gd name="vf" fmla="val 115470"/>
              </a:avLst>
            </a:prstGeom>
            <a:solidFill>
              <a:schemeClr val="bg1"/>
            </a:solidFill>
            <a:ln w="203200">
              <a:solidFill>
                <a:srgbClr val="1687F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0" name="Textfeld 9">
              <a:hlinkClick r:id="rId2"/>
              <a:extLst>
                <a:ext uri="{FF2B5EF4-FFF2-40B4-BE49-F238E27FC236}">
                  <a16:creationId xmlns:a16="http://schemas.microsoft.com/office/drawing/2014/main" id="{9D4D9154-A5D8-5B38-7828-E9BBEFDD06C0}"/>
                </a:ext>
              </a:extLst>
            </p:cNvPr>
            <p:cNvSpPr txBox="1"/>
            <p:nvPr/>
          </p:nvSpPr>
          <p:spPr>
            <a:xfrm>
              <a:off x="-5803487" y="5361622"/>
              <a:ext cx="627927" cy="699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AT" sz="13900" b="1" dirty="0">
                  <a:latin typeface="Lexend" pitchFamily="2" charset="77"/>
                </a:rPr>
                <a:t>12</a:t>
              </a:r>
            </a:p>
          </p:txBody>
        </p:sp>
      </p:grp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0CBF339-C077-13FD-ABB7-C5E49BAB92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Marktwoche mit jugendstärken.at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D49D1D9-7F0F-623B-7D9C-F9C34FEE86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C9FD6FC-4986-6846-9893-67991D57D708}" type="slidenum">
              <a:rPr lang="de-DE" smtClean="0"/>
              <a:pPr/>
              <a:t>35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9901161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850E4D-1C3C-C466-D864-751A045E3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/>
              <a:t>Projekt planen – weitere schritte</a:t>
            </a:r>
            <a:br>
              <a:rPr lang="de-AT" dirty="0"/>
            </a:br>
            <a:r>
              <a:rPr lang="de-AT" dirty="0" err="1"/>
              <a:t>nachbesprechung</a:t>
            </a:r>
            <a:endParaRPr lang="de-AT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1845EB7-E657-54C7-8FFD-EC2D87D062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573" y="1793175"/>
            <a:ext cx="11280133" cy="520257"/>
          </a:xfrm>
        </p:spPr>
        <p:txBody>
          <a:bodyPr/>
          <a:lstStyle/>
          <a:p>
            <a:r>
              <a:rPr lang="de-AT" dirty="0"/>
              <a:t>Woher nehmen wir das Geld, um etwas vorher zu finanzieren? (z. B. Materialien)</a:t>
            </a:r>
          </a:p>
        </p:txBody>
      </p:sp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B0DA4C07-C169-58CA-2858-E616BF71CF17}"/>
              </a:ext>
            </a:extLst>
          </p:cNvPr>
          <p:cNvSpPr txBox="1">
            <a:spLocks/>
          </p:cNvSpPr>
          <p:nvPr/>
        </p:nvSpPr>
        <p:spPr>
          <a:xfrm>
            <a:off x="450572" y="2313432"/>
            <a:ext cx="11280133" cy="52025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AT" dirty="0"/>
              <a:t>Wo können Kosten entstehen? (Aufgabe 3)</a:t>
            </a:r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5C5E1DFC-F7ED-B2F3-88AC-4D4B499D503C}"/>
              </a:ext>
            </a:extLst>
          </p:cNvPr>
          <p:cNvSpPr txBox="1">
            <a:spLocks/>
          </p:cNvSpPr>
          <p:nvPr/>
        </p:nvSpPr>
        <p:spPr>
          <a:xfrm>
            <a:off x="450566" y="2927701"/>
            <a:ext cx="11280133" cy="134511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AT" dirty="0"/>
              <a:t>An welchem Ort können wir produzieren bzw. vorbereiten?</a:t>
            </a:r>
          </a:p>
          <a:p>
            <a:r>
              <a:rPr lang="de-AT" dirty="0"/>
              <a:t>Welche Werkzeuge müssen wir besorgen?</a:t>
            </a:r>
          </a:p>
          <a:p>
            <a:r>
              <a:rPr lang="de-AT" dirty="0"/>
              <a:t>Wo können wir etwas zwischenlagern?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F93127AE-85B7-6F99-E562-D4140D21ECE4}"/>
              </a:ext>
            </a:extLst>
          </p:cNvPr>
          <p:cNvSpPr txBox="1">
            <a:spLocks/>
          </p:cNvSpPr>
          <p:nvPr/>
        </p:nvSpPr>
        <p:spPr>
          <a:xfrm>
            <a:off x="450570" y="4350447"/>
            <a:ext cx="11280133" cy="52025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AT" dirty="0"/>
              <a:t>Wie können wir unseren Markt-Tag bewerben?</a:t>
            </a:r>
          </a:p>
        </p:txBody>
      </p:sp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8D4BFC2B-7DDE-D48F-F357-96B3736B31C1}"/>
              </a:ext>
            </a:extLst>
          </p:cNvPr>
          <p:cNvSpPr txBox="1">
            <a:spLocks/>
          </p:cNvSpPr>
          <p:nvPr/>
        </p:nvSpPr>
        <p:spPr>
          <a:xfrm>
            <a:off x="450569" y="4905183"/>
            <a:ext cx="11280133" cy="52025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AT" dirty="0"/>
              <a:t>Wichtige Tipps für den Verkaufsstand / Bühne</a:t>
            </a:r>
          </a:p>
        </p:txBody>
      </p:sp>
      <p:sp>
        <p:nvSpPr>
          <p:cNvPr id="8" name="Inhaltsplatzhalter 2">
            <a:extLst>
              <a:ext uri="{FF2B5EF4-FFF2-40B4-BE49-F238E27FC236}">
                <a16:creationId xmlns:a16="http://schemas.microsoft.com/office/drawing/2014/main" id="{08A79847-7B38-8FB7-31DF-7A61157FEC31}"/>
              </a:ext>
            </a:extLst>
          </p:cNvPr>
          <p:cNvSpPr txBox="1">
            <a:spLocks/>
          </p:cNvSpPr>
          <p:nvPr/>
        </p:nvSpPr>
        <p:spPr>
          <a:xfrm>
            <a:off x="450567" y="5469916"/>
            <a:ext cx="11280133" cy="52025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AT" dirty="0"/>
              <a:t>Wichtige Tipps für den Markt-Tag</a:t>
            </a:r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3EFFB907-C4E7-E8AF-5C8B-9AD5285A7A6F}"/>
              </a:ext>
            </a:extLst>
          </p:cNvPr>
          <p:cNvSpPr txBox="1">
            <a:spLocks/>
          </p:cNvSpPr>
          <p:nvPr/>
        </p:nvSpPr>
        <p:spPr>
          <a:xfrm>
            <a:off x="450568" y="5990173"/>
            <a:ext cx="11280133" cy="52025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AT" dirty="0"/>
              <a:t>Wichtige Tipps </a:t>
            </a:r>
            <a:r>
              <a:rPr lang="de-AT" dirty="0" err="1"/>
              <a:t>für´s</a:t>
            </a:r>
            <a:r>
              <a:rPr lang="de-AT" dirty="0"/>
              <a:t> Aufräumen</a:t>
            </a:r>
          </a:p>
        </p:txBody>
      </p:sp>
      <p:sp>
        <p:nvSpPr>
          <p:cNvPr id="10" name="Fußzeilenplatzhalter 9">
            <a:extLst>
              <a:ext uri="{FF2B5EF4-FFF2-40B4-BE49-F238E27FC236}">
                <a16:creationId xmlns:a16="http://schemas.microsoft.com/office/drawing/2014/main" id="{2A5C2892-C61B-FC64-CA07-700B7BDD39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Marktwoche mit jugendstärken.at</a:t>
            </a:r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9B41E910-F6E0-FD05-8871-B4F30AF4E3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C9FD6FC-4986-6846-9893-67991D57D708}" type="slidenum">
              <a:rPr lang="de-DE" smtClean="0"/>
              <a:pPr/>
              <a:t>36</a:t>
            </a:fld>
            <a:endParaRPr lang="de-DE"/>
          </a:p>
        </p:txBody>
      </p:sp>
      <p:pic>
        <p:nvPicPr>
          <p:cNvPr id="13" name="Grafik 12" descr="Ein Bild, das Text, Screenshot, Schrift enthält.&#10;&#10;Automatisch generierte Beschreibung">
            <a:extLst>
              <a:ext uri="{FF2B5EF4-FFF2-40B4-BE49-F238E27FC236}">
                <a16:creationId xmlns:a16="http://schemas.microsoft.com/office/drawing/2014/main" id="{A4F06A9C-A545-D999-344F-B3432F553C8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5954"/>
          <a:stretch/>
        </p:blipFill>
        <p:spPr>
          <a:xfrm>
            <a:off x="8259538" y="2142539"/>
            <a:ext cx="2941861" cy="4454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95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6" grpId="0"/>
      <p:bldP spid="7" grpId="0"/>
      <p:bldP spid="8" grpId="0"/>
      <p:bldP spid="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850E4D-1C3C-C466-D864-751A045E3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arbeitsplan</a:t>
            </a:r>
            <a:endParaRPr lang="de-AT" dirty="0"/>
          </a:p>
        </p:txBody>
      </p:sp>
      <p:graphicFrame>
        <p:nvGraphicFramePr>
          <p:cNvPr id="6" name="Inhaltsplatzhalter 3">
            <a:extLst>
              <a:ext uri="{FF2B5EF4-FFF2-40B4-BE49-F238E27FC236}">
                <a16:creationId xmlns:a16="http://schemas.microsoft.com/office/drawing/2014/main" id="{46B05973-305C-49D2-F1DD-5F4B14DA1BC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52554337"/>
              </p:ext>
            </p:extLst>
          </p:nvPr>
        </p:nvGraphicFramePr>
        <p:xfrm>
          <a:off x="469786" y="1313356"/>
          <a:ext cx="10228692" cy="529105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846546">
                  <a:extLst>
                    <a:ext uri="{9D8B030D-6E8A-4147-A177-3AD203B41FA5}">
                      <a16:colId xmlns:a16="http://schemas.microsoft.com/office/drawing/2014/main" val="640003307"/>
                    </a:ext>
                  </a:extLst>
                </a:gridCol>
                <a:gridCol w="1643824">
                  <a:extLst>
                    <a:ext uri="{9D8B030D-6E8A-4147-A177-3AD203B41FA5}">
                      <a16:colId xmlns:a16="http://schemas.microsoft.com/office/drawing/2014/main" val="361386444"/>
                    </a:ext>
                  </a:extLst>
                </a:gridCol>
                <a:gridCol w="3538331">
                  <a:extLst>
                    <a:ext uri="{9D8B030D-6E8A-4147-A177-3AD203B41FA5}">
                      <a16:colId xmlns:a16="http://schemas.microsoft.com/office/drawing/2014/main" val="2374893863"/>
                    </a:ext>
                  </a:extLst>
                </a:gridCol>
                <a:gridCol w="1199991">
                  <a:extLst>
                    <a:ext uri="{9D8B030D-6E8A-4147-A177-3AD203B41FA5}">
                      <a16:colId xmlns:a16="http://schemas.microsoft.com/office/drawing/2014/main" val="415917464"/>
                    </a:ext>
                  </a:extLst>
                </a:gridCol>
              </a:tblGrid>
              <a:tr h="390111"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AT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84848"/>
                          </a:solidFill>
                          <a:effectLst/>
                          <a:uLnTx/>
                          <a:uFillTx/>
                          <a:latin typeface="Lexend" pitchFamily="2" charset="77"/>
                          <a:ea typeface="+mn-ea"/>
                          <a:cs typeface="+mn-cs"/>
                        </a:rPr>
                        <a:t>Was ist zu tun? </a:t>
                      </a:r>
                    </a:p>
                  </a:txBody>
                  <a:tcPr marL="9525" marR="9525" marT="9525" marB="0" anchor="ctr" anchorCtr="1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AT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84848"/>
                          </a:solidFill>
                          <a:effectLst/>
                          <a:uLnTx/>
                          <a:uFillTx/>
                          <a:latin typeface="Lexend" pitchFamily="2" charset="77"/>
                          <a:ea typeface="+mn-ea"/>
                          <a:cs typeface="+mn-cs"/>
                        </a:rPr>
                        <a:t>Bis wann? </a:t>
                      </a:r>
                    </a:p>
                  </a:txBody>
                  <a:tcPr marL="9525" marR="9525" marT="9525" marB="0" anchor="ctr" anchorCtr="1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AT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84848"/>
                          </a:solidFill>
                          <a:effectLst/>
                          <a:uLnTx/>
                          <a:uFillTx/>
                          <a:latin typeface="Lexend" pitchFamily="2" charset="77"/>
                          <a:ea typeface="+mn-ea"/>
                          <a:cs typeface="+mn-cs"/>
                        </a:rPr>
                        <a:t>Wer ist verantwortlich? </a:t>
                      </a:r>
                    </a:p>
                  </a:txBody>
                  <a:tcPr marL="9525" marR="9525" marT="9525" marB="0" anchor="ctr" anchorCtr="1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AT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84848"/>
                          </a:solidFill>
                          <a:effectLst/>
                          <a:uLnTx/>
                          <a:uFillTx/>
                          <a:latin typeface="Lexend" pitchFamily="2" charset="77"/>
                          <a:ea typeface="+mn-ea"/>
                          <a:cs typeface="+mn-cs"/>
                        </a:rPr>
                        <a:t>erledigt</a:t>
                      </a:r>
                    </a:p>
                  </a:txBody>
                  <a:tcPr marL="9525" marR="9525" marT="9525" marB="0" anchor="ctr" anchorCtr="1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0765983"/>
                  </a:ext>
                </a:extLst>
              </a:tr>
              <a:tr h="408412">
                <a:tc>
                  <a:txBody>
                    <a:bodyPr/>
                    <a:lstStyle/>
                    <a:p>
                      <a:pPr algn="l" fontAlgn="b"/>
                      <a:r>
                        <a:rPr kumimoji="0" lang="de-AT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84848"/>
                          </a:solidFill>
                          <a:effectLst/>
                          <a:uLnTx/>
                          <a:uFillTx/>
                          <a:latin typeface="Lexend" pitchFamily="2" charset="77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kumimoji="0" lang="de-AT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84848"/>
                          </a:solidFill>
                          <a:effectLst/>
                          <a:uLnTx/>
                          <a:uFillTx/>
                          <a:latin typeface="Lexend" pitchFamily="2" charset="77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kumimoji="0" lang="de-AT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84848"/>
                        </a:solidFill>
                        <a:effectLst/>
                        <a:uLnTx/>
                        <a:uFillTx/>
                        <a:latin typeface="Lexend" pitchFamily="2" charset="77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kumimoji="0" lang="de-AT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84848"/>
                        </a:solidFill>
                        <a:effectLst/>
                        <a:uLnTx/>
                        <a:uFillTx/>
                        <a:latin typeface="Lexend" pitchFamily="2" charset="77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694886755"/>
                  </a:ext>
                </a:extLst>
              </a:tr>
              <a:tr h="408412"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 dirty="0">
                          <a:effectLst/>
                        </a:rPr>
                        <a:t> </a:t>
                      </a:r>
                      <a:endParaRPr lang="de-AT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>
                          <a:effectLst/>
                        </a:rPr>
                        <a:t> </a:t>
                      </a:r>
                      <a:endParaRPr lang="de-AT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 dirty="0">
                          <a:effectLst/>
                        </a:rPr>
                        <a:t> </a:t>
                      </a:r>
                      <a:endParaRPr lang="de-AT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 dirty="0">
                          <a:effectLst/>
                        </a:rPr>
                        <a:t> </a:t>
                      </a:r>
                      <a:endParaRPr lang="de-AT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05110666"/>
                  </a:ext>
                </a:extLst>
              </a:tr>
              <a:tr h="408412"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>
                          <a:effectLst/>
                        </a:rPr>
                        <a:t> </a:t>
                      </a:r>
                      <a:endParaRPr lang="de-AT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>
                          <a:effectLst/>
                        </a:rPr>
                        <a:t> </a:t>
                      </a:r>
                      <a:endParaRPr lang="de-AT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 dirty="0">
                          <a:effectLst/>
                        </a:rPr>
                        <a:t> </a:t>
                      </a:r>
                      <a:endParaRPr lang="de-AT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>
                          <a:effectLst/>
                        </a:rPr>
                        <a:t> </a:t>
                      </a:r>
                      <a:endParaRPr lang="de-AT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54953824"/>
                  </a:ext>
                </a:extLst>
              </a:tr>
              <a:tr h="408412"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 dirty="0">
                          <a:effectLst/>
                        </a:rPr>
                        <a:t> </a:t>
                      </a:r>
                      <a:endParaRPr lang="de-AT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>
                          <a:effectLst/>
                        </a:rPr>
                        <a:t> </a:t>
                      </a:r>
                      <a:endParaRPr lang="de-AT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 dirty="0">
                          <a:effectLst/>
                        </a:rPr>
                        <a:t> </a:t>
                      </a:r>
                      <a:endParaRPr lang="de-AT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>
                          <a:effectLst/>
                        </a:rPr>
                        <a:t> </a:t>
                      </a:r>
                      <a:endParaRPr lang="de-AT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591548630"/>
                  </a:ext>
                </a:extLst>
              </a:tr>
              <a:tr h="408412"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 dirty="0">
                          <a:effectLst/>
                        </a:rPr>
                        <a:t> </a:t>
                      </a:r>
                      <a:endParaRPr lang="de-AT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>
                          <a:effectLst/>
                        </a:rPr>
                        <a:t> </a:t>
                      </a:r>
                      <a:endParaRPr lang="de-AT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>
                          <a:effectLst/>
                        </a:rPr>
                        <a:t> </a:t>
                      </a:r>
                      <a:endParaRPr lang="de-AT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>
                          <a:effectLst/>
                        </a:rPr>
                        <a:t> </a:t>
                      </a:r>
                      <a:endParaRPr lang="de-AT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291923479"/>
                  </a:ext>
                </a:extLst>
              </a:tr>
              <a:tr h="408412"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 dirty="0">
                          <a:effectLst/>
                        </a:rPr>
                        <a:t> </a:t>
                      </a:r>
                      <a:endParaRPr lang="de-AT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>
                          <a:effectLst/>
                        </a:rPr>
                        <a:t> </a:t>
                      </a:r>
                      <a:endParaRPr lang="de-AT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>
                          <a:effectLst/>
                        </a:rPr>
                        <a:t> </a:t>
                      </a:r>
                      <a:endParaRPr lang="de-AT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>
                          <a:effectLst/>
                        </a:rPr>
                        <a:t> </a:t>
                      </a:r>
                      <a:endParaRPr lang="de-AT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228892121"/>
                  </a:ext>
                </a:extLst>
              </a:tr>
              <a:tr h="408412"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 dirty="0">
                          <a:effectLst/>
                        </a:rPr>
                        <a:t> </a:t>
                      </a:r>
                      <a:endParaRPr lang="de-AT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>
                          <a:effectLst/>
                        </a:rPr>
                        <a:t> </a:t>
                      </a:r>
                      <a:endParaRPr lang="de-AT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>
                          <a:effectLst/>
                        </a:rPr>
                        <a:t> </a:t>
                      </a:r>
                      <a:endParaRPr lang="de-AT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>
                          <a:effectLst/>
                        </a:rPr>
                        <a:t> </a:t>
                      </a:r>
                      <a:endParaRPr lang="de-AT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74759602"/>
                  </a:ext>
                </a:extLst>
              </a:tr>
              <a:tr h="408412"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>
                          <a:effectLst/>
                        </a:rPr>
                        <a:t> </a:t>
                      </a:r>
                      <a:endParaRPr lang="de-AT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 dirty="0">
                          <a:effectLst/>
                        </a:rPr>
                        <a:t> </a:t>
                      </a:r>
                      <a:endParaRPr lang="de-AT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>
                          <a:effectLst/>
                        </a:rPr>
                        <a:t> </a:t>
                      </a:r>
                      <a:endParaRPr lang="de-AT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>
                          <a:effectLst/>
                        </a:rPr>
                        <a:t> </a:t>
                      </a:r>
                      <a:endParaRPr lang="de-AT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060346428"/>
                  </a:ext>
                </a:extLst>
              </a:tr>
              <a:tr h="408412"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>
                          <a:effectLst/>
                        </a:rPr>
                        <a:t> </a:t>
                      </a:r>
                      <a:endParaRPr lang="de-AT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>
                          <a:effectLst/>
                        </a:rPr>
                        <a:t> </a:t>
                      </a:r>
                      <a:endParaRPr lang="de-AT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>
                          <a:effectLst/>
                        </a:rPr>
                        <a:t> </a:t>
                      </a:r>
                      <a:endParaRPr lang="de-AT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>
                          <a:effectLst/>
                        </a:rPr>
                        <a:t> </a:t>
                      </a:r>
                      <a:endParaRPr lang="de-AT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251980830"/>
                  </a:ext>
                </a:extLst>
              </a:tr>
              <a:tr h="408412"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>
                          <a:effectLst/>
                        </a:rPr>
                        <a:t> </a:t>
                      </a:r>
                      <a:endParaRPr lang="de-AT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 dirty="0">
                          <a:effectLst/>
                        </a:rPr>
                        <a:t> </a:t>
                      </a:r>
                      <a:endParaRPr lang="de-AT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>
                          <a:effectLst/>
                        </a:rPr>
                        <a:t> </a:t>
                      </a:r>
                      <a:endParaRPr lang="de-AT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>
                          <a:effectLst/>
                        </a:rPr>
                        <a:t> </a:t>
                      </a:r>
                      <a:endParaRPr lang="de-AT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216756225"/>
                  </a:ext>
                </a:extLst>
              </a:tr>
              <a:tr h="408412"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>
                          <a:effectLst/>
                        </a:rPr>
                        <a:t> </a:t>
                      </a:r>
                      <a:endParaRPr lang="de-AT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>
                          <a:effectLst/>
                        </a:rPr>
                        <a:t> </a:t>
                      </a:r>
                      <a:endParaRPr lang="de-AT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>
                          <a:effectLst/>
                        </a:rPr>
                        <a:t> </a:t>
                      </a:r>
                      <a:endParaRPr lang="de-AT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>
                          <a:effectLst/>
                        </a:rPr>
                        <a:t> </a:t>
                      </a:r>
                      <a:endParaRPr lang="de-AT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981872840"/>
                  </a:ext>
                </a:extLst>
              </a:tr>
              <a:tr h="408412"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>
                          <a:effectLst/>
                        </a:rPr>
                        <a:t> </a:t>
                      </a:r>
                      <a:endParaRPr lang="de-AT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>
                          <a:effectLst/>
                        </a:rPr>
                        <a:t> </a:t>
                      </a:r>
                      <a:endParaRPr lang="de-AT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>
                          <a:effectLst/>
                        </a:rPr>
                        <a:t> </a:t>
                      </a:r>
                      <a:endParaRPr lang="de-AT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u="none" strike="noStrike" dirty="0">
                          <a:effectLst/>
                        </a:rPr>
                        <a:t> </a:t>
                      </a:r>
                      <a:endParaRPr lang="de-AT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17070734"/>
                  </a:ext>
                </a:extLst>
              </a:tr>
            </a:tbl>
          </a:graphicData>
        </a:graphic>
      </p:graphicFrame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EF4883D-13F7-CE07-974B-3924B0C2BB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Marktwoche mit jugendstärken.at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B0E3793-6365-7E15-2679-B69007D62F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C9FD6FC-4986-6846-9893-67991D57D708}" type="slidenum">
              <a:rPr lang="de-DE" smtClean="0"/>
              <a:pPr/>
              <a:t>37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859168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850E4D-1C3C-C466-D864-751A045E3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Angebot und nachfrage</a:t>
            </a:r>
          </a:p>
        </p:txBody>
      </p:sp>
      <p:sp>
        <p:nvSpPr>
          <p:cNvPr id="12" name="Inhaltsplatzhalter 2">
            <a:extLst>
              <a:ext uri="{FF2B5EF4-FFF2-40B4-BE49-F238E27FC236}">
                <a16:creationId xmlns:a16="http://schemas.microsoft.com/office/drawing/2014/main" id="{1E0C4E22-8D05-BC92-90B6-7F0BD1EF3E3E}"/>
              </a:ext>
            </a:extLst>
          </p:cNvPr>
          <p:cNvSpPr txBox="1">
            <a:spLocks/>
          </p:cNvSpPr>
          <p:nvPr/>
        </p:nvSpPr>
        <p:spPr>
          <a:xfrm>
            <a:off x="616821" y="5021604"/>
            <a:ext cx="11280133" cy="167442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AT" dirty="0"/>
              <a:t>Wo ist die Nachfrage hoch, wo gering?</a:t>
            </a:r>
          </a:p>
          <a:p>
            <a:pPr algn="ctr"/>
            <a:r>
              <a:rPr lang="de-AT" dirty="0"/>
              <a:t>Was passiert dadurch mit dem Preis?</a:t>
            </a:r>
          </a:p>
          <a:p>
            <a:pPr algn="ctr"/>
            <a:endParaRPr lang="de-AT" sz="1100" dirty="0"/>
          </a:p>
          <a:p>
            <a:pPr algn="ctr"/>
            <a:r>
              <a:rPr lang="de-AT" dirty="0"/>
              <a:t>Was bedeutet das für euer Produkt / eure Dienstleistung?</a:t>
            </a:r>
          </a:p>
        </p:txBody>
      </p:sp>
      <p:cxnSp>
        <p:nvCxnSpPr>
          <p:cNvPr id="14" name="Gerade Verbindung 13">
            <a:extLst>
              <a:ext uri="{FF2B5EF4-FFF2-40B4-BE49-F238E27FC236}">
                <a16:creationId xmlns:a16="http://schemas.microsoft.com/office/drawing/2014/main" id="{F0A42A2E-DC9C-70B2-2FE3-0AD7231CAF8D}"/>
              </a:ext>
            </a:extLst>
          </p:cNvPr>
          <p:cNvCxnSpPr>
            <a:cxnSpLocks/>
          </p:cNvCxnSpPr>
          <p:nvPr/>
        </p:nvCxnSpPr>
        <p:spPr>
          <a:xfrm flipH="1">
            <a:off x="6109438" y="1417859"/>
            <a:ext cx="23749" cy="31422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FA5ACE5-E1D6-A65A-5C92-8FE4B411D5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Marktwoche mit jugendstärken.at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5D29170-EEAE-FA43-9FBA-B63FA35EA7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C9FD6FC-4986-6846-9893-67991D57D708}" type="slidenum">
              <a:rPr lang="de-DE" smtClean="0"/>
              <a:pPr/>
              <a:t>38</a:t>
            </a:fld>
            <a:endParaRPr lang="de-DE"/>
          </a:p>
        </p:txBody>
      </p:sp>
      <p:pic>
        <p:nvPicPr>
          <p:cNvPr id="7" name="Grafik 6" descr="Ein Bild, das Zeichnung, Fahrzeug, Landfahrzeug, Entwurf enthält.&#10;&#10;Automatisch generierte Beschreibung">
            <a:extLst>
              <a:ext uri="{FF2B5EF4-FFF2-40B4-BE49-F238E27FC236}">
                <a16:creationId xmlns:a16="http://schemas.microsoft.com/office/drawing/2014/main" id="{C98FE3FB-150B-6776-55D4-5D24C57AD0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391" y="1637198"/>
            <a:ext cx="5263684" cy="2674920"/>
          </a:xfrm>
          <a:prstGeom prst="rect">
            <a:avLst/>
          </a:prstGeom>
        </p:spPr>
      </p:pic>
      <p:pic>
        <p:nvPicPr>
          <p:cNvPr id="10" name="Grafik 9" descr="Ein Bild, das Zeichnung, Entwurf, Darstellung, Fahrzeug enthält.&#10;&#10;Automatisch generierte Beschreibung">
            <a:extLst>
              <a:ext uri="{FF2B5EF4-FFF2-40B4-BE49-F238E27FC236}">
                <a16:creationId xmlns:a16="http://schemas.microsoft.com/office/drawing/2014/main" id="{5AD9B74F-ADA1-29E3-AD7A-FD3E736DFE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854" y="1879338"/>
            <a:ext cx="5115305" cy="2211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383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850E4D-1C3C-C466-D864-751A045E3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Angebot und nachfrage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1E24012E-7FF2-76FF-7F76-5463D3453F35}"/>
              </a:ext>
            </a:extLst>
          </p:cNvPr>
          <p:cNvSpPr txBox="1">
            <a:spLocks/>
          </p:cNvSpPr>
          <p:nvPr/>
        </p:nvSpPr>
        <p:spPr>
          <a:xfrm>
            <a:off x="6515762" y="2383172"/>
            <a:ext cx="5221136" cy="32999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AT" b="1" dirty="0"/>
              <a:t>Inhalte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de-AT" b="1" dirty="0"/>
          </a:p>
          <a:p>
            <a:pPr lvl="1"/>
            <a:r>
              <a:rPr lang="de-AT" dirty="0"/>
              <a:t>Was bedeutet Nachfrage?</a:t>
            </a:r>
          </a:p>
          <a:p>
            <a:pPr lvl="1"/>
            <a:r>
              <a:rPr lang="de-AT" dirty="0"/>
              <a:t>Wie kann man Nachfrage steigern?</a:t>
            </a:r>
          </a:p>
          <a:p>
            <a:pPr lvl="1"/>
            <a:r>
              <a:rPr lang="de-AT" dirty="0"/>
              <a:t>Wie hoch wird die Nachfrage beim Markt-Tag sein?</a:t>
            </a:r>
          </a:p>
          <a:p>
            <a:pPr lvl="1"/>
            <a:r>
              <a:rPr lang="de-AT" dirty="0"/>
              <a:t>Wie hoch wird euer Angebot beim Markt-Tag sein?</a:t>
            </a:r>
          </a:p>
          <a:p>
            <a:pPr lvl="1"/>
            <a:r>
              <a:rPr lang="de-AT" dirty="0"/>
              <a:t>Wie viel darf das Produkt / die Dienstleistung kosten? (erste Schätzung)</a:t>
            </a:r>
          </a:p>
        </p:txBody>
      </p: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800536A1-5B20-C35C-4D30-85C9A505AA60}"/>
              </a:ext>
            </a:extLst>
          </p:cNvPr>
          <p:cNvGrpSpPr/>
          <p:nvPr/>
        </p:nvGrpSpPr>
        <p:grpSpPr>
          <a:xfrm>
            <a:off x="1439810" y="1937696"/>
            <a:ext cx="3335390" cy="3556520"/>
            <a:chOff x="-5964144" y="5153891"/>
            <a:chExt cx="961253" cy="1115053"/>
          </a:xfrm>
        </p:grpSpPr>
        <p:sp>
          <p:nvSpPr>
            <p:cNvPr id="9" name="Sechseck 8">
              <a:extLst>
                <a:ext uri="{FF2B5EF4-FFF2-40B4-BE49-F238E27FC236}">
                  <a16:creationId xmlns:a16="http://schemas.microsoft.com/office/drawing/2014/main" id="{66639E2C-77DE-9E51-FDF5-2FF1EC8AC7D6}"/>
                </a:ext>
              </a:extLst>
            </p:cNvPr>
            <p:cNvSpPr/>
            <p:nvPr/>
          </p:nvSpPr>
          <p:spPr>
            <a:xfrm rot="5400000">
              <a:off x="-6041044" y="5230791"/>
              <a:ext cx="1115053" cy="961253"/>
            </a:xfrm>
            <a:prstGeom prst="hexagon">
              <a:avLst>
                <a:gd name="adj" fmla="val 31725"/>
                <a:gd name="vf" fmla="val 115470"/>
              </a:avLst>
            </a:prstGeom>
            <a:solidFill>
              <a:schemeClr val="bg1"/>
            </a:solidFill>
            <a:ln w="203200">
              <a:solidFill>
                <a:srgbClr val="1687F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0" name="Textfeld 9">
              <a:hlinkClick r:id="rId2"/>
              <a:extLst>
                <a:ext uri="{FF2B5EF4-FFF2-40B4-BE49-F238E27FC236}">
                  <a16:creationId xmlns:a16="http://schemas.microsoft.com/office/drawing/2014/main" id="{0D521F05-84CF-D983-88F5-F2964F364E39}"/>
                </a:ext>
              </a:extLst>
            </p:cNvPr>
            <p:cNvSpPr txBox="1"/>
            <p:nvPr/>
          </p:nvSpPr>
          <p:spPr>
            <a:xfrm>
              <a:off x="-5803487" y="5361622"/>
              <a:ext cx="655183" cy="699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AT" sz="13900" b="1" dirty="0">
                  <a:latin typeface="Lexend" pitchFamily="2" charset="77"/>
                </a:rPr>
                <a:t>13</a:t>
              </a:r>
            </a:p>
          </p:txBody>
        </p:sp>
      </p:grp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3F3B4538-2B0A-4683-CC7F-8D0364468A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Marktwoche mit jugendstärken.at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CE91A93-DEF5-353C-EE24-B0DBACCE7A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C9FD6FC-4986-6846-9893-67991D57D708}" type="slidenum">
              <a:rPr lang="de-DE" smtClean="0"/>
              <a:pPr/>
              <a:t>39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596762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850E4D-1C3C-C466-D864-751A045E3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Wer hat´s erfunden?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1845EB7-E657-54C7-8FFD-EC2D87D062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28138" y="5699904"/>
            <a:ext cx="1812054" cy="34969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AT" sz="1700" dirty="0"/>
              <a:t>Eis am Stiel</a:t>
            </a:r>
          </a:p>
        </p:txBody>
      </p:sp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97E57805-B112-CDC1-D5E1-6FD553974D13}"/>
              </a:ext>
            </a:extLst>
          </p:cNvPr>
          <p:cNvSpPr txBox="1">
            <a:spLocks/>
          </p:cNvSpPr>
          <p:nvPr/>
        </p:nvSpPr>
        <p:spPr>
          <a:xfrm>
            <a:off x="3822244" y="2856494"/>
            <a:ext cx="4811130" cy="38374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AT" sz="1600" dirty="0"/>
              <a:t>Taschenlampe, die durch Wärme funktioniert</a:t>
            </a:r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0EFD8449-57B3-FCE8-0D19-C35C6BE0490C}"/>
              </a:ext>
            </a:extLst>
          </p:cNvPr>
          <p:cNvSpPr txBox="1">
            <a:spLocks/>
          </p:cNvSpPr>
          <p:nvPr/>
        </p:nvSpPr>
        <p:spPr>
          <a:xfrm>
            <a:off x="1266799" y="2876401"/>
            <a:ext cx="1641540" cy="34969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AT" sz="1800" dirty="0"/>
              <a:t>Blindenschrift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984A0CC5-2555-9915-151E-D36553C078D0}"/>
              </a:ext>
            </a:extLst>
          </p:cNvPr>
          <p:cNvSpPr txBox="1">
            <a:spLocks/>
          </p:cNvSpPr>
          <p:nvPr/>
        </p:nvSpPr>
        <p:spPr>
          <a:xfrm>
            <a:off x="8857098" y="5699904"/>
            <a:ext cx="3268672" cy="52878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AT" dirty="0"/>
              <a:t>Ohrenschützer</a:t>
            </a:r>
          </a:p>
        </p:txBody>
      </p:sp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A5B96AA2-C3D8-961E-99F1-32C50FECB6C3}"/>
              </a:ext>
            </a:extLst>
          </p:cNvPr>
          <p:cNvSpPr txBox="1">
            <a:spLocks/>
          </p:cNvSpPr>
          <p:nvPr/>
        </p:nvSpPr>
        <p:spPr>
          <a:xfrm>
            <a:off x="9142822" y="2820646"/>
            <a:ext cx="1869238" cy="38374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AT" sz="1800" dirty="0"/>
              <a:t>Anruferkennung</a:t>
            </a:r>
          </a:p>
        </p:txBody>
      </p:sp>
      <p:sp>
        <p:nvSpPr>
          <p:cNvPr id="8" name="Inhaltsplatzhalter 2">
            <a:extLst>
              <a:ext uri="{FF2B5EF4-FFF2-40B4-BE49-F238E27FC236}">
                <a16:creationId xmlns:a16="http://schemas.microsoft.com/office/drawing/2014/main" id="{6C1BC069-7625-C796-158C-7B51310CE63E}"/>
              </a:ext>
            </a:extLst>
          </p:cNvPr>
          <p:cNvSpPr txBox="1">
            <a:spLocks/>
          </p:cNvSpPr>
          <p:nvPr/>
        </p:nvSpPr>
        <p:spPr>
          <a:xfrm>
            <a:off x="5448519" y="5658172"/>
            <a:ext cx="1409700" cy="34221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AT" dirty="0"/>
              <a:t>Jeans</a:t>
            </a:r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1C57809C-DF85-A053-66F3-AA00511074B7}"/>
              </a:ext>
            </a:extLst>
          </p:cNvPr>
          <p:cNvSpPr txBox="1">
            <a:spLocks/>
          </p:cNvSpPr>
          <p:nvPr/>
        </p:nvSpPr>
        <p:spPr>
          <a:xfrm>
            <a:off x="809845" y="3211909"/>
            <a:ext cx="2778025" cy="34969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AT" sz="1800" dirty="0"/>
              <a:t>Louis Braille, 16 Jahre</a:t>
            </a:r>
          </a:p>
        </p:txBody>
      </p:sp>
      <p:sp>
        <p:nvSpPr>
          <p:cNvPr id="11" name="Inhaltsplatzhalter 2">
            <a:extLst>
              <a:ext uri="{FF2B5EF4-FFF2-40B4-BE49-F238E27FC236}">
                <a16:creationId xmlns:a16="http://schemas.microsoft.com/office/drawing/2014/main" id="{D386A4D8-B36F-8289-62D4-E2F483E56220}"/>
              </a:ext>
            </a:extLst>
          </p:cNvPr>
          <p:cNvSpPr txBox="1">
            <a:spLocks/>
          </p:cNvSpPr>
          <p:nvPr/>
        </p:nvSpPr>
        <p:spPr>
          <a:xfrm>
            <a:off x="4521340" y="3215649"/>
            <a:ext cx="2783144" cy="342211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AT" sz="1700" dirty="0"/>
              <a:t>Ann </a:t>
            </a:r>
            <a:r>
              <a:rPr lang="de-AT" sz="1700" dirty="0" err="1"/>
              <a:t>Makosinski</a:t>
            </a:r>
            <a:r>
              <a:rPr lang="de-AT" sz="1700" dirty="0"/>
              <a:t>, 15 Jahre</a:t>
            </a:r>
          </a:p>
        </p:txBody>
      </p:sp>
      <p:sp>
        <p:nvSpPr>
          <p:cNvPr id="13" name="Inhaltsplatzhalter 2">
            <a:extLst>
              <a:ext uri="{FF2B5EF4-FFF2-40B4-BE49-F238E27FC236}">
                <a16:creationId xmlns:a16="http://schemas.microsoft.com/office/drawing/2014/main" id="{27DF513C-E4CB-7082-BE78-71092E83FCD3}"/>
              </a:ext>
            </a:extLst>
          </p:cNvPr>
          <p:cNvSpPr txBox="1">
            <a:spLocks/>
          </p:cNvSpPr>
          <p:nvPr/>
        </p:nvSpPr>
        <p:spPr>
          <a:xfrm>
            <a:off x="8928633" y="3181814"/>
            <a:ext cx="2783144" cy="342211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AT" sz="1700" dirty="0"/>
              <a:t>Shirley Ann Jackson</a:t>
            </a:r>
          </a:p>
        </p:txBody>
      </p:sp>
      <p:sp>
        <p:nvSpPr>
          <p:cNvPr id="15" name="Inhaltsplatzhalter 2">
            <a:extLst>
              <a:ext uri="{FF2B5EF4-FFF2-40B4-BE49-F238E27FC236}">
                <a16:creationId xmlns:a16="http://schemas.microsoft.com/office/drawing/2014/main" id="{1D66FA10-9728-1CAB-D163-123912A6AA67}"/>
              </a:ext>
            </a:extLst>
          </p:cNvPr>
          <p:cNvSpPr txBox="1">
            <a:spLocks/>
          </p:cNvSpPr>
          <p:nvPr/>
        </p:nvSpPr>
        <p:spPr>
          <a:xfrm>
            <a:off x="777908" y="6021228"/>
            <a:ext cx="2778025" cy="34969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AT" sz="1800" dirty="0"/>
              <a:t>Frank </a:t>
            </a:r>
            <a:r>
              <a:rPr lang="de-AT" sz="1800" dirty="0" err="1"/>
              <a:t>Epperson</a:t>
            </a:r>
            <a:r>
              <a:rPr lang="de-AT" sz="1800" dirty="0"/>
              <a:t>, 11 Jahre</a:t>
            </a:r>
          </a:p>
        </p:txBody>
      </p:sp>
      <p:sp>
        <p:nvSpPr>
          <p:cNvPr id="19" name="Inhaltsplatzhalter 2">
            <a:extLst>
              <a:ext uri="{FF2B5EF4-FFF2-40B4-BE49-F238E27FC236}">
                <a16:creationId xmlns:a16="http://schemas.microsoft.com/office/drawing/2014/main" id="{3F88E84C-A347-F08C-793D-FD835A9E0106}"/>
              </a:ext>
            </a:extLst>
          </p:cNvPr>
          <p:cNvSpPr txBox="1">
            <a:spLocks/>
          </p:cNvSpPr>
          <p:nvPr/>
        </p:nvSpPr>
        <p:spPr>
          <a:xfrm>
            <a:off x="5198844" y="5964296"/>
            <a:ext cx="1909048" cy="342211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AT" sz="1800" dirty="0"/>
              <a:t>Levi </a:t>
            </a:r>
            <a:r>
              <a:rPr lang="de-AT" sz="1800" dirty="0" err="1"/>
              <a:t>Strauss</a:t>
            </a:r>
            <a:endParaRPr lang="de-AT" sz="1800" dirty="0"/>
          </a:p>
        </p:txBody>
      </p:sp>
      <p:sp>
        <p:nvSpPr>
          <p:cNvPr id="20" name="Inhaltsplatzhalter 2">
            <a:extLst>
              <a:ext uri="{FF2B5EF4-FFF2-40B4-BE49-F238E27FC236}">
                <a16:creationId xmlns:a16="http://schemas.microsoft.com/office/drawing/2014/main" id="{1181193B-912D-52B6-9C03-B3A645FD48D9}"/>
              </a:ext>
            </a:extLst>
          </p:cNvPr>
          <p:cNvSpPr txBox="1">
            <a:spLocks/>
          </p:cNvSpPr>
          <p:nvPr/>
        </p:nvSpPr>
        <p:spPr>
          <a:xfrm>
            <a:off x="8323588" y="6021228"/>
            <a:ext cx="3507705" cy="342211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AT" sz="1800" dirty="0"/>
              <a:t>Chester Greenwood, 15 Jahre</a:t>
            </a:r>
          </a:p>
        </p:txBody>
      </p:sp>
      <p:sp>
        <p:nvSpPr>
          <p:cNvPr id="17" name="Fußzeilenplatzhalter 16">
            <a:extLst>
              <a:ext uri="{FF2B5EF4-FFF2-40B4-BE49-F238E27FC236}">
                <a16:creationId xmlns:a16="http://schemas.microsoft.com/office/drawing/2014/main" id="{394DFE15-0258-6BA1-6B47-FF043BAB38D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Marktwoche mit jugendstärken.at</a:t>
            </a:r>
          </a:p>
        </p:txBody>
      </p:sp>
      <p:sp>
        <p:nvSpPr>
          <p:cNvPr id="18" name="Foliennummernplatzhalter 17">
            <a:extLst>
              <a:ext uri="{FF2B5EF4-FFF2-40B4-BE49-F238E27FC236}">
                <a16:creationId xmlns:a16="http://schemas.microsoft.com/office/drawing/2014/main" id="{B46405E3-C5EC-DB8C-7A26-E45F34E618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C9FD6FC-4986-6846-9893-67991D57D708}" type="slidenum">
              <a:rPr lang="de-DE" smtClean="0"/>
              <a:pPr/>
              <a:t>4</a:t>
            </a:fld>
            <a:endParaRPr lang="de-DE"/>
          </a:p>
        </p:txBody>
      </p:sp>
      <p:pic>
        <p:nvPicPr>
          <p:cNvPr id="12" name="Grafik 11" descr="Ein Bild, das Zeichnung, Cartoon, Darstellung, Clipart enthält.&#10;&#10;Automatisch generierte Beschreibung">
            <a:extLst>
              <a:ext uri="{FF2B5EF4-FFF2-40B4-BE49-F238E27FC236}">
                <a16:creationId xmlns:a16="http://schemas.microsoft.com/office/drawing/2014/main" id="{72765964-0E8A-7230-BA82-3D5100D5B2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9315" y="4052737"/>
            <a:ext cx="1409700" cy="1600200"/>
          </a:xfrm>
          <a:prstGeom prst="rect">
            <a:avLst/>
          </a:prstGeom>
        </p:spPr>
      </p:pic>
      <p:pic>
        <p:nvPicPr>
          <p:cNvPr id="16" name="Grafik 15" descr="Ein Bild, das Zeichnung, Clipart, Darstellung, Design enthält.&#10;&#10;Automatisch generierte Beschreibung">
            <a:extLst>
              <a:ext uri="{FF2B5EF4-FFF2-40B4-BE49-F238E27FC236}">
                <a16:creationId xmlns:a16="http://schemas.microsoft.com/office/drawing/2014/main" id="{73905F47-8477-464A-649C-D2AEB1B17E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4819" y="1241817"/>
            <a:ext cx="2857500" cy="1435100"/>
          </a:xfrm>
          <a:prstGeom prst="rect">
            <a:avLst/>
          </a:prstGeom>
        </p:spPr>
      </p:pic>
      <p:pic>
        <p:nvPicPr>
          <p:cNvPr id="22" name="Grafik 21" descr="Ein Bild, das Schrift, Grafiken, Design, Typografie enthält.&#10;&#10;Automatisch generierte Beschreibung">
            <a:extLst>
              <a:ext uri="{FF2B5EF4-FFF2-40B4-BE49-F238E27FC236}">
                <a16:creationId xmlns:a16="http://schemas.microsoft.com/office/drawing/2014/main" id="{3BCA9C25-948A-0784-1DC7-A5141F8312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4907" y="1784663"/>
            <a:ext cx="2247900" cy="774700"/>
          </a:xfrm>
          <a:prstGeom prst="rect">
            <a:avLst/>
          </a:prstGeom>
        </p:spPr>
      </p:pic>
      <p:pic>
        <p:nvPicPr>
          <p:cNvPr id="25" name="Grafik 24" descr="Ein Bild, das Kopfhörer, Zubehör, Ohrenschützer enthält.&#10;&#10;Automatisch generierte Beschreibung">
            <a:extLst>
              <a:ext uri="{FF2B5EF4-FFF2-40B4-BE49-F238E27FC236}">
                <a16:creationId xmlns:a16="http://schemas.microsoft.com/office/drawing/2014/main" id="{EEC8D9BC-8CAB-B315-FBBE-4570D32CFE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69034" y="4152642"/>
            <a:ext cx="1422400" cy="1397000"/>
          </a:xfrm>
          <a:prstGeom prst="rect">
            <a:avLst/>
          </a:prstGeom>
        </p:spPr>
      </p:pic>
      <p:pic>
        <p:nvPicPr>
          <p:cNvPr id="28" name="Grafik 27" descr="Ein Bild, das Hose, Kleidung enthält.&#10;&#10;Automatisch generierte Beschreibung">
            <a:extLst>
              <a:ext uri="{FF2B5EF4-FFF2-40B4-BE49-F238E27FC236}">
                <a16:creationId xmlns:a16="http://schemas.microsoft.com/office/drawing/2014/main" id="{114A8146-7B93-2227-81B2-4B7E877ECBD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59618" y="3840282"/>
            <a:ext cx="1587500" cy="1816100"/>
          </a:xfrm>
          <a:prstGeom prst="rect">
            <a:avLst/>
          </a:prstGeom>
        </p:spPr>
      </p:pic>
      <p:pic>
        <p:nvPicPr>
          <p:cNvPr id="31" name="Grafik 30" descr="Ein Bild, das Clipart, Zeichnung, Entwurf, Darstellung enthält.&#10;&#10;Automatisch generierte Beschreibung">
            <a:extLst>
              <a:ext uri="{FF2B5EF4-FFF2-40B4-BE49-F238E27FC236}">
                <a16:creationId xmlns:a16="http://schemas.microsoft.com/office/drawing/2014/main" id="{A70736BA-A805-1761-E6BF-3CDD92449E3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44330" y="1222969"/>
            <a:ext cx="1572161" cy="1539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021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3" grpId="0" animBg="1"/>
      <p:bldP spid="15" grpId="0" animBg="1"/>
      <p:bldP spid="19" grpId="0" animBg="1"/>
      <p:bldP spid="20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850E4D-1C3C-C466-D864-751A045E3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/>
              <a:t>Angebot und nachfrage</a:t>
            </a:r>
            <a:br>
              <a:rPr lang="de-AT" dirty="0"/>
            </a:br>
            <a:r>
              <a:rPr lang="de-AT" dirty="0"/>
              <a:t>Wabe 13: </a:t>
            </a:r>
            <a:r>
              <a:rPr lang="de-AT" dirty="0" err="1"/>
              <a:t>nachbesprechung</a:t>
            </a:r>
            <a:endParaRPr lang="de-AT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1845EB7-E657-54C7-8FFD-EC2D87D062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574" y="1793176"/>
            <a:ext cx="11280132" cy="1346840"/>
          </a:xfrm>
        </p:spPr>
        <p:txBody>
          <a:bodyPr/>
          <a:lstStyle/>
          <a:p>
            <a:r>
              <a:rPr lang="de-AT" dirty="0"/>
              <a:t>Kennt ihr Beispiele für eine hohe Nachfrage?</a:t>
            </a:r>
          </a:p>
          <a:p>
            <a:r>
              <a:rPr lang="de-AT" dirty="0"/>
              <a:t>Wie könnt ihr die Nachfrage beim Markt-Tag steigern?</a:t>
            </a:r>
          </a:p>
          <a:p>
            <a:r>
              <a:rPr lang="de-AT" dirty="0"/>
              <a:t>Wie viele Personen werden am Verkaufstag anwesend sein?</a:t>
            </a:r>
          </a:p>
        </p:txBody>
      </p:sp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2277587A-90AE-F227-7B95-1B16B1DBDD90}"/>
              </a:ext>
            </a:extLst>
          </p:cNvPr>
          <p:cNvSpPr txBox="1">
            <a:spLocks/>
          </p:cNvSpPr>
          <p:nvPr/>
        </p:nvSpPr>
        <p:spPr>
          <a:xfrm>
            <a:off x="450572" y="3233291"/>
            <a:ext cx="11280133" cy="90894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AT" dirty="0"/>
              <a:t>Wie viel Stück wird eine Person kaufen?</a:t>
            </a:r>
          </a:p>
          <a:p>
            <a:r>
              <a:rPr lang="de-AT" dirty="0"/>
              <a:t>Wie viele Stück werdet ihr verkaufen?</a:t>
            </a:r>
          </a:p>
          <a:p>
            <a:endParaRPr lang="de-AT" dirty="0"/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EA9C8015-FE77-820A-B8E9-C8A0E1D21C4E}"/>
              </a:ext>
            </a:extLst>
          </p:cNvPr>
          <p:cNvSpPr txBox="1">
            <a:spLocks/>
          </p:cNvSpPr>
          <p:nvPr/>
        </p:nvSpPr>
        <p:spPr>
          <a:xfrm>
            <a:off x="450571" y="4481246"/>
            <a:ext cx="11280133" cy="90894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AT" dirty="0"/>
              <a:t>Wie groß wird euer Angebot sein? </a:t>
            </a:r>
          </a:p>
          <a:p>
            <a:pPr lvl="1"/>
            <a:r>
              <a:rPr lang="de-AT" dirty="0"/>
              <a:t>Wie viele Produkte könnt ihr herstellen?</a:t>
            </a:r>
          </a:p>
          <a:p>
            <a:pPr lvl="1"/>
            <a:r>
              <a:rPr lang="de-AT" dirty="0"/>
              <a:t>Wie oft kann die Dienstleistung verkauft werden?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CC9616DA-22AC-1681-1084-E90C1BAD0F4C}"/>
              </a:ext>
            </a:extLst>
          </p:cNvPr>
          <p:cNvSpPr txBox="1">
            <a:spLocks/>
          </p:cNvSpPr>
          <p:nvPr/>
        </p:nvSpPr>
        <p:spPr>
          <a:xfrm>
            <a:off x="450570" y="5703807"/>
            <a:ext cx="11280133" cy="56759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AT" dirty="0"/>
              <a:t>Eure Schätzung: Wie hoch darf der Preis sein?</a:t>
            </a:r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A52F6117-153F-4149-D202-E38D37C6B5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Marktwoche mit jugendstärken.at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86CD6A7D-3166-E04C-746F-1F0CE6842E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C9FD6FC-4986-6846-9893-67991D57D708}" type="slidenum">
              <a:rPr lang="de-DE" smtClean="0"/>
              <a:pPr/>
              <a:t>40</a:t>
            </a:fld>
            <a:endParaRPr lang="de-DE"/>
          </a:p>
        </p:txBody>
      </p:sp>
      <p:pic>
        <p:nvPicPr>
          <p:cNvPr id="11" name="Grafik 10" descr="Ein Bild, das Zeichnung, Clipart, Kinderkunst, Entwurf enthält.&#10;&#10;Automatisch generierte Beschreibung">
            <a:extLst>
              <a:ext uri="{FF2B5EF4-FFF2-40B4-BE49-F238E27FC236}">
                <a16:creationId xmlns:a16="http://schemas.microsoft.com/office/drawing/2014/main" id="{36BCEE0B-CC3F-625B-91E5-1ABE5808B20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235" t="22914"/>
          <a:stretch/>
        </p:blipFill>
        <p:spPr>
          <a:xfrm>
            <a:off x="6789419" y="3140016"/>
            <a:ext cx="4855299" cy="2735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16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850E4D-1C3C-C466-D864-751A045E3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Preis berechnen</a:t>
            </a:r>
          </a:p>
        </p:txBody>
      </p:sp>
      <p:sp>
        <p:nvSpPr>
          <p:cNvPr id="12" name="Inhaltsplatzhalter 2">
            <a:extLst>
              <a:ext uri="{FF2B5EF4-FFF2-40B4-BE49-F238E27FC236}">
                <a16:creationId xmlns:a16="http://schemas.microsoft.com/office/drawing/2014/main" id="{1E0C4E22-8D05-BC92-90B6-7F0BD1EF3E3E}"/>
              </a:ext>
            </a:extLst>
          </p:cNvPr>
          <p:cNvSpPr txBox="1">
            <a:spLocks/>
          </p:cNvSpPr>
          <p:nvPr/>
        </p:nvSpPr>
        <p:spPr>
          <a:xfrm>
            <a:off x="455932" y="5129238"/>
            <a:ext cx="11280133" cy="50831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AT" dirty="0"/>
              <a:t>Warum können Preise so unterschiedlich sein?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04EF0CB-0E44-3DF8-A368-141C43CD083C}"/>
              </a:ext>
            </a:extLst>
          </p:cNvPr>
          <p:cNvSpPr txBox="1">
            <a:spLocks/>
          </p:cNvSpPr>
          <p:nvPr/>
        </p:nvSpPr>
        <p:spPr>
          <a:xfrm>
            <a:off x="455933" y="5655348"/>
            <a:ext cx="11280133" cy="42627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AT" dirty="0"/>
              <a:t>Wie entscheidest du dich für ein T-Shirt? Was ist für dich wichtig?</a:t>
            </a:r>
          </a:p>
        </p:txBody>
      </p:sp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988EFD9A-BBC5-5328-319E-C5DD2E2B1359}"/>
              </a:ext>
            </a:extLst>
          </p:cNvPr>
          <p:cNvSpPr txBox="1">
            <a:spLocks/>
          </p:cNvSpPr>
          <p:nvPr/>
        </p:nvSpPr>
        <p:spPr>
          <a:xfrm>
            <a:off x="545987" y="6186229"/>
            <a:ext cx="11280133" cy="50831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AT" dirty="0"/>
              <a:t>Weißt du, wie viel dein T-Shirt gekostet hat, das du jetzt gerade trägst?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9B9C1A0-FAB4-B818-5FF1-146FBAE270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Marktwoche mit jugendstärken.at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D11CAB2B-D194-1F9A-FC15-F00E7311EA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C9FD6FC-4986-6846-9893-67991D57D708}" type="slidenum">
              <a:rPr lang="de-DE" smtClean="0"/>
              <a:pPr/>
              <a:t>41</a:t>
            </a:fld>
            <a:endParaRPr lang="de-DE"/>
          </a:p>
        </p:txBody>
      </p:sp>
      <p:pic>
        <p:nvPicPr>
          <p:cNvPr id="8" name="Grafik 7" descr="Ein Bild, das Kleidung, Ärmel enthält.&#10;&#10;Automatisch generierte Beschreibung">
            <a:extLst>
              <a:ext uri="{FF2B5EF4-FFF2-40B4-BE49-F238E27FC236}">
                <a16:creationId xmlns:a16="http://schemas.microsoft.com/office/drawing/2014/main" id="{FDCE69A3-01E6-F0BF-F1BE-9B21E8CC5A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499" y="1768956"/>
            <a:ext cx="9955175" cy="2884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80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" grpId="0"/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850E4D-1C3C-C466-D864-751A045E3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Preis berechnen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1E24012E-7FF2-76FF-7F76-5463D3453F35}"/>
              </a:ext>
            </a:extLst>
          </p:cNvPr>
          <p:cNvSpPr txBox="1">
            <a:spLocks/>
          </p:cNvSpPr>
          <p:nvPr/>
        </p:nvSpPr>
        <p:spPr>
          <a:xfrm>
            <a:off x="6515762" y="2065986"/>
            <a:ext cx="5221136" cy="396494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AT" b="1" dirty="0"/>
              <a:t>Inhalte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de-AT" b="1" dirty="0"/>
          </a:p>
          <a:p>
            <a:pPr lvl="1"/>
            <a:r>
              <a:rPr lang="de-AT" dirty="0"/>
              <a:t>Einkaufsliste erstellen</a:t>
            </a:r>
          </a:p>
          <a:p>
            <a:pPr lvl="1"/>
            <a:r>
              <a:rPr lang="de-AT" dirty="0"/>
              <a:t>gesamte Ausgaben berechnen</a:t>
            </a:r>
          </a:p>
          <a:p>
            <a:pPr lvl="1"/>
            <a:r>
              <a:rPr lang="de-AT" dirty="0"/>
              <a:t>Ausgaben pro Stück berechnen</a:t>
            </a:r>
          </a:p>
          <a:p>
            <a:pPr lvl="1"/>
            <a:r>
              <a:rPr lang="de-AT" dirty="0"/>
              <a:t>ein fairer Verkaufspreis</a:t>
            </a:r>
          </a:p>
          <a:p>
            <a:pPr lvl="1"/>
            <a:r>
              <a:rPr lang="de-AT" dirty="0"/>
              <a:t>Stückzahl, die mindestens verkauft werden muss</a:t>
            </a:r>
          </a:p>
          <a:p>
            <a:pPr lvl="1"/>
            <a:r>
              <a:rPr lang="de-AT" dirty="0"/>
              <a:t>max. mögliche Einnahmen berechnen</a:t>
            </a:r>
          </a:p>
          <a:p>
            <a:pPr lvl="1"/>
            <a:r>
              <a:rPr lang="de-AT" dirty="0"/>
              <a:t>max. möglichen Gewinn berechnen</a:t>
            </a:r>
          </a:p>
          <a:p>
            <a:pPr lvl="1"/>
            <a:endParaRPr lang="de-AT" dirty="0"/>
          </a:p>
        </p:txBody>
      </p: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800536A1-5B20-C35C-4D30-85C9A505AA60}"/>
              </a:ext>
            </a:extLst>
          </p:cNvPr>
          <p:cNvGrpSpPr/>
          <p:nvPr/>
        </p:nvGrpSpPr>
        <p:grpSpPr>
          <a:xfrm>
            <a:off x="1439810" y="1937696"/>
            <a:ext cx="3335390" cy="3556520"/>
            <a:chOff x="-5964144" y="5153891"/>
            <a:chExt cx="961253" cy="1115053"/>
          </a:xfrm>
        </p:grpSpPr>
        <p:sp>
          <p:nvSpPr>
            <p:cNvPr id="9" name="Sechseck 8">
              <a:extLst>
                <a:ext uri="{FF2B5EF4-FFF2-40B4-BE49-F238E27FC236}">
                  <a16:creationId xmlns:a16="http://schemas.microsoft.com/office/drawing/2014/main" id="{66639E2C-77DE-9E51-FDF5-2FF1EC8AC7D6}"/>
                </a:ext>
              </a:extLst>
            </p:cNvPr>
            <p:cNvSpPr/>
            <p:nvPr/>
          </p:nvSpPr>
          <p:spPr>
            <a:xfrm rot="5400000">
              <a:off x="-6041044" y="5230791"/>
              <a:ext cx="1115053" cy="961253"/>
            </a:xfrm>
            <a:prstGeom prst="hexagon">
              <a:avLst>
                <a:gd name="adj" fmla="val 31725"/>
                <a:gd name="vf" fmla="val 115470"/>
              </a:avLst>
            </a:prstGeom>
            <a:solidFill>
              <a:schemeClr val="bg1"/>
            </a:solidFill>
            <a:ln w="203200">
              <a:solidFill>
                <a:srgbClr val="1687F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0" name="Textfeld 9">
              <a:hlinkClick r:id="rId2"/>
              <a:extLst>
                <a:ext uri="{FF2B5EF4-FFF2-40B4-BE49-F238E27FC236}">
                  <a16:creationId xmlns:a16="http://schemas.microsoft.com/office/drawing/2014/main" id="{0D521F05-84CF-D983-88F5-F2964F364E39}"/>
                </a:ext>
              </a:extLst>
            </p:cNvPr>
            <p:cNvSpPr txBox="1"/>
            <p:nvPr/>
          </p:nvSpPr>
          <p:spPr>
            <a:xfrm>
              <a:off x="-5803487" y="5361622"/>
              <a:ext cx="690294" cy="699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AT" sz="13900" b="1" dirty="0">
                  <a:latin typeface="Lexend" pitchFamily="2" charset="77"/>
                </a:rPr>
                <a:t>14</a:t>
              </a:r>
            </a:p>
          </p:txBody>
        </p:sp>
      </p:grp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38BA694F-FA9C-096A-8882-C1EC9062C0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Marktwoche mit jugendstärken.at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D03D24B-80E9-848B-01BC-F3ECE81181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C9FD6FC-4986-6846-9893-67991D57D708}" type="slidenum">
              <a:rPr lang="de-DE" smtClean="0"/>
              <a:pPr/>
              <a:t>42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9943271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850E4D-1C3C-C466-D864-751A045E3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dirty="0"/>
              <a:t>Lösung </a:t>
            </a:r>
            <a:r>
              <a:rPr lang="de-AT" dirty="0" err="1"/>
              <a:t>aufgabe</a:t>
            </a:r>
            <a:r>
              <a:rPr lang="de-AT" dirty="0"/>
              <a:t> 3: Kosten für …</a:t>
            </a:r>
          </a:p>
        </p:txBody>
      </p:sp>
      <p:sp>
        <p:nvSpPr>
          <p:cNvPr id="13" name="Inhaltsplatzhalter 2">
            <a:extLst>
              <a:ext uri="{FF2B5EF4-FFF2-40B4-BE49-F238E27FC236}">
                <a16:creationId xmlns:a16="http://schemas.microsoft.com/office/drawing/2014/main" id="{7CD84F30-6AA4-687A-FAA4-1DB86A0A78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3186" y="1817050"/>
            <a:ext cx="3905670" cy="4379026"/>
          </a:xfrm>
        </p:spPr>
        <p:txBody>
          <a:bodyPr/>
          <a:lstStyle/>
          <a:p>
            <a:pPr marL="0" indent="0">
              <a:buNone/>
            </a:pPr>
            <a:r>
              <a:rPr lang="de-AT" b="1" dirty="0"/>
              <a:t>… einen Kuchen</a:t>
            </a:r>
          </a:p>
          <a:p>
            <a:pPr marL="0" indent="0">
              <a:buNone/>
            </a:pPr>
            <a:endParaRPr lang="de-AT" dirty="0"/>
          </a:p>
          <a:p>
            <a:r>
              <a:rPr lang="de-AT" dirty="0"/>
              <a:t>Kakao	2,00</a:t>
            </a:r>
          </a:p>
          <a:p>
            <a:r>
              <a:rPr lang="de-AT" dirty="0"/>
              <a:t>Mehl		1,00</a:t>
            </a:r>
          </a:p>
          <a:p>
            <a:r>
              <a:rPr lang="de-AT" dirty="0"/>
              <a:t>Backpulver	1,00</a:t>
            </a:r>
          </a:p>
          <a:p>
            <a:r>
              <a:rPr lang="de-AT" dirty="0"/>
              <a:t>Zucker	1,00</a:t>
            </a:r>
          </a:p>
          <a:p>
            <a:r>
              <a:rPr lang="de-AT" dirty="0"/>
              <a:t>Butter	3,00</a:t>
            </a:r>
          </a:p>
          <a:p>
            <a:r>
              <a:rPr lang="de-AT" dirty="0"/>
              <a:t>Eier		4,00</a:t>
            </a:r>
          </a:p>
          <a:p>
            <a:r>
              <a:rPr lang="de-AT" u="sng" dirty="0"/>
              <a:t>Schokolade	3,00</a:t>
            </a:r>
          </a:p>
          <a:p>
            <a:pPr marL="0" indent="0">
              <a:buNone/>
            </a:pPr>
            <a:r>
              <a:rPr lang="de-AT" b="1" dirty="0"/>
              <a:t>Summe: 	15,00</a:t>
            </a:r>
          </a:p>
          <a:p>
            <a:endParaRPr lang="de-AT" dirty="0"/>
          </a:p>
        </p:txBody>
      </p:sp>
      <p:sp>
        <p:nvSpPr>
          <p:cNvPr id="14" name="Inhaltsplatzhalter 2">
            <a:extLst>
              <a:ext uri="{FF2B5EF4-FFF2-40B4-BE49-F238E27FC236}">
                <a16:creationId xmlns:a16="http://schemas.microsoft.com/office/drawing/2014/main" id="{7C89C4FC-A571-28AB-F31B-067FD6A6A4A4}"/>
              </a:ext>
            </a:extLst>
          </p:cNvPr>
          <p:cNvSpPr txBox="1">
            <a:spLocks/>
          </p:cNvSpPr>
          <p:nvPr/>
        </p:nvSpPr>
        <p:spPr>
          <a:xfrm>
            <a:off x="6096000" y="1817050"/>
            <a:ext cx="3905670" cy="437902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AT" b="1" dirty="0"/>
              <a:t>… den Markttag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de-AT" dirty="0"/>
          </a:p>
          <a:p>
            <a:r>
              <a:rPr lang="de-AT" dirty="0"/>
              <a:t>Magnettafel		30,00</a:t>
            </a:r>
          </a:p>
          <a:p>
            <a:r>
              <a:rPr lang="de-AT" dirty="0"/>
              <a:t>Stifte		  	5,00</a:t>
            </a:r>
          </a:p>
          <a:p>
            <a:r>
              <a:rPr lang="de-AT" dirty="0"/>
              <a:t>Dekoration		10,00</a:t>
            </a:r>
          </a:p>
          <a:p>
            <a:r>
              <a:rPr lang="de-AT" dirty="0"/>
              <a:t>Verpackung		15,00</a:t>
            </a:r>
          </a:p>
          <a:p>
            <a:r>
              <a:rPr lang="de-AT" dirty="0"/>
              <a:t>Beleuchtung	  	5,00</a:t>
            </a:r>
          </a:p>
          <a:p>
            <a:r>
              <a:rPr lang="de-AT" dirty="0"/>
              <a:t>Werbung		30,00</a:t>
            </a:r>
          </a:p>
          <a:p>
            <a:r>
              <a:rPr lang="de-AT" dirty="0"/>
              <a:t>Plakate		10,00</a:t>
            </a:r>
          </a:p>
          <a:p>
            <a:r>
              <a:rPr lang="de-AT" u="sng" dirty="0"/>
              <a:t>Marktstand		20,00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de-AT" b="1" dirty="0"/>
              <a:t>Summe: 	         125,00</a:t>
            </a:r>
          </a:p>
          <a:p>
            <a:endParaRPr lang="de-AT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83D99C90-4636-80A1-50B6-EFA2565F2C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Marktwoche mit jugendstärken.at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D419E64-24C7-931A-B24E-E5BE4F3052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C9FD6FC-4986-6846-9893-67991D57D708}" type="slidenum">
              <a:rPr lang="de-DE" smtClean="0"/>
              <a:pPr/>
              <a:t>43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5293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850E4D-1C3C-C466-D864-751A045E3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Einkaufsliste für den </a:t>
            </a:r>
            <a:r>
              <a:rPr lang="de-AT" dirty="0" err="1"/>
              <a:t>markttag</a:t>
            </a:r>
            <a:endParaRPr lang="de-AT" dirty="0"/>
          </a:p>
        </p:txBody>
      </p:sp>
      <p:graphicFrame>
        <p:nvGraphicFramePr>
          <p:cNvPr id="9" name="Inhaltsplatzhalter 8">
            <a:extLst>
              <a:ext uri="{FF2B5EF4-FFF2-40B4-BE49-F238E27FC236}">
                <a16:creationId xmlns:a16="http://schemas.microsoft.com/office/drawing/2014/main" id="{98DD15DA-506E-68C0-5535-903633786CE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50074269"/>
              </p:ext>
            </p:extLst>
          </p:nvPr>
        </p:nvGraphicFramePr>
        <p:xfrm>
          <a:off x="469787" y="1587060"/>
          <a:ext cx="11260920" cy="48647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96623">
                  <a:extLst>
                    <a:ext uri="{9D8B030D-6E8A-4147-A177-3AD203B41FA5}">
                      <a16:colId xmlns:a16="http://schemas.microsoft.com/office/drawing/2014/main" val="494436617"/>
                    </a:ext>
                  </a:extLst>
                </a:gridCol>
                <a:gridCol w="1667304">
                  <a:extLst>
                    <a:ext uri="{9D8B030D-6E8A-4147-A177-3AD203B41FA5}">
                      <a16:colId xmlns:a16="http://schemas.microsoft.com/office/drawing/2014/main" val="3959489791"/>
                    </a:ext>
                  </a:extLst>
                </a:gridCol>
                <a:gridCol w="2170141">
                  <a:extLst>
                    <a:ext uri="{9D8B030D-6E8A-4147-A177-3AD203B41FA5}">
                      <a16:colId xmlns:a16="http://schemas.microsoft.com/office/drawing/2014/main" val="2056067242"/>
                    </a:ext>
                  </a:extLst>
                </a:gridCol>
                <a:gridCol w="1726852">
                  <a:extLst>
                    <a:ext uri="{9D8B030D-6E8A-4147-A177-3AD203B41FA5}">
                      <a16:colId xmlns:a16="http://schemas.microsoft.com/office/drawing/2014/main" val="736794139"/>
                    </a:ext>
                  </a:extLst>
                </a:gridCol>
              </a:tblGrid>
              <a:tr h="698243"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AT" sz="2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84848"/>
                          </a:solidFill>
                          <a:effectLst/>
                          <a:uLnTx/>
                          <a:uFillTx/>
                          <a:latin typeface="Lexend" pitchFamily="2" charset="77"/>
                          <a:ea typeface="+mn-ea"/>
                          <a:cs typeface="+mn-cs"/>
                        </a:rPr>
                        <a:t>Materialien </a:t>
                      </a:r>
                    </a:p>
                  </a:txBody>
                  <a:tcPr marL="17081" marR="17081" marT="1708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AT" sz="2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84848"/>
                          </a:solidFill>
                          <a:effectLst/>
                          <a:uLnTx/>
                          <a:uFillTx/>
                          <a:latin typeface="Lexend" pitchFamily="2" charset="77"/>
                          <a:ea typeface="+mn-ea"/>
                          <a:cs typeface="+mn-cs"/>
                        </a:rPr>
                        <a:t>Preis pro Stück</a:t>
                      </a:r>
                    </a:p>
                  </a:txBody>
                  <a:tcPr marL="17081" marR="17081" marT="1708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AT" sz="28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484848"/>
                          </a:solidFill>
                          <a:effectLst/>
                          <a:uLnTx/>
                          <a:uFillTx/>
                          <a:latin typeface="Lexend" pitchFamily="2" charset="77"/>
                          <a:ea typeface="+mn-ea"/>
                          <a:cs typeface="+mn-cs"/>
                        </a:rPr>
                        <a:t>Menge</a:t>
                      </a:r>
                    </a:p>
                  </a:txBody>
                  <a:tcPr marL="17081" marR="17081" marT="1708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AT" sz="2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84848"/>
                          </a:solidFill>
                          <a:effectLst/>
                          <a:uLnTx/>
                          <a:uFillTx/>
                          <a:latin typeface="Lexend" pitchFamily="2" charset="77"/>
                          <a:ea typeface="+mn-ea"/>
                          <a:cs typeface="+mn-cs"/>
                        </a:rPr>
                        <a:t>gesamt </a:t>
                      </a:r>
                    </a:p>
                  </a:txBody>
                  <a:tcPr marL="17081" marR="17081" marT="17081" marB="0" anchor="ctr"/>
                </a:tc>
                <a:extLst>
                  <a:ext uri="{0D108BD9-81ED-4DB2-BD59-A6C34878D82A}">
                    <a16:rowId xmlns:a16="http://schemas.microsoft.com/office/drawing/2014/main" val="2040564856"/>
                  </a:ext>
                </a:extLst>
              </a:tr>
              <a:tr h="435735"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AT" sz="2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84848"/>
                        </a:solidFill>
                        <a:effectLst/>
                        <a:uLnTx/>
                        <a:uFillTx/>
                        <a:latin typeface="Lexend" pitchFamily="2" charset="77"/>
                        <a:ea typeface="+mn-ea"/>
                        <a:cs typeface="+mn-cs"/>
                      </a:endParaRPr>
                    </a:p>
                  </a:txBody>
                  <a:tcPr marL="17081" marR="17081" marT="17081" marB="0" anchor="ctr" anchorCtr="1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AT" sz="28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484848"/>
                        </a:solidFill>
                        <a:effectLst/>
                        <a:uLnTx/>
                        <a:uFillTx/>
                        <a:latin typeface="Lexend" pitchFamily="2" charset="77"/>
                        <a:ea typeface="+mn-ea"/>
                        <a:cs typeface="+mn-cs"/>
                      </a:endParaRPr>
                    </a:p>
                  </a:txBody>
                  <a:tcPr marL="17081" marR="17081" marT="1708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AT" sz="28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484848"/>
                        </a:solidFill>
                        <a:effectLst/>
                        <a:uLnTx/>
                        <a:uFillTx/>
                        <a:latin typeface="Lexend" pitchFamily="2" charset="77"/>
                        <a:ea typeface="+mn-ea"/>
                        <a:cs typeface="+mn-cs"/>
                      </a:endParaRPr>
                    </a:p>
                  </a:txBody>
                  <a:tcPr marL="17081" marR="17081" marT="1708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AT" sz="28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484848"/>
                        </a:solidFill>
                        <a:effectLst/>
                        <a:uLnTx/>
                        <a:uFillTx/>
                        <a:latin typeface="Lexend" pitchFamily="2" charset="77"/>
                        <a:ea typeface="+mn-ea"/>
                        <a:cs typeface="+mn-cs"/>
                      </a:endParaRPr>
                    </a:p>
                  </a:txBody>
                  <a:tcPr marL="17081" marR="17081" marT="17081" marB="0" anchor="ctr"/>
                </a:tc>
                <a:extLst>
                  <a:ext uri="{0D108BD9-81ED-4DB2-BD59-A6C34878D82A}">
                    <a16:rowId xmlns:a16="http://schemas.microsoft.com/office/drawing/2014/main" val="2068808743"/>
                  </a:ext>
                </a:extLst>
              </a:tr>
              <a:tr h="435735"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AT" sz="2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84848"/>
                        </a:solidFill>
                        <a:effectLst/>
                        <a:uLnTx/>
                        <a:uFillTx/>
                        <a:latin typeface="Lexend" pitchFamily="2" charset="77"/>
                        <a:ea typeface="+mn-ea"/>
                        <a:cs typeface="+mn-cs"/>
                      </a:endParaRPr>
                    </a:p>
                  </a:txBody>
                  <a:tcPr marL="17081" marR="17081" marT="17081" marB="0" anchor="ctr" anchorCtr="1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AT" sz="28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484848"/>
                        </a:solidFill>
                        <a:effectLst/>
                        <a:uLnTx/>
                        <a:uFillTx/>
                        <a:latin typeface="Lexend" pitchFamily="2" charset="77"/>
                        <a:ea typeface="+mn-ea"/>
                        <a:cs typeface="+mn-cs"/>
                      </a:endParaRPr>
                    </a:p>
                  </a:txBody>
                  <a:tcPr marL="17081" marR="17081" marT="1708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AT" sz="2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84848"/>
                        </a:solidFill>
                        <a:effectLst/>
                        <a:uLnTx/>
                        <a:uFillTx/>
                        <a:latin typeface="Lexend" pitchFamily="2" charset="77"/>
                        <a:ea typeface="+mn-ea"/>
                        <a:cs typeface="+mn-cs"/>
                      </a:endParaRPr>
                    </a:p>
                  </a:txBody>
                  <a:tcPr marL="17081" marR="17081" marT="1708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AT" sz="2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84848"/>
                        </a:solidFill>
                        <a:effectLst/>
                        <a:uLnTx/>
                        <a:uFillTx/>
                        <a:latin typeface="Lexend" pitchFamily="2" charset="77"/>
                        <a:ea typeface="+mn-ea"/>
                        <a:cs typeface="+mn-cs"/>
                      </a:endParaRPr>
                    </a:p>
                  </a:txBody>
                  <a:tcPr marL="17081" marR="17081" marT="17081" marB="0" anchor="ctr"/>
                </a:tc>
                <a:extLst>
                  <a:ext uri="{0D108BD9-81ED-4DB2-BD59-A6C34878D82A}">
                    <a16:rowId xmlns:a16="http://schemas.microsoft.com/office/drawing/2014/main" val="3551347246"/>
                  </a:ext>
                </a:extLst>
              </a:tr>
              <a:tr h="435735"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AT" sz="2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84848"/>
                        </a:solidFill>
                        <a:effectLst/>
                        <a:uLnTx/>
                        <a:uFillTx/>
                        <a:latin typeface="Lexend" pitchFamily="2" charset="77"/>
                        <a:ea typeface="+mn-ea"/>
                        <a:cs typeface="+mn-cs"/>
                      </a:endParaRPr>
                    </a:p>
                  </a:txBody>
                  <a:tcPr marL="17081" marR="17081" marT="17081" marB="0" anchor="ctr" anchorCtr="1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AT" sz="28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484848"/>
                        </a:solidFill>
                        <a:effectLst/>
                        <a:uLnTx/>
                        <a:uFillTx/>
                        <a:latin typeface="Lexend" pitchFamily="2" charset="77"/>
                        <a:ea typeface="+mn-ea"/>
                        <a:cs typeface="+mn-cs"/>
                      </a:endParaRPr>
                    </a:p>
                  </a:txBody>
                  <a:tcPr marL="17081" marR="17081" marT="1708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AT" sz="2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84848"/>
                        </a:solidFill>
                        <a:effectLst/>
                        <a:uLnTx/>
                        <a:uFillTx/>
                        <a:latin typeface="Lexend" pitchFamily="2" charset="77"/>
                        <a:ea typeface="+mn-ea"/>
                        <a:cs typeface="+mn-cs"/>
                      </a:endParaRPr>
                    </a:p>
                  </a:txBody>
                  <a:tcPr marL="17081" marR="17081" marT="1708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AT" sz="28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484848"/>
                        </a:solidFill>
                        <a:effectLst/>
                        <a:uLnTx/>
                        <a:uFillTx/>
                        <a:latin typeface="Lexend" pitchFamily="2" charset="77"/>
                        <a:ea typeface="+mn-ea"/>
                        <a:cs typeface="+mn-cs"/>
                      </a:endParaRPr>
                    </a:p>
                  </a:txBody>
                  <a:tcPr marL="17081" marR="17081" marT="17081" marB="0" anchor="ctr"/>
                </a:tc>
                <a:extLst>
                  <a:ext uri="{0D108BD9-81ED-4DB2-BD59-A6C34878D82A}">
                    <a16:rowId xmlns:a16="http://schemas.microsoft.com/office/drawing/2014/main" val="83264034"/>
                  </a:ext>
                </a:extLst>
              </a:tr>
              <a:tr h="435735"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AT" sz="2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84848"/>
                        </a:solidFill>
                        <a:effectLst/>
                        <a:uLnTx/>
                        <a:uFillTx/>
                        <a:latin typeface="Lexend" pitchFamily="2" charset="77"/>
                        <a:ea typeface="+mn-ea"/>
                        <a:cs typeface="+mn-cs"/>
                      </a:endParaRPr>
                    </a:p>
                  </a:txBody>
                  <a:tcPr marL="17081" marR="17081" marT="17081" marB="0" anchor="ctr" anchorCtr="1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AT" sz="2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84848"/>
                        </a:solidFill>
                        <a:effectLst/>
                        <a:uLnTx/>
                        <a:uFillTx/>
                        <a:latin typeface="Lexend" pitchFamily="2" charset="77"/>
                        <a:ea typeface="+mn-ea"/>
                        <a:cs typeface="+mn-cs"/>
                      </a:endParaRPr>
                    </a:p>
                  </a:txBody>
                  <a:tcPr marL="17081" marR="17081" marT="1708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AT" sz="28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484848"/>
                        </a:solidFill>
                        <a:effectLst/>
                        <a:uLnTx/>
                        <a:uFillTx/>
                        <a:latin typeface="Lexend" pitchFamily="2" charset="77"/>
                        <a:ea typeface="+mn-ea"/>
                        <a:cs typeface="+mn-cs"/>
                      </a:endParaRPr>
                    </a:p>
                  </a:txBody>
                  <a:tcPr marL="17081" marR="17081" marT="1708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AT" sz="28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484848"/>
                        </a:solidFill>
                        <a:effectLst/>
                        <a:uLnTx/>
                        <a:uFillTx/>
                        <a:latin typeface="Lexend" pitchFamily="2" charset="77"/>
                        <a:ea typeface="+mn-ea"/>
                        <a:cs typeface="+mn-cs"/>
                      </a:endParaRPr>
                    </a:p>
                  </a:txBody>
                  <a:tcPr marL="17081" marR="17081" marT="17081" marB="0" anchor="ctr"/>
                </a:tc>
                <a:extLst>
                  <a:ext uri="{0D108BD9-81ED-4DB2-BD59-A6C34878D82A}">
                    <a16:rowId xmlns:a16="http://schemas.microsoft.com/office/drawing/2014/main" val="3290228229"/>
                  </a:ext>
                </a:extLst>
              </a:tr>
              <a:tr h="435735"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AT" sz="2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84848"/>
                        </a:solidFill>
                        <a:effectLst/>
                        <a:uLnTx/>
                        <a:uFillTx/>
                        <a:latin typeface="Lexend" pitchFamily="2" charset="77"/>
                        <a:ea typeface="+mn-ea"/>
                        <a:cs typeface="+mn-cs"/>
                      </a:endParaRPr>
                    </a:p>
                  </a:txBody>
                  <a:tcPr marL="17081" marR="17081" marT="17081" marB="0" anchor="ctr" anchorCtr="1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AT" sz="2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84848"/>
                        </a:solidFill>
                        <a:effectLst/>
                        <a:uLnTx/>
                        <a:uFillTx/>
                        <a:latin typeface="Lexend" pitchFamily="2" charset="77"/>
                        <a:ea typeface="+mn-ea"/>
                        <a:cs typeface="+mn-cs"/>
                      </a:endParaRPr>
                    </a:p>
                  </a:txBody>
                  <a:tcPr marL="17081" marR="17081" marT="1708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AT" sz="2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84848"/>
                        </a:solidFill>
                        <a:effectLst/>
                        <a:uLnTx/>
                        <a:uFillTx/>
                        <a:latin typeface="Lexend" pitchFamily="2" charset="77"/>
                        <a:ea typeface="+mn-ea"/>
                        <a:cs typeface="+mn-cs"/>
                      </a:endParaRPr>
                    </a:p>
                  </a:txBody>
                  <a:tcPr marL="17081" marR="17081" marT="1708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AT" sz="28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484848"/>
                        </a:solidFill>
                        <a:effectLst/>
                        <a:uLnTx/>
                        <a:uFillTx/>
                        <a:latin typeface="Lexend" pitchFamily="2" charset="77"/>
                        <a:ea typeface="+mn-ea"/>
                        <a:cs typeface="+mn-cs"/>
                      </a:endParaRPr>
                    </a:p>
                  </a:txBody>
                  <a:tcPr marL="17081" marR="17081" marT="17081" marB="0" anchor="ctr"/>
                </a:tc>
                <a:extLst>
                  <a:ext uri="{0D108BD9-81ED-4DB2-BD59-A6C34878D82A}">
                    <a16:rowId xmlns:a16="http://schemas.microsoft.com/office/drawing/2014/main" val="50034328"/>
                  </a:ext>
                </a:extLst>
              </a:tr>
              <a:tr h="435735"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AT" sz="2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84848"/>
                        </a:solidFill>
                        <a:effectLst/>
                        <a:uLnTx/>
                        <a:uFillTx/>
                        <a:latin typeface="Lexend" pitchFamily="2" charset="77"/>
                        <a:ea typeface="+mn-ea"/>
                        <a:cs typeface="+mn-cs"/>
                      </a:endParaRPr>
                    </a:p>
                  </a:txBody>
                  <a:tcPr marL="17081" marR="17081" marT="17081" marB="0" anchor="ctr" anchorCtr="1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AT" sz="28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484848"/>
                        </a:solidFill>
                        <a:effectLst/>
                        <a:uLnTx/>
                        <a:uFillTx/>
                        <a:latin typeface="Lexend" pitchFamily="2" charset="77"/>
                        <a:ea typeface="+mn-ea"/>
                        <a:cs typeface="+mn-cs"/>
                      </a:endParaRPr>
                    </a:p>
                  </a:txBody>
                  <a:tcPr marL="17081" marR="17081" marT="1708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AT" sz="2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84848"/>
                        </a:solidFill>
                        <a:effectLst/>
                        <a:uLnTx/>
                        <a:uFillTx/>
                        <a:latin typeface="Lexend" pitchFamily="2" charset="77"/>
                        <a:ea typeface="+mn-ea"/>
                        <a:cs typeface="+mn-cs"/>
                      </a:endParaRPr>
                    </a:p>
                  </a:txBody>
                  <a:tcPr marL="17081" marR="17081" marT="1708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AT" sz="2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84848"/>
                        </a:solidFill>
                        <a:effectLst/>
                        <a:uLnTx/>
                        <a:uFillTx/>
                        <a:latin typeface="Lexend" pitchFamily="2" charset="77"/>
                        <a:ea typeface="+mn-ea"/>
                        <a:cs typeface="+mn-cs"/>
                      </a:endParaRPr>
                    </a:p>
                  </a:txBody>
                  <a:tcPr marL="17081" marR="17081" marT="17081" marB="0" anchor="ctr"/>
                </a:tc>
                <a:extLst>
                  <a:ext uri="{0D108BD9-81ED-4DB2-BD59-A6C34878D82A}">
                    <a16:rowId xmlns:a16="http://schemas.microsoft.com/office/drawing/2014/main" val="4153729987"/>
                  </a:ext>
                </a:extLst>
              </a:tr>
              <a:tr h="435735"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AT" sz="2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84848"/>
                        </a:solidFill>
                        <a:effectLst/>
                        <a:uLnTx/>
                        <a:uFillTx/>
                        <a:latin typeface="Lexend" pitchFamily="2" charset="77"/>
                        <a:ea typeface="+mn-ea"/>
                        <a:cs typeface="+mn-cs"/>
                      </a:endParaRPr>
                    </a:p>
                  </a:txBody>
                  <a:tcPr marL="17081" marR="17081" marT="17081" marB="0" anchor="ctr" anchorCtr="1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AT" sz="28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484848"/>
                        </a:solidFill>
                        <a:effectLst/>
                        <a:uLnTx/>
                        <a:uFillTx/>
                        <a:latin typeface="Lexend" pitchFamily="2" charset="77"/>
                        <a:ea typeface="+mn-ea"/>
                        <a:cs typeface="+mn-cs"/>
                      </a:endParaRPr>
                    </a:p>
                  </a:txBody>
                  <a:tcPr marL="17081" marR="17081" marT="1708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AT" sz="2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84848"/>
                        </a:solidFill>
                        <a:effectLst/>
                        <a:uLnTx/>
                        <a:uFillTx/>
                        <a:latin typeface="Lexend" pitchFamily="2" charset="77"/>
                        <a:ea typeface="+mn-ea"/>
                        <a:cs typeface="+mn-cs"/>
                      </a:endParaRPr>
                    </a:p>
                  </a:txBody>
                  <a:tcPr marL="17081" marR="17081" marT="1708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AT" sz="2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84848"/>
                        </a:solidFill>
                        <a:effectLst/>
                        <a:uLnTx/>
                        <a:uFillTx/>
                        <a:latin typeface="Lexend" pitchFamily="2" charset="77"/>
                        <a:ea typeface="+mn-ea"/>
                        <a:cs typeface="+mn-cs"/>
                      </a:endParaRPr>
                    </a:p>
                  </a:txBody>
                  <a:tcPr marL="17081" marR="17081" marT="17081" marB="0" anchor="ctr"/>
                </a:tc>
                <a:extLst>
                  <a:ext uri="{0D108BD9-81ED-4DB2-BD59-A6C34878D82A}">
                    <a16:rowId xmlns:a16="http://schemas.microsoft.com/office/drawing/2014/main" val="538738298"/>
                  </a:ext>
                </a:extLst>
              </a:tr>
              <a:tr h="334471"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AT" sz="28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484848"/>
                        </a:solidFill>
                        <a:effectLst/>
                        <a:uLnTx/>
                        <a:uFillTx/>
                        <a:latin typeface="Lexend" pitchFamily="2" charset="77"/>
                        <a:ea typeface="+mn-ea"/>
                        <a:cs typeface="+mn-cs"/>
                      </a:endParaRPr>
                    </a:p>
                  </a:txBody>
                  <a:tcPr marL="17081" marR="17081" marT="1708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AT" sz="28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484848"/>
                        </a:solidFill>
                        <a:effectLst/>
                        <a:uLnTx/>
                        <a:uFillTx/>
                        <a:latin typeface="Lexend" pitchFamily="2" charset="77"/>
                        <a:ea typeface="+mn-ea"/>
                        <a:cs typeface="+mn-cs"/>
                      </a:endParaRPr>
                    </a:p>
                  </a:txBody>
                  <a:tcPr marL="17081" marR="17081" marT="1708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AT" sz="28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484848"/>
                        </a:solidFill>
                        <a:effectLst/>
                        <a:uLnTx/>
                        <a:uFillTx/>
                        <a:latin typeface="Lexend" pitchFamily="2" charset="77"/>
                        <a:ea typeface="+mn-ea"/>
                        <a:cs typeface="+mn-cs"/>
                      </a:endParaRPr>
                    </a:p>
                  </a:txBody>
                  <a:tcPr marL="17081" marR="17081" marT="1708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AT" sz="2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84848"/>
                        </a:solidFill>
                        <a:effectLst/>
                        <a:uLnTx/>
                        <a:uFillTx/>
                        <a:latin typeface="Lexend" pitchFamily="2" charset="77"/>
                        <a:ea typeface="+mn-ea"/>
                        <a:cs typeface="+mn-cs"/>
                      </a:endParaRPr>
                    </a:p>
                  </a:txBody>
                  <a:tcPr marL="17081" marR="17081" marT="17081" marB="0" anchor="ctr"/>
                </a:tc>
                <a:extLst>
                  <a:ext uri="{0D108BD9-81ED-4DB2-BD59-A6C34878D82A}">
                    <a16:rowId xmlns:a16="http://schemas.microsoft.com/office/drawing/2014/main" val="3511237708"/>
                  </a:ext>
                </a:extLst>
              </a:tr>
              <a:tr h="435735"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AT" sz="2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84848"/>
                        </a:solidFill>
                        <a:effectLst/>
                        <a:uLnTx/>
                        <a:uFillTx/>
                        <a:latin typeface="Lexend" pitchFamily="2" charset="77"/>
                        <a:ea typeface="+mn-ea"/>
                        <a:cs typeface="+mn-cs"/>
                      </a:endParaRPr>
                    </a:p>
                  </a:txBody>
                  <a:tcPr marL="17081" marR="17081" marT="1708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AT" sz="2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84848"/>
                        </a:solidFill>
                        <a:effectLst/>
                        <a:uLnTx/>
                        <a:uFillTx/>
                        <a:latin typeface="Lexend" pitchFamily="2" charset="77"/>
                        <a:ea typeface="+mn-ea"/>
                        <a:cs typeface="+mn-cs"/>
                      </a:endParaRPr>
                    </a:p>
                  </a:txBody>
                  <a:tcPr marL="17081" marR="17081" marT="1708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AT" sz="2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84848"/>
                        </a:solidFill>
                        <a:effectLst/>
                        <a:uLnTx/>
                        <a:uFillTx/>
                        <a:latin typeface="Lexend" pitchFamily="2" charset="77"/>
                        <a:ea typeface="+mn-ea"/>
                        <a:cs typeface="+mn-cs"/>
                      </a:endParaRPr>
                    </a:p>
                  </a:txBody>
                  <a:tcPr marL="17081" marR="17081" marT="1708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AT" sz="2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84848"/>
                        </a:solidFill>
                        <a:effectLst/>
                        <a:uLnTx/>
                        <a:uFillTx/>
                        <a:latin typeface="Lexend" pitchFamily="2" charset="77"/>
                        <a:ea typeface="+mn-ea"/>
                        <a:cs typeface="+mn-cs"/>
                      </a:endParaRPr>
                    </a:p>
                  </a:txBody>
                  <a:tcPr marL="17081" marR="17081" marT="17081" marB="0" anchor="ctr"/>
                </a:tc>
                <a:extLst>
                  <a:ext uri="{0D108BD9-81ED-4DB2-BD59-A6C34878D82A}">
                    <a16:rowId xmlns:a16="http://schemas.microsoft.com/office/drawing/2014/main" val="1326565402"/>
                  </a:ext>
                </a:extLst>
              </a:tr>
            </a:tbl>
          </a:graphicData>
        </a:graphic>
      </p:graphicFrame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428521B6-7A6D-A78F-1EE0-C826E62943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Marktwoche mit jugendstärken.at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9C081BD-1C3B-6015-4305-D95520982A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C9FD6FC-4986-6846-9893-67991D57D708}" type="slidenum">
              <a:rPr lang="de-DE" smtClean="0"/>
              <a:pPr/>
              <a:t>44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9609691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850E4D-1C3C-C466-D864-751A045E3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787" y="661924"/>
            <a:ext cx="2951507" cy="1629213"/>
          </a:xfrm>
        </p:spPr>
        <p:txBody>
          <a:bodyPr>
            <a:normAutofit/>
          </a:bodyPr>
          <a:lstStyle/>
          <a:p>
            <a:r>
              <a:rPr lang="de-AT" dirty="0"/>
              <a:t>Übersicht</a:t>
            </a:r>
            <a:br>
              <a:rPr lang="de-AT" dirty="0"/>
            </a:br>
            <a:br>
              <a:rPr lang="de-AT" dirty="0"/>
            </a:br>
            <a:r>
              <a:rPr lang="de-AT" dirty="0" err="1"/>
              <a:t>finanzplan</a:t>
            </a:r>
            <a:endParaRPr lang="de-AT" dirty="0"/>
          </a:p>
        </p:txBody>
      </p:sp>
      <p:pic>
        <p:nvPicPr>
          <p:cNvPr id="6" name="Inhaltsplatzhalter 4">
            <a:extLst>
              <a:ext uri="{FF2B5EF4-FFF2-40B4-BE49-F238E27FC236}">
                <a16:creationId xmlns:a16="http://schemas.microsoft.com/office/drawing/2014/main" id="{867F5423-165D-5864-8EE7-41412A05E86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66759" y="0"/>
            <a:ext cx="5022215" cy="6537325"/>
          </a:xfrm>
        </p:spPr>
      </p:pic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4A6DFA84-FC19-886F-B630-F73AB292A1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Marktwoche mit jugendstärken.at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4482693-24AF-4142-318D-2D1A3C0838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C9FD6FC-4986-6846-9893-67991D57D708}" type="slidenum">
              <a:rPr lang="de-DE" smtClean="0"/>
              <a:pPr/>
              <a:t>45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174093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850E4D-1C3C-C466-D864-751A045E3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2532185"/>
            <a:ext cx="10799064" cy="2409400"/>
          </a:xfrm>
          <a:solidFill>
            <a:schemeClr val="accent1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 anchor="ctr" anchorCtr="0">
            <a:noAutofit/>
          </a:bodyPr>
          <a:lstStyle/>
          <a:p>
            <a:pPr algn="ctr"/>
            <a:r>
              <a:rPr lang="de-AT" sz="4000" dirty="0">
                <a:solidFill>
                  <a:schemeClr val="bg1"/>
                </a:solidFill>
              </a:rPr>
              <a:t>Modul: stärken 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35082D5A-3BD2-5F2A-7542-7A4855E329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Marktwoche mit jugendstärken.at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DF4309C-9B35-5C6B-1A1F-A944635FD1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C9FD6FC-4986-6846-9893-67991D57D708}" type="slidenum">
              <a:rPr lang="de-DE" smtClean="0"/>
              <a:pPr/>
              <a:t>46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8096481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850E4D-1C3C-C466-D864-751A045E3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Übungen für </a:t>
            </a:r>
            <a:r>
              <a:rPr lang="de-AT" dirty="0" err="1"/>
              <a:t>körper</a:t>
            </a:r>
            <a:r>
              <a:rPr lang="de-AT" dirty="0"/>
              <a:t> &amp; geist</a:t>
            </a:r>
          </a:p>
        </p:txBody>
      </p:sp>
      <p:pic>
        <p:nvPicPr>
          <p:cNvPr id="10" name="Grafik 9" descr="Ein Bild, das Tisch enthält.&#10;&#10;Automatisch generierte Beschreibung">
            <a:extLst>
              <a:ext uri="{FF2B5EF4-FFF2-40B4-BE49-F238E27FC236}">
                <a16:creationId xmlns:a16="http://schemas.microsoft.com/office/drawing/2014/main" id="{D2F6A367-B397-27FC-FCC4-ED854BA31C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8389" y="1290111"/>
            <a:ext cx="4875220" cy="898198"/>
          </a:xfrm>
          <a:prstGeom prst="rect">
            <a:avLst/>
          </a:prstGeom>
        </p:spPr>
      </p:pic>
      <p:sp>
        <p:nvSpPr>
          <p:cNvPr id="15" name="Textfeld 14">
            <a:extLst>
              <a:ext uri="{FF2B5EF4-FFF2-40B4-BE49-F238E27FC236}">
                <a16:creationId xmlns:a16="http://schemas.microsoft.com/office/drawing/2014/main" id="{A7904D29-C8E4-3724-F05F-DDB0B73B9472}"/>
              </a:ext>
            </a:extLst>
          </p:cNvPr>
          <p:cNvSpPr txBox="1"/>
          <p:nvPr/>
        </p:nvSpPr>
        <p:spPr>
          <a:xfrm>
            <a:off x="3140601" y="5917104"/>
            <a:ext cx="6096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sz="1000" dirty="0" err="1"/>
              <a:t>www.youthstart.eu</a:t>
            </a:r>
            <a:r>
              <a:rPr lang="de-AT" sz="1000" dirty="0"/>
              <a:t>/de/</a:t>
            </a:r>
            <a:r>
              <a:rPr lang="de-AT" sz="1000" dirty="0" err="1"/>
              <a:t>warmup</a:t>
            </a:r>
            <a:r>
              <a:rPr lang="de-AT" sz="1000" dirty="0"/>
              <a:t>/</a:t>
            </a:r>
          </a:p>
        </p:txBody>
      </p:sp>
      <p:pic>
        <p:nvPicPr>
          <p:cNvPr id="4" name="Grafik 3" descr="Ein Bild, das Text, Screenshot enthält.&#10;&#10;Automatisch generierte Beschreibung">
            <a:hlinkClick r:id="rId3"/>
            <a:extLst>
              <a:ext uri="{FF2B5EF4-FFF2-40B4-BE49-F238E27FC236}">
                <a16:creationId xmlns:a16="http://schemas.microsoft.com/office/drawing/2014/main" id="{8FCDF632-5F36-3598-A43A-B6579E2798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0601" y="2188309"/>
            <a:ext cx="5910796" cy="3786840"/>
          </a:xfrm>
          <a:prstGeom prst="rect">
            <a:avLst/>
          </a:prstGeom>
        </p:spPr>
      </p:pic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1465A41-BBD3-589E-AF37-BECF446C40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Marktwoche mit jugendstärken.at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E179FE5-B068-977F-24AA-DE2E96DFAE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C9FD6FC-4986-6846-9893-67991D57D708}" type="slidenum">
              <a:rPr lang="de-DE" smtClean="0"/>
              <a:pPr/>
              <a:t>47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1559038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4D6BF9E7-B62C-519C-EDE2-EDF250B009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911" y="1041990"/>
            <a:ext cx="3606482" cy="5103628"/>
          </a:xfrm>
          <a:prstGeom prst="rect">
            <a:avLst/>
          </a:prstGeom>
        </p:spPr>
      </p:pic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1D90E370-D7CC-8C48-69E6-2391973664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Marktwoche mit jugendstärken.at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183DF3A8-3744-1F43-A673-5DF657B920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C9FD6FC-4986-6846-9893-67991D57D708}" type="slidenum">
              <a:rPr lang="de-DE" smtClean="0"/>
              <a:pPr/>
              <a:t>48</a:t>
            </a:fld>
            <a:endParaRPr lang="de-DE"/>
          </a:p>
        </p:txBody>
      </p:sp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1256D2EC-D425-592D-028B-E1B3E8FDF440}"/>
              </a:ext>
            </a:extLst>
          </p:cNvPr>
          <p:cNvSpPr txBox="1">
            <a:spLocks/>
          </p:cNvSpPr>
          <p:nvPr/>
        </p:nvSpPr>
        <p:spPr>
          <a:xfrm>
            <a:off x="5409976" y="2707620"/>
            <a:ext cx="5221136" cy="177236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de-AT" b="1" dirty="0"/>
          </a:p>
          <a:p>
            <a:pPr lvl="1"/>
            <a:r>
              <a:rPr lang="de-AT" dirty="0"/>
              <a:t>Kopiervorlage (A4)</a:t>
            </a:r>
            <a:br>
              <a:rPr lang="de-AT" dirty="0"/>
            </a:br>
            <a:r>
              <a:rPr lang="de-AT" dirty="0"/>
              <a:t>im </a:t>
            </a:r>
            <a:r>
              <a:rPr lang="de-AT" dirty="0" err="1"/>
              <a:t>Lehrer:innen-Handbuch</a:t>
            </a:r>
            <a:endParaRPr lang="de-AT" dirty="0"/>
          </a:p>
          <a:p>
            <a:pPr lvl="1"/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45102421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850E4D-1C3C-C466-D864-751A045E3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2532185"/>
            <a:ext cx="10799064" cy="2409400"/>
          </a:xfrm>
          <a:solidFill>
            <a:schemeClr val="accent1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 anchor="ctr" anchorCtr="0">
            <a:noAutofit/>
          </a:bodyPr>
          <a:lstStyle/>
          <a:p>
            <a:pPr algn="ctr"/>
            <a:br>
              <a:rPr lang="de-AT" sz="4000" dirty="0">
                <a:solidFill>
                  <a:schemeClr val="bg1"/>
                </a:solidFill>
              </a:rPr>
            </a:br>
            <a:br>
              <a:rPr lang="de-AT" sz="4000" dirty="0">
                <a:solidFill>
                  <a:schemeClr val="bg1"/>
                </a:solidFill>
              </a:rPr>
            </a:br>
            <a:r>
              <a:rPr lang="de-AT" sz="4000" dirty="0">
                <a:solidFill>
                  <a:schemeClr val="bg1"/>
                </a:solidFill>
              </a:rPr>
              <a:t>Modul: </a:t>
            </a:r>
            <a:br>
              <a:rPr lang="de-AT" sz="4000" dirty="0">
                <a:solidFill>
                  <a:schemeClr val="bg1"/>
                </a:solidFill>
              </a:rPr>
            </a:br>
            <a:r>
              <a:rPr lang="de-AT" sz="4000" dirty="0" err="1">
                <a:solidFill>
                  <a:schemeClr val="bg1"/>
                </a:solidFill>
              </a:rPr>
              <a:t>verkaufsstand</a:t>
            </a:r>
            <a:r>
              <a:rPr lang="de-AT" sz="4000" dirty="0">
                <a:solidFill>
                  <a:schemeClr val="bg1"/>
                </a:solidFill>
              </a:rPr>
              <a:t> vorbereiten </a:t>
            </a:r>
            <a:br>
              <a:rPr lang="de-AT" sz="4000" dirty="0">
                <a:solidFill>
                  <a:schemeClr val="bg1"/>
                </a:solidFill>
              </a:rPr>
            </a:br>
            <a:br>
              <a:rPr lang="de-AT" sz="4000" dirty="0">
                <a:solidFill>
                  <a:schemeClr val="bg1"/>
                </a:solidFill>
              </a:rPr>
            </a:br>
            <a:endParaRPr lang="de-AT" sz="4000" dirty="0">
              <a:solidFill>
                <a:schemeClr val="bg1"/>
              </a:solidFill>
            </a:endParaRP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9F9F3F43-3FDC-42D7-765C-D6B71E1B38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Marktwoche mit jugendstärken.at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8E1D166-9621-1386-3140-C1064110D7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C9FD6FC-4986-6846-9893-67991D57D708}" type="slidenum">
              <a:rPr lang="de-DE" smtClean="0"/>
              <a:pPr/>
              <a:t>49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523654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850E4D-1C3C-C466-D864-751A045E3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Informationen zu den Erfindungen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1845EB7-E657-54C7-8FFD-EC2D87D062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468" y="5400025"/>
            <a:ext cx="5758470" cy="11664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AT" sz="800" b="1" dirty="0"/>
              <a:t>Quellen: </a:t>
            </a:r>
            <a:r>
              <a:rPr lang="de-AT" sz="800" dirty="0"/>
              <a:t>zugegriffen jeweils am 20. April 2023</a:t>
            </a:r>
          </a:p>
          <a:p>
            <a:pPr marL="0" indent="0">
              <a:buNone/>
            </a:pPr>
            <a:r>
              <a:rPr lang="de-AT" sz="800" dirty="0"/>
              <a:t>Blindenschrift, Taschenlampe, Eis am Stiel und Ohrenschützer: </a:t>
            </a:r>
            <a:r>
              <a:rPr lang="de-AT" sz="800" dirty="0">
                <a:hlinkClick r:id="rId2"/>
              </a:rPr>
              <a:t>https://flipchallenge.at/</a:t>
            </a:r>
            <a:endParaRPr lang="de-AT" sz="800" dirty="0"/>
          </a:p>
          <a:p>
            <a:pPr marL="0" indent="0">
              <a:buNone/>
            </a:pPr>
            <a:r>
              <a:rPr lang="de-AT" sz="800" dirty="0"/>
              <a:t>FLIP (2019) Entrepreneurship Challenge, Modul „Anpacken“</a:t>
            </a:r>
          </a:p>
          <a:p>
            <a:pPr marL="0" indent="0">
              <a:buNone/>
            </a:pPr>
            <a:r>
              <a:rPr lang="de-AT" sz="800" dirty="0"/>
              <a:t>Anruferkennung: </a:t>
            </a:r>
            <a:r>
              <a:rPr lang="de-AT" sz="800" dirty="0">
                <a:hlinkClick r:id="rId3"/>
              </a:rPr>
              <a:t>www.companisto.com</a:t>
            </a:r>
            <a:r>
              <a:rPr lang="de-AT" sz="800" dirty="0"/>
              <a:t> | 10 Erfindungen von Frauen, ohne die unsere Welt nicht denkbar wäre</a:t>
            </a:r>
          </a:p>
          <a:p>
            <a:pPr marL="0" indent="0">
              <a:buNone/>
            </a:pPr>
            <a:r>
              <a:rPr lang="de-AT" sz="800" dirty="0"/>
              <a:t>Herkunft der Bezeichnung „Jeans“: </a:t>
            </a:r>
            <a:r>
              <a:rPr lang="de-AT" sz="800" dirty="0">
                <a:hlinkClick r:id="rId4"/>
              </a:rPr>
              <a:t>www.american-drugstore.ch</a:t>
            </a:r>
            <a:r>
              <a:rPr lang="de-AT" sz="800" dirty="0"/>
              <a:t> | Die Geschichte der Jeans</a:t>
            </a:r>
          </a:p>
        </p:txBody>
      </p:sp>
      <p:pic>
        <p:nvPicPr>
          <p:cNvPr id="5" name="Grafik 4" descr="Ein Bild, das Text enthält.&#10;&#10;Automatisch generierte Beschreibung">
            <a:extLst>
              <a:ext uri="{FF2B5EF4-FFF2-40B4-BE49-F238E27FC236}">
                <a16:creationId xmlns:a16="http://schemas.microsoft.com/office/drawing/2014/main" id="{41927F8F-7F1E-9ED6-FED7-02BA0C36D2D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5195" b="18465"/>
          <a:stretch/>
        </p:blipFill>
        <p:spPr>
          <a:xfrm>
            <a:off x="278099" y="1288156"/>
            <a:ext cx="4889339" cy="1111791"/>
          </a:xfrm>
          <a:prstGeom prst="rect">
            <a:avLst/>
          </a:prstGeom>
        </p:spPr>
      </p:pic>
      <p:pic>
        <p:nvPicPr>
          <p:cNvPr id="7" name="Grafik 6" descr="Ein Bild, das Text enthält.&#10;&#10;Automatisch generierte Beschreibung">
            <a:extLst>
              <a:ext uri="{FF2B5EF4-FFF2-40B4-BE49-F238E27FC236}">
                <a16:creationId xmlns:a16="http://schemas.microsoft.com/office/drawing/2014/main" id="{E106EA93-DEB6-8497-FC30-FD9F8F5F963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10850"/>
          <a:stretch/>
        </p:blipFill>
        <p:spPr>
          <a:xfrm>
            <a:off x="278099" y="3654077"/>
            <a:ext cx="4809435" cy="1166401"/>
          </a:xfrm>
          <a:prstGeom prst="rect">
            <a:avLst/>
          </a:prstGeom>
        </p:spPr>
      </p:pic>
      <p:pic>
        <p:nvPicPr>
          <p:cNvPr id="9" name="Grafik 8" descr="Ein Bild, das Text enthält.&#10;&#10;Automatisch generierte Beschreibung">
            <a:extLst>
              <a:ext uri="{FF2B5EF4-FFF2-40B4-BE49-F238E27FC236}">
                <a16:creationId xmlns:a16="http://schemas.microsoft.com/office/drawing/2014/main" id="{F06BEE33-A67C-89A9-694B-CF05FD234F4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19232"/>
          <a:stretch/>
        </p:blipFill>
        <p:spPr>
          <a:xfrm>
            <a:off x="278099" y="2502540"/>
            <a:ext cx="5278230" cy="1025851"/>
          </a:xfrm>
          <a:prstGeom prst="rect">
            <a:avLst/>
          </a:prstGeom>
        </p:spPr>
      </p:pic>
      <p:pic>
        <p:nvPicPr>
          <p:cNvPr id="11" name="Grafik 10" descr="Ein Bild, das Text enthält.&#10;&#10;Automatisch generierte Beschreibung">
            <a:extLst>
              <a:ext uri="{FF2B5EF4-FFF2-40B4-BE49-F238E27FC236}">
                <a16:creationId xmlns:a16="http://schemas.microsoft.com/office/drawing/2014/main" id="{4CC2DCC7-B77C-56AD-90ED-05BDDCB943AF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b="6964"/>
          <a:stretch/>
        </p:blipFill>
        <p:spPr>
          <a:xfrm>
            <a:off x="5748017" y="1242877"/>
            <a:ext cx="4744830" cy="1838253"/>
          </a:xfrm>
          <a:prstGeom prst="rect">
            <a:avLst/>
          </a:prstGeom>
        </p:spPr>
      </p:pic>
      <p:pic>
        <p:nvPicPr>
          <p:cNvPr id="13" name="Grafik 12" descr="Ein Bild, das Text enthält.&#10;&#10;Automatisch generierte Beschreibung">
            <a:extLst>
              <a:ext uri="{FF2B5EF4-FFF2-40B4-BE49-F238E27FC236}">
                <a16:creationId xmlns:a16="http://schemas.microsoft.com/office/drawing/2014/main" id="{1A143300-1049-7631-413D-5C8042D6072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432851" y="4873558"/>
            <a:ext cx="2971352" cy="1912651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15" name="Grafik 14" descr="Ein Bild, das Text enthält.&#10;&#10;Automatisch generierte Beschreibung">
            <a:extLst>
              <a:ext uri="{FF2B5EF4-FFF2-40B4-BE49-F238E27FC236}">
                <a16:creationId xmlns:a16="http://schemas.microsoft.com/office/drawing/2014/main" id="{6FBD2CCB-3FEC-C613-6384-91EBBD452DD6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r="4321" b="4769"/>
          <a:stretch/>
        </p:blipFill>
        <p:spPr>
          <a:xfrm>
            <a:off x="5748017" y="3340178"/>
            <a:ext cx="6248513" cy="1475962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FC1AADB-5F70-E286-D538-A4BBF24DF3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Marktwoche mit jugendstärken.at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85AB742-42C8-F712-B18B-DA7743967B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C9FD6FC-4986-6846-9893-67991D57D708}" type="slidenum">
              <a:rPr lang="de-DE" smtClean="0"/>
              <a:pPr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0665230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850E4D-1C3C-C466-D864-751A045E3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Verkaufsstand 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F79C743-5930-613E-5058-43F2A711B5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Marktwoche mit jugendstärken.at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AB42634-944C-7377-08B6-363F7B8AEF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C9FD6FC-4986-6846-9893-67991D57D708}" type="slidenum">
              <a:rPr lang="de-DE" smtClean="0"/>
              <a:pPr/>
              <a:t>50</a:t>
            </a:fld>
            <a:endParaRPr lang="de-DE"/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8DCE33DD-81EE-3CD6-1ECF-7E2B6343FE0F}"/>
              </a:ext>
            </a:extLst>
          </p:cNvPr>
          <p:cNvSpPr txBox="1">
            <a:spLocks/>
          </p:cNvSpPr>
          <p:nvPr/>
        </p:nvSpPr>
        <p:spPr>
          <a:xfrm>
            <a:off x="606189" y="5353506"/>
            <a:ext cx="11280133" cy="109211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AT" dirty="0"/>
              <a:t>Vergleicht diese beiden Marktstände.</a:t>
            </a:r>
          </a:p>
          <a:p>
            <a:pPr algn="ctr"/>
            <a:r>
              <a:rPr lang="de-AT" dirty="0"/>
              <a:t>Was ist wichtig bei einem Marktstand?</a:t>
            </a:r>
          </a:p>
        </p:txBody>
      </p:sp>
      <p:pic>
        <p:nvPicPr>
          <p:cNvPr id="7" name="Grafik 6" descr="Ein Bild, das Darstellung, Mobiliar, Zeichnung, Cartoon enthält.&#10;&#10;Automatisch generierte Beschreibung">
            <a:extLst>
              <a:ext uri="{FF2B5EF4-FFF2-40B4-BE49-F238E27FC236}">
                <a16:creationId xmlns:a16="http://schemas.microsoft.com/office/drawing/2014/main" id="{E25F773D-C8C7-EC37-B509-EF74846E25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9469" y="1417859"/>
            <a:ext cx="9106704" cy="3703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426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850E4D-1C3C-C466-D864-751A045E3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2532185"/>
            <a:ext cx="10799064" cy="2409400"/>
          </a:xfrm>
          <a:solidFill>
            <a:schemeClr val="accent1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 anchor="ctr" anchorCtr="0">
            <a:noAutofit/>
          </a:bodyPr>
          <a:lstStyle/>
          <a:p>
            <a:pPr algn="ctr"/>
            <a:br>
              <a:rPr lang="de-AT" sz="4000" dirty="0">
                <a:solidFill>
                  <a:schemeClr val="bg1"/>
                </a:solidFill>
              </a:rPr>
            </a:br>
            <a:br>
              <a:rPr lang="de-AT" sz="4000" dirty="0">
                <a:solidFill>
                  <a:schemeClr val="bg1"/>
                </a:solidFill>
              </a:rPr>
            </a:br>
            <a:r>
              <a:rPr lang="de-AT" sz="4000" dirty="0" err="1">
                <a:solidFill>
                  <a:schemeClr val="bg1"/>
                </a:solidFill>
              </a:rPr>
              <a:t>reflexion</a:t>
            </a:r>
            <a:br>
              <a:rPr lang="de-AT" sz="4000" dirty="0">
                <a:solidFill>
                  <a:schemeClr val="bg1"/>
                </a:solidFill>
              </a:rPr>
            </a:br>
            <a:br>
              <a:rPr lang="de-AT" sz="4000" dirty="0">
                <a:solidFill>
                  <a:schemeClr val="bg1"/>
                </a:solidFill>
              </a:rPr>
            </a:br>
            <a:endParaRPr lang="de-AT" sz="4000" dirty="0">
              <a:solidFill>
                <a:schemeClr val="bg1"/>
              </a:solidFill>
            </a:endParaRP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1B4B498-D7D2-2805-18B9-7F7D6933D3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Marktwoche mit jugendstärken.at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9B8BFD2-25AB-3520-7B45-A5A016BEA1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C9FD6FC-4986-6846-9893-67991D57D708}" type="slidenum">
              <a:rPr lang="de-DE" smtClean="0"/>
              <a:pPr/>
              <a:t>51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900654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850E4D-1C3C-C466-D864-751A045E3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Was bedeutet </a:t>
            </a:r>
            <a:r>
              <a:rPr lang="de-AT" dirty="0" err="1"/>
              <a:t>erfolg</a:t>
            </a:r>
            <a:r>
              <a:rPr lang="de-AT" dirty="0"/>
              <a:t>?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780CE17-F40F-85FE-F6AC-4E142D274F25}"/>
              </a:ext>
            </a:extLst>
          </p:cNvPr>
          <p:cNvSpPr/>
          <p:nvPr/>
        </p:nvSpPr>
        <p:spPr>
          <a:xfrm>
            <a:off x="4464996" y="3249039"/>
            <a:ext cx="3229583" cy="10992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4400" b="1" dirty="0"/>
              <a:t>Erfolg</a:t>
            </a:r>
          </a:p>
        </p:txBody>
      </p:sp>
      <p:cxnSp>
        <p:nvCxnSpPr>
          <p:cNvPr id="10" name="Gerade Verbindung 9">
            <a:extLst>
              <a:ext uri="{FF2B5EF4-FFF2-40B4-BE49-F238E27FC236}">
                <a16:creationId xmlns:a16="http://schemas.microsoft.com/office/drawing/2014/main" id="{615672FC-737F-7323-50EB-0BF7B991BE2C}"/>
              </a:ext>
            </a:extLst>
          </p:cNvPr>
          <p:cNvCxnSpPr>
            <a:stCxn id="6" idx="6"/>
          </p:cNvCxnSpPr>
          <p:nvPr/>
        </p:nvCxnSpPr>
        <p:spPr>
          <a:xfrm flipV="1">
            <a:off x="7694579" y="3720830"/>
            <a:ext cx="1789889" cy="77822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11">
            <a:extLst>
              <a:ext uri="{FF2B5EF4-FFF2-40B4-BE49-F238E27FC236}">
                <a16:creationId xmlns:a16="http://schemas.microsoft.com/office/drawing/2014/main" id="{6F9EB7DB-66E4-68B8-20D3-8BA45E5A94BC}"/>
              </a:ext>
            </a:extLst>
          </p:cNvPr>
          <p:cNvCxnSpPr>
            <a:stCxn id="6" idx="4"/>
          </p:cNvCxnSpPr>
          <p:nvPr/>
        </p:nvCxnSpPr>
        <p:spPr>
          <a:xfrm>
            <a:off x="6079788" y="4348264"/>
            <a:ext cx="16212" cy="137160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13">
            <a:extLst>
              <a:ext uri="{FF2B5EF4-FFF2-40B4-BE49-F238E27FC236}">
                <a16:creationId xmlns:a16="http://schemas.microsoft.com/office/drawing/2014/main" id="{9F03C56C-F8B5-97C4-EA61-7EBC07D7ACBC}"/>
              </a:ext>
            </a:extLst>
          </p:cNvPr>
          <p:cNvCxnSpPr>
            <a:stCxn id="6" idx="3"/>
          </p:cNvCxnSpPr>
          <p:nvPr/>
        </p:nvCxnSpPr>
        <p:spPr>
          <a:xfrm flipH="1">
            <a:off x="4250987" y="4187286"/>
            <a:ext cx="686970" cy="73491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15">
            <a:extLst>
              <a:ext uri="{FF2B5EF4-FFF2-40B4-BE49-F238E27FC236}">
                <a16:creationId xmlns:a16="http://schemas.microsoft.com/office/drawing/2014/main" id="{AAC1298E-9A64-FD81-48C3-E420D943ACF7}"/>
              </a:ext>
            </a:extLst>
          </p:cNvPr>
          <p:cNvCxnSpPr>
            <a:stCxn id="6" idx="5"/>
          </p:cNvCxnSpPr>
          <p:nvPr/>
        </p:nvCxnSpPr>
        <p:spPr>
          <a:xfrm>
            <a:off x="7221618" y="4187286"/>
            <a:ext cx="489174" cy="760419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17">
            <a:extLst>
              <a:ext uri="{FF2B5EF4-FFF2-40B4-BE49-F238E27FC236}">
                <a16:creationId xmlns:a16="http://schemas.microsoft.com/office/drawing/2014/main" id="{475897DD-477D-7EC5-05F2-494982949891}"/>
              </a:ext>
            </a:extLst>
          </p:cNvPr>
          <p:cNvCxnSpPr>
            <a:stCxn id="6" idx="2"/>
          </p:cNvCxnSpPr>
          <p:nvPr/>
        </p:nvCxnSpPr>
        <p:spPr>
          <a:xfrm flipH="1">
            <a:off x="2461098" y="3798652"/>
            <a:ext cx="2003898" cy="14105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19">
            <a:extLst>
              <a:ext uri="{FF2B5EF4-FFF2-40B4-BE49-F238E27FC236}">
                <a16:creationId xmlns:a16="http://schemas.microsoft.com/office/drawing/2014/main" id="{10558540-6DD1-41FF-297B-CDBE5111FA49}"/>
              </a:ext>
            </a:extLst>
          </p:cNvPr>
          <p:cNvCxnSpPr>
            <a:stCxn id="6" idx="1"/>
          </p:cNvCxnSpPr>
          <p:nvPr/>
        </p:nvCxnSpPr>
        <p:spPr>
          <a:xfrm flipH="1" flipV="1">
            <a:off x="4173166" y="2877962"/>
            <a:ext cx="764791" cy="532055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21">
            <a:extLst>
              <a:ext uri="{FF2B5EF4-FFF2-40B4-BE49-F238E27FC236}">
                <a16:creationId xmlns:a16="http://schemas.microsoft.com/office/drawing/2014/main" id="{9BECCC6F-0469-6C97-B57C-34B7377492AF}"/>
              </a:ext>
            </a:extLst>
          </p:cNvPr>
          <p:cNvCxnSpPr>
            <a:cxnSpLocks/>
            <a:stCxn id="6" idx="0"/>
          </p:cNvCxnSpPr>
          <p:nvPr/>
        </p:nvCxnSpPr>
        <p:spPr>
          <a:xfrm flipH="1" flipV="1">
            <a:off x="5938736" y="2284216"/>
            <a:ext cx="141052" cy="96482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 Verbindung 23">
            <a:extLst>
              <a:ext uri="{FF2B5EF4-FFF2-40B4-BE49-F238E27FC236}">
                <a16:creationId xmlns:a16="http://schemas.microsoft.com/office/drawing/2014/main" id="{32CA0343-23D5-D766-644F-5E97AF58988A}"/>
              </a:ext>
            </a:extLst>
          </p:cNvPr>
          <p:cNvCxnSpPr>
            <a:cxnSpLocks/>
            <a:stCxn id="6" idx="7"/>
          </p:cNvCxnSpPr>
          <p:nvPr/>
        </p:nvCxnSpPr>
        <p:spPr>
          <a:xfrm flipV="1">
            <a:off x="7221618" y="2607382"/>
            <a:ext cx="1388441" cy="802635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091A9C0-0B38-5B33-54F5-870E1892E2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Marktwoche mit jugendstärken.at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2B2A950-C397-99BA-15B3-AC46F767AA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C9FD6FC-4986-6846-9893-67991D57D708}" type="slidenum">
              <a:rPr lang="de-DE" smtClean="0"/>
              <a:pPr/>
              <a:t>52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212720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850E4D-1C3C-C466-D864-751A045E3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Finanzielle </a:t>
            </a:r>
            <a:r>
              <a:rPr lang="de-AT" dirty="0" err="1"/>
              <a:t>reflexion</a:t>
            </a:r>
            <a:endParaRPr lang="de-AT" dirty="0"/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1E24012E-7FF2-76FF-7F76-5463D3453F35}"/>
              </a:ext>
            </a:extLst>
          </p:cNvPr>
          <p:cNvSpPr txBox="1">
            <a:spLocks/>
          </p:cNvSpPr>
          <p:nvPr/>
        </p:nvSpPr>
        <p:spPr>
          <a:xfrm>
            <a:off x="6515762" y="2065986"/>
            <a:ext cx="5221136" cy="396494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AT" b="1" dirty="0"/>
              <a:t>Inhalte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de-AT" b="1" dirty="0"/>
          </a:p>
          <a:p>
            <a:pPr lvl="1"/>
            <a:r>
              <a:rPr lang="de-AT" dirty="0"/>
              <a:t>Einnahmen berechnen</a:t>
            </a:r>
          </a:p>
          <a:p>
            <a:pPr marL="457200" lvl="1" indent="0">
              <a:buNone/>
            </a:pPr>
            <a:endParaRPr lang="de-AT" dirty="0"/>
          </a:p>
          <a:p>
            <a:pPr lvl="1"/>
            <a:r>
              <a:rPr lang="de-AT" dirty="0"/>
              <a:t>tatsächliche Einnahmen mit geplanten Einnahmen vergleichen</a:t>
            </a:r>
          </a:p>
          <a:p>
            <a:pPr marL="457200" lvl="1" indent="0">
              <a:buNone/>
            </a:pPr>
            <a:endParaRPr lang="de-AT" dirty="0"/>
          </a:p>
          <a:p>
            <a:pPr lvl="1"/>
            <a:r>
              <a:rPr lang="de-AT" dirty="0"/>
              <a:t>Gewinn berechnen und mit dem geplanten Gewinn vergleichen</a:t>
            </a:r>
          </a:p>
          <a:p>
            <a:pPr lvl="1"/>
            <a:endParaRPr lang="de-AT" dirty="0"/>
          </a:p>
        </p:txBody>
      </p: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800536A1-5B20-C35C-4D30-85C9A505AA60}"/>
              </a:ext>
            </a:extLst>
          </p:cNvPr>
          <p:cNvGrpSpPr/>
          <p:nvPr/>
        </p:nvGrpSpPr>
        <p:grpSpPr>
          <a:xfrm>
            <a:off x="1439810" y="1937696"/>
            <a:ext cx="3335390" cy="3556520"/>
            <a:chOff x="-5964144" y="5153891"/>
            <a:chExt cx="961253" cy="1115053"/>
          </a:xfrm>
        </p:grpSpPr>
        <p:sp>
          <p:nvSpPr>
            <p:cNvPr id="9" name="Sechseck 8">
              <a:extLst>
                <a:ext uri="{FF2B5EF4-FFF2-40B4-BE49-F238E27FC236}">
                  <a16:creationId xmlns:a16="http://schemas.microsoft.com/office/drawing/2014/main" id="{66639E2C-77DE-9E51-FDF5-2FF1EC8AC7D6}"/>
                </a:ext>
              </a:extLst>
            </p:cNvPr>
            <p:cNvSpPr/>
            <p:nvPr/>
          </p:nvSpPr>
          <p:spPr>
            <a:xfrm rot="5400000">
              <a:off x="-6041044" y="5230791"/>
              <a:ext cx="1115053" cy="961253"/>
            </a:xfrm>
            <a:prstGeom prst="hexagon">
              <a:avLst>
                <a:gd name="adj" fmla="val 31725"/>
                <a:gd name="vf" fmla="val 115470"/>
              </a:avLst>
            </a:prstGeom>
            <a:solidFill>
              <a:schemeClr val="bg1"/>
            </a:solidFill>
            <a:ln w="203200">
              <a:solidFill>
                <a:srgbClr val="0EF3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0" name="Textfeld 9">
              <a:hlinkClick r:id="rId2"/>
              <a:extLst>
                <a:ext uri="{FF2B5EF4-FFF2-40B4-BE49-F238E27FC236}">
                  <a16:creationId xmlns:a16="http://schemas.microsoft.com/office/drawing/2014/main" id="{0D521F05-84CF-D983-88F5-F2964F364E39}"/>
                </a:ext>
              </a:extLst>
            </p:cNvPr>
            <p:cNvSpPr txBox="1"/>
            <p:nvPr/>
          </p:nvSpPr>
          <p:spPr>
            <a:xfrm>
              <a:off x="-5803487" y="5361622"/>
              <a:ext cx="631622" cy="699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AT" sz="13900" b="1" dirty="0">
                  <a:latin typeface="Lexend" pitchFamily="2" charset="77"/>
                </a:rPr>
                <a:t>17</a:t>
              </a:r>
            </a:p>
          </p:txBody>
        </p:sp>
      </p:grp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552F6EC-0C44-6C80-111C-09C50F37C7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Marktwoche mit jugendstärken.at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1BDD23C-5940-2EE1-5A81-25634EB4D9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C9FD6FC-4986-6846-9893-67991D57D708}" type="slidenum">
              <a:rPr lang="de-DE" smtClean="0"/>
              <a:pPr/>
              <a:t>53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10916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850E4D-1C3C-C466-D864-751A045E3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Nachbesprechung „in unternehmen“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1845EB7-E657-54C7-8FFD-EC2D87D062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573" y="1793175"/>
            <a:ext cx="11280133" cy="959753"/>
          </a:xfrm>
        </p:spPr>
        <p:txBody>
          <a:bodyPr/>
          <a:lstStyle/>
          <a:p>
            <a:r>
              <a:rPr lang="de-AT" dirty="0"/>
              <a:t>Was muss mit den Einnahmen alles bezahlt werden? </a:t>
            </a:r>
          </a:p>
          <a:p>
            <a:r>
              <a:rPr lang="de-AT" dirty="0"/>
              <a:t>Z. B. in einem Hotel</a:t>
            </a:r>
          </a:p>
        </p:txBody>
      </p:sp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027D2F72-2BF1-992D-7275-64B215C3FF48}"/>
              </a:ext>
            </a:extLst>
          </p:cNvPr>
          <p:cNvSpPr txBox="1">
            <a:spLocks/>
          </p:cNvSpPr>
          <p:nvPr/>
        </p:nvSpPr>
        <p:spPr>
          <a:xfrm>
            <a:off x="450572" y="2869703"/>
            <a:ext cx="11280133" cy="95975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AT" dirty="0"/>
              <a:t>Verdienen alle </a:t>
            </a:r>
            <a:r>
              <a:rPr lang="de-AT" dirty="0" err="1"/>
              <a:t>Mitarbeiter:innen</a:t>
            </a:r>
            <a:r>
              <a:rPr lang="de-AT" dirty="0"/>
              <a:t> in einem Unternehmen gleich viel?</a:t>
            </a:r>
          </a:p>
          <a:p>
            <a:r>
              <a:rPr lang="de-AT" dirty="0"/>
              <a:t>Woran könnte es liegen, dass manche mehr verdienen als andere?</a:t>
            </a:r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D1ADA8A8-5182-ED55-CDD7-809B4AB9258A}"/>
              </a:ext>
            </a:extLst>
          </p:cNvPr>
          <p:cNvSpPr txBox="1">
            <a:spLocks/>
          </p:cNvSpPr>
          <p:nvPr/>
        </p:nvSpPr>
        <p:spPr>
          <a:xfrm>
            <a:off x="469787" y="3946231"/>
            <a:ext cx="11280133" cy="95975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AT" dirty="0"/>
              <a:t>Ist es fair, wenn die Managerin eines Hotels mehr verdient als z. B. der Koch?</a:t>
            </a:r>
          </a:p>
          <a:p>
            <a:r>
              <a:rPr lang="de-AT" dirty="0"/>
              <a:t>Warum? Warum nicht?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7D2BCBAF-5C48-1DBC-434D-9375AA196619}"/>
              </a:ext>
            </a:extLst>
          </p:cNvPr>
          <p:cNvSpPr txBox="1">
            <a:spLocks/>
          </p:cNvSpPr>
          <p:nvPr/>
        </p:nvSpPr>
        <p:spPr>
          <a:xfrm>
            <a:off x="469787" y="5022759"/>
            <a:ext cx="11280133" cy="95975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AT" dirty="0">
                <a:effectLst/>
              </a:rPr>
              <a:t>Stellt euch vor, ihr entscheidet in einem Hotel, wer wie viel verdient. </a:t>
            </a:r>
          </a:p>
          <a:p>
            <a:pPr lvl="1"/>
            <a:r>
              <a:rPr lang="de-AT" dirty="0">
                <a:effectLst/>
              </a:rPr>
              <a:t>Wem würdet ihr den höchsten Lohn bezahlen, wem den niedrigsten? </a:t>
            </a:r>
          </a:p>
          <a:p>
            <a:pPr lvl="1"/>
            <a:r>
              <a:rPr lang="de-AT" dirty="0">
                <a:effectLst/>
              </a:rPr>
              <a:t>Warum habt ihr euch so entschieden?</a:t>
            </a:r>
            <a:endParaRPr lang="de-AT" dirty="0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C2942E00-4FE9-E1A3-A6D3-0185F701D6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Marktwoche mit jugendstärken.at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B2C00591-6CD5-4EF7-030E-BDE6E88DA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C9FD6FC-4986-6846-9893-67991D57D708}" type="slidenum">
              <a:rPr lang="de-DE" smtClean="0"/>
              <a:pPr/>
              <a:t>54</a:t>
            </a:fld>
            <a:endParaRPr lang="de-DE"/>
          </a:p>
        </p:txBody>
      </p:sp>
      <p:pic>
        <p:nvPicPr>
          <p:cNvPr id="12" name="Grafik 11" descr="Ein Bild, das Clipart, Zeichnung, Entwurf, Cartoon enthält.&#10;&#10;Automatisch generierte Beschreibung">
            <a:extLst>
              <a:ext uri="{FF2B5EF4-FFF2-40B4-BE49-F238E27FC236}">
                <a16:creationId xmlns:a16="http://schemas.microsoft.com/office/drawing/2014/main" id="{4D107070-0F89-205F-68AA-E83ECFFF3C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47972" y="4384269"/>
            <a:ext cx="3041174" cy="1558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821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850E4D-1C3C-C466-D864-751A045E3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allgemeine </a:t>
            </a:r>
            <a:r>
              <a:rPr lang="de-AT" dirty="0" err="1"/>
              <a:t>reflexion</a:t>
            </a:r>
            <a:endParaRPr lang="de-AT" dirty="0"/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1E24012E-7FF2-76FF-7F76-5463D3453F35}"/>
              </a:ext>
            </a:extLst>
          </p:cNvPr>
          <p:cNvSpPr txBox="1">
            <a:spLocks/>
          </p:cNvSpPr>
          <p:nvPr/>
        </p:nvSpPr>
        <p:spPr>
          <a:xfrm>
            <a:off x="6515762" y="2065986"/>
            <a:ext cx="5221136" cy="396494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AT" b="1" dirty="0"/>
              <a:t>Inhalte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de-AT" b="1" dirty="0"/>
          </a:p>
          <a:p>
            <a:pPr lvl="1"/>
            <a:r>
              <a:rPr lang="de-AT" dirty="0"/>
              <a:t>Reflexion zu Preis, Teamarbeit, Aufgabenverteilung, etc.</a:t>
            </a:r>
          </a:p>
          <a:p>
            <a:pPr marL="457200" lvl="1" indent="0">
              <a:buNone/>
            </a:pPr>
            <a:endParaRPr lang="de-AT" dirty="0"/>
          </a:p>
          <a:p>
            <a:pPr lvl="1"/>
            <a:r>
              <a:rPr lang="de-AT" dirty="0"/>
              <a:t>Selbsteinschätzung allgemein</a:t>
            </a:r>
          </a:p>
          <a:p>
            <a:pPr marL="457200" lvl="1" indent="0">
              <a:buNone/>
            </a:pPr>
            <a:endParaRPr lang="de-AT" dirty="0"/>
          </a:p>
          <a:p>
            <a:pPr lvl="1"/>
            <a:r>
              <a:rPr lang="de-AT" dirty="0"/>
              <a:t>Entrepreneurship – Selbsteinschätzung </a:t>
            </a:r>
          </a:p>
          <a:p>
            <a:pPr lvl="1"/>
            <a:endParaRPr lang="de-AT" dirty="0"/>
          </a:p>
        </p:txBody>
      </p: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800536A1-5B20-C35C-4D30-85C9A505AA60}"/>
              </a:ext>
            </a:extLst>
          </p:cNvPr>
          <p:cNvGrpSpPr/>
          <p:nvPr/>
        </p:nvGrpSpPr>
        <p:grpSpPr>
          <a:xfrm>
            <a:off x="1439810" y="1937696"/>
            <a:ext cx="3335390" cy="3556520"/>
            <a:chOff x="-5964144" y="5153891"/>
            <a:chExt cx="961253" cy="1115053"/>
          </a:xfrm>
        </p:grpSpPr>
        <p:sp>
          <p:nvSpPr>
            <p:cNvPr id="9" name="Sechseck 8">
              <a:extLst>
                <a:ext uri="{FF2B5EF4-FFF2-40B4-BE49-F238E27FC236}">
                  <a16:creationId xmlns:a16="http://schemas.microsoft.com/office/drawing/2014/main" id="{66639E2C-77DE-9E51-FDF5-2FF1EC8AC7D6}"/>
                </a:ext>
              </a:extLst>
            </p:cNvPr>
            <p:cNvSpPr/>
            <p:nvPr/>
          </p:nvSpPr>
          <p:spPr>
            <a:xfrm rot="5400000">
              <a:off x="-6041044" y="5230791"/>
              <a:ext cx="1115053" cy="961253"/>
            </a:xfrm>
            <a:prstGeom prst="hexagon">
              <a:avLst>
                <a:gd name="adj" fmla="val 31725"/>
                <a:gd name="vf" fmla="val 115470"/>
              </a:avLst>
            </a:prstGeom>
            <a:solidFill>
              <a:schemeClr val="bg1"/>
            </a:solidFill>
            <a:ln w="203200">
              <a:solidFill>
                <a:srgbClr val="0EF3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0" name="Textfeld 9">
              <a:hlinkClick r:id="rId2"/>
              <a:extLst>
                <a:ext uri="{FF2B5EF4-FFF2-40B4-BE49-F238E27FC236}">
                  <a16:creationId xmlns:a16="http://schemas.microsoft.com/office/drawing/2014/main" id="{0D521F05-84CF-D983-88F5-F2964F364E39}"/>
                </a:ext>
              </a:extLst>
            </p:cNvPr>
            <p:cNvSpPr txBox="1"/>
            <p:nvPr/>
          </p:nvSpPr>
          <p:spPr>
            <a:xfrm>
              <a:off x="-5803487" y="5361622"/>
              <a:ext cx="655645" cy="699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AT" sz="13900" b="1" dirty="0">
                  <a:latin typeface="Lexend" pitchFamily="2" charset="77"/>
                </a:rPr>
                <a:t>18</a:t>
              </a:r>
            </a:p>
          </p:txBody>
        </p:sp>
      </p:grp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C19D544D-E366-B02B-6E19-05CEF55549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Marktwoche mit jugendstärken.at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C9322DD-42FA-B5E5-586A-91E21C550B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C9FD6FC-4986-6846-9893-67991D57D708}" type="slidenum">
              <a:rPr lang="de-DE" smtClean="0"/>
              <a:pPr/>
              <a:t>55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7106086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850E4D-1C3C-C466-D864-751A045E3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Nachbesprechung Reflexion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1845EB7-E657-54C7-8FFD-EC2D87D062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573" y="1793175"/>
            <a:ext cx="11280133" cy="959753"/>
          </a:xfrm>
        </p:spPr>
        <p:txBody>
          <a:bodyPr/>
          <a:lstStyle/>
          <a:p>
            <a:r>
              <a:rPr lang="de-AT" dirty="0"/>
              <a:t>War der Preis passend?</a:t>
            </a:r>
          </a:p>
          <a:p>
            <a:r>
              <a:rPr lang="de-AT" dirty="0"/>
              <a:t>Wenn nein, warum nicht?</a:t>
            </a:r>
          </a:p>
        </p:txBody>
      </p:sp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027D2F72-2BF1-992D-7275-64B215C3FF48}"/>
              </a:ext>
            </a:extLst>
          </p:cNvPr>
          <p:cNvSpPr txBox="1">
            <a:spLocks/>
          </p:cNvSpPr>
          <p:nvPr/>
        </p:nvSpPr>
        <p:spPr>
          <a:xfrm>
            <a:off x="450572" y="2869703"/>
            <a:ext cx="11280133" cy="95975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AT" dirty="0"/>
              <a:t>Habt ihr alles verkauft?</a:t>
            </a:r>
          </a:p>
          <a:p>
            <a:r>
              <a:rPr lang="de-AT" dirty="0"/>
              <a:t>Wenn nein, was könnten die Gründe dafür sein?</a:t>
            </a:r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D1ADA8A8-5182-ED55-CDD7-809B4AB9258A}"/>
              </a:ext>
            </a:extLst>
          </p:cNvPr>
          <p:cNvSpPr txBox="1">
            <a:spLocks/>
          </p:cNvSpPr>
          <p:nvPr/>
        </p:nvSpPr>
        <p:spPr>
          <a:xfrm>
            <a:off x="469787" y="3946231"/>
            <a:ext cx="11280133" cy="95975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AT" dirty="0"/>
              <a:t>Haben alle ihre Aufgaben zuverlässig übernommen?</a:t>
            </a:r>
          </a:p>
          <a:p>
            <a:r>
              <a:rPr lang="de-AT" dirty="0"/>
              <a:t>Wenn nein, was könnte man nächstes Mal besser machen?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7D2BCBAF-5C48-1DBC-434D-9375AA196619}"/>
              </a:ext>
            </a:extLst>
          </p:cNvPr>
          <p:cNvSpPr txBox="1">
            <a:spLocks/>
          </p:cNvSpPr>
          <p:nvPr/>
        </p:nvSpPr>
        <p:spPr>
          <a:xfrm>
            <a:off x="469787" y="5022759"/>
            <a:ext cx="11280133" cy="95975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AT" dirty="0"/>
              <a:t>Würdet ihr das Produkt / die Dienstleistung noch einmal verkaufen?</a:t>
            </a:r>
          </a:p>
          <a:p>
            <a:r>
              <a:rPr lang="de-AT" dirty="0"/>
              <a:t>Wenn nein, warum nicht?</a:t>
            </a:r>
          </a:p>
        </p:txBody>
      </p:sp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2631BDD2-8C27-CF6C-2A88-DEA3B73F439E}"/>
              </a:ext>
            </a:extLst>
          </p:cNvPr>
          <p:cNvSpPr txBox="1">
            <a:spLocks/>
          </p:cNvSpPr>
          <p:nvPr/>
        </p:nvSpPr>
        <p:spPr>
          <a:xfrm>
            <a:off x="469787" y="5982513"/>
            <a:ext cx="11280133" cy="53502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AT" dirty="0"/>
              <a:t>Welche Tipps würdet ihr der nächsten Klasse geben, die einen Markt-Tag veranstaltet?</a:t>
            </a: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C2942E00-4FE9-E1A3-A6D3-0185F701D6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Marktwoche mit jugendstärken.at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B2C00591-6CD5-4EF7-030E-BDE6E88DA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C9FD6FC-4986-6846-9893-67991D57D708}" type="slidenum">
              <a:rPr lang="de-DE" smtClean="0"/>
              <a:pPr/>
              <a:t>56</a:t>
            </a:fld>
            <a:endParaRPr lang="de-DE"/>
          </a:p>
        </p:txBody>
      </p:sp>
      <p:pic>
        <p:nvPicPr>
          <p:cNvPr id="11" name="Grafik 10" descr="Ein Bild, das Clipart, Zeichnung, Kinderkunst, Mobiliar enthält.&#10;&#10;Automatisch generierte Beschreibung">
            <a:extLst>
              <a:ext uri="{FF2B5EF4-FFF2-40B4-BE49-F238E27FC236}">
                <a16:creationId xmlns:a16="http://schemas.microsoft.com/office/drawing/2014/main" id="{4C205E78-F00E-D65E-2567-08B3055DBB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6454" y="1652069"/>
            <a:ext cx="3162300" cy="314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783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  <p:bldP spid="7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850E4D-1C3C-C466-D864-751A045E3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/>
              <a:t>Entrepreneurship </a:t>
            </a:r>
            <a:r>
              <a:rPr lang="de-AT" dirty="0" err="1"/>
              <a:t>challenge</a:t>
            </a:r>
            <a:br>
              <a:rPr lang="de-AT" dirty="0"/>
            </a:br>
            <a:r>
              <a:rPr lang="de-AT" dirty="0"/>
              <a:t>wie schätzt du dich ein?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1845EB7-E657-54C7-8FFD-EC2D87D062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6994" y="2248299"/>
            <a:ext cx="5645427" cy="378525"/>
          </a:xfrm>
        </p:spPr>
        <p:txBody>
          <a:bodyPr/>
          <a:lstStyle/>
          <a:p>
            <a:pPr marL="0" indent="0">
              <a:buNone/>
            </a:pPr>
            <a:r>
              <a:rPr lang="de-AT" dirty="0"/>
              <a:t>1.: https://</a:t>
            </a:r>
            <a:r>
              <a:rPr lang="de-AT" dirty="0" err="1"/>
              <a:t>flipchallenge.at</a:t>
            </a:r>
            <a:r>
              <a:rPr lang="de-AT" dirty="0"/>
              <a:t> 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2BBBED7A-344C-55CD-BD01-666DF8824A15}"/>
              </a:ext>
            </a:extLst>
          </p:cNvPr>
          <p:cNvSpPr txBox="1">
            <a:spLocks/>
          </p:cNvSpPr>
          <p:nvPr/>
        </p:nvSpPr>
        <p:spPr>
          <a:xfrm>
            <a:off x="446995" y="3458660"/>
            <a:ext cx="5645427" cy="37852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AT" dirty="0"/>
              <a:t>2.: </a:t>
            </a:r>
          </a:p>
        </p:txBody>
      </p:sp>
      <p:sp>
        <p:nvSpPr>
          <p:cNvPr id="8" name="Inhaltsplatzhalter 2">
            <a:extLst>
              <a:ext uri="{FF2B5EF4-FFF2-40B4-BE49-F238E27FC236}">
                <a16:creationId xmlns:a16="http://schemas.microsoft.com/office/drawing/2014/main" id="{AC79AB5F-DBC8-4EFB-ED12-0549A78BADB7}"/>
              </a:ext>
            </a:extLst>
          </p:cNvPr>
          <p:cNvSpPr txBox="1">
            <a:spLocks/>
          </p:cNvSpPr>
          <p:nvPr/>
        </p:nvSpPr>
        <p:spPr>
          <a:xfrm>
            <a:off x="6416300" y="1539178"/>
            <a:ext cx="5645427" cy="37852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AT" dirty="0"/>
              <a:t>3.: </a:t>
            </a:r>
          </a:p>
        </p:txBody>
      </p:sp>
      <p:pic>
        <p:nvPicPr>
          <p:cNvPr id="10" name="Grafik 9" descr="Ein Bild, das Text, Monitor, Screenshot enthält.&#10;&#10;Automatisch generierte Beschreibung">
            <a:extLst>
              <a:ext uri="{FF2B5EF4-FFF2-40B4-BE49-F238E27FC236}">
                <a16:creationId xmlns:a16="http://schemas.microsoft.com/office/drawing/2014/main" id="{175C0E45-92B3-90A5-E0DA-04E4269C1E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5380" y="1392727"/>
            <a:ext cx="4098275" cy="2022995"/>
          </a:xfrm>
          <a:prstGeom prst="rect">
            <a:avLst/>
          </a:prstGeom>
        </p:spPr>
      </p:pic>
      <p:sp>
        <p:nvSpPr>
          <p:cNvPr id="11" name="Inhaltsplatzhalter 2">
            <a:extLst>
              <a:ext uri="{FF2B5EF4-FFF2-40B4-BE49-F238E27FC236}">
                <a16:creationId xmlns:a16="http://schemas.microsoft.com/office/drawing/2014/main" id="{5E878FD4-9AB4-00B1-34B5-D70142C6CBE6}"/>
              </a:ext>
            </a:extLst>
          </p:cNvPr>
          <p:cNvSpPr txBox="1">
            <a:spLocks/>
          </p:cNvSpPr>
          <p:nvPr/>
        </p:nvSpPr>
        <p:spPr>
          <a:xfrm>
            <a:off x="6416301" y="4231178"/>
            <a:ext cx="5645427" cy="37852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AT" dirty="0"/>
              <a:t>4.: 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47565028-9695-CF30-92B1-4AD7196EAF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8471" y="3506531"/>
            <a:ext cx="5323256" cy="2981023"/>
          </a:xfrm>
          <a:prstGeom prst="rect">
            <a:avLst/>
          </a:prstGeom>
        </p:spPr>
      </p:pic>
      <p:sp>
        <p:nvSpPr>
          <p:cNvPr id="14" name="Ring 13">
            <a:extLst>
              <a:ext uri="{FF2B5EF4-FFF2-40B4-BE49-F238E27FC236}">
                <a16:creationId xmlns:a16="http://schemas.microsoft.com/office/drawing/2014/main" id="{515A1EA5-3D0C-B07E-D4E5-1F1C4904FE82}"/>
              </a:ext>
            </a:extLst>
          </p:cNvPr>
          <p:cNvSpPr/>
          <p:nvPr/>
        </p:nvSpPr>
        <p:spPr>
          <a:xfrm>
            <a:off x="10270928" y="3572503"/>
            <a:ext cx="1921072" cy="1141925"/>
          </a:xfrm>
          <a:prstGeom prst="donut">
            <a:avLst>
              <a:gd name="adj" fmla="val 10439"/>
            </a:avLst>
          </a:prstGeom>
          <a:solidFill>
            <a:srgbClr val="FF00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schemeClr val="tx1"/>
              </a:solidFill>
            </a:endParaRPr>
          </a:p>
        </p:txBody>
      </p:sp>
      <p:sp>
        <p:nvSpPr>
          <p:cNvPr id="12" name="Ring 11">
            <a:extLst>
              <a:ext uri="{FF2B5EF4-FFF2-40B4-BE49-F238E27FC236}">
                <a16:creationId xmlns:a16="http://schemas.microsoft.com/office/drawing/2014/main" id="{CC6A6E42-006E-A2EE-992B-82F69BBEDA8B}"/>
              </a:ext>
            </a:extLst>
          </p:cNvPr>
          <p:cNvSpPr/>
          <p:nvPr/>
        </p:nvSpPr>
        <p:spPr>
          <a:xfrm>
            <a:off x="10205792" y="5258314"/>
            <a:ext cx="1921072" cy="1141925"/>
          </a:xfrm>
          <a:prstGeom prst="donut">
            <a:avLst>
              <a:gd name="adj" fmla="val 10439"/>
            </a:avLst>
          </a:prstGeom>
          <a:solidFill>
            <a:srgbClr val="FF00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schemeClr val="tx1"/>
              </a:solidFill>
            </a:endParaRP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76185DD-7EE5-27A3-D086-E66E3B9F3F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Marktwoche mit jugendstärken.at</a:t>
            </a:r>
          </a:p>
        </p:txBody>
      </p:sp>
      <p:sp>
        <p:nvSpPr>
          <p:cNvPr id="13" name="Foliennummernplatzhalter 12">
            <a:extLst>
              <a:ext uri="{FF2B5EF4-FFF2-40B4-BE49-F238E27FC236}">
                <a16:creationId xmlns:a16="http://schemas.microsoft.com/office/drawing/2014/main" id="{0A677018-997C-9468-76D9-767C5D061C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C9FD6FC-4986-6846-9893-67991D57D708}" type="slidenum">
              <a:rPr lang="de-DE" smtClean="0"/>
              <a:pPr/>
              <a:t>57</a:t>
            </a:fld>
            <a:endParaRPr lang="de-DE"/>
          </a:p>
        </p:txBody>
      </p:sp>
      <p:pic>
        <p:nvPicPr>
          <p:cNvPr id="15" name="Grafik 14" descr="Ein Bild, das Text, Screenshot, Grafikdesign, Design enthält.&#10;&#10;Automatisch generierte Beschreibung">
            <a:extLst>
              <a:ext uri="{FF2B5EF4-FFF2-40B4-BE49-F238E27FC236}">
                <a16:creationId xmlns:a16="http://schemas.microsoft.com/office/drawing/2014/main" id="{1CA36342-89B0-3DB2-5D65-F7E6858E9D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4970" y="3457264"/>
            <a:ext cx="5371335" cy="3004470"/>
          </a:xfrm>
          <a:prstGeom prst="rect">
            <a:avLst/>
          </a:prstGeom>
        </p:spPr>
      </p:pic>
      <p:sp>
        <p:nvSpPr>
          <p:cNvPr id="16" name="Ring 15">
            <a:extLst>
              <a:ext uri="{FF2B5EF4-FFF2-40B4-BE49-F238E27FC236}">
                <a16:creationId xmlns:a16="http://schemas.microsoft.com/office/drawing/2014/main" id="{CF5BB801-E2E5-63C6-4901-697094F0D5E1}"/>
              </a:ext>
            </a:extLst>
          </p:cNvPr>
          <p:cNvSpPr/>
          <p:nvPr/>
        </p:nvSpPr>
        <p:spPr>
          <a:xfrm>
            <a:off x="1050474" y="5645173"/>
            <a:ext cx="1566601" cy="725302"/>
          </a:xfrm>
          <a:prstGeom prst="donut">
            <a:avLst>
              <a:gd name="adj" fmla="val 14473"/>
            </a:avLst>
          </a:prstGeom>
          <a:solidFill>
            <a:srgbClr val="FF00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8288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8" grpId="0"/>
      <p:bldP spid="11" grpId="0"/>
      <p:bldP spid="14" grpId="0" animBg="1"/>
      <p:bldP spid="12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850E4D-1C3C-C466-D864-751A045E3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Wabe 1: Einführung zur marktwoche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1845EB7-E657-54C7-8FFD-EC2D87D062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64553" y="2359613"/>
            <a:ext cx="5034938" cy="3299935"/>
          </a:xfrm>
        </p:spPr>
        <p:txBody>
          <a:bodyPr/>
          <a:lstStyle/>
          <a:p>
            <a:r>
              <a:rPr lang="de-AT" b="1" dirty="0"/>
              <a:t>Inhalte</a:t>
            </a:r>
          </a:p>
          <a:p>
            <a:pPr marL="0" indent="0">
              <a:buNone/>
            </a:pPr>
            <a:endParaRPr lang="de-AT" b="1" dirty="0"/>
          </a:p>
          <a:p>
            <a:pPr lvl="1"/>
            <a:r>
              <a:rPr lang="de-AT" dirty="0"/>
              <a:t>Erfindungen kennenlernen</a:t>
            </a:r>
          </a:p>
          <a:p>
            <a:pPr lvl="1"/>
            <a:r>
              <a:rPr lang="de-AT" dirty="0"/>
              <a:t>Was zeichnet Entrepreneure aus?</a:t>
            </a:r>
          </a:p>
          <a:p>
            <a:pPr lvl="1"/>
            <a:r>
              <a:rPr lang="de-AT" dirty="0"/>
              <a:t>Motivation, selbst etwas zum Positiven zu verändern</a:t>
            </a:r>
          </a:p>
        </p:txBody>
      </p: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41D037AA-13EB-A372-01F3-8949BD2E59AF}"/>
              </a:ext>
            </a:extLst>
          </p:cNvPr>
          <p:cNvGrpSpPr/>
          <p:nvPr/>
        </p:nvGrpSpPr>
        <p:grpSpPr>
          <a:xfrm>
            <a:off x="1439810" y="1937696"/>
            <a:ext cx="3335390" cy="3556520"/>
            <a:chOff x="1439810" y="1937696"/>
            <a:chExt cx="3335390" cy="3556520"/>
          </a:xfrm>
        </p:grpSpPr>
        <p:sp>
          <p:nvSpPr>
            <p:cNvPr id="7" name="Sechseck 6">
              <a:extLst>
                <a:ext uri="{FF2B5EF4-FFF2-40B4-BE49-F238E27FC236}">
                  <a16:creationId xmlns:a16="http://schemas.microsoft.com/office/drawing/2014/main" id="{2D74F389-622C-4C78-F389-95EB60558028}"/>
                </a:ext>
              </a:extLst>
            </p:cNvPr>
            <p:cNvSpPr/>
            <p:nvPr/>
          </p:nvSpPr>
          <p:spPr>
            <a:xfrm rot="5400000">
              <a:off x="1329245" y="2048261"/>
              <a:ext cx="3556520" cy="3335390"/>
            </a:xfrm>
            <a:prstGeom prst="hexagon">
              <a:avLst>
                <a:gd name="adj" fmla="val 31725"/>
                <a:gd name="vf" fmla="val 115470"/>
              </a:avLst>
            </a:prstGeom>
            <a:solidFill>
              <a:schemeClr val="bg1"/>
            </a:solidFill>
            <a:ln w="203200">
              <a:solidFill>
                <a:srgbClr val="FCCA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8" name="Textfeld 7">
              <a:hlinkClick r:id="rId2"/>
              <a:extLst>
                <a:ext uri="{FF2B5EF4-FFF2-40B4-BE49-F238E27FC236}">
                  <a16:creationId xmlns:a16="http://schemas.microsoft.com/office/drawing/2014/main" id="{CE0B9216-51BD-AF32-67EC-7552C2C90E06}"/>
                </a:ext>
              </a:extLst>
            </p:cNvPr>
            <p:cNvSpPr txBox="1"/>
            <p:nvPr/>
          </p:nvSpPr>
          <p:spPr>
            <a:xfrm>
              <a:off x="2273285" y="2162837"/>
              <a:ext cx="1649810" cy="31700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AT" sz="20000" b="1" dirty="0">
                  <a:latin typeface="Lexend" pitchFamily="2" charset="77"/>
                </a:rPr>
                <a:t>1</a:t>
              </a:r>
            </a:p>
          </p:txBody>
        </p:sp>
      </p:grp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FA88850-873E-3DF5-8991-0D58A5ED4C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Marktwoche mit jugendstärken.at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86B072BB-A9A4-A2B2-5F6E-31242F5BC9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C9FD6FC-4986-6846-9893-67991D57D708}" type="slidenum">
              <a:rPr lang="de-DE" smtClean="0"/>
              <a:pPr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154679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850E4D-1C3C-C466-D864-751A045E3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/>
              <a:t>Entrepreneurship </a:t>
            </a:r>
            <a:r>
              <a:rPr lang="de-AT" dirty="0" err="1"/>
              <a:t>challenge</a:t>
            </a:r>
            <a:br>
              <a:rPr lang="de-AT" dirty="0"/>
            </a:br>
            <a:r>
              <a:rPr lang="de-AT" dirty="0"/>
              <a:t>wie steige ich ein?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1845EB7-E657-54C7-8FFD-EC2D87D062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6994" y="2248299"/>
            <a:ext cx="5645427" cy="378525"/>
          </a:xfrm>
        </p:spPr>
        <p:txBody>
          <a:bodyPr/>
          <a:lstStyle/>
          <a:p>
            <a:pPr marL="0" indent="0">
              <a:buNone/>
            </a:pPr>
            <a:r>
              <a:rPr lang="de-AT" dirty="0"/>
              <a:t>1.: https://</a:t>
            </a:r>
            <a:r>
              <a:rPr lang="de-AT" dirty="0" err="1"/>
              <a:t>flipchallenge.at</a:t>
            </a:r>
            <a:r>
              <a:rPr lang="de-AT" dirty="0"/>
              <a:t> 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2BBBED7A-344C-55CD-BD01-666DF8824A15}"/>
              </a:ext>
            </a:extLst>
          </p:cNvPr>
          <p:cNvSpPr txBox="1">
            <a:spLocks/>
          </p:cNvSpPr>
          <p:nvPr/>
        </p:nvSpPr>
        <p:spPr>
          <a:xfrm>
            <a:off x="446995" y="3458660"/>
            <a:ext cx="5645427" cy="37852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AT" dirty="0"/>
              <a:t>2.: </a:t>
            </a:r>
          </a:p>
        </p:txBody>
      </p:sp>
      <p:sp>
        <p:nvSpPr>
          <p:cNvPr id="8" name="Inhaltsplatzhalter 2">
            <a:extLst>
              <a:ext uri="{FF2B5EF4-FFF2-40B4-BE49-F238E27FC236}">
                <a16:creationId xmlns:a16="http://schemas.microsoft.com/office/drawing/2014/main" id="{AC79AB5F-DBC8-4EFB-ED12-0549A78BADB7}"/>
              </a:ext>
            </a:extLst>
          </p:cNvPr>
          <p:cNvSpPr txBox="1">
            <a:spLocks/>
          </p:cNvSpPr>
          <p:nvPr/>
        </p:nvSpPr>
        <p:spPr>
          <a:xfrm>
            <a:off x="6416301" y="2248298"/>
            <a:ext cx="5645427" cy="37852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AT" dirty="0"/>
              <a:t>3.: </a:t>
            </a:r>
          </a:p>
        </p:txBody>
      </p:sp>
      <p:pic>
        <p:nvPicPr>
          <p:cNvPr id="10" name="Grafik 9" descr="Ein Bild, das Text, Monitor, Screenshot enthält.&#10;&#10;Automatisch generierte Beschreibung">
            <a:extLst>
              <a:ext uri="{FF2B5EF4-FFF2-40B4-BE49-F238E27FC236}">
                <a16:creationId xmlns:a16="http://schemas.microsoft.com/office/drawing/2014/main" id="{175C0E45-92B3-90A5-E0DA-04E4269C1E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2674" y="1839030"/>
            <a:ext cx="4098275" cy="2022995"/>
          </a:xfrm>
          <a:prstGeom prst="rect">
            <a:avLst/>
          </a:prstGeom>
        </p:spPr>
      </p:pic>
      <p:sp>
        <p:nvSpPr>
          <p:cNvPr id="11" name="Inhaltsplatzhalter 2">
            <a:extLst>
              <a:ext uri="{FF2B5EF4-FFF2-40B4-BE49-F238E27FC236}">
                <a16:creationId xmlns:a16="http://schemas.microsoft.com/office/drawing/2014/main" id="{5E878FD4-9AB4-00B1-34B5-D70142C6CBE6}"/>
              </a:ext>
            </a:extLst>
          </p:cNvPr>
          <p:cNvSpPr txBox="1">
            <a:spLocks/>
          </p:cNvSpPr>
          <p:nvPr/>
        </p:nvSpPr>
        <p:spPr>
          <a:xfrm>
            <a:off x="6416301" y="4231178"/>
            <a:ext cx="5645427" cy="37852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AT" dirty="0"/>
              <a:t>4.: </a:t>
            </a:r>
          </a:p>
        </p:txBody>
      </p:sp>
      <p:pic>
        <p:nvPicPr>
          <p:cNvPr id="13" name="Grafik 12" descr="Ein Bild, das Website enthält.&#10;&#10;Automatisch generierte Beschreibung">
            <a:extLst>
              <a:ext uri="{FF2B5EF4-FFF2-40B4-BE49-F238E27FC236}">
                <a16:creationId xmlns:a16="http://schemas.microsoft.com/office/drawing/2014/main" id="{4CB0CDC3-22C6-621F-F213-0816EF64AB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2674" y="3995366"/>
            <a:ext cx="4713504" cy="2466368"/>
          </a:xfrm>
          <a:prstGeom prst="rect">
            <a:avLst/>
          </a:prstGeom>
        </p:spPr>
      </p:pic>
      <p:sp>
        <p:nvSpPr>
          <p:cNvPr id="14" name="Ring 13">
            <a:extLst>
              <a:ext uri="{FF2B5EF4-FFF2-40B4-BE49-F238E27FC236}">
                <a16:creationId xmlns:a16="http://schemas.microsoft.com/office/drawing/2014/main" id="{515A1EA5-3D0C-B07E-D4E5-1F1C4904FE82}"/>
              </a:ext>
            </a:extLst>
          </p:cNvPr>
          <p:cNvSpPr/>
          <p:nvPr/>
        </p:nvSpPr>
        <p:spPr>
          <a:xfrm>
            <a:off x="9892881" y="5228550"/>
            <a:ext cx="1921072" cy="1141925"/>
          </a:xfrm>
          <a:prstGeom prst="donut">
            <a:avLst>
              <a:gd name="adj" fmla="val 12141"/>
            </a:avLst>
          </a:prstGeom>
          <a:solidFill>
            <a:srgbClr val="FF00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schemeClr val="tx1"/>
              </a:solidFill>
            </a:endParaRP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876983F-DE2E-3245-540C-6E840B04E6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Marktwoche mit jugendstärken.at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478EDD64-BBB8-64EE-69F4-F92FD4A3E6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C9FD6FC-4986-6846-9893-67991D57D708}" type="slidenum">
              <a:rPr lang="de-DE" smtClean="0"/>
              <a:pPr/>
              <a:t>7</a:t>
            </a:fld>
            <a:endParaRPr lang="de-DE"/>
          </a:p>
        </p:txBody>
      </p:sp>
      <p:pic>
        <p:nvPicPr>
          <p:cNvPr id="15" name="Grafik 14" descr="Ein Bild, das Text, Screenshot, Grafikdesign, Design enthält.&#10;&#10;Automatisch generierte Beschreibung">
            <a:extLst>
              <a:ext uri="{FF2B5EF4-FFF2-40B4-BE49-F238E27FC236}">
                <a16:creationId xmlns:a16="http://schemas.microsoft.com/office/drawing/2014/main" id="{EA0A1631-2BE3-7F64-C9F4-9BD2C13E69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4970" y="3457264"/>
            <a:ext cx="5371335" cy="3004470"/>
          </a:xfrm>
          <a:prstGeom prst="rect">
            <a:avLst/>
          </a:prstGeom>
        </p:spPr>
      </p:pic>
      <p:sp>
        <p:nvSpPr>
          <p:cNvPr id="7" name="Ring 6">
            <a:extLst>
              <a:ext uri="{FF2B5EF4-FFF2-40B4-BE49-F238E27FC236}">
                <a16:creationId xmlns:a16="http://schemas.microsoft.com/office/drawing/2014/main" id="{DCD345D2-361F-BF8E-0435-3BD0D302818B}"/>
              </a:ext>
            </a:extLst>
          </p:cNvPr>
          <p:cNvSpPr/>
          <p:nvPr/>
        </p:nvSpPr>
        <p:spPr>
          <a:xfrm>
            <a:off x="1050474" y="5645173"/>
            <a:ext cx="1566601" cy="725302"/>
          </a:xfrm>
          <a:prstGeom prst="donut">
            <a:avLst>
              <a:gd name="adj" fmla="val 14473"/>
            </a:avLst>
          </a:prstGeom>
          <a:solidFill>
            <a:srgbClr val="FF00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513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8" grpId="0"/>
      <p:bldP spid="11" grpId="0"/>
      <p:bldP spid="14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850E4D-1C3C-C466-D864-751A045E3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Wabe 1: </a:t>
            </a:r>
            <a:r>
              <a:rPr lang="de-AT" dirty="0" err="1"/>
              <a:t>nachbesprechung</a:t>
            </a:r>
            <a:endParaRPr lang="de-AT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1845EB7-E657-54C7-8FFD-EC2D87D062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573" y="1793175"/>
            <a:ext cx="11280133" cy="1264657"/>
          </a:xfrm>
        </p:spPr>
        <p:txBody>
          <a:bodyPr/>
          <a:lstStyle/>
          <a:p>
            <a:r>
              <a:rPr lang="de-AT" dirty="0"/>
              <a:t>Welche Personen kennt ihr, die etwas zum Positiven verändert haben?</a:t>
            </a:r>
          </a:p>
          <a:p>
            <a:r>
              <a:rPr lang="de-AT" dirty="0"/>
              <a:t>Was haben diese Personen gemacht?</a:t>
            </a:r>
          </a:p>
        </p:txBody>
      </p:sp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A26F5974-74E3-7B0C-E740-6B7BDFF910B1}"/>
              </a:ext>
            </a:extLst>
          </p:cNvPr>
          <p:cNvSpPr txBox="1">
            <a:spLocks/>
          </p:cNvSpPr>
          <p:nvPr/>
        </p:nvSpPr>
        <p:spPr>
          <a:xfrm>
            <a:off x="469787" y="3167840"/>
            <a:ext cx="11280133" cy="50942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AT" dirty="0"/>
              <a:t>Welche Eigenschaften haben Entrepreneure?</a:t>
            </a:r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D0EFC251-3FB3-A915-02DD-BB8D50D67424}"/>
              </a:ext>
            </a:extLst>
          </p:cNvPr>
          <p:cNvSpPr txBox="1">
            <a:spLocks/>
          </p:cNvSpPr>
          <p:nvPr/>
        </p:nvSpPr>
        <p:spPr>
          <a:xfrm>
            <a:off x="469787" y="4057659"/>
            <a:ext cx="11280133" cy="50942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AT" dirty="0"/>
              <a:t>Sammelt die Personen und Eigenschaften auf einem Flipchart.</a:t>
            </a:r>
          </a:p>
          <a:p>
            <a:pPr marL="0" indent="0">
              <a:buNone/>
            </a:pPr>
            <a:endParaRPr lang="de-AT" dirty="0"/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B3F22780-660D-0ED5-71B3-96E722959167}"/>
              </a:ext>
            </a:extLst>
          </p:cNvPr>
          <p:cNvSpPr txBox="1">
            <a:spLocks/>
          </p:cNvSpPr>
          <p:nvPr/>
        </p:nvSpPr>
        <p:spPr>
          <a:xfrm>
            <a:off x="450572" y="4947478"/>
            <a:ext cx="11280133" cy="84372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AT" dirty="0"/>
              <a:t>Welche Eigenschaften habt </a:t>
            </a:r>
            <a:r>
              <a:rPr lang="de-AT" b="1" dirty="0"/>
              <a:t>ihr</a:t>
            </a:r>
            <a:r>
              <a:rPr lang="de-AT" dirty="0"/>
              <a:t>? </a:t>
            </a:r>
            <a:br>
              <a:rPr lang="de-AT" dirty="0"/>
            </a:br>
            <a:r>
              <a:rPr lang="de-AT" dirty="0"/>
              <a:t>Klebt jeweils einen Punkt zu jenen Eigenschaften, die ihr selbst habt.</a:t>
            </a:r>
          </a:p>
          <a:p>
            <a:pPr marL="0" indent="0">
              <a:buNone/>
            </a:pPr>
            <a:endParaRPr lang="de-AT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4BC4A4BB-4A9C-B5A2-5C8C-76C1AAA642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Marktwoche mit jugendstärken.at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92024841-3225-9B6C-3A60-19BCAD552E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C9FD6FC-4986-6846-9893-67991D57D708}" type="slidenum">
              <a:rPr lang="de-DE" smtClean="0"/>
              <a:pPr/>
              <a:t>8</a:t>
            </a:fld>
            <a:endParaRPr lang="de-DE"/>
          </a:p>
        </p:txBody>
      </p:sp>
      <p:pic>
        <p:nvPicPr>
          <p:cNvPr id="11" name="Grafik 10" descr="Ein Bild, das Text, Screenshot, Design enthält.&#10;&#10;Automatisch generierte Beschreibung">
            <a:extLst>
              <a:ext uri="{FF2B5EF4-FFF2-40B4-BE49-F238E27FC236}">
                <a16:creationId xmlns:a16="http://schemas.microsoft.com/office/drawing/2014/main" id="{27EE776C-40A8-F729-9438-6C332396EE2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422"/>
          <a:stretch/>
        </p:blipFill>
        <p:spPr>
          <a:xfrm>
            <a:off x="9182475" y="1944858"/>
            <a:ext cx="2567445" cy="3225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094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850E4D-1C3C-C466-D864-751A045E3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Markt-tag: Ziel, </a:t>
            </a:r>
            <a:r>
              <a:rPr lang="de-AT" dirty="0" err="1"/>
              <a:t>ort</a:t>
            </a:r>
            <a:r>
              <a:rPr lang="de-AT" dirty="0"/>
              <a:t> und zeit</a:t>
            </a:r>
          </a:p>
        </p:txBody>
      </p:sp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5A7EEF92-A29B-3EFA-B450-B50D42F006A7}"/>
              </a:ext>
            </a:extLst>
          </p:cNvPr>
          <p:cNvSpPr txBox="1">
            <a:spLocks/>
          </p:cNvSpPr>
          <p:nvPr/>
        </p:nvSpPr>
        <p:spPr>
          <a:xfrm>
            <a:off x="6515762" y="2383172"/>
            <a:ext cx="5221136" cy="32999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2"/>
                </a:solidFill>
                <a:latin typeface="Lexend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AT" b="1" dirty="0"/>
              <a:t>Inhalte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de-AT" b="1" dirty="0"/>
          </a:p>
          <a:p>
            <a:pPr lvl="1"/>
            <a:r>
              <a:rPr lang="de-AT" dirty="0"/>
              <a:t>Ziel: Wofür soll das selbst verdiente Geld verwendet werden?</a:t>
            </a:r>
          </a:p>
          <a:p>
            <a:pPr lvl="1"/>
            <a:r>
              <a:rPr lang="de-AT" dirty="0"/>
              <a:t>Wann und wo soll der Markt-Tag stattfinden?</a:t>
            </a:r>
          </a:p>
          <a:p>
            <a:pPr lvl="1"/>
            <a:r>
              <a:rPr lang="de-AT" dirty="0"/>
              <a:t>Welche </a:t>
            </a:r>
            <a:r>
              <a:rPr lang="de-AT" dirty="0" err="1"/>
              <a:t>Kund:innen</a:t>
            </a:r>
            <a:r>
              <a:rPr lang="de-AT" dirty="0"/>
              <a:t> werden vor Ort sein?</a:t>
            </a:r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0BDB131A-5F40-86D0-06FC-DE832ADECCF6}"/>
              </a:ext>
            </a:extLst>
          </p:cNvPr>
          <p:cNvGrpSpPr/>
          <p:nvPr/>
        </p:nvGrpSpPr>
        <p:grpSpPr>
          <a:xfrm>
            <a:off x="1439810" y="1937696"/>
            <a:ext cx="3335390" cy="3556520"/>
            <a:chOff x="-5964144" y="5153891"/>
            <a:chExt cx="961253" cy="1115053"/>
          </a:xfrm>
        </p:grpSpPr>
        <p:sp>
          <p:nvSpPr>
            <p:cNvPr id="5" name="Sechseck 4">
              <a:extLst>
                <a:ext uri="{FF2B5EF4-FFF2-40B4-BE49-F238E27FC236}">
                  <a16:creationId xmlns:a16="http://schemas.microsoft.com/office/drawing/2014/main" id="{C8ABF43D-EE35-223D-D532-247853217192}"/>
                </a:ext>
              </a:extLst>
            </p:cNvPr>
            <p:cNvSpPr/>
            <p:nvPr/>
          </p:nvSpPr>
          <p:spPr>
            <a:xfrm rot="5400000">
              <a:off x="-6041044" y="5230791"/>
              <a:ext cx="1115053" cy="961253"/>
            </a:xfrm>
            <a:prstGeom prst="hexagon">
              <a:avLst>
                <a:gd name="adj" fmla="val 31725"/>
                <a:gd name="vf" fmla="val 115470"/>
              </a:avLst>
            </a:prstGeom>
            <a:solidFill>
              <a:schemeClr val="bg1"/>
            </a:solidFill>
            <a:ln w="203200">
              <a:solidFill>
                <a:srgbClr val="FCCA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6" name="Textfeld 5">
              <a:hlinkClick r:id="rId2"/>
              <a:extLst>
                <a:ext uri="{FF2B5EF4-FFF2-40B4-BE49-F238E27FC236}">
                  <a16:creationId xmlns:a16="http://schemas.microsoft.com/office/drawing/2014/main" id="{49382F32-0360-7F59-54F6-7BF44A60EB8D}"/>
                </a:ext>
              </a:extLst>
            </p:cNvPr>
            <p:cNvSpPr txBox="1"/>
            <p:nvPr/>
          </p:nvSpPr>
          <p:spPr>
            <a:xfrm>
              <a:off x="-5723938" y="5224478"/>
              <a:ext cx="458379" cy="9939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AT" sz="20000" b="1" dirty="0">
                  <a:latin typeface="Lexend" pitchFamily="2" charset="77"/>
                </a:rPr>
                <a:t>2</a:t>
              </a:r>
            </a:p>
          </p:txBody>
        </p:sp>
      </p:grp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4BA89269-154B-797E-168A-6381AB491D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Marktwoche mit jugendstärken.at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C014AA5B-759A-4F89-E3E3-5FFC95A3AC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C9FD6FC-4986-6846-9893-67991D57D708}" type="slidenum">
              <a:rPr lang="de-DE" smtClean="0"/>
              <a:pPr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727142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Wirschaftsstiftung">
      <a:dk1>
        <a:srgbClr val="000000"/>
      </a:dk1>
      <a:lt1>
        <a:srgbClr val="FFFFFF"/>
      </a:lt1>
      <a:dk2>
        <a:srgbClr val="484848"/>
      </a:dk2>
      <a:lt2>
        <a:srgbClr val="E7E6E6"/>
      </a:lt2>
      <a:accent1>
        <a:srgbClr val="8D82B1"/>
      </a:accent1>
      <a:accent2>
        <a:srgbClr val="494848"/>
      </a:accent2>
      <a:accent3>
        <a:srgbClr val="303059"/>
      </a:accent3>
      <a:accent4>
        <a:srgbClr val="C3CDDF"/>
      </a:accent4>
      <a:accent5>
        <a:srgbClr val="BDB6D3"/>
      </a:accent5>
      <a:accent6>
        <a:srgbClr val="F3F1F9"/>
      </a:accent6>
      <a:hlink>
        <a:srgbClr val="EA4E60"/>
      </a:hlink>
      <a:folHlink>
        <a:srgbClr val="ADABAB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95324AF558A4644A44B7A3BBA3F768F" ma:contentTypeVersion="18" ma:contentTypeDescription="Ein neues Dokument erstellen." ma:contentTypeScope="" ma:versionID="f5e3b4240479c2d2fb83b7ce32ab2b2e">
  <xsd:schema xmlns:xsd="http://www.w3.org/2001/XMLSchema" xmlns:xs="http://www.w3.org/2001/XMLSchema" xmlns:p="http://schemas.microsoft.com/office/2006/metadata/properties" xmlns:ns2="f799415d-695a-4815-bd71-e216a568b99c" xmlns:ns3="698a1803-52f3-4d4f-bff9-093c0d5dc281" targetNamespace="http://schemas.microsoft.com/office/2006/metadata/properties" ma:root="true" ma:fieldsID="096f724d03bae60f97515ed20eb8d29d" ns2:_="" ns3:_="">
    <xsd:import namespace="f799415d-695a-4815-bd71-e216a568b99c"/>
    <xsd:import namespace="698a1803-52f3-4d4f-bff9-093c0d5dc28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99415d-695a-4815-bd71-e216a568b9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markierungen" ma:readOnly="false" ma:fieldId="{5cf76f15-5ced-4ddc-b409-7134ff3c332f}" ma:taxonomyMulti="true" ma:sspId="20fdfe7a-b997-4e3a-99a3-6274e578001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8a1803-52f3-4d4f-bff9-093c0d5dc281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e0198f83-c038-448f-a28e-b8faf4838776}" ma:internalName="TaxCatchAll" ma:showField="CatchAllData" ma:web="698a1803-52f3-4d4f-bff9-093c0d5dc28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799415d-695a-4815-bd71-e216a568b99c">
      <Terms xmlns="http://schemas.microsoft.com/office/infopath/2007/PartnerControls"/>
    </lcf76f155ced4ddcb4097134ff3c332f>
    <TaxCatchAll xmlns="698a1803-52f3-4d4f-bff9-093c0d5dc281" xsi:nil="true"/>
  </documentManagement>
</p:properties>
</file>

<file path=customXml/itemProps1.xml><?xml version="1.0" encoding="utf-8"?>
<ds:datastoreItem xmlns:ds="http://schemas.openxmlformats.org/officeDocument/2006/customXml" ds:itemID="{A7B2B61A-3A80-440F-99C8-D3FA42F7EC16}"/>
</file>

<file path=customXml/itemProps2.xml><?xml version="1.0" encoding="utf-8"?>
<ds:datastoreItem xmlns:ds="http://schemas.openxmlformats.org/officeDocument/2006/customXml" ds:itemID="{3FEADC6E-A8B1-475A-A26E-B91DF99B9EF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2758F4C-93D2-4414-862D-063116E42566}">
  <ds:schemaRefs>
    <ds:schemaRef ds:uri="http://schemas.microsoft.com/office/2006/metadata/properties"/>
    <ds:schemaRef ds:uri="http://schemas.microsoft.com/office/infopath/2007/PartnerControls"/>
    <ds:schemaRef ds:uri="f799415d-695a-4815-bd71-e216a568b99c"/>
    <ds:schemaRef ds:uri="698a1803-52f3-4d4f-bff9-093c0d5dc281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2507</Words>
  <Application>Microsoft Macintosh PowerPoint</Application>
  <PresentationFormat>Breitbild</PresentationFormat>
  <Paragraphs>581</Paragraphs>
  <Slides>57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57</vt:i4>
      </vt:variant>
    </vt:vector>
  </HeadingPairs>
  <TitlesOfParts>
    <vt:vector size="66" baseType="lpstr">
      <vt:lpstr>Calibri</vt:lpstr>
      <vt:lpstr>Lexend SemiBold</vt:lpstr>
      <vt:lpstr>Lexend</vt:lpstr>
      <vt:lpstr>Symbol</vt:lpstr>
      <vt:lpstr>Lexend Medium</vt:lpstr>
      <vt:lpstr>Arial</vt:lpstr>
      <vt:lpstr>Lexend ExtraBold</vt:lpstr>
      <vt:lpstr>Cavolini</vt:lpstr>
      <vt:lpstr>Office</vt:lpstr>
      <vt:lpstr>Marktwoche</vt:lpstr>
      <vt:lpstr>Tag 1   Einstieg in die marktwoche </vt:lpstr>
      <vt:lpstr>Erfindungen</vt:lpstr>
      <vt:lpstr>Wer hat´s erfunden?</vt:lpstr>
      <vt:lpstr>Informationen zu den Erfindungen</vt:lpstr>
      <vt:lpstr>Wabe 1: Einführung zur marktwoche</vt:lpstr>
      <vt:lpstr>Entrepreneurship challenge wie steige ich ein?</vt:lpstr>
      <vt:lpstr>Wabe 1: nachbesprechung</vt:lpstr>
      <vt:lpstr>Markt-tag: Ziel, ort und zeit</vt:lpstr>
      <vt:lpstr>Wabe 2: nachbesprechung</vt:lpstr>
      <vt:lpstr>Design thinking</vt:lpstr>
      <vt:lpstr>Übungen für körper &amp; geist</vt:lpstr>
      <vt:lpstr>Kreativitäts-übung</vt:lpstr>
      <vt:lpstr>Design thinking-App</vt:lpstr>
      <vt:lpstr>Tag 2   design thinking</vt:lpstr>
      <vt:lpstr>Übungen für körper &amp; geist</vt:lpstr>
      <vt:lpstr>Schritte von design thinking</vt:lpstr>
      <vt:lpstr>design thinking – offene lernphase</vt:lpstr>
      <vt:lpstr>Design thinking: zielgruppe</vt:lpstr>
      <vt:lpstr>Design thinking: empathiekarte</vt:lpstr>
      <vt:lpstr>Empathiekarte: anne, 40 jahre</vt:lpstr>
      <vt:lpstr>Empathiekarte</vt:lpstr>
      <vt:lpstr>Design thinking: bedürfnisse</vt:lpstr>
      <vt:lpstr>Empathiekarte &amp; bedürfnisse</vt:lpstr>
      <vt:lpstr>Bedürfnis-statement</vt:lpstr>
      <vt:lpstr>Design thinking: brainstorming</vt:lpstr>
      <vt:lpstr>Design thinking: prototyping</vt:lpstr>
      <vt:lpstr>Prototyp präsentieren</vt:lpstr>
      <vt:lpstr>Tag 3   verkauf planen, preis berechnen</vt:lpstr>
      <vt:lpstr>Übungen für körper &amp; geist</vt:lpstr>
      <vt:lpstr>checkpoint</vt:lpstr>
      <vt:lpstr>Projekt planen - einstieg</vt:lpstr>
      <vt:lpstr>Projekt planen - materialien</vt:lpstr>
      <vt:lpstr>Projekt planen - materialien</vt:lpstr>
      <vt:lpstr>Projekt planen – weitere schritte</vt:lpstr>
      <vt:lpstr>Projekt planen – weitere schritte nachbesprechung</vt:lpstr>
      <vt:lpstr>arbeitsplan</vt:lpstr>
      <vt:lpstr>Angebot und nachfrage</vt:lpstr>
      <vt:lpstr>Angebot und nachfrage</vt:lpstr>
      <vt:lpstr>Angebot und nachfrage Wabe 13: nachbesprechung</vt:lpstr>
      <vt:lpstr>Preis berechnen</vt:lpstr>
      <vt:lpstr>Preis berechnen</vt:lpstr>
      <vt:lpstr>Lösung aufgabe 3: Kosten für …</vt:lpstr>
      <vt:lpstr>Einkaufsliste für den markttag</vt:lpstr>
      <vt:lpstr>Übersicht  finanzplan</vt:lpstr>
      <vt:lpstr>Modul: stärken </vt:lpstr>
      <vt:lpstr>Übungen für körper &amp; geist</vt:lpstr>
      <vt:lpstr>PowerPoint-Präsentation</vt:lpstr>
      <vt:lpstr>  Modul:  verkaufsstand vorbereiten   </vt:lpstr>
      <vt:lpstr>Verkaufsstand </vt:lpstr>
      <vt:lpstr>  reflexion  </vt:lpstr>
      <vt:lpstr>Was bedeutet erfolg?</vt:lpstr>
      <vt:lpstr>Finanzielle reflexion</vt:lpstr>
      <vt:lpstr>Nachbesprechung „in unternehmen“</vt:lpstr>
      <vt:lpstr>allgemeine reflexion</vt:lpstr>
      <vt:lpstr>Nachbesprechung Reflexion</vt:lpstr>
      <vt:lpstr>Entrepreneurship challenge wie schätzt du dich ein?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Barbara Gasselsberger</dc:creator>
  <cp:lastModifiedBy>Heidi Huber</cp:lastModifiedBy>
  <cp:revision>202</cp:revision>
  <dcterms:created xsi:type="dcterms:W3CDTF">2021-04-19T08:03:51Z</dcterms:created>
  <dcterms:modified xsi:type="dcterms:W3CDTF">2024-08-01T10:52:48Z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0x010100D06339E8A3B8624C976EE1171FDF53B3</vt:lpwstr>
  </property>
  <property fmtid="{D5CDD505-2E9C-101B-9397-08002B2CF9AE}" pid="3" name="MediaServiceImageTags">
    <vt:lpwstr/>
  </property>
</Properties>
</file>