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entation.xml" ContentType="application/vnd.openxmlformats-officedocument.presentationml.presentation.main+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5"/>
  </p:notesMasterIdLst>
  <p:sldIdLst>
    <p:sldId id="261" r:id="rId2"/>
    <p:sldId id="256" r:id="rId3"/>
    <p:sldId id="257" r:id="rId4"/>
    <p:sldId id="258" r:id="rId5"/>
    <p:sldId id="259"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1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qx2bXG4Y1HhaEAb+W8hzUw==" hashData="a4aDyygJhclgO1UnexT8kn2in587zEWCkXq0QD5LgB/OIoDwAH7ihrfjX6WJAKQ3NIUf65nJWb5CIKcwM/V0WQ=="/>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59F"/>
    <a:srgbClr val="898EA6"/>
    <a:srgbClr val="E3C629"/>
    <a:srgbClr val="CF7F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423"/>
    <p:restoredTop sz="94614"/>
  </p:normalViewPr>
  <p:slideViewPr>
    <p:cSldViewPr snapToGrid="0">
      <p:cViewPr>
        <p:scale>
          <a:sx n="60" d="100"/>
          <a:sy n="60" d="100"/>
        </p:scale>
        <p:origin x="4672" y="20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7AAA5-3936-FB46-B22B-B39989E682C3}" type="datetimeFigureOut">
              <a:rPr lang="de-AT" smtClean="0"/>
              <a:t>28.08.23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BAC1DD-B38B-6F47-B6B5-13AD711A8F88}" type="slidenum">
              <a:rPr lang="de-AT" smtClean="0"/>
              <a:t>‹Nr.›</a:t>
            </a:fld>
            <a:endParaRPr lang="de-AT"/>
          </a:p>
        </p:txBody>
      </p:sp>
    </p:spTree>
    <p:extLst>
      <p:ext uri="{BB962C8B-B14F-4D97-AF65-F5344CB8AC3E}">
        <p14:creationId xmlns:p14="http://schemas.microsoft.com/office/powerpoint/2010/main" val="4055755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AF7718-7580-B6E3-D773-7B333F57D51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03B41820-1D26-0D4C-BA24-8E2141832F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706419F8-A3D0-D8A4-C398-84D4CD32BE18}"/>
              </a:ext>
            </a:extLst>
          </p:cNvPr>
          <p:cNvSpPr>
            <a:spLocks noGrp="1"/>
          </p:cNvSpPr>
          <p:nvPr>
            <p:ph type="dt" sz="half" idx="10"/>
          </p:nvPr>
        </p:nvSpPr>
        <p:spPr/>
        <p:txBody>
          <a:bodyPr/>
          <a:lstStyle/>
          <a:p>
            <a:endParaRPr lang="de-AT"/>
          </a:p>
        </p:txBody>
      </p:sp>
      <p:sp>
        <p:nvSpPr>
          <p:cNvPr id="5" name="Fußzeilenplatzhalter 4">
            <a:extLst>
              <a:ext uri="{FF2B5EF4-FFF2-40B4-BE49-F238E27FC236}">
                <a16:creationId xmlns:a16="http://schemas.microsoft.com/office/drawing/2014/main" id="{D626CA50-1283-7407-9B42-CB0CC4CD1B99}"/>
              </a:ext>
            </a:extLst>
          </p:cNvPr>
          <p:cNvSpPr>
            <a:spLocks noGrp="1"/>
          </p:cNvSpPr>
          <p:nvPr>
            <p:ph type="ftr" sz="quarter" idx="11"/>
          </p:nvPr>
        </p:nvSpPr>
        <p:spPr/>
        <p:txBody>
          <a:bodyPr/>
          <a:lstStyle/>
          <a:p>
            <a:r>
              <a:rPr lang="de-AT"/>
              <a:t>Lernnetz© zur Marktwoche | ifte.at</a:t>
            </a:r>
          </a:p>
        </p:txBody>
      </p:sp>
      <p:sp>
        <p:nvSpPr>
          <p:cNvPr id="6" name="Foliennummernplatzhalter 5">
            <a:extLst>
              <a:ext uri="{FF2B5EF4-FFF2-40B4-BE49-F238E27FC236}">
                <a16:creationId xmlns:a16="http://schemas.microsoft.com/office/drawing/2014/main" id="{B2C876A3-647F-F0A9-55F2-59EF323A62BB}"/>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951201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99C909-B5E4-7F3A-B835-674815E24BE6}"/>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CC6D81B7-F44B-275E-DB9B-DFE565EB916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742C008-FCF3-8DCB-0522-ED788ED280B5}"/>
              </a:ext>
            </a:extLst>
          </p:cNvPr>
          <p:cNvSpPr>
            <a:spLocks noGrp="1"/>
          </p:cNvSpPr>
          <p:nvPr>
            <p:ph type="dt" sz="half" idx="10"/>
          </p:nvPr>
        </p:nvSpPr>
        <p:spPr/>
        <p:txBody>
          <a:bodyPr/>
          <a:lstStyle/>
          <a:p>
            <a:endParaRPr lang="de-AT"/>
          </a:p>
        </p:txBody>
      </p:sp>
      <p:sp>
        <p:nvSpPr>
          <p:cNvPr id="5" name="Fußzeilenplatzhalter 4">
            <a:extLst>
              <a:ext uri="{FF2B5EF4-FFF2-40B4-BE49-F238E27FC236}">
                <a16:creationId xmlns:a16="http://schemas.microsoft.com/office/drawing/2014/main" id="{0185E581-5863-99EC-CCD6-53BA575663CA}"/>
              </a:ext>
            </a:extLst>
          </p:cNvPr>
          <p:cNvSpPr>
            <a:spLocks noGrp="1"/>
          </p:cNvSpPr>
          <p:nvPr>
            <p:ph type="ftr" sz="quarter" idx="11"/>
          </p:nvPr>
        </p:nvSpPr>
        <p:spPr/>
        <p:txBody>
          <a:bodyPr/>
          <a:lstStyle/>
          <a:p>
            <a:r>
              <a:rPr lang="de-AT"/>
              <a:t>Lernnetz© zur Marktwoche | ifte.at</a:t>
            </a:r>
          </a:p>
        </p:txBody>
      </p:sp>
      <p:sp>
        <p:nvSpPr>
          <p:cNvPr id="6" name="Foliennummernplatzhalter 5">
            <a:extLst>
              <a:ext uri="{FF2B5EF4-FFF2-40B4-BE49-F238E27FC236}">
                <a16:creationId xmlns:a16="http://schemas.microsoft.com/office/drawing/2014/main" id="{F3BC8A76-AC32-2995-6997-7136315D7D75}"/>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153230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7377A5B-E783-43BD-13CD-BC076B9FF883}"/>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14C6653B-CC26-0396-D71B-9C080A3C1160}"/>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9407432-BB66-6715-8B3C-2942B2D5ABAB}"/>
              </a:ext>
            </a:extLst>
          </p:cNvPr>
          <p:cNvSpPr>
            <a:spLocks noGrp="1"/>
          </p:cNvSpPr>
          <p:nvPr>
            <p:ph type="dt" sz="half" idx="10"/>
          </p:nvPr>
        </p:nvSpPr>
        <p:spPr/>
        <p:txBody>
          <a:bodyPr/>
          <a:lstStyle/>
          <a:p>
            <a:endParaRPr lang="de-AT"/>
          </a:p>
        </p:txBody>
      </p:sp>
      <p:sp>
        <p:nvSpPr>
          <p:cNvPr id="5" name="Fußzeilenplatzhalter 4">
            <a:extLst>
              <a:ext uri="{FF2B5EF4-FFF2-40B4-BE49-F238E27FC236}">
                <a16:creationId xmlns:a16="http://schemas.microsoft.com/office/drawing/2014/main" id="{D66F7163-F5EE-4E3D-124E-1362CEFDC1B9}"/>
              </a:ext>
            </a:extLst>
          </p:cNvPr>
          <p:cNvSpPr>
            <a:spLocks noGrp="1"/>
          </p:cNvSpPr>
          <p:nvPr>
            <p:ph type="ftr" sz="quarter" idx="11"/>
          </p:nvPr>
        </p:nvSpPr>
        <p:spPr/>
        <p:txBody>
          <a:bodyPr/>
          <a:lstStyle/>
          <a:p>
            <a:r>
              <a:rPr lang="de-AT"/>
              <a:t>Lernnetz© zur Marktwoche | ifte.at</a:t>
            </a:r>
          </a:p>
        </p:txBody>
      </p:sp>
      <p:sp>
        <p:nvSpPr>
          <p:cNvPr id="6" name="Foliennummernplatzhalter 5">
            <a:extLst>
              <a:ext uri="{FF2B5EF4-FFF2-40B4-BE49-F238E27FC236}">
                <a16:creationId xmlns:a16="http://schemas.microsoft.com/office/drawing/2014/main" id="{5C0FA495-156D-F5E8-F012-D16AA7D506AC}"/>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874328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1A68BB-F479-F9D4-6C40-A5B7EEB11774}"/>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924F5864-CFAC-EDE3-AABB-9D0402C64A1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794FFE86-BB14-6AFA-013A-FF96D1725244}"/>
              </a:ext>
            </a:extLst>
          </p:cNvPr>
          <p:cNvSpPr>
            <a:spLocks noGrp="1"/>
          </p:cNvSpPr>
          <p:nvPr>
            <p:ph type="dt" sz="half" idx="10"/>
          </p:nvPr>
        </p:nvSpPr>
        <p:spPr/>
        <p:txBody>
          <a:bodyPr/>
          <a:lstStyle/>
          <a:p>
            <a:endParaRPr lang="de-AT"/>
          </a:p>
        </p:txBody>
      </p:sp>
      <p:sp>
        <p:nvSpPr>
          <p:cNvPr id="5" name="Fußzeilenplatzhalter 4">
            <a:extLst>
              <a:ext uri="{FF2B5EF4-FFF2-40B4-BE49-F238E27FC236}">
                <a16:creationId xmlns:a16="http://schemas.microsoft.com/office/drawing/2014/main" id="{1FEAB715-1DBC-CD7C-7F89-10D1B0EE43EE}"/>
              </a:ext>
            </a:extLst>
          </p:cNvPr>
          <p:cNvSpPr>
            <a:spLocks noGrp="1"/>
          </p:cNvSpPr>
          <p:nvPr>
            <p:ph type="ftr" sz="quarter" idx="11"/>
          </p:nvPr>
        </p:nvSpPr>
        <p:spPr/>
        <p:txBody>
          <a:bodyPr/>
          <a:lstStyle/>
          <a:p>
            <a:r>
              <a:rPr lang="de-AT"/>
              <a:t>Lernnetz© zur Marktwoche | ifte.at</a:t>
            </a:r>
          </a:p>
        </p:txBody>
      </p:sp>
      <p:sp>
        <p:nvSpPr>
          <p:cNvPr id="6" name="Foliennummernplatzhalter 5">
            <a:extLst>
              <a:ext uri="{FF2B5EF4-FFF2-40B4-BE49-F238E27FC236}">
                <a16:creationId xmlns:a16="http://schemas.microsoft.com/office/drawing/2014/main" id="{0195C62B-5EC0-9A71-1374-0DDFC68DC0F3}"/>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844445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228428-9807-1849-B8B7-6D7A9902DC3C}"/>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FF239C31-62E7-3E67-0AE8-046180DA77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DB800B4-5533-0F11-1EB5-DF93A2EC6A5A}"/>
              </a:ext>
            </a:extLst>
          </p:cNvPr>
          <p:cNvSpPr>
            <a:spLocks noGrp="1"/>
          </p:cNvSpPr>
          <p:nvPr>
            <p:ph type="dt" sz="half" idx="10"/>
          </p:nvPr>
        </p:nvSpPr>
        <p:spPr/>
        <p:txBody>
          <a:bodyPr/>
          <a:lstStyle/>
          <a:p>
            <a:endParaRPr lang="de-AT"/>
          </a:p>
        </p:txBody>
      </p:sp>
      <p:sp>
        <p:nvSpPr>
          <p:cNvPr id="5" name="Fußzeilenplatzhalter 4">
            <a:extLst>
              <a:ext uri="{FF2B5EF4-FFF2-40B4-BE49-F238E27FC236}">
                <a16:creationId xmlns:a16="http://schemas.microsoft.com/office/drawing/2014/main" id="{1668765F-6CDA-3802-D40D-C7FB2883C4D7}"/>
              </a:ext>
            </a:extLst>
          </p:cNvPr>
          <p:cNvSpPr>
            <a:spLocks noGrp="1"/>
          </p:cNvSpPr>
          <p:nvPr>
            <p:ph type="ftr" sz="quarter" idx="11"/>
          </p:nvPr>
        </p:nvSpPr>
        <p:spPr/>
        <p:txBody>
          <a:bodyPr/>
          <a:lstStyle/>
          <a:p>
            <a:r>
              <a:rPr lang="de-AT"/>
              <a:t>Lernnetz© zur Marktwoche | ifte.at</a:t>
            </a:r>
          </a:p>
        </p:txBody>
      </p:sp>
      <p:sp>
        <p:nvSpPr>
          <p:cNvPr id="6" name="Foliennummernplatzhalter 5">
            <a:extLst>
              <a:ext uri="{FF2B5EF4-FFF2-40B4-BE49-F238E27FC236}">
                <a16:creationId xmlns:a16="http://schemas.microsoft.com/office/drawing/2014/main" id="{B543D784-CE2A-7FB5-2680-04588059A156}"/>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515602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2DAD8E-B278-E072-9C63-63723D102723}"/>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D98EC282-05FD-B341-F919-12EF9CB91BD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0EF2D9FD-8FA0-1DF8-AA67-B4D0AF34108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58BBF202-517C-50DC-23BB-FDE41E826844}"/>
              </a:ext>
            </a:extLst>
          </p:cNvPr>
          <p:cNvSpPr>
            <a:spLocks noGrp="1"/>
          </p:cNvSpPr>
          <p:nvPr>
            <p:ph type="dt" sz="half" idx="10"/>
          </p:nvPr>
        </p:nvSpPr>
        <p:spPr/>
        <p:txBody>
          <a:bodyPr/>
          <a:lstStyle/>
          <a:p>
            <a:endParaRPr lang="de-AT"/>
          </a:p>
        </p:txBody>
      </p:sp>
      <p:sp>
        <p:nvSpPr>
          <p:cNvPr id="6" name="Fußzeilenplatzhalter 5">
            <a:extLst>
              <a:ext uri="{FF2B5EF4-FFF2-40B4-BE49-F238E27FC236}">
                <a16:creationId xmlns:a16="http://schemas.microsoft.com/office/drawing/2014/main" id="{0223EBAF-F298-B4B7-11F2-7077663580DB}"/>
              </a:ext>
            </a:extLst>
          </p:cNvPr>
          <p:cNvSpPr>
            <a:spLocks noGrp="1"/>
          </p:cNvSpPr>
          <p:nvPr>
            <p:ph type="ftr" sz="quarter" idx="11"/>
          </p:nvPr>
        </p:nvSpPr>
        <p:spPr/>
        <p:txBody>
          <a:bodyPr/>
          <a:lstStyle/>
          <a:p>
            <a:r>
              <a:rPr lang="de-AT"/>
              <a:t>Lernnetz© zur Marktwoche | ifte.at</a:t>
            </a:r>
          </a:p>
        </p:txBody>
      </p:sp>
      <p:sp>
        <p:nvSpPr>
          <p:cNvPr id="7" name="Foliennummernplatzhalter 6">
            <a:extLst>
              <a:ext uri="{FF2B5EF4-FFF2-40B4-BE49-F238E27FC236}">
                <a16:creationId xmlns:a16="http://schemas.microsoft.com/office/drawing/2014/main" id="{83337DB2-4492-FF73-C371-030D25F7F338}"/>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2955269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AB3FD6-405E-89EE-380F-513BD5473C59}"/>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90D56622-536B-21AF-E23F-F6D05C77E2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717DC7C-C08A-A9C8-BF6C-B38436947D5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FB5DC55C-5647-4317-6208-026B8B3D30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C52F7BA-6AB3-0F53-FC2E-F484BE23C08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50614F52-9B8A-17E5-250F-DEE9534F673A}"/>
              </a:ext>
            </a:extLst>
          </p:cNvPr>
          <p:cNvSpPr>
            <a:spLocks noGrp="1"/>
          </p:cNvSpPr>
          <p:nvPr>
            <p:ph type="dt" sz="half" idx="10"/>
          </p:nvPr>
        </p:nvSpPr>
        <p:spPr/>
        <p:txBody>
          <a:bodyPr/>
          <a:lstStyle/>
          <a:p>
            <a:endParaRPr lang="de-AT"/>
          </a:p>
        </p:txBody>
      </p:sp>
      <p:sp>
        <p:nvSpPr>
          <p:cNvPr id="8" name="Fußzeilenplatzhalter 7">
            <a:extLst>
              <a:ext uri="{FF2B5EF4-FFF2-40B4-BE49-F238E27FC236}">
                <a16:creationId xmlns:a16="http://schemas.microsoft.com/office/drawing/2014/main" id="{CDE8F6C6-2B4E-45B0-1278-4CCC468B1026}"/>
              </a:ext>
            </a:extLst>
          </p:cNvPr>
          <p:cNvSpPr>
            <a:spLocks noGrp="1"/>
          </p:cNvSpPr>
          <p:nvPr>
            <p:ph type="ftr" sz="quarter" idx="11"/>
          </p:nvPr>
        </p:nvSpPr>
        <p:spPr/>
        <p:txBody>
          <a:bodyPr/>
          <a:lstStyle/>
          <a:p>
            <a:r>
              <a:rPr lang="de-AT"/>
              <a:t>Lernnetz© zur Marktwoche | ifte.at</a:t>
            </a:r>
          </a:p>
        </p:txBody>
      </p:sp>
      <p:sp>
        <p:nvSpPr>
          <p:cNvPr id="9" name="Foliennummernplatzhalter 8">
            <a:extLst>
              <a:ext uri="{FF2B5EF4-FFF2-40B4-BE49-F238E27FC236}">
                <a16:creationId xmlns:a16="http://schemas.microsoft.com/office/drawing/2014/main" id="{5D1CD838-4C81-A4AE-D42D-B3FFBE4CA383}"/>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1283532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2BAD7-53D8-F5F4-537C-1A14BADDD76B}"/>
              </a:ext>
            </a:extLst>
          </p:cNvPr>
          <p:cNvSpPr>
            <a:spLocks noGrp="1"/>
          </p:cNvSpPr>
          <p:nvPr>
            <p:ph type="title"/>
          </p:nvPr>
        </p:nvSpPr>
        <p:spPr/>
        <p:txBody>
          <a:bodyPr/>
          <a:lstStyle/>
          <a:p>
            <a:r>
              <a:rPr lang="de-DE"/>
              <a:t>Mastertitelformat bearbeiten</a:t>
            </a:r>
            <a:endParaRPr lang="de-AT"/>
          </a:p>
        </p:txBody>
      </p:sp>
      <p:sp>
        <p:nvSpPr>
          <p:cNvPr id="4" name="Fußzeilenplatzhalter 3">
            <a:extLst>
              <a:ext uri="{FF2B5EF4-FFF2-40B4-BE49-F238E27FC236}">
                <a16:creationId xmlns:a16="http://schemas.microsoft.com/office/drawing/2014/main" id="{939EA124-3B3B-CB14-6CE4-1470D908FA38}"/>
              </a:ext>
            </a:extLst>
          </p:cNvPr>
          <p:cNvSpPr>
            <a:spLocks noGrp="1"/>
          </p:cNvSpPr>
          <p:nvPr>
            <p:ph type="ftr" sz="quarter" idx="11"/>
          </p:nvPr>
        </p:nvSpPr>
        <p:spPr>
          <a:xfrm>
            <a:off x="0" y="6492875"/>
            <a:ext cx="2408499" cy="365125"/>
          </a:xfrm>
        </p:spPr>
        <p:txBody>
          <a:bodyPr/>
          <a:lstStyle/>
          <a:p>
            <a:r>
              <a:rPr lang="de-AT"/>
              <a:t>Lernnetz© zur Marktwoche | ifte.at</a:t>
            </a:r>
          </a:p>
        </p:txBody>
      </p:sp>
      <p:sp>
        <p:nvSpPr>
          <p:cNvPr id="5" name="Foliennummernplatzhalter 4">
            <a:extLst>
              <a:ext uri="{FF2B5EF4-FFF2-40B4-BE49-F238E27FC236}">
                <a16:creationId xmlns:a16="http://schemas.microsoft.com/office/drawing/2014/main" id="{8FE0A2EB-680A-F44B-0EE4-2426D8170B67}"/>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3194649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C30858D4-50AA-6494-86A3-A618C7CCD5E9}"/>
              </a:ext>
            </a:extLst>
          </p:cNvPr>
          <p:cNvSpPr>
            <a:spLocks noGrp="1"/>
          </p:cNvSpPr>
          <p:nvPr>
            <p:ph type="ftr" sz="quarter" idx="11"/>
          </p:nvPr>
        </p:nvSpPr>
        <p:spPr>
          <a:xfrm>
            <a:off x="22174" y="6483675"/>
            <a:ext cx="2431659" cy="365125"/>
          </a:xfrm>
        </p:spPr>
        <p:txBody>
          <a:bodyPr/>
          <a:lstStyle/>
          <a:p>
            <a:r>
              <a:rPr lang="de-AT" dirty="0" err="1"/>
              <a:t>Lernnetz</a:t>
            </a:r>
            <a:r>
              <a:rPr lang="de-AT" baseline="30000" dirty="0"/>
              <a:t>©</a:t>
            </a:r>
            <a:r>
              <a:rPr lang="de-AT" dirty="0"/>
              <a:t> zur Marktwoche | </a:t>
            </a:r>
            <a:r>
              <a:rPr lang="de-AT" dirty="0" err="1"/>
              <a:t>ifte.at</a:t>
            </a:r>
            <a:endParaRPr lang="de-AT" dirty="0"/>
          </a:p>
        </p:txBody>
      </p:sp>
      <p:sp>
        <p:nvSpPr>
          <p:cNvPr id="4" name="Foliennummernplatzhalter 3">
            <a:extLst>
              <a:ext uri="{FF2B5EF4-FFF2-40B4-BE49-F238E27FC236}">
                <a16:creationId xmlns:a16="http://schemas.microsoft.com/office/drawing/2014/main" id="{C4361ABA-FAED-E89C-2B4D-35A4E2EE9203}"/>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39088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CA65E0-49D7-6406-DF41-181645FFF34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27545B73-4F18-57D2-1C90-E79A539BD8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29FD747E-295B-D721-44F6-73F96185EB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A1337C8-7311-7B4D-CEEE-6116EABA07FB}"/>
              </a:ext>
            </a:extLst>
          </p:cNvPr>
          <p:cNvSpPr>
            <a:spLocks noGrp="1"/>
          </p:cNvSpPr>
          <p:nvPr>
            <p:ph type="dt" sz="half" idx="10"/>
          </p:nvPr>
        </p:nvSpPr>
        <p:spPr/>
        <p:txBody>
          <a:bodyPr/>
          <a:lstStyle/>
          <a:p>
            <a:endParaRPr lang="de-AT"/>
          </a:p>
        </p:txBody>
      </p:sp>
      <p:sp>
        <p:nvSpPr>
          <p:cNvPr id="6" name="Fußzeilenplatzhalter 5">
            <a:extLst>
              <a:ext uri="{FF2B5EF4-FFF2-40B4-BE49-F238E27FC236}">
                <a16:creationId xmlns:a16="http://schemas.microsoft.com/office/drawing/2014/main" id="{00DC10BA-23F8-DA1E-81E5-7F7AFA1777C2}"/>
              </a:ext>
            </a:extLst>
          </p:cNvPr>
          <p:cNvSpPr>
            <a:spLocks noGrp="1"/>
          </p:cNvSpPr>
          <p:nvPr>
            <p:ph type="ftr" sz="quarter" idx="11"/>
          </p:nvPr>
        </p:nvSpPr>
        <p:spPr/>
        <p:txBody>
          <a:bodyPr/>
          <a:lstStyle/>
          <a:p>
            <a:r>
              <a:rPr lang="de-AT"/>
              <a:t>Lernnetz© zur Marktwoche | ifte.at</a:t>
            </a:r>
          </a:p>
        </p:txBody>
      </p:sp>
      <p:sp>
        <p:nvSpPr>
          <p:cNvPr id="7" name="Foliennummernplatzhalter 6">
            <a:extLst>
              <a:ext uri="{FF2B5EF4-FFF2-40B4-BE49-F238E27FC236}">
                <a16:creationId xmlns:a16="http://schemas.microsoft.com/office/drawing/2014/main" id="{A019C16C-B6F8-832A-D848-055798C6EC70}"/>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2414692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8AE93-790A-D4C3-4B37-7F81EC9EFD3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8DDBCFD7-37EF-C0FB-8305-51ED0E5AF9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A786AEDF-BE1A-D55B-2B99-980D2C276A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1161DD6-6401-E21A-3054-776A9A436AC1}"/>
              </a:ext>
            </a:extLst>
          </p:cNvPr>
          <p:cNvSpPr>
            <a:spLocks noGrp="1"/>
          </p:cNvSpPr>
          <p:nvPr>
            <p:ph type="dt" sz="half" idx="10"/>
          </p:nvPr>
        </p:nvSpPr>
        <p:spPr/>
        <p:txBody>
          <a:bodyPr/>
          <a:lstStyle/>
          <a:p>
            <a:endParaRPr lang="de-AT"/>
          </a:p>
        </p:txBody>
      </p:sp>
      <p:sp>
        <p:nvSpPr>
          <p:cNvPr id="6" name="Fußzeilenplatzhalter 5">
            <a:extLst>
              <a:ext uri="{FF2B5EF4-FFF2-40B4-BE49-F238E27FC236}">
                <a16:creationId xmlns:a16="http://schemas.microsoft.com/office/drawing/2014/main" id="{E69CB816-39D6-59E5-52B0-418C8AD890B1}"/>
              </a:ext>
            </a:extLst>
          </p:cNvPr>
          <p:cNvSpPr>
            <a:spLocks noGrp="1"/>
          </p:cNvSpPr>
          <p:nvPr>
            <p:ph type="ftr" sz="quarter" idx="11"/>
          </p:nvPr>
        </p:nvSpPr>
        <p:spPr/>
        <p:txBody>
          <a:bodyPr/>
          <a:lstStyle/>
          <a:p>
            <a:r>
              <a:rPr lang="de-AT"/>
              <a:t>Lernnetz© zur Marktwoche | ifte.at</a:t>
            </a:r>
          </a:p>
        </p:txBody>
      </p:sp>
      <p:sp>
        <p:nvSpPr>
          <p:cNvPr id="7" name="Foliennummernplatzhalter 6">
            <a:extLst>
              <a:ext uri="{FF2B5EF4-FFF2-40B4-BE49-F238E27FC236}">
                <a16:creationId xmlns:a16="http://schemas.microsoft.com/office/drawing/2014/main" id="{2623D974-975F-B2B3-C326-D59F1EE8C1A2}"/>
              </a:ext>
            </a:extLst>
          </p:cNvPr>
          <p:cNvSpPr>
            <a:spLocks noGrp="1"/>
          </p:cNvSpPr>
          <p:nvPr>
            <p:ph type="sldNum" sz="quarter" idx="12"/>
          </p:nvPr>
        </p:nvSpPr>
        <p:spPr/>
        <p:txBody>
          <a:bodyPr/>
          <a:lstStyle/>
          <a:p>
            <a:fld id="{D934FC92-AC3C-CB40-99D6-139A5F848F66}" type="slidenum">
              <a:rPr lang="de-AT" smtClean="0"/>
              <a:t>‹Nr.›</a:t>
            </a:fld>
            <a:endParaRPr lang="de-AT"/>
          </a:p>
        </p:txBody>
      </p:sp>
    </p:spTree>
    <p:extLst>
      <p:ext uri="{BB962C8B-B14F-4D97-AF65-F5344CB8AC3E}">
        <p14:creationId xmlns:p14="http://schemas.microsoft.com/office/powerpoint/2010/main" val="1712990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75BF4AE-43AA-F2AD-DE36-7F0E3EBD87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8452CA20-AB2A-3F7A-A8C9-D79ED9BED1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E3F478FE-F94C-5203-5454-4AA558D4E7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AT"/>
          </a:p>
        </p:txBody>
      </p:sp>
      <p:sp>
        <p:nvSpPr>
          <p:cNvPr id="5" name="Fußzeilenplatzhalter 4">
            <a:extLst>
              <a:ext uri="{FF2B5EF4-FFF2-40B4-BE49-F238E27FC236}">
                <a16:creationId xmlns:a16="http://schemas.microsoft.com/office/drawing/2014/main" id="{0BB497DA-16B0-7A00-8CD4-022CE88943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AT"/>
              <a:t>Lernnetz© zur Marktwoche | ifte.at</a:t>
            </a:r>
          </a:p>
        </p:txBody>
      </p:sp>
      <p:sp>
        <p:nvSpPr>
          <p:cNvPr id="6" name="Foliennummernplatzhalter 5">
            <a:extLst>
              <a:ext uri="{FF2B5EF4-FFF2-40B4-BE49-F238E27FC236}">
                <a16:creationId xmlns:a16="http://schemas.microsoft.com/office/drawing/2014/main" id="{79FF82DA-7662-4E26-9D99-EFFB2E7FBA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4FC92-AC3C-CB40-99D6-139A5F848F66}" type="slidenum">
              <a:rPr lang="de-AT" smtClean="0"/>
              <a:t>‹Nr.›</a:t>
            </a:fld>
            <a:endParaRPr lang="de-AT"/>
          </a:p>
        </p:txBody>
      </p:sp>
    </p:spTree>
    <p:extLst>
      <p:ext uri="{BB962C8B-B14F-4D97-AF65-F5344CB8AC3E}">
        <p14:creationId xmlns:p14="http://schemas.microsoft.com/office/powerpoint/2010/main" val="1178016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slide" Target="slide42.xml"/><Relationship Id="rId5" Type="http://schemas.openxmlformats.org/officeDocument/2006/relationships/slide" Target="slide2.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slide" Target="slide53.xml"/><Relationship Id="rId7" Type="http://schemas.openxmlformats.org/officeDocument/2006/relationships/slide" Target="slide62.xml"/><Relationship Id="rId2" Type="http://schemas.openxmlformats.org/officeDocument/2006/relationships/slide" Target="slide52.xml"/><Relationship Id="rId1" Type="http://schemas.openxmlformats.org/officeDocument/2006/relationships/slideLayout" Target="../slideLayouts/slideLayout7.xml"/><Relationship Id="rId6" Type="http://schemas.openxmlformats.org/officeDocument/2006/relationships/slide" Target="slide55.xml"/><Relationship Id="rId5" Type="http://schemas.openxmlformats.org/officeDocument/2006/relationships/slide" Target="slide54.xml"/><Relationship Id="rId4" Type="http://schemas.openxmlformats.org/officeDocument/2006/relationships/slide" Target="slide43.xml"/></Relationships>
</file>

<file path=ppt/slides/_rels/slide1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53.xml"/><Relationship Id="rId7" Type="http://schemas.openxmlformats.org/officeDocument/2006/relationships/slide" Target="slide62.xml"/><Relationship Id="rId2" Type="http://schemas.openxmlformats.org/officeDocument/2006/relationships/slide" Target="slide52.xml"/><Relationship Id="rId1" Type="http://schemas.openxmlformats.org/officeDocument/2006/relationships/slideLayout" Target="../slideLayouts/slideLayout7.xml"/><Relationship Id="rId6" Type="http://schemas.openxmlformats.org/officeDocument/2006/relationships/slide" Target="slide55.xml"/><Relationship Id="rId5" Type="http://schemas.openxmlformats.org/officeDocument/2006/relationships/slide" Target="slide54.xml"/><Relationship Id="rId4" Type="http://schemas.openxmlformats.org/officeDocument/2006/relationships/slide" Target="slide43.xml"/></Relationships>
</file>

<file path=ppt/slides/_rels/slide12.xml.rels><?xml version="1.0" encoding="UTF-8" standalone="yes"?>
<Relationships xmlns="http://schemas.openxmlformats.org/package/2006/relationships"><Relationship Id="rId8" Type="http://schemas.openxmlformats.org/officeDocument/2006/relationships/slide" Target="slide51.xml"/><Relationship Id="rId3" Type="http://schemas.openxmlformats.org/officeDocument/2006/relationships/slide" Target="slide63.xml"/><Relationship Id="rId7" Type="http://schemas.openxmlformats.org/officeDocument/2006/relationships/slide" Target="slide50.xml"/><Relationship Id="rId2" Type="http://schemas.openxmlformats.org/officeDocument/2006/relationships/slide" Target="slide53.xml"/><Relationship Id="rId1" Type="http://schemas.openxmlformats.org/officeDocument/2006/relationships/slideLayout" Target="../slideLayouts/slideLayout7.xml"/><Relationship Id="rId6" Type="http://schemas.openxmlformats.org/officeDocument/2006/relationships/slide" Target="slide49.xml"/><Relationship Id="rId5" Type="http://schemas.openxmlformats.org/officeDocument/2006/relationships/slide" Target="slide55.xml"/><Relationship Id="rId10" Type="http://schemas.openxmlformats.org/officeDocument/2006/relationships/slide" Target="slide48.xml"/><Relationship Id="rId4" Type="http://schemas.openxmlformats.org/officeDocument/2006/relationships/slide" Target="slide52.xml"/><Relationship Id="rId9" Type="http://schemas.openxmlformats.org/officeDocument/2006/relationships/slide" Target="slide47.xml"/></Relationships>
</file>

<file path=ppt/slides/_rels/slide13.xml.rels><?xml version="1.0" encoding="UTF-8" standalone="yes"?>
<Relationships xmlns="http://schemas.openxmlformats.org/package/2006/relationships"><Relationship Id="rId8" Type="http://schemas.openxmlformats.org/officeDocument/2006/relationships/slide" Target="slide51.xml"/><Relationship Id="rId3" Type="http://schemas.openxmlformats.org/officeDocument/2006/relationships/slide" Target="slide63.xml"/><Relationship Id="rId7" Type="http://schemas.openxmlformats.org/officeDocument/2006/relationships/slide" Target="slide50.xml"/><Relationship Id="rId2" Type="http://schemas.openxmlformats.org/officeDocument/2006/relationships/slide" Target="slide53.xml"/><Relationship Id="rId1" Type="http://schemas.openxmlformats.org/officeDocument/2006/relationships/slideLayout" Target="../slideLayouts/slideLayout7.xml"/><Relationship Id="rId6" Type="http://schemas.openxmlformats.org/officeDocument/2006/relationships/slide" Target="slide49.xml"/><Relationship Id="rId5" Type="http://schemas.openxmlformats.org/officeDocument/2006/relationships/slide" Target="slide55.xml"/><Relationship Id="rId10" Type="http://schemas.openxmlformats.org/officeDocument/2006/relationships/slide" Target="slide48.xml"/><Relationship Id="rId4" Type="http://schemas.openxmlformats.org/officeDocument/2006/relationships/slide" Target="slide52.xml"/><Relationship Id="rId9" Type="http://schemas.openxmlformats.org/officeDocument/2006/relationships/slide" Target="slide47.xml"/></Relationships>
</file>

<file path=ppt/slides/_rels/slide14.xml.rels><?xml version="1.0" encoding="UTF-8" standalone="yes"?>
<Relationships xmlns="http://schemas.openxmlformats.org/package/2006/relationships"><Relationship Id="rId8" Type="http://schemas.openxmlformats.org/officeDocument/2006/relationships/slide" Target="slide51.xml"/><Relationship Id="rId3" Type="http://schemas.openxmlformats.org/officeDocument/2006/relationships/slide" Target="slide63.xml"/><Relationship Id="rId7" Type="http://schemas.openxmlformats.org/officeDocument/2006/relationships/slide" Target="slide50.xml"/><Relationship Id="rId2" Type="http://schemas.openxmlformats.org/officeDocument/2006/relationships/slide" Target="slide53.xml"/><Relationship Id="rId1" Type="http://schemas.openxmlformats.org/officeDocument/2006/relationships/slideLayout" Target="../slideLayouts/slideLayout7.xml"/><Relationship Id="rId6" Type="http://schemas.openxmlformats.org/officeDocument/2006/relationships/slide" Target="slide49.xml"/><Relationship Id="rId11" Type="http://schemas.openxmlformats.org/officeDocument/2006/relationships/slide" Target="slide2.xml"/><Relationship Id="rId5" Type="http://schemas.openxmlformats.org/officeDocument/2006/relationships/slide" Target="slide55.xml"/><Relationship Id="rId10" Type="http://schemas.openxmlformats.org/officeDocument/2006/relationships/slide" Target="slide48.xml"/><Relationship Id="rId4" Type="http://schemas.openxmlformats.org/officeDocument/2006/relationships/slide" Target="slide52.xml"/><Relationship Id="rId9" Type="http://schemas.openxmlformats.org/officeDocument/2006/relationships/slide" Target="slide47.xml"/></Relationships>
</file>

<file path=ppt/slides/_rels/slide1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0.xml"/></Relationships>
</file>

<file path=ppt/slides/_rels/slide16.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0.xml"/></Relationships>
</file>

<file path=ppt/slides/_rels/slide17.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61.xml"/><Relationship Id="rId4" Type="http://schemas.openxmlformats.org/officeDocument/2006/relationships/slide" Target="slide50.xml"/></Relationships>
</file>

<file path=ppt/slides/_rels/slide18.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0.xml"/></Relationships>
</file>

<file path=ppt/slides/_rels/slide19.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0.xml"/></Relationships>
</file>

<file path=ppt/slides/_rels/slide2.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39.xml"/><Relationship Id="rId3" Type="http://schemas.openxmlformats.org/officeDocument/2006/relationships/slide" Target="slide12.xml"/><Relationship Id="rId7" Type="http://schemas.openxmlformats.org/officeDocument/2006/relationships/slide" Target="slide21.xml"/><Relationship Id="rId12" Type="http://schemas.openxmlformats.org/officeDocument/2006/relationships/slide" Target="slide36.xml"/><Relationship Id="rId2" Type="http://schemas.openxmlformats.org/officeDocument/2006/relationships/slide" Target="slide9.xml"/><Relationship Id="rId1" Type="http://schemas.openxmlformats.org/officeDocument/2006/relationships/slideLayout" Target="../slideLayouts/slideLayout7.xml"/><Relationship Id="rId6" Type="http://schemas.openxmlformats.org/officeDocument/2006/relationships/slide" Target="slide18.xml"/><Relationship Id="rId11" Type="http://schemas.openxmlformats.org/officeDocument/2006/relationships/slide" Target="slide33.xml"/><Relationship Id="rId5" Type="http://schemas.openxmlformats.org/officeDocument/2006/relationships/slide" Target="slide15.xml"/><Relationship Id="rId10" Type="http://schemas.openxmlformats.org/officeDocument/2006/relationships/slide" Target="slide30.xml"/><Relationship Id="rId4" Type="http://schemas.openxmlformats.org/officeDocument/2006/relationships/slide" Target="slide6.xml"/><Relationship Id="rId9" Type="http://schemas.openxmlformats.org/officeDocument/2006/relationships/slide" Target="slide27.xml"/></Relationships>
</file>

<file path=ppt/slides/_rels/slide20.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4.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61.xml"/><Relationship Id="rId4" Type="http://schemas.openxmlformats.org/officeDocument/2006/relationships/slide" Target="slide50.xml"/></Relationships>
</file>

<file path=ppt/slides/_rels/slide21.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 Target="slide4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 Target="slide44.xm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8" Type="http://schemas.openxmlformats.org/officeDocument/2006/relationships/slide" Target="slide55.xml"/><Relationship Id="rId13" Type="http://schemas.openxmlformats.org/officeDocument/2006/relationships/slide" Target="slide62.xml"/><Relationship Id="rId3" Type="http://schemas.openxmlformats.org/officeDocument/2006/relationships/slide" Target="slide49.xml"/><Relationship Id="rId7" Type="http://schemas.openxmlformats.org/officeDocument/2006/relationships/slide" Target="slide54.xml"/><Relationship Id="rId12" Type="http://schemas.openxmlformats.org/officeDocument/2006/relationships/slide" Target="slide51.xml"/><Relationship Id="rId2" Type="http://schemas.openxmlformats.org/officeDocument/2006/relationships/slide" Target="slide44.xml"/><Relationship Id="rId1" Type="http://schemas.openxmlformats.org/officeDocument/2006/relationships/slideLayout" Target="../slideLayouts/slideLayout7.xml"/><Relationship Id="rId6" Type="http://schemas.openxmlformats.org/officeDocument/2006/relationships/slide" Target="slide53.xml"/><Relationship Id="rId11" Type="http://schemas.openxmlformats.org/officeDocument/2006/relationships/slide" Target="slide48.xml"/><Relationship Id="rId5" Type="http://schemas.openxmlformats.org/officeDocument/2006/relationships/slide" Target="slide52.xml"/><Relationship Id="rId10" Type="http://schemas.openxmlformats.org/officeDocument/2006/relationships/slide" Target="slide47.xml"/><Relationship Id="rId4" Type="http://schemas.openxmlformats.org/officeDocument/2006/relationships/slide" Target="slide50.xml"/><Relationship Id="rId9" Type="http://schemas.openxmlformats.org/officeDocument/2006/relationships/slide" Target="slide45.xml"/></Relationships>
</file>

<file path=ppt/slides/_rels/slide25.xml.rels><?xml version="1.0" encoding="UTF-8" standalone="yes"?>
<Relationships xmlns="http://schemas.openxmlformats.org/package/2006/relationships"><Relationship Id="rId8" Type="http://schemas.openxmlformats.org/officeDocument/2006/relationships/slide" Target="slide55.xml"/><Relationship Id="rId13" Type="http://schemas.openxmlformats.org/officeDocument/2006/relationships/slide" Target="slide62.xml"/><Relationship Id="rId3" Type="http://schemas.openxmlformats.org/officeDocument/2006/relationships/slide" Target="slide49.xml"/><Relationship Id="rId7" Type="http://schemas.openxmlformats.org/officeDocument/2006/relationships/slide" Target="slide54.xml"/><Relationship Id="rId12" Type="http://schemas.openxmlformats.org/officeDocument/2006/relationships/slide" Target="slide51.xml"/><Relationship Id="rId2" Type="http://schemas.openxmlformats.org/officeDocument/2006/relationships/slide" Target="slide44.xml"/><Relationship Id="rId1" Type="http://schemas.openxmlformats.org/officeDocument/2006/relationships/slideLayout" Target="../slideLayouts/slideLayout7.xml"/><Relationship Id="rId6" Type="http://schemas.openxmlformats.org/officeDocument/2006/relationships/slide" Target="slide53.xml"/><Relationship Id="rId11" Type="http://schemas.openxmlformats.org/officeDocument/2006/relationships/slide" Target="slide48.xml"/><Relationship Id="rId5" Type="http://schemas.openxmlformats.org/officeDocument/2006/relationships/slide" Target="slide52.xml"/><Relationship Id="rId10" Type="http://schemas.openxmlformats.org/officeDocument/2006/relationships/slide" Target="slide47.xml"/><Relationship Id="rId4" Type="http://schemas.openxmlformats.org/officeDocument/2006/relationships/slide" Target="slide50.xml"/><Relationship Id="rId9" Type="http://schemas.openxmlformats.org/officeDocument/2006/relationships/slide" Target="slide45.xml"/></Relationships>
</file>

<file path=ppt/slides/_rels/slide26.xml.rels><?xml version="1.0" encoding="UTF-8" standalone="yes"?>
<Relationships xmlns="http://schemas.openxmlformats.org/package/2006/relationships"><Relationship Id="rId8" Type="http://schemas.openxmlformats.org/officeDocument/2006/relationships/slide" Target="slide55.xml"/><Relationship Id="rId13" Type="http://schemas.openxmlformats.org/officeDocument/2006/relationships/slide" Target="slide62.xml"/><Relationship Id="rId3" Type="http://schemas.openxmlformats.org/officeDocument/2006/relationships/slide" Target="slide49.xml"/><Relationship Id="rId7" Type="http://schemas.openxmlformats.org/officeDocument/2006/relationships/slide" Target="slide54.xml"/><Relationship Id="rId12" Type="http://schemas.openxmlformats.org/officeDocument/2006/relationships/slide" Target="slide51.xml"/><Relationship Id="rId2" Type="http://schemas.openxmlformats.org/officeDocument/2006/relationships/slide" Target="slide44.xml"/><Relationship Id="rId1" Type="http://schemas.openxmlformats.org/officeDocument/2006/relationships/slideLayout" Target="../slideLayouts/slideLayout7.xml"/><Relationship Id="rId6" Type="http://schemas.openxmlformats.org/officeDocument/2006/relationships/slide" Target="slide53.xml"/><Relationship Id="rId11" Type="http://schemas.openxmlformats.org/officeDocument/2006/relationships/slide" Target="slide48.xml"/><Relationship Id="rId5" Type="http://schemas.openxmlformats.org/officeDocument/2006/relationships/slide" Target="slide52.xml"/><Relationship Id="rId10" Type="http://schemas.openxmlformats.org/officeDocument/2006/relationships/slide" Target="slide47.xml"/><Relationship Id="rId4" Type="http://schemas.openxmlformats.org/officeDocument/2006/relationships/slide" Target="slide50.xml"/><Relationship Id="rId9" Type="http://schemas.openxmlformats.org/officeDocument/2006/relationships/slide" Target="slide45.xml"/><Relationship Id="rId14" Type="http://schemas.openxmlformats.org/officeDocument/2006/relationships/slide" Target="slide2.xml"/></Relationships>
</file>

<file path=ppt/slides/_rels/slide27.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49.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3.xml"/></Relationships>
</file>

<file path=ppt/slides/_rels/slide28.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49.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3.xml"/></Relationships>
</file>

<file path=ppt/slides/_rels/slide29.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49.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61.xml"/><Relationship Id="rId4" Type="http://schemas.openxmlformats.org/officeDocument/2006/relationships/slide" Target="slide53.xml"/></Relationships>
</file>

<file path=ppt/slides/_rels/slide3.xml.rels><?xml version="1.0" encoding="UTF-8" standalone="yes"?>
<Relationships xmlns="http://schemas.openxmlformats.org/package/2006/relationships"><Relationship Id="rId8" Type="http://schemas.openxmlformats.org/officeDocument/2006/relationships/slide" Target="slide60.xml"/><Relationship Id="rId3" Type="http://schemas.openxmlformats.org/officeDocument/2006/relationships/slide" Target="slide49.xml"/><Relationship Id="rId7" Type="http://schemas.openxmlformats.org/officeDocument/2006/relationships/slide" Target="slide53.xml"/><Relationship Id="rId2" Type="http://schemas.openxmlformats.org/officeDocument/2006/relationships/slide" Target="slide45.xml"/><Relationship Id="rId1" Type="http://schemas.openxmlformats.org/officeDocument/2006/relationships/slideLayout" Target="../slideLayouts/slideLayout7.xml"/><Relationship Id="rId6" Type="http://schemas.openxmlformats.org/officeDocument/2006/relationships/slide" Target="slide52.xml"/><Relationship Id="rId11" Type="http://schemas.openxmlformats.org/officeDocument/2006/relationships/slide" Target="slide62.xml"/><Relationship Id="rId5" Type="http://schemas.openxmlformats.org/officeDocument/2006/relationships/slide" Target="slide50.xml"/><Relationship Id="rId10" Type="http://schemas.openxmlformats.org/officeDocument/2006/relationships/slide" Target="slide59.xml"/><Relationship Id="rId4" Type="http://schemas.openxmlformats.org/officeDocument/2006/relationships/slide" Target="slide51.xml"/><Relationship Id="rId9" Type="http://schemas.openxmlformats.org/officeDocument/2006/relationships/slide" Target="slide56.xml"/></Relationships>
</file>

<file path=ppt/slides/_rels/slide30.xml.rels><?xml version="1.0" encoding="UTF-8" standalone="yes"?>
<Relationships xmlns="http://schemas.openxmlformats.org/package/2006/relationships"><Relationship Id="rId8" Type="http://schemas.openxmlformats.org/officeDocument/2006/relationships/slide" Target="slide63.xml"/><Relationship Id="rId3" Type="http://schemas.openxmlformats.org/officeDocument/2006/relationships/slide" Target="slide49.xml"/><Relationship Id="rId7" Type="http://schemas.openxmlformats.org/officeDocument/2006/relationships/slide" Target="slide53.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60.xml"/><Relationship Id="rId5" Type="http://schemas.openxmlformats.org/officeDocument/2006/relationships/slide" Target="slide61.xml"/><Relationship Id="rId4" Type="http://schemas.openxmlformats.org/officeDocument/2006/relationships/slide" Target="slide50.xml"/></Relationships>
</file>

<file path=ppt/slides/_rels/slide31.xml.rels><?xml version="1.0" encoding="UTF-8" standalone="yes"?>
<Relationships xmlns="http://schemas.openxmlformats.org/package/2006/relationships"><Relationship Id="rId8" Type="http://schemas.openxmlformats.org/officeDocument/2006/relationships/slide" Target="slide63.xml"/><Relationship Id="rId3" Type="http://schemas.openxmlformats.org/officeDocument/2006/relationships/slide" Target="slide49.xml"/><Relationship Id="rId7" Type="http://schemas.openxmlformats.org/officeDocument/2006/relationships/slide" Target="slide53.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60.xml"/><Relationship Id="rId5" Type="http://schemas.openxmlformats.org/officeDocument/2006/relationships/slide" Target="slide61.xml"/><Relationship Id="rId4" Type="http://schemas.openxmlformats.org/officeDocument/2006/relationships/slide" Target="slide50.xml"/></Relationships>
</file>

<file path=ppt/slides/_rels/slide32.xml.rels><?xml version="1.0" encoding="UTF-8" standalone="yes"?>
<Relationships xmlns="http://schemas.openxmlformats.org/package/2006/relationships"><Relationship Id="rId8" Type="http://schemas.openxmlformats.org/officeDocument/2006/relationships/slide" Target="slide63.xml"/><Relationship Id="rId3" Type="http://schemas.openxmlformats.org/officeDocument/2006/relationships/slide" Target="slide49.xml"/><Relationship Id="rId7" Type="http://schemas.openxmlformats.org/officeDocument/2006/relationships/slide" Target="slide53.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60.xml"/><Relationship Id="rId5" Type="http://schemas.openxmlformats.org/officeDocument/2006/relationships/slide" Target="slide61.xml"/><Relationship Id="rId4" Type="http://schemas.openxmlformats.org/officeDocument/2006/relationships/slide" Target="slide50.xml"/><Relationship Id="rId9" Type="http://schemas.openxmlformats.org/officeDocument/2006/relationships/slide" Target="slide2.xml"/></Relationships>
</file>

<file path=ppt/slides/_rels/slide33.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slide" Target="slide47.xml"/><Relationship Id="rId7" Type="http://schemas.openxmlformats.org/officeDocument/2006/relationships/slide" Target="slide52.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50.xml"/><Relationship Id="rId5" Type="http://schemas.openxmlformats.org/officeDocument/2006/relationships/slide" Target="slide49.xml"/><Relationship Id="rId10" Type="http://schemas.openxmlformats.org/officeDocument/2006/relationships/slide" Target="slide60.xml"/><Relationship Id="rId4" Type="http://schemas.openxmlformats.org/officeDocument/2006/relationships/slide" Target="slide48.xml"/><Relationship Id="rId9" Type="http://schemas.openxmlformats.org/officeDocument/2006/relationships/slide" Target="slide61.xml"/></Relationships>
</file>

<file path=ppt/slides/_rels/slide34.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slide" Target="slide47.xml"/><Relationship Id="rId7" Type="http://schemas.openxmlformats.org/officeDocument/2006/relationships/slide" Target="slide52.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50.xml"/><Relationship Id="rId11" Type="http://schemas.openxmlformats.org/officeDocument/2006/relationships/image" Target="../media/image2.png"/><Relationship Id="rId5" Type="http://schemas.openxmlformats.org/officeDocument/2006/relationships/slide" Target="slide49.xml"/><Relationship Id="rId10" Type="http://schemas.openxmlformats.org/officeDocument/2006/relationships/slide" Target="slide60.xml"/><Relationship Id="rId4" Type="http://schemas.openxmlformats.org/officeDocument/2006/relationships/slide" Target="slide48.xml"/><Relationship Id="rId9" Type="http://schemas.openxmlformats.org/officeDocument/2006/relationships/slide" Target="slide61.xml"/></Relationships>
</file>

<file path=ppt/slides/_rels/slide35.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slide" Target="slide47.xml"/><Relationship Id="rId7" Type="http://schemas.openxmlformats.org/officeDocument/2006/relationships/slide" Target="slide52.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50.xml"/><Relationship Id="rId11" Type="http://schemas.openxmlformats.org/officeDocument/2006/relationships/slide" Target="slide2.xml"/><Relationship Id="rId5" Type="http://schemas.openxmlformats.org/officeDocument/2006/relationships/slide" Target="slide49.xml"/><Relationship Id="rId10" Type="http://schemas.openxmlformats.org/officeDocument/2006/relationships/slide" Target="slide60.xml"/><Relationship Id="rId4" Type="http://schemas.openxmlformats.org/officeDocument/2006/relationships/slide" Target="slide48.xml"/><Relationship Id="rId9" Type="http://schemas.openxmlformats.org/officeDocument/2006/relationships/slide" Target="slide61.xml"/></Relationships>
</file>

<file path=ppt/slides/_rels/slide3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56.xml"/><Relationship Id="rId1" Type="http://schemas.openxmlformats.org/officeDocument/2006/relationships/slideLayout" Target="../slideLayouts/slideLayout7.xml"/><Relationship Id="rId5" Type="http://schemas.openxmlformats.org/officeDocument/2006/relationships/slide" Target="slide61.xml"/><Relationship Id="rId4" Type="http://schemas.openxmlformats.org/officeDocument/2006/relationships/slide" Target="slide58.xml"/></Relationships>
</file>

<file path=ppt/slides/_rels/slide37.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56.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slide" Target="slide61.xml"/><Relationship Id="rId4" Type="http://schemas.openxmlformats.org/officeDocument/2006/relationships/slide" Target="slide58.xml"/></Relationships>
</file>

<file path=ppt/slides/_rels/slide38.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56.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slide" Target="slide61.xml"/><Relationship Id="rId4" Type="http://schemas.openxmlformats.org/officeDocument/2006/relationships/slide" Target="slide5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slide" Target="slide60.xml"/><Relationship Id="rId3" Type="http://schemas.openxmlformats.org/officeDocument/2006/relationships/slide" Target="slide49.xml"/><Relationship Id="rId7" Type="http://schemas.openxmlformats.org/officeDocument/2006/relationships/slide" Target="slide53.xml"/><Relationship Id="rId2" Type="http://schemas.openxmlformats.org/officeDocument/2006/relationships/slide" Target="slide45.xml"/><Relationship Id="rId1" Type="http://schemas.openxmlformats.org/officeDocument/2006/relationships/slideLayout" Target="../slideLayouts/slideLayout7.xml"/><Relationship Id="rId6" Type="http://schemas.openxmlformats.org/officeDocument/2006/relationships/slide" Target="slide52.xml"/><Relationship Id="rId11" Type="http://schemas.openxmlformats.org/officeDocument/2006/relationships/slide" Target="slide62.xml"/><Relationship Id="rId5" Type="http://schemas.openxmlformats.org/officeDocument/2006/relationships/slide" Target="slide50.xml"/><Relationship Id="rId10" Type="http://schemas.openxmlformats.org/officeDocument/2006/relationships/slide" Target="slide59.xml"/><Relationship Id="rId4" Type="http://schemas.openxmlformats.org/officeDocument/2006/relationships/slide" Target="slide51.xml"/><Relationship Id="rId9" Type="http://schemas.openxmlformats.org/officeDocument/2006/relationships/slide" Target="slide5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slide" Target="slide55.xml"/><Relationship Id="rId7" Type="http://schemas.openxmlformats.org/officeDocument/2006/relationships/slide" Target="slide2.xml"/><Relationship Id="rId2" Type="http://schemas.openxmlformats.org/officeDocument/2006/relationships/slide" Target="slide52.xml"/><Relationship Id="rId1" Type="http://schemas.openxmlformats.org/officeDocument/2006/relationships/slideLayout" Target="../slideLayouts/slideLayout7.xml"/><Relationship Id="rId6" Type="http://schemas.openxmlformats.org/officeDocument/2006/relationships/slide" Target="slide63.xml"/><Relationship Id="rId5" Type="http://schemas.openxmlformats.org/officeDocument/2006/relationships/slide" Target="slide61.xml"/><Relationship Id="rId4" Type="http://schemas.openxmlformats.org/officeDocument/2006/relationships/slide" Target="slide58.xml"/></Relationships>
</file>

<file path=ppt/slides/_rels/slide42.xml.rels><?xml version="1.0" encoding="UTF-8" standalone="yes"?>
<Relationships xmlns="http://schemas.openxmlformats.org/package/2006/relationships"><Relationship Id="rId8" Type="http://schemas.openxmlformats.org/officeDocument/2006/relationships/slide" Target="slide53.xml"/><Relationship Id="rId13" Type="http://schemas.openxmlformats.org/officeDocument/2006/relationships/slide" Target="slide61.xml"/><Relationship Id="rId18" Type="http://schemas.openxmlformats.org/officeDocument/2006/relationships/slide" Target="slide62.xml"/><Relationship Id="rId3" Type="http://schemas.openxmlformats.org/officeDocument/2006/relationships/slide" Target="slide45.xml"/><Relationship Id="rId21" Type="http://schemas.openxmlformats.org/officeDocument/2006/relationships/slide" Target="slide57.xml"/><Relationship Id="rId7" Type="http://schemas.openxmlformats.org/officeDocument/2006/relationships/slide" Target="slide52.xml"/><Relationship Id="rId12" Type="http://schemas.openxmlformats.org/officeDocument/2006/relationships/slide" Target="slide60.xml"/><Relationship Id="rId17" Type="http://schemas.openxmlformats.org/officeDocument/2006/relationships/slide" Target="slide56.xml"/><Relationship Id="rId2" Type="http://schemas.openxmlformats.org/officeDocument/2006/relationships/slide" Target="slide44.xml"/><Relationship Id="rId16" Type="http://schemas.openxmlformats.org/officeDocument/2006/relationships/slide" Target="slide55.xml"/><Relationship Id="rId20" Type="http://schemas.openxmlformats.org/officeDocument/2006/relationships/slide" Target="slide50.xml"/><Relationship Id="rId1" Type="http://schemas.openxmlformats.org/officeDocument/2006/relationships/slideLayout" Target="../slideLayouts/slideLayout6.xml"/><Relationship Id="rId6" Type="http://schemas.openxmlformats.org/officeDocument/2006/relationships/slide" Target="slide51.xml"/><Relationship Id="rId11" Type="http://schemas.openxmlformats.org/officeDocument/2006/relationships/slide" Target="slide59.xml"/><Relationship Id="rId5" Type="http://schemas.openxmlformats.org/officeDocument/2006/relationships/slide" Target="slide47.xml"/><Relationship Id="rId15" Type="http://schemas.openxmlformats.org/officeDocument/2006/relationships/slide" Target="slide49.xml"/><Relationship Id="rId10" Type="http://schemas.openxmlformats.org/officeDocument/2006/relationships/slide" Target="slide58.xml"/><Relationship Id="rId19" Type="http://schemas.openxmlformats.org/officeDocument/2006/relationships/slide" Target="slide63.xml"/><Relationship Id="rId4" Type="http://schemas.openxmlformats.org/officeDocument/2006/relationships/slide" Target="slide46.xml"/><Relationship Id="rId9" Type="http://schemas.openxmlformats.org/officeDocument/2006/relationships/slide" Target="slide54.xml"/><Relationship Id="rId14" Type="http://schemas.openxmlformats.org/officeDocument/2006/relationships/slide" Target="slide48.xml"/><Relationship Id="rId22" Type="http://schemas.openxmlformats.org/officeDocument/2006/relationships/slide" Target="slide43.xml"/></Relationships>
</file>

<file path=ppt/slides/_rels/slide4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39.xml"/><Relationship Id="rId3" Type="http://schemas.openxmlformats.org/officeDocument/2006/relationships/slide" Target="slide9.xml"/><Relationship Id="rId7" Type="http://schemas.openxmlformats.org/officeDocument/2006/relationships/slide" Target="slide18.xml"/><Relationship Id="rId12" Type="http://schemas.openxmlformats.org/officeDocument/2006/relationships/slide" Target="slide36.xml"/><Relationship Id="rId2" Type="http://schemas.openxmlformats.org/officeDocument/2006/relationships/slide" Target="slide3.xml"/><Relationship Id="rId16" Type="http://schemas.openxmlformats.org/officeDocument/2006/relationships/slide" Target="slide54.xml"/><Relationship Id="rId1" Type="http://schemas.openxmlformats.org/officeDocument/2006/relationships/slideLayout" Target="../slideLayouts/slideLayout6.xml"/><Relationship Id="rId6" Type="http://schemas.openxmlformats.org/officeDocument/2006/relationships/slide" Target="slide15.xml"/><Relationship Id="rId11" Type="http://schemas.openxmlformats.org/officeDocument/2006/relationships/slide" Target="slide33.xml"/><Relationship Id="rId5" Type="http://schemas.openxmlformats.org/officeDocument/2006/relationships/slide" Target="slide6.xml"/><Relationship Id="rId15" Type="http://schemas.openxmlformats.org/officeDocument/2006/relationships/slide" Target="slide42.xml"/><Relationship Id="rId10" Type="http://schemas.openxmlformats.org/officeDocument/2006/relationships/slide" Target="slide30.xml"/><Relationship Id="rId4" Type="http://schemas.openxmlformats.org/officeDocument/2006/relationships/slide" Target="slide12.xml"/><Relationship Id="rId9" Type="http://schemas.openxmlformats.org/officeDocument/2006/relationships/slide" Target="slide27.xml"/><Relationship Id="rId14" Type="http://schemas.openxmlformats.org/officeDocument/2006/relationships/slide" Target="slide24.xml"/></Relationships>
</file>

<file path=ppt/slides/_rels/slide44.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5.xml"/><Relationship Id="rId1" Type="http://schemas.openxmlformats.org/officeDocument/2006/relationships/slideLayout" Target="../slideLayouts/slideLayout6.xml"/><Relationship Id="rId6" Type="http://schemas.openxmlformats.org/officeDocument/2006/relationships/slide" Target="slide42.xml"/><Relationship Id="rId5" Type="http://schemas.openxmlformats.org/officeDocument/2006/relationships/slide" Target="slide24.xml"/><Relationship Id="rId4" Type="http://schemas.openxmlformats.org/officeDocument/2006/relationships/slide" Target="slide21.xml"/></Relationships>
</file>

<file path=ppt/slides/_rels/slide4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6.xml"/><Relationship Id="rId5" Type="http://schemas.openxmlformats.org/officeDocument/2006/relationships/slide" Target="slide42.xml"/><Relationship Id="rId4" Type="http://schemas.openxmlformats.org/officeDocument/2006/relationships/slide" Target="slide24.xml"/></Relationships>
</file>

<file path=ppt/slides/_rels/slide46.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30.xml"/><Relationship Id="rId1" Type="http://schemas.openxmlformats.org/officeDocument/2006/relationships/slideLayout" Target="../slideLayouts/slideLayout6.xml"/><Relationship Id="rId4" Type="http://schemas.openxmlformats.org/officeDocument/2006/relationships/slide" Target="slide42.xml"/></Relationships>
</file>

<file path=ppt/slides/_rels/slide47.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12.xml"/><Relationship Id="rId1" Type="http://schemas.openxmlformats.org/officeDocument/2006/relationships/slideLayout" Target="../slideLayouts/slideLayout6.xml"/><Relationship Id="rId5" Type="http://schemas.openxmlformats.org/officeDocument/2006/relationships/slide" Target="slide42.xml"/><Relationship Id="rId4" Type="http://schemas.openxmlformats.org/officeDocument/2006/relationships/slide" Target="slide24.xml"/></Relationships>
</file>

<file path=ppt/slides/_rels/slide4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42.xml"/><Relationship Id="rId1" Type="http://schemas.openxmlformats.org/officeDocument/2006/relationships/slideLayout" Target="../slideLayouts/slideLayout6.xml"/><Relationship Id="rId5" Type="http://schemas.openxmlformats.org/officeDocument/2006/relationships/slide" Target="slide24.xml"/><Relationship Id="rId4" Type="http://schemas.openxmlformats.org/officeDocument/2006/relationships/slide" Target="slide33.xml"/></Relationships>
</file>

<file path=ppt/slides/_rels/slide49.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slide" Target="slide12.xml"/><Relationship Id="rId7" Type="http://schemas.openxmlformats.org/officeDocument/2006/relationships/slide" Target="slide24.xml"/><Relationship Id="rId2" Type="http://schemas.openxmlformats.org/officeDocument/2006/relationships/slide" Target="slide3.xml"/><Relationship Id="rId1" Type="http://schemas.openxmlformats.org/officeDocument/2006/relationships/slideLayout" Target="../slideLayouts/slideLayout6.xml"/><Relationship Id="rId6" Type="http://schemas.openxmlformats.org/officeDocument/2006/relationships/slide" Target="slide18.xml"/><Relationship Id="rId11" Type="http://schemas.openxmlformats.org/officeDocument/2006/relationships/slide" Target="slide42.xml"/><Relationship Id="rId5" Type="http://schemas.openxmlformats.org/officeDocument/2006/relationships/slide" Target="slide15.xml"/><Relationship Id="rId10" Type="http://schemas.openxmlformats.org/officeDocument/2006/relationships/slide" Target="slide33.xml"/><Relationship Id="rId4" Type="http://schemas.openxmlformats.org/officeDocument/2006/relationships/slide" Target="slide6.xml"/><Relationship Id="rId9" Type="http://schemas.openxmlformats.org/officeDocument/2006/relationships/slide" Target="slide30.xml"/></Relationships>
</file>

<file path=ppt/slides/_rels/slide5.xml.rels><?xml version="1.0" encoding="UTF-8" standalone="yes"?>
<Relationships xmlns="http://schemas.openxmlformats.org/package/2006/relationships"><Relationship Id="rId8" Type="http://schemas.openxmlformats.org/officeDocument/2006/relationships/slide" Target="slide60.xml"/><Relationship Id="rId3" Type="http://schemas.openxmlformats.org/officeDocument/2006/relationships/slide" Target="slide49.xml"/><Relationship Id="rId7" Type="http://schemas.openxmlformats.org/officeDocument/2006/relationships/slide" Target="slide53.xml"/><Relationship Id="rId12" Type="http://schemas.openxmlformats.org/officeDocument/2006/relationships/slide" Target="slide2.xml"/><Relationship Id="rId2" Type="http://schemas.openxmlformats.org/officeDocument/2006/relationships/slide" Target="slide45.xml"/><Relationship Id="rId1" Type="http://schemas.openxmlformats.org/officeDocument/2006/relationships/slideLayout" Target="../slideLayouts/slideLayout7.xml"/><Relationship Id="rId6" Type="http://schemas.openxmlformats.org/officeDocument/2006/relationships/slide" Target="slide52.xml"/><Relationship Id="rId11" Type="http://schemas.openxmlformats.org/officeDocument/2006/relationships/slide" Target="slide62.xml"/><Relationship Id="rId5" Type="http://schemas.openxmlformats.org/officeDocument/2006/relationships/slide" Target="slide50.xml"/><Relationship Id="rId10" Type="http://schemas.openxmlformats.org/officeDocument/2006/relationships/slide" Target="slide59.xml"/><Relationship Id="rId4" Type="http://schemas.openxmlformats.org/officeDocument/2006/relationships/slide" Target="slide51.xml"/><Relationship Id="rId9" Type="http://schemas.openxmlformats.org/officeDocument/2006/relationships/slide" Target="slide56.xml"/></Relationships>
</file>

<file path=ppt/slides/_rels/slide50.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slide" Target="slide3.xml"/><Relationship Id="rId7" Type="http://schemas.openxmlformats.org/officeDocument/2006/relationships/slide" Target="slide24.xml"/><Relationship Id="rId2" Type="http://schemas.openxmlformats.org/officeDocument/2006/relationships/slide" Target="slide42.xml"/><Relationship Id="rId1" Type="http://schemas.openxmlformats.org/officeDocument/2006/relationships/slideLayout" Target="../slideLayouts/slideLayout6.xml"/><Relationship Id="rId6" Type="http://schemas.openxmlformats.org/officeDocument/2006/relationships/slide" Target="slide18.xml"/><Relationship Id="rId5" Type="http://schemas.openxmlformats.org/officeDocument/2006/relationships/slide" Target="slide15.xml"/><Relationship Id="rId10" Type="http://schemas.openxmlformats.org/officeDocument/2006/relationships/slide" Target="slide33.xml"/><Relationship Id="rId4" Type="http://schemas.openxmlformats.org/officeDocument/2006/relationships/slide" Target="slide12.xml"/><Relationship Id="rId9" Type="http://schemas.openxmlformats.org/officeDocument/2006/relationships/slide" Target="slide30.xml"/></Relationships>
</file>

<file path=ppt/slides/_rels/slide51.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12.xml"/><Relationship Id="rId1" Type="http://schemas.openxmlformats.org/officeDocument/2006/relationships/slideLayout" Target="../slideLayouts/slideLayout6.xml"/><Relationship Id="rId5" Type="http://schemas.openxmlformats.org/officeDocument/2006/relationships/slide" Target="slide24.xml"/><Relationship Id="rId4" Type="http://schemas.openxmlformats.org/officeDocument/2006/relationships/slide" Target="slide3.xml"/></Relationships>
</file>

<file path=ppt/slides/_rels/slide52.xml.rels><?xml version="1.0" encoding="UTF-8" standalone="yes"?>
<Relationships xmlns="http://schemas.openxmlformats.org/package/2006/relationships"><Relationship Id="rId3" Type="http://schemas.openxmlformats.org/officeDocument/2006/relationships/slide" Target="slide12.xml"/><Relationship Id="rId7" Type="http://schemas.openxmlformats.org/officeDocument/2006/relationships/slide" Target="slide42.xml"/><Relationship Id="rId2" Type="http://schemas.openxmlformats.org/officeDocument/2006/relationships/slide" Target="slide9.xml"/><Relationship Id="rId1" Type="http://schemas.openxmlformats.org/officeDocument/2006/relationships/slideLayout" Target="../slideLayouts/slideLayout6.xml"/><Relationship Id="rId6" Type="http://schemas.openxmlformats.org/officeDocument/2006/relationships/slide" Target="slide39.xml"/><Relationship Id="rId5" Type="http://schemas.openxmlformats.org/officeDocument/2006/relationships/slide" Target="slide33.xml"/><Relationship Id="rId4" Type="http://schemas.openxmlformats.org/officeDocument/2006/relationships/slide" Target="slide24.xml"/></Relationships>
</file>

<file path=ppt/slides/_rels/slide53.xml.rels><?xml version="1.0" encoding="UTF-8" standalone="yes"?>
<Relationships xmlns="http://schemas.openxmlformats.org/package/2006/relationships"><Relationship Id="rId8" Type="http://schemas.openxmlformats.org/officeDocument/2006/relationships/slide" Target="slide42.xml"/><Relationship Id="rId3" Type="http://schemas.openxmlformats.org/officeDocument/2006/relationships/slide" Target="slide9.xml"/><Relationship Id="rId7" Type="http://schemas.openxmlformats.org/officeDocument/2006/relationships/slide" Target="slide30.xml"/><Relationship Id="rId2" Type="http://schemas.openxmlformats.org/officeDocument/2006/relationships/slide" Target="slide3.xml"/><Relationship Id="rId1" Type="http://schemas.openxmlformats.org/officeDocument/2006/relationships/slideLayout" Target="../slideLayouts/slideLayout6.xml"/><Relationship Id="rId6" Type="http://schemas.openxmlformats.org/officeDocument/2006/relationships/slide" Target="slide24.xml"/><Relationship Id="rId5" Type="http://schemas.openxmlformats.org/officeDocument/2006/relationships/slide" Target="slide6.xml"/><Relationship Id="rId4" Type="http://schemas.openxmlformats.org/officeDocument/2006/relationships/slide" Target="slide12.xml"/><Relationship Id="rId9" Type="http://schemas.openxmlformats.org/officeDocument/2006/relationships/slide" Target="slide27.xml"/></Relationships>
</file>

<file path=ppt/slides/_rels/slide54.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9.xml"/><Relationship Id="rId1" Type="http://schemas.openxmlformats.org/officeDocument/2006/relationships/slideLayout" Target="../slideLayouts/slideLayout6.xml"/><Relationship Id="rId4" Type="http://schemas.openxmlformats.org/officeDocument/2006/relationships/slide" Target="slide42.xml"/></Relationships>
</file>

<file path=ppt/slides/_rels/slide5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9.xml"/><Relationship Id="rId1" Type="http://schemas.openxmlformats.org/officeDocument/2006/relationships/slideLayout" Target="../slideLayouts/slideLayout6.xml"/><Relationship Id="rId6" Type="http://schemas.openxmlformats.org/officeDocument/2006/relationships/slide" Target="slide39.xml"/><Relationship Id="rId5" Type="http://schemas.openxmlformats.org/officeDocument/2006/relationships/slide" Target="slide42.xml"/><Relationship Id="rId4" Type="http://schemas.openxmlformats.org/officeDocument/2006/relationships/slide" Target="slide24.xml"/></Relationships>
</file>

<file path=ppt/slides/_rels/slide5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6.xml"/><Relationship Id="rId5" Type="http://schemas.openxmlformats.org/officeDocument/2006/relationships/slide" Target="slide42.xml"/><Relationship Id="rId4" Type="http://schemas.openxmlformats.org/officeDocument/2006/relationships/slide" Target="slide36.xml"/></Relationships>
</file>

<file path=ppt/slides/_rels/slide57.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xml"/><Relationship Id="rId1" Type="http://schemas.openxmlformats.org/officeDocument/2006/relationships/slideLayout" Target="../slideLayouts/slideLayout6.xml"/><Relationship Id="rId4" Type="http://schemas.openxmlformats.org/officeDocument/2006/relationships/slide" Target="slide42.xml"/></Relationships>
</file>

<file path=ppt/slides/_rels/slide58.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3.xml"/><Relationship Id="rId1" Type="http://schemas.openxmlformats.org/officeDocument/2006/relationships/slideLayout" Target="../slideLayouts/slideLayout6.xml"/><Relationship Id="rId5" Type="http://schemas.openxmlformats.org/officeDocument/2006/relationships/slide" Target="slide42.xml"/><Relationship Id="rId4" Type="http://schemas.openxmlformats.org/officeDocument/2006/relationships/slide" Target="slide39.xml"/></Relationships>
</file>

<file path=ppt/slides/_rels/slide5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6.xml"/><Relationship Id="rId4" Type="http://schemas.openxmlformats.org/officeDocument/2006/relationships/slide" Target="slide42.xml"/></Relationships>
</file>

<file path=ppt/slides/_rels/slide6.xml.rels><?xml version="1.0" encoding="UTF-8" standalone="yes"?>
<Relationships xmlns="http://schemas.openxmlformats.org/package/2006/relationships"><Relationship Id="rId3" Type="http://schemas.openxmlformats.org/officeDocument/2006/relationships/slide" Target="slide49.xml"/><Relationship Id="rId7" Type="http://schemas.openxmlformats.org/officeDocument/2006/relationships/hyperlink" Target="http://www.jugendst&#228;rken.at/" TargetMode="External"/><Relationship Id="rId2" Type="http://schemas.openxmlformats.org/officeDocument/2006/relationships/slide" Target="slide45.xml"/><Relationship Id="rId1" Type="http://schemas.openxmlformats.org/officeDocument/2006/relationships/slideLayout" Target="../slideLayouts/slideLayout7.xml"/><Relationship Id="rId6" Type="http://schemas.openxmlformats.org/officeDocument/2006/relationships/slide" Target="slide56.xml"/><Relationship Id="rId5" Type="http://schemas.openxmlformats.org/officeDocument/2006/relationships/slide" Target="slide59.xml"/><Relationship Id="rId4" Type="http://schemas.openxmlformats.org/officeDocument/2006/relationships/slide" Target="slide53.xml"/></Relationships>
</file>

<file path=ppt/slides/_rels/slide60.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3.xml"/><Relationship Id="rId1" Type="http://schemas.openxmlformats.org/officeDocument/2006/relationships/slideLayout" Target="../slideLayouts/slideLayout6.xml"/><Relationship Id="rId5" Type="http://schemas.openxmlformats.org/officeDocument/2006/relationships/slide" Target="slide42.xml"/><Relationship Id="rId4" Type="http://schemas.openxmlformats.org/officeDocument/2006/relationships/slide" Target="slide33.xml"/></Relationships>
</file>

<file path=ppt/slides/_rels/slide61.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slide" Target="slide18.xml"/><Relationship Id="rId7" Type="http://schemas.openxmlformats.org/officeDocument/2006/relationships/slide" Target="slide33.xml"/><Relationship Id="rId2" Type="http://schemas.openxmlformats.org/officeDocument/2006/relationships/slide" Target="slide15.xml"/><Relationship Id="rId1" Type="http://schemas.openxmlformats.org/officeDocument/2006/relationships/slideLayout" Target="../slideLayouts/slideLayout6.xml"/><Relationship Id="rId6" Type="http://schemas.openxmlformats.org/officeDocument/2006/relationships/slide" Target="slide30.xml"/><Relationship Id="rId5" Type="http://schemas.openxmlformats.org/officeDocument/2006/relationships/slide" Target="slide27.xml"/><Relationship Id="rId10" Type="http://schemas.openxmlformats.org/officeDocument/2006/relationships/slide" Target="slide42.xml"/><Relationship Id="rId4" Type="http://schemas.openxmlformats.org/officeDocument/2006/relationships/slide" Target="slide21.xml"/><Relationship Id="rId9" Type="http://schemas.openxmlformats.org/officeDocument/2006/relationships/slide" Target="slide39.xml"/></Relationships>
</file>

<file path=ppt/slides/_rels/slide6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3.xml"/><Relationship Id="rId1" Type="http://schemas.openxmlformats.org/officeDocument/2006/relationships/slideLayout" Target="../slideLayouts/slideLayout6.xml"/><Relationship Id="rId5" Type="http://schemas.openxmlformats.org/officeDocument/2006/relationships/slide" Target="slide9.xml"/><Relationship Id="rId4" Type="http://schemas.openxmlformats.org/officeDocument/2006/relationships/slide" Target="slide42.xml"/></Relationships>
</file>

<file path=ppt/slides/_rels/slide6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3.xml"/><Relationship Id="rId1" Type="http://schemas.openxmlformats.org/officeDocument/2006/relationships/slideLayout" Target="../slideLayouts/slideLayout6.xml"/><Relationship Id="rId6" Type="http://schemas.openxmlformats.org/officeDocument/2006/relationships/slide" Target="slide42.xml"/><Relationship Id="rId5" Type="http://schemas.openxmlformats.org/officeDocument/2006/relationships/slide" Target="slide39.xml"/><Relationship Id="rId4" Type="http://schemas.openxmlformats.org/officeDocument/2006/relationships/slide" Target="slide30.xml"/></Relationships>
</file>

<file path=ppt/slides/_rels/slide7.xml.rels><?xml version="1.0" encoding="UTF-8" standalone="yes"?>
<Relationships xmlns="http://schemas.openxmlformats.org/package/2006/relationships"><Relationship Id="rId3" Type="http://schemas.openxmlformats.org/officeDocument/2006/relationships/slide" Target="slide49.xml"/><Relationship Id="rId7" Type="http://schemas.openxmlformats.org/officeDocument/2006/relationships/hyperlink" Target="http://www.jugendst&#228;rken.at/" TargetMode="External"/><Relationship Id="rId2" Type="http://schemas.openxmlformats.org/officeDocument/2006/relationships/slide" Target="slide45.xml"/><Relationship Id="rId1" Type="http://schemas.openxmlformats.org/officeDocument/2006/relationships/slideLayout" Target="../slideLayouts/slideLayout7.xml"/><Relationship Id="rId6" Type="http://schemas.openxmlformats.org/officeDocument/2006/relationships/slide" Target="slide56.xml"/><Relationship Id="rId5" Type="http://schemas.openxmlformats.org/officeDocument/2006/relationships/slide" Target="slide59.xml"/><Relationship Id="rId4" Type="http://schemas.openxmlformats.org/officeDocument/2006/relationships/slide" Target="slide53.xml"/></Relationships>
</file>

<file path=ppt/slides/_rels/slide8.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49.xml"/><Relationship Id="rId7" Type="http://schemas.openxmlformats.org/officeDocument/2006/relationships/hyperlink" Target="http://www.jugendst&#228;rken.at/" TargetMode="External"/><Relationship Id="rId2" Type="http://schemas.openxmlformats.org/officeDocument/2006/relationships/slide" Target="slide45.xml"/><Relationship Id="rId1" Type="http://schemas.openxmlformats.org/officeDocument/2006/relationships/slideLayout" Target="../slideLayouts/slideLayout7.xml"/><Relationship Id="rId6" Type="http://schemas.openxmlformats.org/officeDocument/2006/relationships/slide" Target="slide56.xml"/><Relationship Id="rId5" Type="http://schemas.openxmlformats.org/officeDocument/2006/relationships/slide" Target="slide59.xml"/><Relationship Id="rId4" Type="http://schemas.openxmlformats.org/officeDocument/2006/relationships/slide" Target="slide53.xml"/></Relationships>
</file>

<file path=ppt/slides/_rels/slide9.xml.rels><?xml version="1.0" encoding="UTF-8" standalone="yes"?>
<Relationships xmlns="http://schemas.openxmlformats.org/package/2006/relationships"><Relationship Id="rId3" Type="http://schemas.openxmlformats.org/officeDocument/2006/relationships/slide" Target="slide53.xml"/><Relationship Id="rId7" Type="http://schemas.openxmlformats.org/officeDocument/2006/relationships/slide" Target="slide62.xml"/><Relationship Id="rId2" Type="http://schemas.openxmlformats.org/officeDocument/2006/relationships/slide" Target="slide52.xml"/><Relationship Id="rId1" Type="http://schemas.openxmlformats.org/officeDocument/2006/relationships/slideLayout" Target="../slideLayouts/slideLayout7.xml"/><Relationship Id="rId6" Type="http://schemas.openxmlformats.org/officeDocument/2006/relationships/slide" Target="slide55.xml"/><Relationship Id="rId5" Type="http://schemas.openxmlformats.org/officeDocument/2006/relationships/slide" Target="slide54.xml"/><Relationship Id="rId4" Type="http://schemas.openxmlformats.org/officeDocument/2006/relationships/slide" Target="slide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Zeichnung, Clipart, Kinderkunst, Entwurf enthält.&#10;&#10;Automatisch generierte Beschreibung">
            <a:extLst>
              <a:ext uri="{FF2B5EF4-FFF2-40B4-BE49-F238E27FC236}">
                <a16:creationId xmlns:a16="http://schemas.microsoft.com/office/drawing/2014/main" id="{C040DD34-9241-BC59-654C-890524ABA70D}"/>
              </a:ext>
            </a:extLst>
          </p:cNvPr>
          <p:cNvPicPr>
            <a:picLocks noChangeAspect="1"/>
          </p:cNvPicPr>
          <p:nvPr/>
        </p:nvPicPr>
        <p:blipFill>
          <a:blip r:embed="rId2"/>
          <a:stretch>
            <a:fillRect/>
          </a:stretch>
        </p:blipFill>
        <p:spPr>
          <a:xfrm>
            <a:off x="6950841" y="1879398"/>
            <a:ext cx="4725595" cy="3232929"/>
          </a:xfrm>
          <a:prstGeom prst="rect">
            <a:avLst/>
          </a:prstGeom>
        </p:spPr>
      </p:pic>
      <p:sp>
        <p:nvSpPr>
          <p:cNvPr id="2" name="Textfeld 1">
            <a:extLst>
              <a:ext uri="{FF2B5EF4-FFF2-40B4-BE49-F238E27FC236}">
                <a16:creationId xmlns:a16="http://schemas.microsoft.com/office/drawing/2014/main" id="{679CA437-EF81-0883-C60B-A353EBCF865C}"/>
              </a:ext>
            </a:extLst>
          </p:cNvPr>
          <p:cNvSpPr txBox="1"/>
          <p:nvPr/>
        </p:nvSpPr>
        <p:spPr>
          <a:xfrm>
            <a:off x="0" y="252136"/>
            <a:ext cx="12192000" cy="1200329"/>
          </a:xfrm>
          <a:prstGeom prst="rect">
            <a:avLst/>
          </a:prstGeom>
          <a:noFill/>
        </p:spPr>
        <p:txBody>
          <a:bodyPr wrap="square" rtlCol="0">
            <a:spAutoFit/>
          </a:bodyPr>
          <a:lstStyle/>
          <a:p>
            <a:pPr algn="ctr"/>
            <a:r>
              <a:rPr lang="de-AT" sz="7200" b="1" dirty="0" err="1"/>
              <a:t>Lernnetz</a:t>
            </a:r>
            <a:r>
              <a:rPr lang="de-AT" sz="6000" b="1" baseline="30000" dirty="0"/>
              <a:t>©</a:t>
            </a:r>
            <a:r>
              <a:rPr lang="de-AT" sz="7200" b="1" dirty="0"/>
              <a:t> zur Marktwoche</a:t>
            </a:r>
          </a:p>
        </p:txBody>
      </p:sp>
      <p:pic>
        <p:nvPicPr>
          <p:cNvPr id="4" name="Grafik 3" descr="Ein Bild, das Text, Grafiken, Grafikdesign, Schrift enthält.&#10;&#10;Automatisch generierte Beschreibung">
            <a:extLst>
              <a:ext uri="{FF2B5EF4-FFF2-40B4-BE49-F238E27FC236}">
                <a16:creationId xmlns:a16="http://schemas.microsoft.com/office/drawing/2014/main" id="{1127FA95-D228-1AF7-17A0-4BDD5BDDA1A9}"/>
              </a:ext>
            </a:extLst>
          </p:cNvPr>
          <p:cNvPicPr>
            <a:picLocks noChangeAspect="1"/>
          </p:cNvPicPr>
          <p:nvPr/>
        </p:nvPicPr>
        <p:blipFill>
          <a:blip r:embed="rId3"/>
          <a:stretch>
            <a:fillRect/>
          </a:stretch>
        </p:blipFill>
        <p:spPr>
          <a:xfrm>
            <a:off x="10599872" y="5840748"/>
            <a:ext cx="1434474" cy="814782"/>
          </a:xfrm>
          <a:prstGeom prst="rect">
            <a:avLst/>
          </a:prstGeom>
        </p:spPr>
      </p:pic>
      <p:pic>
        <p:nvPicPr>
          <p:cNvPr id="6" name="Grafik 5">
            <a:extLst>
              <a:ext uri="{FF2B5EF4-FFF2-40B4-BE49-F238E27FC236}">
                <a16:creationId xmlns:a16="http://schemas.microsoft.com/office/drawing/2014/main" id="{FF2A35C4-536B-4301-1154-E384DDEAE750}"/>
              </a:ext>
            </a:extLst>
          </p:cNvPr>
          <p:cNvPicPr>
            <a:picLocks noChangeAspect="1"/>
          </p:cNvPicPr>
          <p:nvPr/>
        </p:nvPicPr>
        <p:blipFill>
          <a:blip r:embed="rId4"/>
          <a:stretch>
            <a:fillRect/>
          </a:stretch>
        </p:blipFill>
        <p:spPr>
          <a:xfrm>
            <a:off x="8716985" y="5840748"/>
            <a:ext cx="1808448" cy="1017252"/>
          </a:xfrm>
          <a:prstGeom prst="rect">
            <a:avLst/>
          </a:prstGeom>
        </p:spPr>
      </p:pic>
      <p:sp>
        <p:nvSpPr>
          <p:cNvPr id="7" name="Untertitel 2">
            <a:extLst>
              <a:ext uri="{FF2B5EF4-FFF2-40B4-BE49-F238E27FC236}">
                <a16:creationId xmlns:a16="http://schemas.microsoft.com/office/drawing/2014/main" id="{523E4C40-17FF-E85B-C804-E8B2CB927FCC}"/>
              </a:ext>
            </a:extLst>
          </p:cNvPr>
          <p:cNvSpPr txBox="1">
            <a:spLocks/>
          </p:cNvSpPr>
          <p:nvPr/>
        </p:nvSpPr>
        <p:spPr>
          <a:xfrm>
            <a:off x="676550" y="1780006"/>
            <a:ext cx="5813150" cy="317425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AT" sz="1400" dirty="0"/>
              <a:t>Dieses </a:t>
            </a:r>
            <a:r>
              <a:rPr lang="de-AT" sz="1400" dirty="0" err="1"/>
              <a:t>Lernnetz</a:t>
            </a:r>
            <a:r>
              <a:rPr lang="de-AT" sz="1400" baseline="30000" dirty="0"/>
              <a:t>©</a:t>
            </a:r>
            <a:r>
              <a:rPr lang="de-AT" sz="1400" dirty="0"/>
              <a:t> zeigt, </a:t>
            </a:r>
          </a:p>
          <a:p>
            <a:r>
              <a:rPr lang="de-AT" sz="1400" dirty="0"/>
              <a:t>wie sich verschiedene Unterrichtsfächer mit einem bestimmten Thema beschäftigen können,</a:t>
            </a:r>
          </a:p>
          <a:p>
            <a:r>
              <a:rPr lang="de-AT" sz="1400" dirty="0"/>
              <a:t>dass viele Inhalte in mehreren Fächern miteinander verknüpft werden können,</a:t>
            </a:r>
          </a:p>
          <a:p>
            <a:r>
              <a:rPr lang="de-AT" sz="1400" dirty="0"/>
              <a:t>welche Kompetenzen – laut Lehrplan –  durch die „Marktwoche“ abgedeckt werden,</a:t>
            </a:r>
          </a:p>
          <a:p>
            <a:r>
              <a:rPr lang="de-AT" sz="1400" dirty="0"/>
              <a:t>konkrete Aktivitäten, die in den einzelnen Fächern – bzw. oft auch in mehreren Fächern gemeinsam – durchgeführt werden können.</a:t>
            </a:r>
          </a:p>
        </p:txBody>
      </p:sp>
      <p:sp>
        <p:nvSpPr>
          <p:cNvPr id="9" name="Untertitel 2">
            <a:extLst>
              <a:ext uri="{FF2B5EF4-FFF2-40B4-BE49-F238E27FC236}">
                <a16:creationId xmlns:a16="http://schemas.microsoft.com/office/drawing/2014/main" id="{6A949680-AF36-0524-6691-98B2057F5259}"/>
              </a:ext>
            </a:extLst>
          </p:cNvPr>
          <p:cNvSpPr txBox="1">
            <a:spLocks/>
          </p:cNvSpPr>
          <p:nvPr/>
        </p:nvSpPr>
        <p:spPr>
          <a:xfrm>
            <a:off x="676550" y="4377175"/>
            <a:ext cx="6621717" cy="57708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de-AT" sz="1800" b="1" dirty="0"/>
              <a:t>Die Marktwoche selbst ist das beste Beispiel für ein großes </a:t>
            </a:r>
            <a:r>
              <a:rPr lang="de-AT" sz="1800" b="1" dirty="0" err="1"/>
              <a:t>Lernnetz</a:t>
            </a:r>
            <a:r>
              <a:rPr lang="de-AT" sz="1800" b="1" baseline="30000" dirty="0"/>
              <a:t>©</a:t>
            </a:r>
            <a:r>
              <a:rPr lang="de-AT" sz="1800" b="1" dirty="0"/>
              <a:t>. </a:t>
            </a:r>
          </a:p>
        </p:txBody>
      </p:sp>
      <p:sp>
        <p:nvSpPr>
          <p:cNvPr id="3" name="Untertitel 2">
            <a:extLst>
              <a:ext uri="{FF2B5EF4-FFF2-40B4-BE49-F238E27FC236}">
                <a16:creationId xmlns:a16="http://schemas.microsoft.com/office/drawing/2014/main" id="{851EDC17-BA05-5D41-BCEB-E48D5F488BCB}"/>
              </a:ext>
            </a:extLst>
          </p:cNvPr>
          <p:cNvSpPr txBox="1">
            <a:spLocks/>
          </p:cNvSpPr>
          <p:nvPr/>
        </p:nvSpPr>
        <p:spPr>
          <a:xfrm>
            <a:off x="676550" y="5163319"/>
            <a:ext cx="6621717" cy="57708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de-AT" sz="1800" b="1" dirty="0"/>
              <a:t>Klicken Sie auf Ihr </a:t>
            </a:r>
            <a:r>
              <a:rPr lang="de-AT" sz="1800" b="1" dirty="0">
                <a:hlinkClick r:id="rId5" action="ppaction://hlinksldjump"/>
              </a:rPr>
              <a:t>Fach</a:t>
            </a:r>
            <a:r>
              <a:rPr lang="de-AT" sz="1800" b="1" dirty="0"/>
              <a:t> bzw. die jeweiligen </a:t>
            </a:r>
            <a:r>
              <a:rPr lang="de-AT" sz="1800" b="1" dirty="0">
                <a:hlinkClick r:id="rId6" action="ppaction://hlinksldjump"/>
              </a:rPr>
              <a:t>Module</a:t>
            </a:r>
            <a:r>
              <a:rPr lang="de-AT" sz="1800" b="1" dirty="0"/>
              <a:t> und Sie sehen die Vernetzungen im Rahmen der „Marktwoche“.</a:t>
            </a:r>
          </a:p>
        </p:txBody>
      </p:sp>
      <p:sp>
        <p:nvSpPr>
          <p:cNvPr id="5" name="Fußzeilenplatzhalter 4">
            <a:extLst>
              <a:ext uri="{FF2B5EF4-FFF2-40B4-BE49-F238E27FC236}">
                <a16:creationId xmlns:a16="http://schemas.microsoft.com/office/drawing/2014/main" id="{DD94375B-7918-E241-E171-7AFA2E8EDB2D}"/>
              </a:ext>
            </a:extLst>
          </p:cNvPr>
          <p:cNvSpPr>
            <a:spLocks noGrp="1"/>
          </p:cNvSpPr>
          <p:nvPr>
            <p:ph type="ftr" sz="quarter" idx="11"/>
          </p:nvPr>
        </p:nvSpPr>
        <p:spPr/>
        <p:txBody>
          <a:bodyPr/>
          <a:lstStyle/>
          <a:p>
            <a:r>
              <a:rPr lang="de-AT"/>
              <a:t>Lernnetz© zur Marktwoche | ifte.at</a:t>
            </a:r>
          </a:p>
        </p:txBody>
      </p:sp>
      <p:sp>
        <p:nvSpPr>
          <p:cNvPr id="8" name="Textfeld 7">
            <a:extLst>
              <a:ext uri="{FF2B5EF4-FFF2-40B4-BE49-F238E27FC236}">
                <a16:creationId xmlns:a16="http://schemas.microsoft.com/office/drawing/2014/main" id="{D855FD5B-7DB2-00F3-F34B-67D77B8F9BC3}"/>
              </a:ext>
            </a:extLst>
          </p:cNvPr>
          <p:cNvSpPr txBox="1"/>
          <p:nvPr/>
        </p:nvSpPr>
        <p:spPr>
          <a:xfrm>
            <a:off x="124288" y="6228749"/>
            <a:ext cx="4305669" cy="577081"/>
          </a:xfrm>
          <a:prstGeom prst="rect">
            <a:avLst/>
          </a:prstGeom>
          <a:solidFill>
            <a:schemeClr val="bg1"/>
          </a:solidFill>
        </p:spPr>
        <p:txBody>
          <a:bodyPr wrap="square" rtlCol="0">
            <a:spAutoFit/>
          </a:bodyPr>
          <a:lstStyle/>
          <a:p>
            <a:r>
              <a:rPr lang="de-AT" sz="1050" dirty="0"/>
              <a:t>© </a:t>
            </a:r>
            <a:r>
              <a:rPr lang="de-AT" sz="1050" dirty="0" err="1"/>
              <a:t>Lernnetz</a:t>
            </a:r>
            <a:r>
              <a:rPr lang="de-AT" sz="1050" dirty="0"/>
              <a:t>: Ingrid Teufel</a:t>
            </a:r>
          </a:p>
          <a:p>
            <a:r>
              <a:rPr lang="de-AT" sz="1050" dirty="0"/>
              <a:t>Inhaltliche Ausarbeitung dieses Lernnetzes: Heidi Huber, Eva </a:t>
            </a:r>
            <a:r>
              <a:rPr lang="de-AT" sz="1050" dirty="0" err="1"/>
              <a:t>Jambor</a:t>
            </a:r>
            <a:endParaRPr lang="de-AT" sz="1050" dirty="0"/>
          </a:p>
          <a:p>
            <a:r>
              <a:rPr lang="de-AT" sz="1050" dirty="0"/>
              <a:t>Grafische Umsetzung: Gerald Fröhlich</a:t>
            </a:r>
          </a:p>
        </p:txBody>
      </p:sp>
    </p:spTree>
    <p:extLst>
      <p:ext uri="{BB962C8B-B14F-4D97-AF65-F5344CB8AC3E}">
        <p14:creationId xmlns:p14="http://schemas.microsoft.com/office/powerpoint/2010/main" val="351936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Mathe-</a:t>
            </a:r>
            <a:r>
              <a:rPr lang="de-AT" sz="4000" b="1" dirty="0" err="1"/>
              <a:t>matik</a:t>
            </a:r>
            <a:endParaRPr lang="de-AT" sz="4000" b="1" dirty="0"/>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11149263" cy="2775055"/>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Anhand konkreter Anwendungen wird bewusst, dass und wie außermathematische Problemstellungen in diese Sprache übertragen und dort bearbeitet werden können.</a:t>
            </a:r>
          </a:p>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erfahren im Unterricht, wie mathematische Denk- und Rechenvorgänge in unterschiedlichen Anwendungen, Berufsfeldern und anderen Wissenschaften eingesetzt werden, sodass sie Mathematik als beziehungsreich und nicht als isoliert erleben.</a:t>
            </a:r>
          </a:p>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erleben Mathematik nicht nur als Unterrichtsgegenstand mit fertigen und zu lernenden Zusammenhängen, sondern vor allem als Prozess, in den sie selbst involviert sind.</a:t>
            </a:r>
          </a:p>
          <a:p>
            <a:pPr marL="285750" indent="-285750">
              <a:lnSpc>
                <a:spcPts val="1780"/>
              </a:lnSpc>
              <a:spcAft>
                <a:spcPts val="600"/>
              </a:spcAft>
              <a:buFont typeface="Arial" panose="020B0604020202020204" pitchFamily="34" charset="0"/>
              <a:buChar char="•"/>
            </a:pPr>
            <a:r>
              <a:rPr lang="de-AT" sz="1400" dirty="0"/>
              <a:t>Rechnen: Durchführen von Rechenoperationen mit konkreten Zahlen (auch Abschätzen von Größenordnungen)</a:t>
            </a:r>
          </a:p>
          <a:p>
            <a:pPr marL="285750" indent="-285750">
              <a:lnSpc>
                <a:spcPts val="1780"/>
              </a:lnSpc>
              <a:spcAft>
                <a:spcPts val="600"/>
              </a:spcAft>
              <a:buFont typeface="Arial" panose="020B0604020202020204" pitchFamily="34" charset="0"/>
              <a:buChar char="•"/>
            </a:pPr>
            <a:r>
              <a:rPr lang="de-AT" sz="1400" dirty="0"/>
              <a:t>Eine Herausforderung ... liegt in der Balance zwischen der Nutzung digitaler Technologien und der Ausbildung grundlegender kognitiver Fähigkeiten sowie manuell-operativer Fertigkeiten.</a:t>
            </a:r>
          </a:p>
          <a:p>
            <a:pPr marL="285750" indent="-285750">
              <a:lnSpc>
                <a:spcPts val="1780"/>
              </a:lnSpc>
              <a:spcAft>
                <a:spcPts val="600"/>
              </a:spcAft>
              <a:buFont typeface="Arial" panose="020B0604020202020204" pitchFamily="34" charset="0"/>
              <a:buChar char="•"/>
            </a:pPr>
            <a:r>
              <a:rPr lang="de-AT" sz="1400" dirty="0"/>
              <a:t>Der Unterricht soll die Eigenständigkeit und Selbsttätigkeit der </a:t>
            </a:r>
            <a:r>
              <a:rPr lang="de-AT" sz="1400" dirty="0" err="1"/>
              <a:t>SuS</a:t>
            </a:r>
            <a:r>
              <a:rPr lang="de-AT" sz="1400" dirty="0"/>
              <a:t> fördern.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8217074" cy="3390608"/>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digital und analog möglich:</a:t>
            </a:r>
          </a:p>
          <a:p>
            <a:r>
              <a:rPr lang="de-AT" dirty="0"/>
              <a:t>Liste mit benötigten Materialien ausfüllen und Preise für die jeweiligen Mengen berechnen (</a:t>
            </a:r>
            <a:r>
              <a:rPr lang="de-AT" dirty="0">
                <a:hlinkClick r:id="rId2" action="ppaction://hlinksldjump"/>
              </a:rPr>
              <a:t>M - Projekt planen, Materialien</a:t>
            </a:r>
            <a:r>
              <a:rPr lang="de-AT" dirty="0"/>
              <a:t>)</a:t>
            </a:r>
          </a:p>
          <a:p>
            <a:r>
              <a:rPr lang="de-AT" dirty="0"/>
              <a:t>Gesamtarbeitszeit für die Herstellung der Stückzahl berechnen bzw. Zeit zum Einüben der Dienstleistung schätzen (</a:t>
            </a:r>
            <a:r>
              <a:rPr lang="de-AT" dirty="0">
                <a:hlinkClick r:id="rId3" action="ppaction://hlinksldjump"/>
              </a:rPr>
              <a:t>M - Projekt planen, Arbeitspakete</a:t>
            </a:r>
            <a:r>
              <a:rPr lang="de-AT" dirty="0"/>
              <a:t>)</a:t>
            </a:r>
          </a:p>
          <a:p>
            <a:r>
              <a:rPr lang="de-AT" dirty="0"/>
              <a:t>Wechselgeld (im Kopf) berechnen und herausgeben (</a:t>
            </a:r>
            <a:r>
              <a:rPr lang="de-AT" dirty="0">
                <a:hlinkClick r:id="rId4" action="ppaction://hlinksldjump"/>
              </a:rPr>
              <a:t>M - Markt-Tag</a:t>
            </a:r>
            <a:r>
              <a:rPr lang="de-AT" dirty="0"/>
              <a:t>)</a:t>
            </a:r>
          </a:p>
          <a:p>
            <a:r>
              <a:rPr lang="de-AT" dirty="0"/>
              <a:t>Angebot und Nachfrage für den Markt-Tag schätzen und berechnen (</a:t>
            </a:r>
            <a:r>
              <a:rPr lang="de-AT" dirty="0">
                <a:hlinkClick r:id="rId5" action="ppaction://hlinksldjump"/>
              </a:rPr>
              <a:t>M - Angebot &amp; Nachfrage</a:t>
            </a:r>
            <a:r>
              <a:rPr lang="de-AT" dirty="0"/>
              <a:t>)</a:t>
            </a:r>
          </a:p>
          <a:p>
            <a:r>
              <a:rPr lang="de-AT" dirty="0"/>
              <a:t>fairen Preis schätzen und berechnen (</a:t>
            </a:r>
            <a:r>
              <a:rPr lang="de-AT" dirty="0">
                <a:hlinkClick r:id="rId6" action="ppaction://hlinksldjump"/>
              </a:rPr>
              <a:t>M - Preis berechnen</a:t>
            </a:r>
            <a:r>
              <a:rPr lang="de-AT" dirty="0"/>
              <a:t>)</a:t>
            </a:r>
          </a:p>
          <a:p>
            <a:r>
              <a:rPr lang="de-AT" dirty="0"/>
              <a:t>gesamte Ausgaben berechnen (Einkaufsliste und sonstige Kosten) (</a:t>
            </a:r>
            <a:r>
              <a:rPr lang="de-AT" dirty="0">
                <a:hlinkClick r:id="rId6" action="ppaction://hlinksldjump"/>
              </a:rPr>
              <a:t>M - Preis berechnen</a:t>
            </a:r>
            <a:r>
              <a:rPr lang="de-AT" dirty="0"/>
              <a:t>)</a:t>
            </a:r>
          </a:p>
          <a:p>
            <a:r>
              <a:rPr lang="de-AT" dirty="0"/>
              <a:t>mit Hilfe des Formulars zum Finanzplan folgende Werte berechnen: Ausgaben, Ausgaben pro Stück, Verkaufspreis (Arbeitszeit!), Mindest-Stückzahl, um keinen Verlust zu machen; maximale und tatsächliche Einnahmen, maximalen und tatsächlichen Gewinn (</a:t>
            </a:r>
            <a:r>
              <a:rPr lang="de-AT" dirty="0">
                <a:hlinkClick r:id="rId6" action="ppaction://hlinksldjump"/>
              </a:rPr>
              <a:t>M - Preis berechnen</a:t>
            </a:r>
            <a:r>
              <a:rPr lang="de-AT" dirty="0"/>
              <a:t>, </a:t>
            </a:r>
            <a:r>
              <a:rPr lang="de-AT" dirty="0">
                <a:hlinkClick r:id="rId7" action="ppaction://hlinksldjump"/>
              </a:rPr>
              <a:t>M - Reflexion</a:t>
            </a:r>
            <a:r>
              <a:rPr lang="de-AT" dirty="0"/>
              <a:t>)</a:t>
            </a:r>
          </a:p>
        </p:txBody>
      </p:sp>
      <p:sp>
        <p:nvSpPr>
          <p:cNvPr id="4" name="Fußzeilenplatzhalter 3">
            <a:extLst>
              <a:ext uri="{FF2B5EF4-FFF2-40B4-BE49-F238E27FC236}">
                <a16:creationId xmlns:a16="http://schemas.microsoft.com/office/drawing/2014/main" id="{C9BE3002-CA7D-9866-69D1-C18EFB807402}"/>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42012093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Mathe-</a:t>
            </a:r>
            <a:r>
              <a:rPr lang="de-AT" sz="4000" b="1" dirty="0" err="1"/>
              <a:t>matik</a:t>
            </a:r>
            <a:endParaRPr lang="de-AT" sz="4000" b="1" dirty="0"/>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1149263" cy="2775055"/>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Anhand konkreter Anwendungen wird bewusst, dass und wie außermathematische Problemstellungen in diese Sprache übertragen und dort bearbeitet werden können.</a:t>
            </a:r>
          </a:p>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erfahren im Unterricht, wie mathematische Denk- und Rechenvorgänge in unterschiedlichen Anwendungen, Berufsfeldern und anderen Wissenschaften eingesetzt werden, sodass sie Mathematik als beziehungsreich und nicht als isoliert erleben.</a:t>
            </a:r>
          </a:p>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erleben Mathematik nicht nur als Unterrichtsgegenstand mit fertigen und zu lernenden Zusammenhängen, sondern vor allem als Prozess, in den sie selbst involviert sind.</a:t>
            </a:r>
          </a:p>
          <a:p>
            <a:pPr marL="285750" indent="-285750">
              <a:lnSpc>
                <a:spcPts val="1780"/>
              </a:lnSpc>
              <a:spcAft>
                <a:spcPts val="600"/>
              </a:spcAft>
              <a:buFont typeface="Arial" panose="020B0604020202020204" pitchFamily="34" charset="0"/>
              <a:buChar char="•"/>
            </a:pPr>
            <a:r>
              <a:rPr lang="de-AT" sz="1400" dirty="0"/>
              <a:t>Rechnen: Durchführen von Rechenoperationen mit konkreten Zahlen (auch Abschätzen von Größenordnungen)</a:t>
            </a:r>
          </a:p>
          <a:p>
            <a:pPr marL="285750" indent="-285750">
              <a:lnSpc>
                <a:spcPts val="1780"/>
              </a:lnSpc>
              <a:spcAft>
                <a:spcPts val="600"/>
              </a:spcAft>
              <a:buFont typeface="Arial" panose="020B0604020202020204" pitchFamily="34" charset="0"/>
              <a:buChar char="•"/>
            </a:pPr>
            <a:r>
              <a:rPr lang="de-AT" sz="1400" dirty="0"/>
              <a:t>Eine Herausforderung ... liegt in der Balance zwischen der Nutzung digitaler Technologien und der Ausbildung grundlegender kognitiver Fähigkeiten sowie manuell-operativer Fertigkeiten.</a:t>
            </a:r>
          </a:p>
          <a:p>
            <a:pPr marL="285750" indent="-285750">
              <a:lnSpc>
                <a:spcPts val="1780"/>
              </a:lnSpc>
              <a:spcAft>
                <a:spcPts val="600"/>
              </a:spcAft>
              <a:buFont typeface="Arial" panose="020B0604020202020204" pitchFamily="34" charset="0"/>
              <a:buChar char="•"/>
            </a:pPr>
            <a:r>
              <a:rPr lang="de-AT" sz="1400" dirty="0"/>
              <a:t>Der Unterricht soll die Eigenständigkeit und Selbsttätigkeit der </a:t>
            </a:r>
            <a:r>
              <a:rPr lang="de-AT" sz="1400" dirty="0" err="1"/>
              <a:t>SuS</a:t>
            </a:r>
            <a:r>
              <a:rPr lang="de-AT" sz="1400" dirty="0"/>
              <a:t> fördern.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8217074" cy="3390608"/>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digital und analog möglich:</a:t>
            </a:r>
          </a:p>
          <a:p>
            <a:r>
              <a:rPr lang="de-AT" dirty="0"/>
              <a:t>Liste mit benötigten Materialien ausfüllen und Preise für die jeweiligen Mengen berechnen (</a:t>
            </a:r>
            <a:r>
              <a:rPr lang="de-AT" dirty="0">
                <a:hlinkClick r:id="rId2" action="ppaction://hlinksldjump"/>
              </a:rPr>
              <a:t>M - Projekt planen, Materialien</a:t>
            </a:r>
            <a:r>
              <a:rPr lang="de-AT" dirty="0"/>
              <a:t>)</a:t>
            </a:r>
          </a:p>
          <a:p>
            <a:r>
              <a:rPr lang="de-AT" dirty="0"/>
              <a:t>Gesamtarbeitszeit für die Herstellung der Stückzahl berechnen bzw. Zeit zum Einüben der Dienstleistung schätzen (</a:t>
            </a:r>
            <a:r>
              <a:rPr lang="de-AT" dirty="0">
                <a:hlinkClick r:id="rId3" action="ppaction://hlinksldjump"/>
              </a:rPr>
              <a:t>M - Projekt planen, Arbeitspakete</a:t>
            </a:r>
            <a:r>
              <a:rPr lang="de-AT" dirty="0"/>
              <a:t>)</a:t>
            </a:r>
          </a:p>
          <a:p>
            <a:r>
              <a:rPr lang="de-AT" dirty="0"/>
              <a:t>Wechselgeld (im Kopf) berechnen und herausgeben (</a:t>
            </a:r>
            <a:r>
              <a:rPr lang="de-AT" dirty="0">
                <a:hlinkClick r:id="rId4" action="ppaction://hlinksldjump"/>
              </a:rPr>
              <a:t>M - Markt-Tag</a:t>
            </a:r>
            <a:r>
              <a:rPr lang="de-AT" dirty="0"/>
              <a:t>)</a:t>
            </a:r>
          </a:p>
          <a:p>
            <a:r>
              <a:rPr lang="de-AT" dirty="0"/>
              <a:t>Angebot und Nachfrage für den Markt-Tag schätzen und berechnen (</a:t>
            </a:r>
            <a:r>
              <a:rPr lang="de-AT" dirty="0">
                <a:hlinkClick r:id="rId5" action="ppaction://hlinksldjump"/>
              </a:rPr>
              <a:t>M - Angebot &amp; Nachfrage</a:t>
            </a:r>
            <a:r>
              <a:rPr lang="de-AT" dirty="0"/>
              <a:t>)</a:t>
            </a:r>
          </a:p>
          <a:p>
            <a:r>
              <a:rPr lang="de-AT" dirty="0"/>
              <a:t>fairen Preis schätzen und berechnen (</a:t>
            </a:r>
            <a:r>
              <a:rPr lang="de-AT" dirty="0">
                <a:hlinkClick r:id="rId6" action="ppaction://hlinksldjump"/>
              </a:rPr>
              <a:t>M - Preis berechnen</a:t>
            </a:r>
            <a:r>
              <a:rPr lang="de-AT" dirty="0"/>
              <a:t>)</a:t>
            </a:r>
          </a:p>
          <a:p>
            <a:r>
              <a:rPr lang="de-AT" dirty="0"/>
              <a:t>gesamte Ausgaben berechnen (Einkaufsliste und sonstige Kosten) (</a:t>
            </a:r>
            <a:r>
              <a:rPr lang="de-AT" dirty="0">
                <a:hlinkClick r:id="rId6" action="ppaction://hlinksldjump"/>
              </a:rPr>
              <a:t>M - Preis berechnen</a:t>
            </a:r>
            <a:r>
              <a:rPr lang="de-AT" dirty="0"/>
              <a:t>)</a:t>
            </a:r>
          </a:p>
          <a:p>
            <a:r>
              <a:rPr lang="de-AT" dirty="0"/>
              <a:t>mit Hilfe des Formulars zum Finanzplan folgende Werte berechnen: Ausgaben, Ausgaben pro Stück, Verkaufspreis (Arbeitszeit!), Mindest-Stückzahl, um keinen Verlust zu machen; maximale und tatsächliche Einnahmen, maximalen und tatsächlichen Gewinn (</a:t>
            </a:r>
            <a:r>
              <a:rPr lang="de-AT" dirty="0">
                <a:hlinkClick r:id="rId6" action="ppaction://hlinksldjump"/>
              </a:rPr>
              <a:t>M - Preis berechnen</a:t>
            </a:r>
            <a:r>
              <a:rPr lang="de-AT" dirty="0"/>
              <a:t>, </a:t>
            </a:r>
            <a:r>
              <a:rPr lang="de-AT" dirty="0">
                <a:hlinkClick r:id="rId7" action="ppaction://hlinksldjump"/>
              </a:rPr>
              <a:t>M - Reflexion</a:t>
            </a:r>
            <a:r>
              <a:rPr lang="de-AT" dirty="0"/>
              <a:t>)</a:t>
            </a:r>
          </a:p>
        </p:txBody>
      </p:sp>
      <p:sp>
        <p:nvSpPr>
          <p:cNvPr id="4" name="Interaktive Schaltfläche: Erste Folie 3">
            <a:hlinkClick r:id="rId8" action="ppaction://hlinksldjump" highlightClick="1"/>
            <a:extLst>
              <a:ext uri="{FF2B5EF4-FFF2-40B4-BE49-F238E27FC236}">
                <a16:creationId xmlns:a16="http://schemas.microsoft.com/office/drawing/2014/main" id="{7BF6BD6D-C909-D9E9-21D7-A87F48E29718}"/>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C7EB3547-3D08-F103-5C34-1624845EE1AD}"/>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409096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2000" b="1" dirty="0"/>
              <a:t>Digitale Grund-bildung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8791200" cy="23904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Ziele der Digitalen Grundbildung sind die Förderung von Medienkompetenz, Anwendungskompetenzen und informatischen Kompetenzen, um Orientierung und mündiges Handeln im 21. Jahrhundert zu ermöglichen. </a:t>
            </a:r>
          </a:p>
          <a:p>
            <a:pPr marL="285750" indent="-285750">
              <a:lnSpc>
                <a:spcPts val="1780"/>
              </a:lnSpc>
              <a:spcAft>
                <a:spcPts val="600"/>
              </a:spcAft>
              <a:buFont typeface="Arial" panose="020B0604020202020204" pitchFamily="34" charset="0"/>
              <a:buChar char="•"/>
            </a:pPr>
            <a:r>
              <a:rPr lang="de-AT" sz="1400" dirty="0"/>
              <a:t>Durch die multiperspektivische Bearbeitung von Beispielen sollen Kompetenzen entwickelt werden, um digitale Artefakte zu erkunden, kritisch zu hinterfragen, verantwortungsvoll zu nutzen und zu gestalten.  </a:t>
            </a:r>
          </a:p>
          <a:p>
            <a:pPr marL="285750" indent="-285750">
              <a:lnSpc>
                <a:spcPts val="1780"/>
              </a:lnSpc>
              <a:spcAft>
                <a:spcPts val="600"/>
              </a:spcAft>
              <a:buFont typeface="Arial" panose="020B0604020202020204" pitchFamily="34" charset="0"/>
              <a:buChar char="•"/>
            </a:pPr>
            <a:r>
              <a:rPr lang="de-AT" sz="1400" dirty="0"/>
              <a:t>Zur Umsetzung der Digitalen Grundbildung bieten sich didaktische Konzepte und Prozesse an, die einen ganzheitlichen Zugang zu digitalen Artefakten gewährleisten. Dazu gehören </a:t>
            </a:r>
            <a:r>
              <a:rPr lang="de-AT" sz="1400" dirty="0" err="1"/>
              <a:t>ko-kontruktive</a:t>
            </a:r>
            <a:r>
              <a:rPr lang="de-AT" sz="1400" dirty="0"/>
              <a:t>, erfahrungs-, gestaltungs- sowie reflexions- und problemlösungsorientierte Methoden wie Critical </a:t>
            </a:r>
            <a:r>
              <a:rPr lang="de-AT" sz="1400" dirty="0" err="1"/>
              <a:t>Thinking</a:t>
            </a:r>
            <a:r>
              <a:rPr lang="de-AT" sz="1400" dirty="0"/>
              <a:t> ... Design </a:t>
            </a:r>
            <a:r>
              <a:rPr lang="de-AT" sz="1400" dirty="0" err="1"/>
              <a:t>Thinking</a:t>
            </a:r>
            <a:r>
              <a:rPr lang="de-AT" sz="1400" dirty="0"/>
              <a:t> ... forschendes Lernen und </a:t>
            </a:r>
            <a:r>
              <a:rPr lang="de-AT" sz="1400" dirty="0" err="1"/>
              <a:t>Playful</a:t>
            </a:r>
            <a:r>
              <a:rPr lang="de-AT" sz="1400" dirty="0"/>
              <a:t> </a:t>
            </a:r>
            <a:r>
              <a:rPr lang="de-AT" sz="1400" dirty="0" err="1"/>
              <a:t>learning</a:t>
            </a:r>
            <a:r>
              <a:rPr lang="de-AT" sz="1400" dirty="0"/>
              <a:t> ...  </a:t>
            </a:r>
          </a:p>
          <a:p>
            <a:pPr marL="285750" indent="-285750">
              <a:lnSpc>
                <a:spcPts val="1780"/>
              </a:lnSpc>
              <a:spcAft>
                <a:spcPts val="600"/>
              </a:spcAft>
              <a:buFont typeface="Arial" panose="020B0604020202020204" pitchFamily="34" charset="0"/>
              <a:buChar char="•"/>
            </a:pPr>
            <a:r>
              <a:rPr lang="de-AT" sz="1400" dirty="0"/>
              <a:t>Digitale Grundbildung erfordert fächerverbindende und fächerübergreifende Arbeitsformen.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8217074" cy="4929426"/>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alle Inhalte der Marktwoche können auch digital erarbeitet werden </a:t>
            </a:r>
            <a:br>
              <a:rPr lang="de-AT" b="1" dirty="0"/>
            </a:br>
            <a:r>
              <a:rPr lang="de-AT" b="1" dirty="0"/>
              <a:t>(Waben in </a:t>
            </a:r>
            <a:r>
              <a:rPr lang="de-AT" b="1" dirty="0" err="1"/>
              <a:t>chabaDoo</a:t>
            </a:r>
            <a:r>
              <a:rPr lang="de-AT" b="1" dirty="0"/>
              <a:t>)</a:t>
            </a:r>
          </a:p>
          <a:p>
            <a:pPr marL="0" indent="0">
              <a:buNone/>
            </a:pPr>
            <a:endParaRPr lang="de-AT" b="1" dirty="0"/>
          </a:p>
          <a:p>
            <a:pPr marL="0" indent="0">
              <a:buNone/>
            </a:pPr>
            <a:r>
              <a:rPr lang="de-AT" dirty="0"/>
              <a:t>Beispiele: </a:t>
            </a:r>
          </a:p>
          <a:p>
            <a:r>
              <a:rPr lang="de-AT" dirty="0" err="1"/>
              <a:t>Social</a:t>
            </a:r>
            <a:r>
              <a:rPr lang="de-AT" dirty="0"/>
              <a:t> Media kritisch hinterfragen und selbst Postings erstellen oder Videos drehen </a:t>
            </a:r>
            <a:br>
              <a:rPr lang="de-AT" dirty="0"/>
            </a:br>
            <a:r>
              <a:rPr lang="de-AT" dirty="0"/>
              <a:t>als Werbung für den Markt-Tag (</a:t>
            </a:r>
            <a:r>
              <a:rPr lang="de-AT" dirty="0">
                <a:hlinkClick r:id="rId2" action="ppaction://hlinksldjump"/>
              </a:rPr>
              <a:t>M - Projekt planen, Arbeitspakete</a:t>
            </a:r>
            <a:r>
              <a:rPr lang="de-AT" dirty="0"/>
              <a:t>)</a:t>
            </a:r>
          </a:p>
          <a:p>
            <a:r>
              <a:rPr lang="de-AT" dirty="0"/>
              <a:t>Datenschutz bei Fotos und Videos thematisieren, die während der Marktwoche gemacht werden - z. B. für die abschließende Präsentation (</a:t>
            </a:r>
            <a:r>
              <a:rPr lang="de-AT" dirty="0">
                <a:hlinkClick r:id="rId3" action="ppaction://hlinksldjump"/>
              </a:rPr>
              <a:t>M - Feiern und präsentieren</a:t>
            </a:r>
            <a:r>
              <a:rPr lang="de-AT" dirty="0"/>
              <a:t>) </a:t>
            </a:r>
          </a:p>
          <a:p>
            <a:r>
              <a:rPr lang="de-AT" dirty="0"/>
              <a:t>Tabellen in Excel erstellen (für Materialien oder Aufgabenliste) und befüllen (</a:t>
            </a:r>
            <a:r>
              <a:rPr lang="de-AT" dirty="0">
                <a:hlinkClick r:id="rId4" action="ppaction://hlinksldjump"/>
              </a:rPr>
              <a:t>M - Projekt planen, Materialien</a:t>
            </a:r>
            <a:r>
              <a:rPr lang="de-AT" dirty="0"/>
              <a:t>)</a:t>
            </a:r>
          </a:p>
          <a:p>
            <a:r>
              <a:rPr lang="de-AT" dirty="0"/>
              <a:t>Preise im Internet recherchieren (</a:t>
            </a:r>
            <a:r>
              <a:rPr lang="de-AT" dirty="0">
                <a:hlinkClick r:id="rId4" action="ppaction://hlinksldjump"/>
              </a:rPr>
              <a:t>M - Projekt planen, Materialien</a:t>
            </a:r>
            <a:r>
              <a:rPr lang="de-AT" dirty="0"/>
              <a:t>)</a:t>
            </a:r>
          </a:p>
          <a:p>
            <a:r>
              <a:rPr lang="de-AT" dirty="0"/>
              <a:t>mit Excel rechnen (</a:t>
            </a:r>
            <a:r>
              <a:rPr lang="de-AT" dirty="0">
                <a:hlinkClick r:id="rId5" action="ppaction://hlinksldjump"/>
              </a:rPr>
              <a:t>M - Preis berechnen</a:t>
            </a:r>
            <a:r>
              <a:rPr lang="de-AT" dirty="0"/>
              <a:t>) </a:t>
            </a:r>
          </a:p>
          <a:p>
            <a:r>
              <a:rPr lang="de-AT" dirty="0"/>
              <a:t>in Word kurze Texte schreiben, z. B. </a:t>
            </a:r>
            <a:r>
              <a:rPr lang="de-AT" dirty="0" err="1"/>
              <a:t>Storycard</a:t>
            </a:r>
            <a:r>
              <a:rPr lang="de-AT" dirty="0"/>
              <a:t> (</a:t>
            </a:r>
            <a:r>
              <a:rPr lang="de-AT" dirty="0">
                <a:hlinkClick r:id="rId6" action="ppaction://hlinksldjump"/>
              </a:rPr>
              <a:t>M - Design Thinking, Teil 1</a:t>
            </a:r>
            <a:r>
              <a:rPr lang="de-AT" dirty="0"/>
              <a:t>)</a:t>
            </a:r>
          </a:p>
          <a:p>
            <a:r>
              <a:rPr lang="de-AT" dirty="0"/>
              <a:t>ein kurzes Video mit dem Smartphone drehen - z. B. als Prototyp (</a:t>
            </a:r>
            <a:r>
              <a:rPr lang="de-AT" dirty="0">
                <a:hlinkClick r:id="rId7" action="ppaction://hlinksldjump"/>
              </a:rPr>
              <a:t>M - Design Thinking, Teil 2</a:t>
            </a:r>
            <a:r>
              <a:rPr lang="de-AT" dirty="0"/>
              <a:t>)</a:t>
            </a:r>
          </a:p>
          <a:p>
            <a:r>
              <a:rPr lang="de-AT" dirty="0"/>
              <a:t>gelernte Inhalte spielerisch wiederholen (</a:t>
            </a:r>
            <a:r>
              <a:rPr lang="de-AT" dirty="0">
                <a:hlinkClick r:id="rId8" action="ppaction://hlinksldjump"/>
              </a:rPr>
              <a:t>M - Checkpoint</a:t>
            </a:r>
            <a:r>
              <a:rPr lang="de-AT" dirty="0"/>
              <a:t>)</a:t>
            </a:r>
          </a:p>
          <a:p>
            <a:r>
              <a:rPr lang="de-AT" dirty="0"/>
              <a:t>App zu Design </a:t>
            </a:r>
            <a:r>
              <a:rPr lang="de-AT" dirty="0" err="1"/>
              <a:t>Thinking</a:t>
            </a:r>
            <a:r>
              <a:rPr lang="de-AT" dirty="0"/>
              <a:t> durchspielen (</a:t>
            </a:r>
            <a:r>
              <a:rPr lang="de-AT" dirty="0">
                <a:hlinkClick r:id="rId9" action="ppaction://hlinksldjump"/>
              </a:rPr>
              <a:t>M - Design Thinking, Entrepreneurship App</a:t>
            </a:r>
            <a:r>
              <a:rPr lang="de-AT" dirty="0"/>
              <a:t>)</a:t>
            </a:r>
          </a:p>
          <a:p>
            <a:r>
              <a:rPr lang="de-AT" dirty="0"/>
              <a:t>App zu Design </a:t>
            </a:r>
            <a:r>
              <a:rPr lang="de-AT" dirty="0" err="1"/>
              <a:t>Thinking</a:t>
            </a:r>
            <a:r>
              <a:rPr lang="de-AT" dirty="0"/>
              <a:t> besprechen (</a:t>
            </a:r>
            <a:r>
              <a:rPr lang="de-AT" dirty="0">
                <a:hlinkClick r:id="rId10" action="ppaction://hlinksldjump"/>
              </a:rPr>
              <a:t>M - Design Thinking, App besprechen</a:t>
            </a:r>
            <a:r>
              <a:rPr lang="de-AT" dirty="0"/>
              <a:t>)</a:t>
            </a:r>
          </a:p>
        </p:txBody>
      </p:sp>
      <p:sp>
        <p:nvSpPr>
          <p:cNvPr id="4" name="Fußzeilenplatzhalter 3">
            <a:extLst>
              <a:ext uri="{FF2B5EF4-FFF2-40B4-BE49-F238E27FC236}">
                <a16:creationId xmlns:a16="http://schemas.microsoft.com/office/drawing/2014/main" id="{DB4192A7-E374-A055-262D-68A774C5C51A}"/>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9891480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Digitale Grund-bildung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8789683" cy="239027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Ziele der Digitalen Grundbildung sind die Förderung von Medienkompetenz, Anwendungskompetenzen und informatischen Kompetenzen, um Orientierung und mündiges Handeln im 21. Jahrhundert zu ermöglichen. </a:t>
            </a:r>
          </a:p>
          <a:p>
            <a:pPr marL="285750" indent="-285750">
              <a:lnSpc>
                <a:spcPts val="1780"/>
              </a:lnSpc>
              <a:spcAft>
                <a:spcPts val="600"/>
              </a:spcAft>
              <a:buFont typeface="Arial" panose="020B0604020202020204" pitchFamily="34" charset="0"/>
              <a:buChar char="•"/>
            </a:pPr>
            <a:r>
              <a:rPr lang="de-AT" sz="1400" dirty="0"/>
              <a:t>Durch die multiperspektivische Bearbeitung von Beispielen sollen Kompetenzen entwickelt werden, um digitale Artefakte zu erkunden, kritisch zu hinterfragen, verantwortungsvoll zu nutzen und zu gestalten.  </a:t>
            </a:r>
          </a:p>
          <a:p>
            <a:pPr marL="285750" indent="-285750">
              <a:lnSpc>
                <a:spcPts val="1780"/>
              </a:lnSpc>
              <a:spcAft>
                <a:spcPts val="600"/>
              </a:spcAft>
              <a:buFont typeface="Arial" panose="020B0604020202020204" pitchFamily="34" charset="0"/>
              <a:buChar char="•"/>
            </a:pPr>
            <a:r>
              <a:rPr lang="de-AT" sz="1400" dirty="0"/>
              <a:t>Zur Umsetzung der Digitalen Grundbildung bieten sich didaktische Konzepte und Prozesse an, die einen ganzheitlichen Zugang zu digitalen Artefakten gewährleisten. Dazu gehören </a:t>
            </a:r>
            <a:r>
              <a:rPr lang="de-AT" sz="1400" dirty="0" err="1"/>
              <a:t>ko-kontruktive</a:t>
            </a:r>
            <a:r>
              <a:rPr lang="de-AT" sz="1400" dirty="0"/>
              <a:t>, erfahrungs-, gestaltungs- sowie reflexions- und problemlösungsorientierte Methoden wie Critical </a:t>
            </a:r>
            <a:r>
              <a:rPr lang="de-AT" sz="1400" dirty="0" err="1"/>
              <a:t>Thinking</a:t>
            </a:r>
            <a:r>
              <a:rPr lang="de-AT" sz="1400" dirty="0"/>
              <a:t> ... Design </a:t>
            </a:r>
            <a:r>
              <a:rPr lang="de-AT" sz="1400" dirty="0" err="1"/>
              <a:t>Thinking</a:t>
            </a:r>
            <a:r>
              <a:rPr lang="de-AT" sz="1400" dirty="0"/>
              <a:t> ... forschendes Lernen und </a:t>
            </a:r>
            <a:r>
              <a:rPr lang="de-AT" sz="1400" dirty="0" err="1"/>
              <a:t>Playful</a:t>
            </a:r>
            <a:r>
              <a:rPr lang="de-AT" sz="1400" dirty="0"/>
              <a:t> </a:t>
            </a:r>
            <a:r>
              <a:rPr lang="de-AT" sz="1400" dirty="0" err="1"/>
              <a:t>learning</a:t>
            </a:r>
            <a:r>
              <a:rPr lang="de-AT" sz="1400" dirty="0"/>
              <a:t> ...  </a:t>
            </a:r>
          </a:p>
          <a:p>
            <a:pPr marL="285750" indent="-285750">
              <a:lnSpc>
                <a:spcPts val="1780"/>
              </a:lnSpc>
              <a:spcAft>
                <a:spcPts val="600"/>
              </a:spcAft>
              <a:buFont typeface="Arial" panose="020B0604020202020204" pitchFamily="34" charset="0"/>
              <a:buChar char="•"/>
            </a:pPr>
            <a:r>
              <a:rPr lang="de-AT" sz="1400" dirty="0"/>
              <a:t>Digitale Grundbildung erfordert fächerverbindende und fächerübergreifende Arbeitsformen.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8217074" cy="4929426"/>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alle Inhalte der Marktwoche können auch digital erarbeitet werden </a:t>
            </a:r>
            <a:br>
              <a:rPr lang="de-AT" b="1" dirty="0"/>
            </a:br>
            <a:r>
              <a:rPr lang="de-AT" b="1" dirty="0"/>
              <a:t>(Waben in </a:t>
            </a:r>
            <a:r>
              <a:rPr lang="de-AT" b="1" dirty="0" err="1"/>
              <a:t>chabaDoo</a:t>
            </a:r>
            <a:r>
              <a:rPr lang="de-AT" b="1" dirty="0"/>
              <a:t>)</a:t>
            </a:r>
          </a:p>
          <a:p>
            <a:pPr marL="0" indent="0">
              <a:buNone/>
            </a:pPr>
            <a:endParaRPr lang="de-AT" b="1" dirty="0"/>
          </a:p>
          <a:p>
            <a:pPr marL="0" indent="0">
              <a:buNone/>
            </a:pPr>
            <a:r>
              <a:rPr lang="de-AT" dirty="0"/>
              <a:t>Beispiele: </a:t>
            </a:r>
          </a:p>
          <a:p>
            <a:r>
              <a:rPr lang="de-AT" dirty="0" err="1"/>
              <a:t>Social</a:t>
            </a:r>
            <a:r>
              <a:rPr lang="de-AT" dirty="0"/>
              <a:t> Media kritisch hinterfragen und selbst Postings erstellen oder Videos drehen </a:t>
            </a:r>
            <a:br>
              <a:rPr lang="de-AT" dirty="0"/>
            </a:br>
            <a:r>
              <a:rPr lang="de-AT" dirty="0"/>
              <a:t>als Werbung für den Markt-Tag (</a:t>
            </a:r>
            <a:r>
              <a:rPr lang="de-AT" dirty="0">
                <a:hlinkClick r:id="rId2" action="ppaction://hlinksldjump"/>
              </a:rPr>
              <a:t>M - Projekt planen, Arbeitspakete</a:t>
            </a:r>
            <a:r>
              <a:rPr lang="de-AT" dirty="0"/>
              <a:t>)</a:t>
            </a:r>
          </a:p>
          <a:p>
            <a:r>
              <a:rPr lang="de-AT" dirty="0"/>
              <a:t>Datenschutz bei Fotos und Videos thematisieren, die während der Marktwoche gemacht werden - z. B. für die abschließende Präsentation (</a:t>
            </a:r>
            <a:r>
              <a:rPr lang="de-AT" dirty="0">
                <a:hlinkClick r:id="rId3" action="ppaction://hlinksldjump"/>
              </a:rPr>
              <a:t>M - Feiern und präsentieren</a:t>
            </a:r>
            <a:r>
              <a:rPr lang="de-AT" dirty="0"/>
              <a:t>) </a:t>
            </a:r>
          </a:p>
          <a:p>
            <a:r>
              <a:rPr lang="de-AT" dirty="0"/>
              <a:t>Tabellen in Excel erstellen (für Materialien oder Aufgabenliste) und befüllen (</a:t>
            </a:r>
            <a:r>
              <a:rPr lang="de-AT" dirty="0">
                <a:hlinkClick r:id="rId4" action="ppaction://hlinksldjump"/>
              </a:rPr>
              <a:t>M - Projekt planen, Materialien</a:t>
            </a:r>
            <a:r>
              <a:rPr lang="de-AT" dirty="0"/>
              <a:t>)</a:t>
            </a:r>
          </a:p>
          <a:p>
            <a:r>
              <a:rPr lang="de-AT" dirty="0"/>
              <a:t>Preise im Internet recherchieren (</a:t>
            </a:r>
            <a:r>
              <a:rPr lang="de-AT" dirty="0">
                <a:hlinkClick r:id="rId4" action="ppaction://hlinksldjump"/>
              </a:rPr>
              <a:t>M - Projekt planen, Materialien</a:t>
            </a:r>
            <a:r>
              <a:rPr lang="de-AT" dirty="0"/>
              <a:t>)</a:t>
            </a:r>
          </a:p>
          <a:p>
            <a:r>
              <a:rPr lang="de-AT" dirty="0"/>
              <a:t>mit Excel rechnen (</a:t>
            </a:r>
            <a:r>
              <a:rPr lang="de-AT" dirty="0">
                <a:hlinkClick r:id="rId5" action="ppaction://hlinksldjump"/>
              </a:rPr>
              <a:t>M - Preis berechnen</a:t>
            </a:r>
            <a:r>
              <a:rPr lang="de-AT" dirty="0"/>
              <a:t>) </a:t>
            </a:r>
          </a:p>
          <a:p>
            <a:r>
              <a:rPr lang="de-AT" dirty="0"/>
              <a:t>in Word kurze Texte schreiben, z. B. </a:t>
            </a:r>
            <a:r>
              <a:rPr lang="de-AT" dirty="0" err="1"/>
              <a:t>Storycard</a:t>
            </a:r>
            <a:r>
              <a:rPr lang="de-AT" dirty="0"/>
              <a:t> (</a:t>
            </a:r>
            <a:r>
              <a:rPr lang="de-AT" dirty="0">
                <a:hlinkClick r:id="rId6" action="ppaction://hlinksldjump"/>
              </a:rPr>
              <a:t>M - Design Thinking, Teil 1</a:t>
            </a:r>
            <a:r>
              <a:rPr lang="de-AT" dirty="0"/>
              <a:t>)</a:t>
            </a:r>
          </a:p>
          <a:p>
            <a:r>
              <a:rPr lang="de-AT" dirty="0"/>
              <a:t>ein kurzes Video mit dem Smartphone drehen - z. B. als Prototyp (</a:t>
            </a:r>
            <a:r>
              <a:rPr lang="de-AT" dirty="0">
                <a:hlinkClick r:id="rId7" action="ppaction://hlinksldjump"/>
              </a:rPr>
              <a:t>M - Design Thinking, Teil 2</a:t>
            </a:r>
            <a:r>
              <a:rPr lang="de-AT" dirty="0"/>
              <a:t>)</a:t>
            </a:r>
          </a:p>
          <a:p>
            <a:r>
              <a:rPr lang="de-AT" dirty="0"/>
              <a:t>gelernte Inhalte spielerisch wiederholen (</a:t>
            </a:r>
            <a:r>
              <a:rPr lang="de-AT" dirty="0">
                <a:hlinkClick r:id="rId8" action="ppaction://hlinksldjump"/>
              </a:rPr>
              <a:t>M - Checkpoint</a:t>
            </a:r>
            <a:r>
              <a:rPr lang="de-AT" dirty="0"/>
              <a:t>)</a:t>
            </a:r>
          </a:p>
          <a:p>
            <a:r>
              <a:rPr lang="de-AT" dirty="0"/>
              <a:t>App zu Design </a:t>
            </a:r>
            <a:r>
              <a:rPr lang="de-AT" dirty="0" err="1"/>
              <a:t>Thinking</a:t>
            </a:r>
            <a:r>
              <a:rPr lang="de-AT" dirty="0"/>
              <a:t> durchspielen (</a:t>
            </a:r>
            <a:r>
              <a:rPr lang="de-AT" dirty="0">
                <a:hlinkClick r:id="rId9" action="ppaction://hlinksldjump"/>
              </a:rPr>
              <a:t>M - Design Thinking, Entrepreneurship App</a:t>
            </a:r>
            <a:r>
              <a:rPr lang="de-AT" dirty="0"/>
              <a:t>)</a:t>
            </a:r>
          </a:p>
          <a:p>
            <a:r>
              <a:rPr lang="de-AT" dirty="0"/>
              <a:t>App zu Design </a:t>
            </a:r>
            <a:r>
              <a:rPr lang="de-AT" dirty="0" err="1"/>
              <a:t>Thinking</a:t>
            </a:r>
            <a:r>
              <a:rPr lang="de-AT" dirty="0"/>
              <a:t> besprechen (</a:t>
            </a:r>
            <a:r>
              <a:rPr lang="de-AT" dirty="0">
                <a:hlinkClick r:id="rId10" action="ppaction://hlinksldjump"/>
              </a:rPr>
              <a:t>M - Design Thinking, App besprechen</a:t>
            </a:r>
            <a:r>
              <a:rPr lang="de-AT" dirty="0"/>
              <a:t>)</a:t>
            </a:r>
          </a:p>
        </p:txBody>
      </p:sp>
      <p:sp>
        <p:nvSpPr>
          <p:cNvPr id="4" name="Fußzeilenplatzhalter 3">
            <a:extLst>
              <a:ext uri="{FF2B5EF4-FFF2-40B4-BE49-F238E27FC236}">
                <a16:creationId xmlns:a16="http://schemas.microsoft.com/office/drawing/2014/main" id="{FF896B92-89D6-71C1-A9E6-E554050CEDD4}"/>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0970882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Digitale Grund-bildung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8791200" cy="239027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Ziele der Digitalen Grundbildung sind die Förderung von Medienkompetenz, Anwendungskompetenzen und informatischen Kompetenzen, um Orientierung und mündiges Handeln im 21. Jahrhundert zu ermöglichen. </a:t>
            </a:r>
          </a:p>
          <a:p>
            <a:pPr marL="285750" indent="-285750">
              <a:lnSpc>
                <a:spcPts val="1780"/>
              </a:lnSpc>
              <a:spcAft>
                <a:spcPts val="600"/>
              </a:spcAft>
              <a:buFont typeface="Arial" panose="020B0604020202020204" pitchFamily="34" charset="0"/>
              <a:buChar char="•"/>
            </a:pPr>
            <a:r>
              <a:rPr lang="de-AT" sz="1400" dirty="0"/>
              <a:t>Durch die multiperspektivische Bearbeitung von Beispielen sollen Kompetenzen entwickelt werden, um digitale Artefakte zu erkunden, kritisch zu hinterfragen, verantwortungsvoll zu nutzen und zu gestalten.  </a:t>
            </a:r>
          </a:p>
          <a:p>
            <a:pPr marL="285750" indent="-285750">
              <a:lnSpc>
                <a:spcPts val="1780"/>
              </a:lnSpc>
              <a:spcAft>
                <a:spcPts val="600"/>
              </a:spcAft>
              <a:buFont typeface="Arial" panose="020B0604020202020204" pitchFamily="34" charset="0"/>
              <a:buChar char="•"/>
            </a:pPr>
            <a:r>
              <a:rPr lang="de-AT" sz="1400" dirty="0"/>
              <a:t>Zur Umsetzung der Digitalen Grundbildung bieten sich didaktische Konzepte und Prozesse an, die einen ganzheitlichen Zugang zu digitalen Artefakten gewährleisten. Dazu gehören </a:t>
            </a:r>
            <a:r>
              <a:rPr lang="de-AT" sz="1400" dirty="0" err="1"/>
              <a:t>ko-kontruktive</a:t>
            </a:r>
            <a:r>
              <a:rPr lang="de-AT" sz="1400" dirty="0"/>
              <a:t>, erfahrungs-, gestaltungs- sowie reflexions- und problemlösungsorientierte Methoden wie Critical </a:t>
            </a:r>
            <a:r>
              <a:rPr lang="de-AT" sz="1400" dirty="0" err="1"/>
              <a:t>Thinking</a:t>
            </a:r>
            <a:r>
              <a:rPr lang="de-AT" sz="1400" dirty="0"/>
              <a:t> ... Design </a:t>
            </a:r>
            <a:r>
              <a:rPr lang="de-AT" sz="1400" dirty="0" err="1"/>
              <a:t>Thinking</a:t>
            </a:r>
            <a:r>
              <a:rPr lang="de-AT" sz="1400" dirty="0"/>
              <a:t> ... forschendes Lernen und </a:t>
            </a:r>
            <a:r>
              <a:rPr lang="de-AT" sz="1400" dirty="0" err="1"/>
              <a:t>Playful</a:t>
            </a:r>
            <a:r>
              <a:rPr lang="de-AT" sz="1400" dirty="0"/>
              <a:t> </a:t>
            </a:r>
            <a:r>
              <a:rPr lang="de-AT" sz="1400" dirty="0" err="1"/>
              <a:t>learning</a:t>
            </a:r>
            <a:r>
              <a:rPr lang="de-AT" sz="1400" dirty="0"/>
              <a:t> ...  </a:t>
            </a:r>
          </a:p>
          <a:p>
            <a:pPr marL="285750" indent="-285750">
              <a:lnSpc>
                <a:spcPts val="1780"/>
              </a:lnSpc>
              <a:spcAft>
                <a:spcPts val="600"/>
              </a:spcAft>
              <a:buFont typeface="Arial" panose="020B0604020202020204" pitchFamily="34" charset="0"/>
              <a:buChar char="•"/>
            </a:pPr>
            <a:r>
              <a:rPr lang="de-AT" sz="1400" dirty="0"/>
              <a:t>Digitale Grundbildung erfordert fächerverbindende und fächerübergreifende Arbeitsformen.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372385" y="1802736"/>
            <a:ext cx="8217074" cy="4929426"/>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alle Inhalte der Marktwoche können auch digital erarbeitet werden </a:t>
            </a:r>
            <a:br>
              <a:rPr lang="de-AT" b="1" dirty="0"/>
            </a:br>
            <a:r>
              <a:rPr lang="de-AT" b="1" dirty="0"/>
              <a:t>(Waben in </a:t>
            </a:r>
            <a:r>
              <a:rPr lang="de-AT" b="1" dirty="0" err="1"/>
              <a:t>chabaDoo</a:t>
            </a:r>
            <a:r>
              <a:rPr lang="de-AT" b="1" dirty="0"/>
              <a:t>)</a:t>
            </a:r>
          </a:p>
          <a:p>
            <a:pPr marL="0" indent="0">
              <a:buNone/>
            </a:pPr>
            <a:endParaRPr lang="de-AT" b="1" dirty="0"/>
          </a:p>
          <a:p>
            <a:pPr marL="0" indent="0">
              <a:buNone/>
            </a:pPr>
            <a:r>
              <a:rPr lang="de-AT" dirty="0"/>
              <a:t>Beispiele: </a:t>
            </a:r>
          </a:p>
          <a:p>
            <a:r>
              <a:rPr lang="de-AT" dirty="0" err="1"/>
              <a:t>Social</a:t>
            </a:r>
            <a:r>
              <a:rPr lang="de-AT" dirty="0"/>
              <a:t> Media kritisch hinterfragen und selbst Postings erstellen oder Videos drehen </a:t>
            </a:r>
            <a:br>
              <a:rPr lang="de-AT" dirty="0"/>
            </a:br>
            <a:r>
              <a:rPr lang="de-AT" dirty="0"/>
              <a:t>als Werbung für den Markt-Tag (</a:t>
            </a:r>
            <a:r>
              <a:rPr lang="de-AT" dirty="0">
                <a:hlinkClick r:id="rId2" action="ppaction://hlinksldjump"/>
              </a:rPr>
              <a:t>M - Projekt planen, Arbeitspakete</a:t>
            </a:r>
            <a:r>
              <a:rPr lang="de-AT" dirty="0"/>
              <a:t>)</a:t>
            </a:r>
          </a:p>
          <a:p>
            <a:r>
              <a:rPr lang="de-AT" dirty="0"/>
              <a:t>Datenschutz bei Fotos und Videos thematisieren, die während der Marktwoche gemacht werden - z. B. für die abschließende Präsentation (</a:t>
            </a:r>
            <a:r>
              <a:rPr lang="de-AT" dirty="0">
                <a:hlinkClick r:id="rId3" action="ppaction://hlinksldjump"/>
              </a:rPr>
              <a:t>M - Feiern und präsentieren</a:t>
            </a:r>
            <a:r>
              <a:rPr lang="de-AT" dirty="0"/>
              <a:t>) </a:t>
            </a:r>
          </a:p>
          <a:p>
            <a:r>
              <a:rPr lang="de-AT" dirty="0"/>
              <a:t>Tabellen in Excel erstellen (für Materialien oder Aufgabenliste) und befüllen (</a:t>
            </a:r>
            <a:r>
              <a:rPr lang="de-AT" dirty="0">
                <a:hlinkClick r:id="rId4" action="ppaction://hlinksldjump"/>
              </a:rPr>
              <a:t>M - Projekt planen, Materialien</a:t>
            </a:r>
            <a:r>
              <a:rPr lang="de-AT" dirty="0"/>
              <a:t>)</a:t>
            </a:r>
          </a:p>
          <a:p>
            <a:r>
              <a:rPr lang="de-AT" dirty="0"/>
              <a:t>Preise im Internet recherchieren (</a:t>
            </a:r>
            <a:r>
              <a:rPr lang="de-AT" dirty="0">
                <a:hlinkClick r:id="rId4" action="ppaction://hlinksldjump"/>
              </a:rPr>
              <a:t>M - Projekt planen, Materialien</a:t>
            </a:r>
            <a:r>
              <a:rPr lang="de-AT" dirty="0"/>
              <a:t>)</a:t>
            </a:r>
          </a:p>
          <a:p>
            <a:r>
              <a:rPr lang="de-AT" dirty="0"/>
              <a:t>mit Excel rechnen (</a:t>
            </a:r>
            <a:r>
              <a:rPr lang="de-AT" dirty="0">
                <a:hlinkClick r:id="rId5" action="ppaction://hlinksldjump"/>
              </a:rPr>
              <a:t>M - Preis berechnen</a:t>
            </a:r>
            <a:r>
              <a:rPr lang="de-AT" dirty="0"/>
              <a:t>) </a:t>
            </a:r>
          </a:p>
          <a:p>
            <a:r>
              <a:rPr lang="de-AT" dirty="0"/>
              <a:t>in Word kurze Texte schreiben, z. B. </a:t>
            </a:r>
            <a:r>
              <a:rPr lang="de-AT" dirty="0" err="1"/>
              <a:t>Storycard</a:t>
            </a:r>
            <a:r>
              <a:rPr lang="de-AT" dirty="0"/>
              <a:t> (</a:t>
            </a:r>
            <a:r>
              <a:rPr lang="de-AT" dirty="0">
                <a:hlinkClick r:id="rId6" action="ppaction://hlinksldjump"/>
              </a:rPr>
              <a:t>M - Design </a:t>
            </a:r>
            <a:r>
              <a:rPr lang="de-AT" dirty="0" err="1">
                <a:hlinkClick r:id="rId6" action="ppaction://hlinksldjump"/>
              </a:rPr>
              <a:t>Thinking</a:t>
            </a:r>
            <a:r>
              <a:rPr lang="de-AT" dirty="0">
                <a:hlinkClick r:id="rId6" action="ppaction://hlinksldjump"/>
              </a:rPr>
              <a:t>, Teil 1</a:t>
            </a:r>
            <a:r>
              <a:rPr lang="de-AT" dirty="0"/>
              <a:t>)</a:t>
            </a:r>
          </a:p>
          <a:p>
            <a:r>
              <a:rPr lang="de-AT" dirty="0"/>
              <a:t>ein kurzes Video mit dem Smartphone drehen - z. B. als Prototyp (</a:t>
            </a:r>
            <a:r>
              <a:rPr lang="de-AT" dirty="0">
                <a:hlinkClick r:id="rId7" action="ppaction://hlinksldjump"/>
              </a:rPr>
              <a:t>M - Design </a:t>
            </a:r>
            <a:r>
              <a:rPr lang="de-AT" dirty="0" err="1">
                <a:hlinkClick r:id="rId7" action="ppaction://hlinksldjump"/>
              </a:rPr>
              <a:t>Thinking</a:t>
            </a:r>
            <a:r>
              <a:rPr lang="de-AT" dirty="0">
                <a:hlinkClick r:id="rId7" action="ppaction://hlinksldjump"/>
              </a:rPr>
              <a:t>, Teil 2</a:t>
            </a:r>
            <a:r>
              <a:rPr lang="de-AT" dirty="0"/>
              <a:t>)</a:t>
            </a:r>
          </a:p>
          <a:p>
            <a:r>
              <a:rPr lang="de-AT" dirty="0"/>
              <a:t>gelernte Inhalte spielerisch wiederholen (</a:t>
            </a:r>
            <a:r>
              <a:rPr lang="de-AT" dirty="0">
                <a:hlinkClick r:id="rId8" action="ppaction://hlinksldjump"/>
              </a:rPr>
              <a:t>M - Checkpoint</a:t>
            </a:r>
            <a:r>
              <a:rPr lang="de-AT" dirty="0"/>
              <a:t>)</a:t>
            </a:r>
          </a:p>
          <a:p>
            <a:r>
              <a:rPr lang="de-AT" dirty="0"/>
              <a:t>App zu Design </a:t>
            </a:r>
            <a:r>
              <a:rPr lang="de-AT" dirty="0" err="1"/>
              <a:t>Thinking</a:t>
            </a:r>
            <a:r>
              <a:rPr lang="de-AT" dirty="0"/>
              <a:t> durchspielen (</a:t>
            </a:r>
            <a:r>
              <a:rPr lang="de-AT" dirty="0">
                <a:hlinkClick r:id="rId9" action="ppaction://hlinksldjump"/>
              </a:rPr>
              <a:t>M - Design Thinking, Entrepreneurship App</a:t>
            </a:r>
            <a:r>
              <a:rPr lang="de-AT" dirty="0"/>
              <a:t>)</a:t>
            </a:r>
          </a:p>
          <a:p>
            <a:r>
              <a:rPr lang="de-AT" dirty="0"/>
              <a:t>App zu Design </a:t>
            </a:r>
            <a:r>
              <a:rPr lang="de-AT" dirty="0" err="1"/>
              <a:t>Thinking</a:t>
            </a:r>
            <a:r>
              <a:rPr lang="de-AT" dirty="0"/>
              <a:t> besprechen (</a:t>
            </a:r>
            <a:r>
              <a:rPr lang="de-AT" dirty="0">
                <a:hlinkClick r:id="rId10" action="ppaction://hlinksldjump"/>
              </a:rPr>
              <a:t>M - Design </a:t>
            </a:r>
            <a:r>
              <a:rPr lang="de-AT" dirty="0" err="1">
                <a:hlinkClick r:id="rId10" action="ppaction://hlinksldjump"/>
              </a:rPr>
              <a:t>Thinking</a:t>
            </a:r>
            <a:r>
              <a:rPr lang="de-AT" dirty="0">
                <a:hlinkClick r:id="rId10" action="ppaction://hlinksldjump"/>
              </a:rPr>
              <a:t>, App besprechen</a:t>
            </a:r>
            <a:r>
              <a:rPr lang="de-AT" dirty="0"/>
              <a:t>)</a:t>
            </a:r>
          </a:p>
        </p:txBody>
      </p:sp>
      <p:sp>
        <p:nvSpPr>
          <p:cNvPr id="4" name="Interaktive Schaltfläche: Erste Folie 3">
            <a:hlinkClick r:id="rId11" action="ppaction://hlinksldjump" highlightClick="1"/>
            <a:extLst>
              <a:ext uri="{FF2B5EF4-FFF2-40B4-BE49-F238E27FC236}">
                <a16:creationId xmlns:a16="http://schemas.microsoft.com/office/drawing/2014/main" id="{4BE360D3-FF35-8CCF-F252-B6A4DEB953EA}"/>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9B6FD45C-C1A2-3B17-A290-38F8BBE3D791}"/>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3333870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2000" b="1" dirty="0"/>
              <a:t>Physik</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11149263" cy="851387"/>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sind sich bewusst, wie Naturwissenschaften und Technik unsere materielle, intellektuelle und kulturelle Umwelt formen. </a:t>
            </a:r>
          </a:p>
          <a:p>
            <a:pPr marL="285750" indent="-285750">
              <a:lnSpc>
                <a:spcPts val="1780"/>
              </a:lnSpc>
              <a:spcAft>
                <a:spcPts val="600"/>
              </a:spcAft>
              <a:buFont typeface="Arial" panose="020B0604020202020204" pitchFamily="34" charset="0"/>
              <a:buChar char="•"/>
            </a:pPr>
            <a:r>
              <a:rPr lang="de-AT" sz="1400" dirty="0"/>
              <a:t>Sie entwickeln Kompetenzen, um sich mit Problemstellungen aus physikalischer Perspektive als mündige Bürgerinnen und Bürger kritisch auseinandersetzen zu können.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6" y="6147958"/>
            <a:ext cx="6173999" cy="269640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(u. a. aus der Physik), die Lösungen für Probleme geschaffen haben, können thematisiert werden (z. B.: Radioaktivität, Laser, Halbleiter, elektromagnetische Wellen, ...) (</a:t>
            </a:r>
            <a:r>
              <a:rPr lang="de-AT" dirty="0">
                <a:hlinkClick r:id="rId2" action="ppaction://hlinksldjump"/>
              </a:rPr>
              <a:t>M - Einstieg, Erfindungen, Entrepreneurship</a:t>
            </a:r>
            <a:r>
              <a:rPr lang="de-AT" dirty="0"/>
              <a:t>) </a:t>
            </a:r>
          </a:p>
          <a:p>
            <a:r>
              <a:rPr lang="de-AT" dirty="0"/>
              <a:t>Um beim Design </a:t>
            </a:r>
            <a:r>
              <a:rPr lang="de-AT" dirty="0" err="1"/>
              <a:t>Thinking</a:t>
            </a:r>
            <a:r>
              <a:rPr lang="de-AT" dirty="0"/>
              <a:t>-Prozess Lösungen für Probleme zu finden, können physikalische Vorgänge eine Rolle spielen - je nachdem, welches Produkt oder welche Dienstleistung entwickelt wird. Es könnte z. B. ein Produkt angeboten werden, wo Licht / Schatten oder optische Täuschung eine Rolle spielen oder ein Theaterstück, wo ein physikalisches Experiment vorkommt. (</a:t>
            </a:r>
            <a:r>
              <a:rPr lang="de-AT" dirty="0">
                <a:hlinkClick r:id="rId3" action="ppaction://hlinksldjump"/>
              </a:rPr>
              <a:t>M - Design Thinking, Teil 1</a:t>
            </a:r>
            <a:r>
              <a:rPr lang="de-AT" dirty="0"/>
              <a:t>; </a:t>
            </a:r>
            <a:r>
              <a:rPr lang="de-AT" dirty="0">
                <a:hlinkClick r:id="rId4" action="ppaction://hlinksldjump"/>
              </a:rPr>
              <a:t>M - Design Thinking, Teil 2</a:t>
            </a:r>
            <a:r>
              <a:rPr lang="de-AT" dirty="0"/>
              <a:t>; in der Folge auch </a:t>
            </a:r>
            <a:r>
              <a:rPr lang="de-AT" dirty="0">
                <a:hlinkClick r:id="rId5" action="ppaction://hlinksldjump"/>
              </a:rPr>
              <a:t>M - Produkt herstellen, Dienstleistung vorbereiten</a:t>
            </a:r>
            <a:r>
              <a:rPr lang="de-AT" dirty="0"/>
              <a:t>)</a:t>
            </a:r>
          </a:p>
        </p:txBody>
      </p:sp>
      <p:sp>
        <p:nvSpPr>
          <p:cNvPr id="4" name="Fußzeilenplatzhalter 3">
            <a:extLst>
              <a:ext uri="{FF2B5EF4-FFF2-40B4-BE49-F238E27FC236}">
                <a16:creationId xmlns:a16="http://schemas.microsoft.com/office/drawing/2014/main" id="{EF6BC732-4734-7A04-2DD6-39F319617520}"/>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053364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Physik</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11149263" cy="851387"/>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sind sich bewusst, wie Naturwissenschaften und Technik unsere materielle, intellektuelle und kulturelle Umwelt formen. </a:t>
            </a:r>
          </a:p>
          <a:p>
            <a:pPr marL="285750" indent="-285750">
              <a:lnSpc>
                <a:spcPts val="1780"/>
              </a:lnSpc>
              <a:spcAft>
                <a:spcPts val="600"/>
              </a:spcAft>
              <a:buFont typeface="Arial" panose="020B0604020202020204" pitchFamily="34" charset="0"/>
              <a:buChar char="•"/>
            </a:pPr>
            <a:r>
              <a:rPr lang="de-AT" sz="1400" dirty="0"/>
              <a:t>Sie entwickeln Kompetenzen, um sich mit Problemstellungen aus physikalischer Perspektive als mündige Bürgerinnen und Bürger kritisch auseinandersetzen zu können.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0" y="2697950"/>
            <a:ext cx="6173999" cy="269811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(u. a. aus der Physik), die Lösungen für Probleme geschaffen haben, können thematisiert werden (z. B.: Radioaktivität, Laser, Halbleiter, elektromagnetische Wellen, ...) (</a:t>
            </a:r>
            <a:r>
              <a:rPr lang="de-AT" dirty="0">
                <a:hlinkClick r:id="rId2" action="ppaction://hlinksldjump"/>
              </a:rPr>
              <a:t>M - Einstieg, Erfindungen, Entrepreneurship</a:t>
            </a:r>
            <a:r>
              <a:rPr lang="de-AT" dirty="0"/>
              <a:t>) </a:t>
            </a:r>
          </a:p>
          <a:p>
            <a:r>
              <a:rPr lang="de-AT" dirty="0"/>
              <a:t>Um beim Design </a:t>
            </a:r>
            <a:r>
              <a:rPr lang="de-AT" dirty="0" err="1"/>
              <a:t>Thinking</a:t>
            </a:r>
            <a:r>
              <a:rPr lang="de-AT" dirty="0"/>
              <a:t>-Prozess Lösungen für Probleme zu finden, können physikalische Vorgänge eine Rolle spielen - je nachdem, welches Produkt oder welche Dienstleistung entwickelt wird. Es könnte z. B. ein Produkt angeboten werden, wo Licht / Schatten oder optische Täuschung eine Rolle spielen oder ein Theaterstück, wo ein physikalisches Experiment vorkommt. (</a:t>
            </a:r>
            <a:r>
              <a:rPr lang="de-AT" dirty="0">
                <a:hlinkClick r:id="rId3" action="ppaction://hlinksldjump"/>
              </a:rPr>
              <a:t>M - Design Thinking, Teil 1</a:t>
            </a:r>
            <a:r>
              <a:rPr lang="de-AT" dirty="0"/>
              <a:t>; </a:t>
            </a:r>
            <a:r>
              <a:rPr lang="de-AT" dirty="0">
                <a:hlinkClick r:id="rId4" action="ppaction://hlinksldjump"/>
              </a:rPr>
              <a:t>M - Design Thinking, Teil 2</a:t>
            </a:r>
            <a:r>
              <a:rPr lang="de-AT" dirty="0"/>
              <a:t>; in der Folge auch </a:t>
            </a:r>
            <a:r>
              <a:rPr lang="de-AT" dirty="0">
                <a:hlinkClick r:id="rId5" action="ppaction://hlinksldjump"/>
              </a:rPr>
              <a:t>M - Produkt herstellen, Dienstleistung vorbereiten</a:t>
            </a:r>
            <a:r>
              <a:rPr lang="de-AT" dirty="0"/>
              <a:t>)</a:t>
            </a:r>
          </a:p>
        </p:txBody>
      </p:sp>
      <p:sp>
        <p:nvSpPr>
          <p:cNvPr id="4" name="Fußzeilenplatzhalter 3">
            <a:extLst>
              <a:ext uri="{FF2B5EF4-FFF2-40B4-BE49-F238E27FC236}">
                <a16:creationId xmlns:a16="http://schemas.microsoft.com/office/drawing/2014/main" id="{320B8036-EDF1-A33C-0AB1-4C9CB1337748}"/>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3285266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Physik</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1149263" cy="851387"/>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sind sich bewusst, wie Naturwissenschaften und Technik unsere materielle, intellektuelle und kulturelle Umwelt formen. </a:t>
            </a:r>
          </a:p>
          <a:p>
            <a:pPr marL="285750" indent="-285750">
              <a:lnSpc>
                <a:spcPts val="1780"/>
              </a:lnSpc>
              <a:spcAft>
                <a:spcPts val="600"/>
              </a:spcAft>
              <a:buFont typeface="Arial" panose="020B0604020202020204" pitchFamily="34" charset="0"/>
              <a:buChar char="•"/>
            </a:pPr>
            <a:r>
              <a:rPr lang="de-AT" sz="1400" dirty="0"/>
              <a:t>Sie entwickeln Kompetenzen, um sich mit Problemstellungen aus physikalischer Perspektive als mündige Bürgerinnen und Bürger kritisch auseinandersetzen zu können.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6173783" cy="269811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(u. a. aus der Physik), die Lösungen für Probleme geschaffen haben, können thematisiert werden (z. B.: Radioaktivität, Laser, Halbleiter, elektromagnetische Wellen, ...) (</a:t>
            </a:r>
            <a:r>
              <a:rPr lang="de-AT" dirty="0">
                <a:hlinkClick r:id="rId2" action="ppaction://hlinksldjump"/>
              </a:rPr>
              <a:t>M - Einstieg, Erfindungen, Entrepreneurship</a:t>
            </a:r>
            <a:r>
              <a:rPr lang="de-AT" dirty="0"/>
              <a:t>) </a:t>
            </a:r>
          </a:p>
          <a:p>
            <a:r>
              <a:rPr lang="de-AT" dirty="0"/>
              <a:t>Um beim Design </a:t>
            </a:r>
            <a:r>
              <a:rPr lang="de-AT" dirty="0" err="1"/>
              <a:t>Thinking</a:t>
            </a:r>
            <a:r>
              <a:rPr lang="de-AT" dirty="0"/>
              <a:t>-Prozess Lösungen für Probleme zu finden, können physikalische Vorgänge eine Rolle spielen - je nachdem, welches Produkt oder welche Dienstleistung entwickelt wird. Es könnte z. B. ein Produkt angeboten werden, wo Licht / Schatten oder optische Täuschung eine Rolle spielen oder ein Theaterstück, wo ein physikalisches Experiment vorkommt. (</a:t>
            </a:r>
            <a:r>
              <a:rPr lang="de-AT" dirty="0">
                <a:hlinkClick r:id="rId3" action="ppaction://hlinksldjump"/>
              </a:rPr>
              <a:t>M - Design Thinking, Teil 1</a:t>
            </a:r>
            <a:r>
              <a:rPr lang="de-AT" dirty="0"/>
              <a:t>; </a:t>
            </a:r>
            <a:r>
              <a:rPr lang="de-AT" dirty="0">
                <a:hlinkClick r:id="rId4" action="ppaction://hlinksldjump"/>
              </a:rPr>
              <a:t>M - Design Thinking, Teil 2</a:t>
            </a:r>
            <a:r>
              <a:rPr lang="de-AT" dirty="0"/>
              <a:t>; in der Folge auch </a:t>
            </a:r>
            <a:r>
              <a:rPr lang="de-AT" dirty="0">
                <a:hlinkClick r:id="rId5" action="ppaction://hlinksldjump"/>
              </a:rPr>
              <a:t>M - Produkt herstellen, Dienstleistung vorbereiten</a:t>
            </a:r>
            <a:r>
              <a:rPr lang="de-AT" dirty="0"/>
              <a:t>)</a:t>
            </a:r>
          </a:p>
        </p:txBody>
      </p:sp>
      <p:sp>
        <p:nvSpPr>
          <p:cNvPr id="4" name="Interaktive Schaltfläche: Erste Folie 3">
            <a:hlinkClick r:id="rId6" action="ppaction://hlinksldjump" highlightClick="1"/>
            <a:extLst>
              <a:ext uri="{FF2B5EF4-FFF2-40B4-BE49-F238E27FC236}">
                <a16:creationId xmlns:a16="http://schemas.microsoft.com/office/drawing/2014/main" id="{72DEA6DD-3235-26FD-4EA9-69D7E1A9D752}"/>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2FDA75D6-1FC8-2037-55E3-49A5B63BA6A8}"/>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8359972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0000" b="1" dirty="0"/>
              <a:t>Biologie &amp; Umwelt-bildung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8697600" cy="15444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Durch Wissen, emotionale Zugänge und Naturerfahrungen wird eine Einschätzung der Wirkungen menschlicher Handlungen ermöglicht, Bewusstsein für den Biotop- und Artenschutz geschaffen und ein ethisch begründeter und verantwortungsvoller Umgang mit der Umwelt gefördert.</a:t>
            </a:r>
          </a:p>
          <a:p>
            <a:pPr marL="285750" indent="-285750">
              <a:lnSpc>
                <a:spcPts val="1780"/>
              </a:lnSpc>
              <a:spcAft>
                <a:spcPts val="600"/>
              </a:spcAft>
              <a:buFont typeface="Arial" panose="020B0604020202020204" pitchFamily="34" charset="0"/>
              <a:buChar char="•"/>
            </a:pPr>
            <a:r>
              <a:rPr lang="de-AT" sz="1400" dirty="0"/>
              <a:t>Den Schülerinnen und Schülern sind ausgehend von ihren individuellen Erfahrungen, Vorstellungen und Lernvoraussetzungen vielfältige und differenzierende Lerngelegenheiten zur aktiven Auseinandersetzung mit Fachinhalten sowie Denk- und Arbeitsweisen der Biologie anzubieten.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5688000" cy="370800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aus der Biologie, die Lösungen für Probleme geschaffen haben (z. B. im Bereich Nachhaltigkeit, Ideen, die Natur und Tiere schützen) können thematisiert werden. (</a:t>
            </a:r>
            <a:r>
              <a:rPr lang="de-AT" dirty="0">
                <a:hlinkClick r:id="rId2" action="ppaction://hlinksldjump"/>
              </a:rPr>
              <a:t>M - Einstieg, Erfindungen, Entrepreneurship</a:t>
            </a:r>
            <a:r>
              <a:rPr lang="de-AT" dirty="0"/>
              <a:t>)</a:t>
            </a:r>
          </a:p>
          <a:p>
            <a:r>
              <a:rPr lang="de-AT" dirty="0"/>
              <a:t>Beim gesamten Design </a:t>
            </a:r>
            <a:r>
              <a:rPr lang="de-AT" dirty="0" err="1"/>
              <a:t>Thinking</a:t>
            </a:r>
            <a:r>
              <a:rPr lang="de-AT" dirty="0"/>
              <a:t>-Prozess wird immer wieder auf die Natur sowie auf Nachhaltigkeit und einen verantwortungsvollen Umgang mit dem Planeten hingewiesen. Z. B. welche Materialien verwendet werden; aber auch, ob das Produkt für ein Tier oder für eine Pflanze entwickelt wird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a:t>
            </a:r>
          </a:p>
          <a:p>
            <a:r>
              <a:rPr lang="de-AT" dirty="0"/>
              <a:t>Auch für das Produkt oder die Dienstleistung selbst kann Biologie eine Rolle spielen: z. B. Produkte, die aus Pflanzen oder für Pflanzen hergestellt werden; ein Theaterstück, wo Themen wie Natur oder Nachhaltigkeit behandelt werden. (</a:t>
            </a:r>
            <a:r>
              <a:rPr lang="de-AT" dirty="0">
                <a:hlinkClick r:id="rId5" action="ppaction://hlinksldjump"/>
              </a:rPr>
              <a:t>M - Produkt herstellen, Dienstleistung vorbereiten</a:t>
            </a:r>
            <a:r>
              <a:rPr lang="de-AT" dirty="0"/>
              <a:t>)</a:t>
            </a:r>
          </a:p>
        </p:txBody>
      </p:sp>
      <p:sp>
        <p:nvSpPr>
          <p:cNvPr id="4" name="Fußzeilenplatzhalter 3">
            <a:extLst>
              <a:ext uri="{FF2B5EF4-FFF2-40B4-BE49-F238E27FC236}">
                <a16:creationId xmlns:a16="http://schemas.microsoft.com/office/drawing/2014/main" id="{C8A8DAE3-6E38-6D94-ED1A-845F47579512}"/>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7445843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Biologie &amp; Umwelt-bildung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2" y="2726065"/>
            <a:ext cx="8698244" cy="1543884"/>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Durch Wissen, emotionale Zugänge und Naturerfahrungen wird eine Einschätzung der Wirkungen menschlicher Handlungen ermöglicht, Bewusstsein für den Biotop- und Artenschutz geschaffen und ein ethisch begründeter und verantwortungsvoller Umgang mit der Umwelt gefördert.</a:t>
            </a:r>
          </a:p>
          <a:p>
            <a:pPr marL="285750" indent="-285750">
              <a:lnSpc>
                <a:spcPts val="1780"/>
              </a:lnSpc>
              <a:spcAft>
                <a:spcPts val="600"/>
              </a:spcAft>
              <a:buFont typeface="Arial" panose="020B0604020202020204" pitchFamily="34" charset="0"/>
              <a:buChar char="•"/>
            </a:pPr>
            <a:r>
              <a:rPr lang="de-AT" sz="1400" dirty="0"/>
              <a:t>Den Schülerinnen und Schülern sind ausgehend von ihren individuellen Erfahrungen, Vorstellungen und Lernvoraussetzungen vielfältige und differenzierende Lerngelegenheiten zur aktiven Auseinandersetzung mit Fachinhalten sowie Denk- und Arbeitsweisen der Biologie anzubieten.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5688000" cy="370800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aus der Biologie, die Lösungen für Probleme geschaffen haben (z. B. im Bereich Nachhaltigkeit, Ideen, die Natur und Tiere schützen) können thematisiert werden. (</a:t>
            </a:r>
            <a:r>
              <a:rPr lang="de-AT" dirty="0">
                <a:hlinkClick r:id="rId2" action="ppaction://hlinksldjump"/>
              </a:rPr>
              <a:t>M - Einstieg, Erfindungen, Entrepreneurship</a:t>
            </a:r>
            <a:r>
              <a:rPr lang="de-AT" dirty="0"/>
              <a:t>)</a:t>
            </a:r>
          </a:p>
          <a:p>
            <a:r>
              <a:rPr lang="de-AT" dirty="0"/>
              <a:t>Beim gesamten Design </a:t>
            </a:r>
            <a:r>
              <a:rPr lang="de-AT" dirty="0" err="1"/>
              <a:t>Thinking</a:t>
            </a:r>
            <a:r>
              <a:rPr lang="de-AT" dirty="0"/>
              <a:t>-Prozess wird immer wieder auf die Natur sowie auf Nachhaltigkeit und einen verantwortungsvollen Umgang mit dem Planeten hingewiesen. Z. B. welche Materialien verwendet werden; aber auch, ob das Produkt für ein Tier oder für eine Pflanze entwickelt wird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a:t>
            </a:r>
          </a:p>
          <a:p>
            <a:r>
              <a:rPr lang="de-AT" dirty="0"/>
              <a:t>Auch für das Produkt oder die Dienstleistung selbst kann Biologie eine Rolle spielen: z. B. Produkte, die aus Pflanzen oder für Pflanzen hergestellt werden; ein Theaterstück, wo Themen wie Natur oder Nachhaltigkeit behandelt werden. (</a:t>
            </a:r>
            <a:r>
              <a:rPr lang="de-AT" dirty="0">
                <a:hlinkClick r:id="rId5" action="ppaction://hlinksldjump"/>
              </a:rPr>
              <a:t>M - Produkt herstellen, Dienstleistung vorbereiten</a:t>
            </a:r>
            <a:r>
              <a:rPr lang="de-AT" dirty="0"/>
              <a:t>)</a:t>
            </a:r>
          </a:p>
        </p:txBody>
      </p:sp>
      <p:sp>
        <p:nvSpPr>
          <p:cNvPr id="4" name="Fußzeilenplatzhalter 3">
            <a:extLst>
              <a:ext uri="{FF2B5EF4-FFF2-40B4-BE49-F238E27FC236}">
                <a16:creationId xmlns:a16="http://schemas.microsoft.com/office/drawing/2014/main" id="{DD7F44D8-973E-41BD-2210-7261DE2A499C}"/>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2917067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AAA8E11C-984F-C705-ADC1-234E18621B4B}"/>
              </a:ext>
            </a:extLst>
          </p:cNvPr>
          <p:cNvSpPr/>
          <p:nvPr/>
        </p:nvSpPr>
        <p:spPr>
          <a:xfrm>
            <a:off x="294335" y="-363795"/>
            <a:ext cx="11897665" cy="7393859"/>
          </a:xfrm>
          <a:custGeom>
            <a:avLst/>
            <a:gdLst>
              <a:gd name="connsiteX0" fmla="*/ 0 w 8778240"/>
              <a:gd name="connsiteY0" fmla="*/ 4389120 h 8778240"/>
              <a:gd name="connsiteX1" fmla="*/ 4389120 w 8778240"/>
              <a:gd name="connsiteY1" fmla="*/ 0 h 8778240"/>
              <a:gd name="connsiteX2" fmla="*/ 8778240 w 8778240"/>
              <a:gd name="connsiteY2" fmla="*/ 4389120 h 8778240"/>
              <a:gd name="connsiteX3" fmla="*/ 4389120 w 8778240"/>
              <a:gd name="connsiteY3" fmla="*/ 8778240 h 8778240"/>
              <a:gd name="connsiteX4" fmla="*/ 0 w 8778240"/>
              <a:gd name="connsiteY4" fmla="*/ 4389120 h 8778240"/>
              <a:gd name="connsiteX0" fmla="*/ 0 w 9993581"/>
              <a:gd name="connsiteY0" fmla="*/ 3678734 h 8790390"/>
              <a:gd name="connsiteX1" fmla="*/ 5604461 w 9993581"/>
              <a:gd name="connsiteY1" fmla="*/ 7245 h 8790390"/>
              <a:gd name="connsiteX2" fmla="*/ 9993581 w 9993581"/>
              <a:gd name="connsiteY2" fmla="*/ 4396365 h 8790390"/>
              <a:gd name="connsiteX3" fmla="*/ 5604461 w 9993581"/>
              <a:gd name="connsiteY3" fmla="*/ 8785485 h 8790390"/>
              <a:gd name="connsiteX4" fmla="*/ 0 w 9993581"/>
              <a:gd name="connsiteY4" fmla="*/ 3678734 h 8790390"/>
              <a:gd name="connsiteX0" fmla="*/ 1322 w 9994903"/>
              <a:gd name="connsiteY0" fmla="*/ 2394608 h 7506264"/>
              <a:gd name="connsiteX1" fmla="*/ 6115069 w 9994903"/>
              <a:gd name="connsiteY1" fmla="*/ 7909 h 7506264"/>
              <a:gd name="connsiteX2" fmla="*/ 9994903 w 9994903"/>
              <a:gd name="connsiteY2" fmla="*/ 3112239 h 7506264"/>
              <a:gd name="connsiteX3" fmla="*/ 5605783 w 9994903"/>
              <a:gd name="connsiteY3" fmla="*/ 7501359 h 7506264"/>
              <a:gd name="connsiteX4" fmla="*/ 1322 w 9994903"/>
              <a:gd name="connsiteY4" fmla="*/ 2394608 h 7506264"/>
              <a:gd name="connsiteX0" fmla="*/ 1441 w 12032166"/>
              <a:gd name="connsiteY0" fmla="*/ 2399284 h 7514766"/>
              <a:gd name="connsiteX1" fmla="*/ 6115188 w 12032166"/>
              <a:gd name="connsiteY1" fmla="*/ 12585 h 7514766"/>
              <a:gd name="connsiteX2" fmla="*/ 12032166 w 12032166"/>
              <a:gd name="connsiteY2" fmla="*/ 3325259 h 7514766"/>
              <a:gd name="connsiteX3" fmla="*/ 5605902 w 12032166"/>
              <a:gd name="connsiteY3" fmla="*/ 7506035 h 7514766"/>
              <a:gd name="connsiteX4" fmla="*/ 1441 w 12032166"/>
              <a:gd name="connsiteY4" fmla="*/ 2399284 h 7514766"/>
              <a:gd name="connsiteX0" fmla="*/ 1441 w 12032166"/>
              <a:gd name="connsiteY0" fmla="*/ 2398170 h 6663130"/>
              <a:gd name="connsiteX1" fmla="*/ 6115188 w 12032166"/>
              <a:gd name="connsiteY1" fmla="*/ 11471 h 6663130"/>
              <a:gd name="connsiteX2" fmla="*/ 12032166 w 12032166"/>
              <a:gd name="connsiteY2" fmla="*/ 3324145 h 6663130"/>
              <a:gd name="connsiteX3" fmla="*/ 5605902 w 12032166"/>
              <a:gd name="connsiteY3" fmla="*/ 6648395 h 6663130"/>
              <a:gd name="connsiteX4" fmla="*/ 1441 w 12032166"/>
              <a:gd name="connsiteY4" fmla="*/ 2398170 h 6663130"/>
              <a:gd name="connsiteX0" fmla="*/ 145415 w 12176140"/>
              <a:gd name="connsiteY0" fmla="*/ 2398170 h 6685137"/>
              <a:gd name="connsiteX1" fmla="*/ 6259162 w 12176140"/>
              <a:gd name="connsiteY1" fmla="*/ 11471 h 6685137"/>
              <a:gd name="connsiteX2" fmla="*/ 12176140 w 12176140"/>
              <a:gd name="connsiteY2" fmla="*/ 3324145 h 6685137"/>
              <a:gd name="connsiteX3" fmla="*/ 5749876 w 12176140"/>
              <a:gd name="connsiteY3" fmla="*/ 6648395 h 6685137"/>
              <a:gd name="connsiteX4" fmla="*/ 2228858 w 12176140"/>
              <a:gd name="connsiteY4" fmla="*/ 4937429 h 6685137"/>
              <a:gd name="connsiteX5" fmla="*/ 145415 w 12176140"/>
              <a:gd name="connsiteY5" fmla="*/ 2398170 h 6685137"/>
              <a:gd name="connsiteX0" fmla="*/ 234707 w 12265432"/>
              <a:gd name="connsiteY0" fmla="*/ 2397061 h 6755384"/>
              <a:gd name="connsiteX1" fmla="*/ 6348454 w 12265432"/>
              <a:gd name="connsiteY1" fmla="*/ 10362 h 6755384"/>
              <a:gd name="connsiteX2" fmla="*/ 12265432 w 12265432"/>
              <a:gd name="connsiteY2" fmla="*/ 3323036 h 6755384"/>
              <a:gd name="connsiteX3" fmla="*/ 5839168 w 12265432"/>
              <a:gd name="connsiteY3" fmla="*/ 6647286 h 6755384"/>
              <a:gd name="connsiteX4" fmla="*/ 1704692 w 12265432"/>
              <a:gd name="connsiteY4" fmla="*/ 5619226 h 6755384"/>
              <a:gd name="connsiteX5" fmla="*/ 234707 w 12265432"/>
              <a:gd name="connsiteY5" fmla="*/ 2397061 h 6755384"/>
              <a:gd name="connsiteX0" fmla="*/ 290334 w 11927520"/>
              <a:gd name="connsiteY0" fmla="*/ 2385795 h 6755693"/>
              <a:gd name="connsiteX1" fmla="*/ 6010542 w 11927520"/>
              <a:gd name="connsiteY1" fmla="*/ 10671 h 6755693"/>
              <a:gd name="connsiteX2" fmla="*/ 11927520 w 11927520"/>
              <a:gd name="connsiteY2" fmla="*/ 3323345 h 6755693"/>
              <a:gd name="connsiteX3" fmla="*/ 5501256 w 11927520"/>
              <a:gd name="connsiteY3" fmla="*/ 6647595 h 6755693"/>
              <a:gd name="connsiteX4" fmla="*/ 1366780 w 11927520"/>
              <a:gd name="connsiteY4" fmla="*/ 5619535 h 6755693"/>
              <a:gd name="connsiteX5" fmla="*/ 290334 w 11927520"/>
              <a:gd name="connsiteY5" fmla="*/ 2385795 h 6755693"/>
              <a:gd name="connsiteX0" fmla="*/ 290334 w 11990542"/>
              <a:gd name="connsiteY0" fmla="*/ 2385795 h 6653775"/>
              <a:gd name="connsiteX1" fmla="*/ 6010542 w 11990542"/>
              <a:gd name="connsiteY1" fmla="*/ 10671 h 6653775"/>
              <a:gd name="connsiteX2" fmla="*/ 11927520 w 11990542"/>
              <a:gd name="connsiteY2" fmla="*/ 3323345 h 6653775"/>
              <a:gd name="connsiteX3" fmla="*/ 8913473 w 11990542"/>
              <a:gd name="connsiteY3" fmla="*/ 5908902 h 6653775"/>
              <a:gd name="connsiteX4" fmla="*/ 5501256 w 11990542"/>
              <a:gd name="connsiteY4" fmla="*/ 6647595 h 6653775"/>
              <a:gd name="connsiteX5" fmla="*/ 1366780 w 11990542"/>
              <a:gd name="connsiteY5" fmla="*/ 5619535 h 6653775"/>
              <a:gd name="connsiteX6" fmla="*/ 290334 w 11990542"/>
              <a:gd name="connsiteY6" fmla="*/ 2385795 h 6653775"/>
              <a:gd name="connsiteX0" fmla="*/ 290334 w 12026205"/>
              <a:gd name="connsiteY0" fmla="*/ 2385795 h 6680358"/>
              <a:gd name="connsiteX1" fmla="*/ 6010542 w 12026205"/>
              <a:gd name="connsiteY1" fmla="*/ 10671 h 6680358"/>
              <a:gd name="connsiteX2" fmla="*/ 11927520 w 12026205"/>
              <a:gd name="connsiteY2" fmla="*/ 3323345 h 6680358"/>
              <a:gd name="connsiteX3" fmla="*/ 9943620 w 12026205"/>
              <a:gd name="connsiteY3" fmla="*/ 6128821 h 6680358"/>
              <a:gd name="connsiteX4" fmla="*/ 5501256 w 12026205"/>
              <a:gd name="connsiteY4" fmla="*/ 6647595 h 6680358"/>
              <a:gd name="connsiteX5" fmla="*/ 1366780 w 12026205"/>
              <a:gd name="connsiteY5" fmla="*/ 5619535 h 6680358"/>
              <a:gd name="connsiteX6" fmla="*/ 290334 w 12026205"/>
              <a:gd name="connsiteY6" fmla="*/ 2385795 h 6680358"/>
              <a:gd name="connsiteX0" fmla="*/ 290334 w 11953516"/>
              <a:gd name="connsiteY0" fmla="*/ 2431082 h 6725645"/>
              <a:gd name="connsiteX1" fmla="*/ 6010542 w 11953516"/>
              <a:gd name="connsiteY1" fmla="*/ 55958 h 6725645"/>
              <a:gd name="connsiteX2" fmla="*/ 8670405 w 11953516"/>
              <a:gd name="connsiteY2" fmla="*/ 965499 h 6725645"/>
              <a:gd name="connsiteX3" fmla="*/ 11927520 w 11953516"/>
              <a:gd name="connsiteY3" fmla="*/ 3368632 h 6725645"/>
              <a:gd name="connsiteX4" fmla="*/ 9943620 w 11953516"/>
              <a:gd name="connsiteY4" fmla="*/ 6174108 h 6725645"/>
              <a:gd name="connsiteX5" fmla="*/ 5501256 w 11953516"/>
              <a:gd name="connsiteY5" fmla="*/ 6692882 h 6725645"/>
              <a:gd name="connsiteX6" fmla="*/ 1366780 w 11953516"/>
              <a:gd name="connsiteY6" fmla="*/ 5664822 h 6725645"/>
              <a:gd name="connsiteX7" fmla="*/ 290334 w 11953516"/>
              <a:gd name="connsiteY7" fmla="*/ 2431082 h 6725645"/>
              <a:gd name="connsiteX0" fmla="*/ 290334 w 11953516"/>
              <a:gd name="connsiteY0" fmla="*/ 2437025 h 6731588"/>
              <a:gd name="connsiteX1" fmla="*/ 6010542 w 11953516"/>
              <a:gd name="connsiteY1" fmla="*/ 61901 h 6731588"/>
              <a:gd name="connsiteX2" fmla="*/ 10186689 w 11953516"/>
              <a:gd name="connsiteY2" fmla="*/ 925143 h 6731588"/>
              <a:gd name="connsiteX3" fmla="*/ 11927520 w 11953516"/>
              <a:gd name="connsiteY3" fmla="*/ 3374575 h 6731588"/>
              <a:gd name="connsiteX4" fmla="*/ 9943620 w 11953516"/>
              <a:gd name="connsiteY4" fmla="*/ 6180051 h 6731588"/>
              <a:gd name="connsiteX5" fmla="*/ 5501256 w 11953516"/>
              <a:gd name="connsiteY5" fmla="*/ 6698825 h 6731588"/>
              <a:gd name="connsiteX6" fmla="*/ 1366780 w 11953516"/>
              <a:gd name="connsiteY6" fmla="*/ 5670765 h 6731588"/>
              <a:gd name="connsiteX7" fmla="*/ 290334 w 11953516"/>
              <a:gd name="connsiteY7" fmla="*/ 2437025 h 6731588"/>
              <a:gd name="connsiteX0" fmla="*/ 290334 w 11953516"/>
              <a:gd name="connsiteY0" fmla="*/ 2376254 h 6670817"/>
              <a:gd name="connsiteX1" fmla="*/ 2674719 w 11953516"/>
              <a:gd name="connsiteY1" fmla="*/ 1003270 h 6670817"/>
              <a:gd name="connsiteX2" fmla="*/ 6010542 w 11953516"/>
              <a:gd name="connsiteY2" fmla="*/ 1130 h 6670817"/>
              <a:gd name="connsiteX3" fmla="*/ 10186689 w 11953516"/>
              <a:gd name="connsiteY3" fmla="*/ 864372 h 6670817"/>
              <a:gd name="connsiteX4" fmla="*/ 11927520 w 11953516"/>
              <a:gd name="connsiteY4" fmla="*/ 3313804 h 6670817"/>
              <a:gd name="connsiteX5" fmla="*/ 9943620 w 11953516"/>
              <a:gd name="connsiteY5" fmla="*/ 6119280 h 6670817"/>
              <a:gd name="connsiteX6" fmla="*/ 5501256 w 11953516"/>
              <a:gd name="connsiteY6" fmla="*/ 6638054 h 6670817"/>
              <a:gd name="connsiteX7" fmla="*/ 1366780 w 11953516"/>
              <a:gd name="connsiteY7" fmla="*/ 5609994 h 6670817"/>
              <a:gd name="connsiteX8" fmla="*/ 290334 w 11953516"/>
              <a:gd name="connsiteY8" fmla="*/ 2376254 h 6670817"/>
              <a:gd name="connsiteX0" fmla="*/ 31517 w 11694699"/>
              <a:gd name="connsiteY0" fmla="*/ 2384813 h 6679376"/>
              <a:gd name="connsiteX1" fmla="*/ 1906616 w 11694699"/>
              <a:gd name="connsiteY1" fmla="*/ 537267 h 6679376"/>
              <a:gd name="connsiteX2" fmla="*/ 5751725 w 11694699"/>
              <a:gd name="connsiteY2" fmla="*/ 9689 h 6679376"/>
              <a:gd name="connsiteX3" fmla="*/ 9927872 w 11694699"/>
              <a:gd name="connsiteY3" fmla="*/ 872931 h 6679376"/>
              <a:gd name="connsiteX4" fmla="*/ 11668703 w 11694699"/>
              <a:gd name="connsiteY4" fmla="*/ 3322363 h 6679376"/>
              <a:gd name="connsiteX5" fmla="*/ 9684803 w 11694699"/>
              <a:gd name="connsiteY5" fmla="*/ 6127839 h 6679376"/>
              <a:gd name="connsiteX6" fmla="*/ 5242439 w 11694699"/>
              <a:gd name="connsiteY6" fmla="*/ 6646613 h 6679376"/>
              <a:gd name="connsiteX7" fmla="*/ 1107963 w 11694699"/>
              <a:gd name="connsiteY7" fmla="*/ 5618553 h 6679376"/>
              <a:gd name="connsiteX8" fmla="*/ 31517 w 11694699"/>
              <a:gd name="connsiteY8" fmla="*/ 2384813 h 6679376"/>
              <a:gd name="connsiteX0" fmla="*/ 42077 w 11705259"/>
              <a:gd name="connsiteY0" fmla="*/ 2376663 h 6671226"/>
              <a:gd name="connsiteX1" fmla="*/ 2102371 w 11705259"/>
              <a:gd name="connsiteY1" fmla="*/ 702738 h 6671226"/>
              <a:gd name="connsiteX2" fmla="*/ 5762285 w 11705259"/>
              <a:gd name="connsiteY2" fmla="*/ 1539 h 6671226"/>
              <a:gd name="connsiteX3" fmla="*/ 9938432 w 11705259"/>
              <a:gd name="connsiteY3" fmla="*/ 864781 h 6671226"/>
              <a:gd name="connsiteX4" fmla="*/ 11679263 w 11705259"/>
              <a:gd name="connsiteY4" fmla="*/ 3314213 h 6671226"/>
              <a:gd name="connsiteX5" fmla="*/ 9695363 w 11705259"/>
              <a:gd name="connsiteY5" fmla="*/ 6119689 h 6671226"/>
              <a:gd name="connsiteX6" fmla="*/ 5252999 w 11705259"/>
              <a:gd name="connsiteY6" fmla="*/ 6638463 h 6671226"/>
              <a:gd name="connsiteX7" fmla="*/ 1118523 w 11705259"/>
              <a:gd name="connsiteY7" fmla="*/ 5610403 h 6671226"/>
              <a:gd name="connsiteX8" fmla="*/ 42077 w 11705259"/>
              <a:gd name="connsiteY8" fmla="*/ 2376663 h 667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5259" h="6671226">
                <a:moveTo>
                  <a:pt x="42077" y="2376663"/>
                </a:moveTo>
                <a:cubicBezTo>
                  <a:pt x="206052" y="1558719"/>
                  <a:pt x="1149003" y="1098592"/>
                  <a:pt x="2102371" y="702738"/>
                </a:cubicBezTo>
                <a:cubicBezTo>
                  <a:pt x="3055739" y="306884"/>
                  <a:pt x="4456275" y="-25468"/>
                  <a:pt x="5762285" y="1539"/>
                </a:cubicBezTo>
                <a:cubicBezTo>
                  <a:pt x="7068295" y="28546"/>
                  <a:pt x="8952269" y="312669"/>
                  <a:pt x="9938432" y="864781"/>
                </a:cubicBezTo>
                <a:cubicBezTo>
                  <a:pt x="10924595" y="1416893"/>
                  <a:pt x="11467061" y="2446112"/>
                  <a:pt x="11679263" y="3314213"/>
                </a:cubicBezTo>
                <a:cubicBezTo>
                  <a:pt x="11891465" y="4182314"/>
                  <a:pt x="10766407" y="5565647"/>
                  <a:pt x="9695363" y="6119689"/>
                </a:cubicBezTo>
                <a:cubicBezTo>
                  <a:pt x="8624319" y="6673731"/>
                  <a:pt x="6682472" y="6723344"/>
                  <a:pt x="5252999" y="6638463"/>
                </a:cubicBezTo>
                <a:cubicBezTo>
                  <a:pt x="3823526" y="6553582"/>
                  <a:pt x="2052600" y="6318774"/>
                  <a:pt x="1118523" y="5610403"/>
                </a:cubicBezTo>
                <a:cubicBezTo>
                  <a:pt x="184446" y="4902032"/>
                  <a:pt x="-121898" y="3194607"/>
                  <a:pt x="42077" y="2376663"/>
                </a:cubicBezTo>
                <a:close/>
              </a:path>
            </a:pathLst>
          </a:custGeom>
          <a:solidFill>
            <a:srgbClr val="898EA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endParaRPr lang="de-AT" sz="3200" b="1" dirty="0"/>
          </a:p>
        </p:txBody>
      </p:sp>
      <p:cxnSp>
        <p:nvCxnSpPr>
          <p:cNvPr id="159" name="Gerade Verbindung 158">
            <a:extLst>
              <a:ext uri="{FF2B5EF4-FFF2-40B4-BE49-F238E27FC236}">
                <a16:creationId xmlns:a16="http://schemas.microsoft.com/office/drawing/2014/main" id="{F4B0384B-D3F5-FCA3-474B-B953E4E06DC4}"/>
              </a:ext>
            </a:extLst>
          </p:cNvPr>
          <p:cNvCxnSpPr>
            <a:stCxn id="7" idx="3"/>
            <a:endCxn id="15" idx="0"/>
          </p:cNvCxnSpPr>
          <p:nvPr/>
        </p:nvCxnSpPr>
        <p:spPr>
          <a:xfrm flipH="1">
            <a:off x="10216109" y="3759632"/>
            <a:ext cx="231614" cy="408078"/>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cxnSp>
        <p:nvCxnSpPr>
          <p:cNvPr id="161" name="Gerade Verbindung 160">
            <a:extLst>
              <a:ext uri="{FF2B5EF4-FFF2-40B4-BE49-F238E27FC236}">
                <a16:creationId xmlns:a16="http://schemas.microsoft.com/office/drawing/2014/main" id="{7CE4D5ED-6FD1-C858-19A1-81C52F025181}"/>
              </a:ext>
            </a:extLst>
          </p:cNvPr>
          <p:cNvCxnSpPr>
            <a:stCxn id="7" idx="3"/>
            <a:endCxn id="13" idx="7"/>
          </p:cNvCxnSpPr>
          <p:nvPr/>
        </p:nvCxnSpPr>
        <p:spPr>
          <a:xfrm flipH="1">
            <a:off x="8704059" y="3759632"/>
            <a:ext cx="1743664" cy="13184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Gerade Verbindung 156">
            <a:extLst>
              <a:ext uri="{FF2B5EF4-FFF2-40B4-BE49-F238E27FC236}">
                <a16:creationId xmlns:a16="http://schemas.microsoft.com/office/drawing/2014/main" id="{FCA29E50-1E7D-05FA-2934-C29956D616B6}"/>
              </a:ext>
            </a:extLst>
          </p:cNvPr>
          <p:cNvCxnSpPr>
            <a:stCxn id="14" idx="4"/>
            <a:endCxn id="10" idx="7"/>
          </p:cNvCxnSpPr>
          <p:nvPr/>
        </p:nvCxnSpPr>
        <p:spPr>
          <a:xfrm flipH="1">
            <a:off x="6668962" y="2596817"/>
            <a:ext cx="2723592" cy="2431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Gerade Verbindung 148">
            <a:extLst>
              <a:ext uri="{FF2B5EF4-FFF2-40B4-BE49-F238E27FC236}">
                <a16:creationId xmlns:a16="http://schemas.microsoft.com/office/drawing/2014/main" id="{EE09A861-29F6-E205-738C-6826D9193F7E}"/>
              </a:ext>
            </a:extLst>
          </p:cNvPr>
          <p:cNvCxnSpPr>
            <a:stCxn id="14" idx="4"/>
            <a:endCxn id="16" idx="7"/>
          </p:cNvCxnSpPr>
          <p:nvPr/>
        </p:nvCxnSpPr>
        <p:spPr>
          <a:xfrm flipH="1">
            <a:off x="8932499" y="2596817"/>
            <a:ext cx="460055" cy="4080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Gerade Verbindung 144">
            <a:extLst>
              <a:ext uri="{FF2B5EF4-FFF2-40B4-BE49-F238E27FC236}">
                <a16:creationId xmlns:a16="http://schemas.microsoft.com/office/drawing/2014/main" id="{0653ACE0-A420-0249-3042-0DB3D075FC9B}"/>
              </a:ext>
            </a:extLst>
          </p:cNvPr>
          <p:cNvCxnSpPr>
            <a:stCxn id="14" idx="5"/>
            <a:endCxn id="7" idx="2"/>
          </p:cNvCxnSpPr>
          <p:nvPr/>
        </p:nvCxnSpPr>
        <p:spPr>
          <a:xfrm>
            <a:off x="9969645" y="2357778"/>
            <a:ext cx="239039" cy="824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Gerade Verbindung 146">
            <a:extLst>
              <a:ext uri="{FF2B5EF4-FFF2-40B4-BE49-F238E27FC236}">
                <a16:creationId xmlns:a16="http://schemas.microsoft.com/office/drawing/2014/main" id="{DEAC1098-175B-BC8C-35E8-8AB681409BA2}"/>
              </a:ext>
            </a:extLst>
          </p:cNvPr>
          <p:cNvCxnSpPr>
            <a:stCxn id="14" idx="4"/>
            <a:endCxn id="15" idx="0"/>
          </p:cNvCxnSpPr>
          <p:nvPr/>
        </p:nvCxnSpPr>
        <p:spPr>
          <a:xfrm>
            <a:off x="9392554" y="2596817"/>
            <a:ext cx="823555" cy="15708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Gerade Verbindung 150">
            <a:extLst>
              <a:ext uri="{FF2B5EF4-FFF2-40B4-BE49-F238E27FC236}">
                <a16:creationId xmlns:a16="http://schemas.microsoft.com/office/drawing/2014/main" id="{846AA6D3-94B1-48FE-51BE-04E4DFB8B2B5}"/>
              </a:ext>
            </a:extLst>
          </p:cNvPr>
          <p:cNvCxnSpPr>
            <a:stCxn id="14" idx="4"/>
            <a:endCxn id="13" idx="0"/>
          </p:cNvCxnSpPr>
          <p:nvPr/>
        </p:nvCxnSpPr>
        <p:spPr>
          <a:xfrm flipH="1">
            <a:off x="8126968" y="2596817"/>
            <a:ext cx="1265586" cy="22422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Gerade Verbindung 136">
            <a:extLst>
              <a:ext uri="{FF2B5EF4-FFF2-40B4-BE49-F238E27FC236}">
                <a16:creationId xmlns:a16="http://schemas.microsoft.com/office/drawing/2014/main" id="{19B6E074-564F-E5A4-483F-19301D72CE41}"/>
              </a:ext>
            </a:extLst>
          </p:cNvPr>
          <p:cNvCxnSpPr>
            <a:stCxn id="9" idx="6"/>
            <a:endCxn id="16" idx="0"/>
          </p:cNvCxnSpPr>
          <p:nvPr/>
        </p:nvCxnSpPr>
        <p:spPr>
          <a:xfrm>
            <a:off x="8201440" y="1009386"/>
            <a:ext cx="153968" cy="1756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Gerade Verbindung 132">
            <a:extLst>
              <a:ext uri="{FF2B5EF4-FFF2-40B4-BE49-F238E27FC236}">
                <a16:creationId xmlns:a16="http://schemas.microsoft.com/office/drawing/2014/main" id="{EE34A467-4897-59F6-5DDA-40195282E5CA}"/>
              </a:ext>
            </a:extLst>
          </p:cNvPr>
          <p:cNvCxnSpPr>
            <a:stCxn id="9" idx="6"/>
            <a:endCxn id="14" idx="1"/>
          </p:cNvCxnSpPr>
          <p:nvPr/>
        </p:nvCxnSpPr>
        <p:spPr>
          <a:xfrm>
            <a:off x="8201440" y="1009386"/>
            <a:ext cx="614022" cy="19420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Gerade Verbindung 134">
            <a:extLst>
              <a:ext uri="{FF2B5EF4-FFF2-40B4-BE49-F238E27FC236}">
                <a16:creationId xmlns:a16="http://schemas.microsoft.com/office/drawing/2014/main" id="{760C4F37-7147-6BDF-3769-0A3BAA1627F3}"/>
              </a:ext>
            </a:extLst>
          </p:cNvPr>
          <p:cNvCxnSpPr>
            <a:stCxn id="9" idx="6"/>
            <a:endCxn id="7" idx="1"/>
          </p:cNvCxnSpPr>
          <p:nvPr/>
        </p:nvCxnSpPr>
        <p:spPr>
          <a:xfrm>
            <a:off x="8201440" y="1009386"/>
            <a:ext cx="2246283" cy="15960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Gerade Verbindung 138">
            <a:extLst>
              <a:ext uri="{FF2B5EF4-FFF2-40B4-BE49-F238E27FC236}">
                <a16:creationId xmlns:a16="http://schemas.microsoft.com/office/drawing/2014/main" id="{F8349664-07D8-F475-3C54-89D417064609}"/>
              </a:ext>
            </a:extLst>
          </p:cNvPr>
          <p:cNvCxnSpPr>
            <a:stCxn id="9" idx="5"/>
            <a:endCxn id="15" idx="0"/>
          </p:cNvCxnSpPr>
          <p:nvPr/>
        </p:nvCxnSpPr>
        <p:spPr>
          <a:xfrm>
            <a:off x="7962401" y="1586477"/>
            <a:ext cx="2253708" cy="25812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Gerade Verbindung 140">
            <a:extLst>
              <a:ext uri="{FF2B5EF4-FFF2-40B4-BE49-F238E27FC236}">
                <a16:creationId xmlns:a16="http://schemas.microsoft.com/office/drawing/2014/main" id="{6B908FFB-ED90-9420-EA55-0CBB4FE718FE}"/>
              </a:ext>
            </a:extLst>
          </p:cNvPr>
          <p:cNvCxnSpPr>
            <a:stCxn id="9" idx="4"/>
            <a:endCxn id="13" idx="0"/>
          </p:cNvCxnSpPr>
          <p:nvPr/>
        </p:nvCxnSpPr>
        <p:spPr>
          <a:xfrm>
            <a:off x="7385310" y="1825516"/>
            <a:ext cx="741658" cy="3013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Gerade Verbindung 142">
            <a:extLst>
              <a:ext uri="{FF2B5EF4-FFF2-40B4-BE49-F238E27FC236}">
                <a16:creationId xmlns:a16="http://schemas.microsoft.com/office/drawing/2014/main" id="{B66B631A-3D30-1C72-C42E-5DEE70C29720}"/>
              </a:ext>
            </a:extLst>
          </p:cNvPr>
          <p:cNvCxnSpPr>
            <a:stCxn id="9" idx="4"/>
            <a:endCxn id="10" idx="0"/>
          </p:cNvCxnSpPr>
          <p:nvPr/>
        </p:nvCxnSpPr>
        <p:spPr>
          <a:xfrm flipH="1">
            <a:off x="6091871" y="1825516"/>
            <a:ext cx="1293439" cy="29634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a:extLst>
              <a:ext uri="{FF2B5EF4-FFF2-40B4-BE49-F238E27FC236}">
                <a16:creationId xmlns:a16="http://schemas.microsoft.com/office/drawing/2014/main" id="{27A953C5-9F82-1638-AFB7-E65CA4847ED2}"/>
              </a:ext>
            </a:extLst>
          </p:cNvPr>
          <p:cNvCxnSpPr>
            <a:stCxn id="8" idx="7"/>
            <a:endCxn id="9" idx="3"/>
          </p:cNvCxnSpPr>
          <p:nvPr/>
        </p:nvCxnSpPr>
        <p:spPr>
          <a:xfrm flipV="1">
            <a:off x="6343318" y="1586477"/>
            <a:ext cx="464900" cy="1186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Gerade Verbindung 124">
            <a:extLst>
              <a:ext uri="{FF2B5EF4-FFF2-40B4-BE49-F238E27FC236}">
                <a16:creationId xmlns:a16="http://schemas.microsoft.com/office/drawing/2014/main" id="{B27CD675-ABCD-9561-1A08-7D15EDBA3436}"/>
              </a:ext>
            </a:extLst>
          </p:cNvPr>
          <p:cNvCxnSpPr>
            <a:stCxn id="8" idx="6"/>
            <a:endCxn id="16" idx="2"/>
          </p:cNvCxnSpPr>
          <p:nvPr/>
        </p:nvCxnSpPr>
        <p:spPr>
          <a:xfrm>
            <a:off x="6582357" y="2282260"/>
            <a:ext cx="956920" cy="12997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a:extLst>
              <a:ext uri="{FF2B5EF4-FFF2-40B4-BE49-F238E27FC236}">
                <a16:creationId xmlns:a16="http://schemas.microsoft.com/office/drawing/2014/main" id="{FBC40B8F-A37D-91FE-B612-79DC7A83406B}"/>
              </a:ext>
            </a:extLst>
          </p:cNvPr>
          <p:cNvCxnSpPr>
            <a:stCxn id="8" idx="6"/>
            <a:endCxn id="14" idx="2"/>
          </p:cNvCxnSpPr>
          <p:nvPr/>
        </p:nvCxnSpPr>
        <p:spPr>
          <a:xfrm flipV="1">
            <a:off x="6582357" y="1780687"/>
            <a:ext cx="1994066" cy="5015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Gerade Verbindung 122">
            <a:extLst>
              <a:ext uri="{FF2B5EF4-FFF2-40B4-BE49-F238E27FC236}">
                <a16:creationId xmlns:a16="http://schemas.microsoft.com/office/drawing/2014/main" id="{5D022347-8844-6AF7-15AD-1C3A0EB0BE5D}"/>
              </a:ext>
            </a:extLst>
          </p:cNvPr>
          <p:cNvCxnSpPr>
            <a:stCxn id="8" idx="6"/>
            <a:endCxn id="7" idx="2"/>
          </p:cNvCxnSpPr>
          <p:nvPr/>
        </p:nvCxnSpPr>
        <p:spPr>
          <a:xfrm>
            <a:off x="6582357" y="2282260"/>
            <a:ext cx="3626327" cy="9002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Gerade Verbindung 126">
            <a:extLst>
              <a:ext uri="{FF2B5EF4-FFF2-40B4-BE49-F238E27FC236}">
                <a16:creationId xmlns:a16="http://schemas.microsoft.com/office/drawing/2014/main" id="{5FBA661A-A980-08A7-071A-5ABDC792FAF7}"/>
              </a:ext>
            </a:extLst>
          </p:cNvPr>
          <p:cNvCxnSpPr>
            <a:stCxn id="8" idx="6"/>
            <a:endCxn id="15" idx="1"/>
          </p:cNvCxnSpPr>
          <p:nvPr/>
        </p:nvCxnSpPr>
        <p:spPr>
          <a:xfrm>
            <a:off x="6582357" y="2282260"/>
            <a:ext cx="3056660" cy="21244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Gerade Verbindung 128">
            <a:extLst>
              <a:ext uri="{FF2B5EF4-FFF2-40B4-BE49-F238E27FC236}">
                <a16:creationId xmlns:a16="http://schemas.microsoft.com/office/drawing/2014/main" id="{AE47B5AB-2DCD-42B6-FC18-733BEA8165E6}"/>
              </a:ext>
            </a:extLst>
          </p:cNvPr>
          <p:cNvCxnSpPr>
            <a:stCxn id="8" idx="6"/>
            <a:endCxn id="13" idx="1"/>
          </p:cNvCxnSpPr>
          <p:nvPr/>
        </p:nvCxnSpPr>
        <p:spPr>
          <a:xfrm>
            <a:off x="6582357" y="2282260"/>
            <a:ext cx="967519" cy="27958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Gerade Verbindung 130">
            <a:extLst>
              <a:ext uri="{FF2B5EF4-FFF2-40B4-BE49-F238E27FC236}">
                <a16:creationId xmlns:a16="http://schemas.microsoft.com/office/drawing/2014/main" id="{91ACA73B-050B-32EF-B6E0-465652161F20}"/>
              </a:ext>
            </a:extLst>
          </p:cNvPr>
          <p:cNvCxnSpPr>
            <a:stCxn id="8" idx="4"/>
            <a:endCxn id="10" idx="0"/>
          </p:cNvCxnSpPr>
          <p:nvPr/>
        </p:nvCxnSpPr>
        <p:spPr>
          <a:xfrm>
            <a:off x="5766227" y="3098390"/>
            <a:ext cx="325644" cy="16905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Gerade Verbindung 102">
            <a:extLst>
              <a:ext uri="{FF2B5EF4-FFF2-40B4-BE49-F238E27FC236}">
                <a16:creationId xmlns:a16="http://schemas.microsoft.com/office/drawing/2014/main" id="{80CCFFCE-72AA-802A-1905-6069F6547FD0}"/>
              </a:ext>
            </a:extLst>
          </p:cNvPr>
          <p:cNvCxnSpPr>
            <a:stCxn id="11" idx="6"/>
            <a:endCxn id="8" idx="3"/>
          </p:cNvCxnSpPr>
          <p:nvPr/>
        </p:nvCxnSpPr>
        <p:spPr>
          <a:xfrm flipV="1">
            <a:off x="4566635" y="2859351"/>
            <a:ext cx="622500" cy="323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Gerade Verbindung 104">
            <a:extLst>
              <a:ext uri="{FF2B5EF4-FFF2-40B4-BE49-F238E27FC236}">
                <a16:creationId xmlns:a16="http://schemas.microsoft.com/office/drawing/2014/main" id="{33C222B2-E801-6A7B-91FE-9C3F08B3F1E2}"/>
              </a:ext>
            </a:extLst>
          </p:cNvPr>
          <p:cNvCxnSpPr>
            <a:stCxn id="11" idx="6"/>
            <a:endCxn id="10" idx="0"/>
          </p:cNvCxnSpPr>
          <p:nvPr/>
        </p:nvCxnSpPr>
        <p:spPr>
          <a:xfrm>
            <a:off x="4566635" y="3182923"/>
            <a:ext cx="1525236" cy="16059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Gerade Verbindung 106">
            <a:extLst>
              <a:ext uri="{FF2B5EF4-FFF2-40B4-BE49-F238E27FC236}">
                <a16:creationId xmlns:a16="http://schemas.microsoft.com/office/drawing/2014/main" id="{B4FFAED9-BF3B-EDF0-BD2E-A04537821BAE}"/>
              </a:ext>
            </a:extLst>
          </p:cNvPr>
          <p:cNvCxnSpPr>
            <a:stCxn id="11" idx="6"/>
            <a:endCxn id="13" idx="1"/>
          </p:cNvCxnSpPr>
          <p:nvPr/>
        </p:nvCxnSpPr>
        <p:spPr>
          <a:xfrm>
            <a:off x="4566635" y="3182923"/>
            <a:ext cx="2983241" cy="18951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9" name="Gerade Verbindung 108">
            <a:extLst>
              <a:ext uri="{FF2B5EF4-FFF2-40B4-BE49-F238E27FC236}">
                <a16:creationId xmlns:a16="http://schemas.microsoft.com/office/drawing/2014/main" id="{5CD4C827-83C4-E643-4326-1B99CB6FFA71}"/>
              </a:ext>
            </a:extLst>
          </p:cNvPr>
          <p:cNvCxnSpPr>
            <a:stCxn id="11" idx="6"/>
            <a:endCxn id="16" idx="2"/>
          </p:cNvCxnSpPr>
          <p:nvPr/>
        </p:nvCxnSpPr>
        <p:spPr>
          <a:xfrm>
            <a:off x="4566635" y="3182923"/>
            <a:ext cx="2972642" cy="3990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Gerade Verbindung 110">
            <a:extLst>
              <a:ext uri="{FF2B5EF4-FFF2-40B4-BE49-F238E27FC236}">
                <a16:creationId xmlns:a16="http://schemas.microsoft.com/office/drawing/2014/main" id="{06ECCEBE-BA8C-1191-85E7-7E933687CC2B}"/>
              </a:ext>
            </a:extLst>
          </p:cNvPr>
          <p:cNvCxnSpPr>
            <a:stCxn id="11" idx="6"/>
            <a:endCxn id="15" idx="2"/>
          </p:cNvCxnSpPr>
          <p:nvPr/>
        </p:nvCxnSpPr>
        <p:spPr>
          <a:xfrm>
            <a:off x="4566635" y="3182923"/>
            <a:ext cx="4833343" cy="18009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3" name="Gerade Verbindung 112">
            <a:extLst>
              <a:ext uri="{FF2B5EF4-FFF2-40B4-BE49-F238E27FC236}">
                <a16:creationId xmlns:a16="http://schemas.microsoft.com/office/drawing/2014/main" id="{DC55E435-A9C3-88B3-6950-F851E4098FB0}"/>
              </a:ext>
            </a:extLst>
          </p:cNvPr>
          <p:cNvCxnSpPr>
            <a:stCxn id="11" idx="6"/>
            <a:endCxn id="7" idx="2"/>
          </p:cNvCxnSpPr>
          <p:nvPr/>
        </p:nvCxnSpPr>
        <p:spPr>
          <a:xfrm flipV="1">
            <a:off x="4566635" y="3182541"/>
            <a:ext cx="5642049" cy="3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Gerade Verbindung 114">
            <a:extLst>
              <a:ext uri="{FF2B5EF4-FFF2-40B4-BE49-F238E27FC236}">
                <a16:creationId xmlns:a16="http://schemas.microsoft.com/office/drawing/2014/main" id="{C94CB54C-5DE3-A1E5-074F-FE684E353E28}"/>
              </a:ext>
            </a:extLst>
          </p:cNvPr>
          <p:cNvCxnSpPr>
            <a:stCxn id="11" idx="6"/>
            <a:endCxn id="9" idx="4"/>
          </p:cNvCxnSpPr>
          <p:nvPr/>
        </p:nvCxnSpPr>
        <p:spPr>
          <a:xfrm flipV="1">
            <a:off x="4566635" y="1825516"/>
            <a:ext cx="2818675" cy="1357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a:extLst>
              <a:ext uri="{FF2B5EF4-FFF2-40B4-BE49-F238E27FC236}">
                <a16:creationId xmlns:a16="http://schemas.microsoft.com/office/drawing/2014/main" id="{A7E53B15-C1D2-FDF3-D0B8-A13A54581DD5}"/>
              </a:ext>
            </a:extLst>
          </p:cNvPr>
          <p:cNvCxnSpPr>
            <a:stCxn id="11" idx="6"/>
            <a:endCxn id="14" idx="3"/>
          </p:cNvCxnSpPr>
          <p:nvPr/>
        </p:nvCxnSpPr>
        <p:spPr>
          <a:xfrm flipV="1">
            <a:off x="4566635" y="2357778"/>
            <a:ext cx="4248827" cy="8251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Gerade Verbindung 86">
            <a:extLst>
              <a:ext uri="{FF2B5EF4-FFF2-40B4-BE49-F238E27FC236}">
                <a16:creationId xmlns:a16="http://schemas.microsoft.com/office/drawing/2014/main" id="{BD08A569-86DF-6285-F93D-5D7C9816935B}"/>
              </a:ext>
            </a:extLst>
          </p:cNvPr>
          <p:cNvCxnSpPr>
            <a:stCxn id="6" idx="6"/>
            <a:endCxn id="10" idx="1"/>
          </p:cNvCxnSpPr>
          <p:nvPr/>
        </p:nvCxnSpPr>
        <p:spPr>
          <a:xfrm flipV="1">
            <a:off x="4754653" y="5027960"/>
            <a:ext cx="760126" cy="3255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Gerade Verbindung 84">
            <a:extLst>
              <a:ext uri="{FF2B5EF4-FFF2-40B4-BE49-F238E27FC236}">
                <a16:creationId xmlns:a16="http://schemas.microsoft.com/office/drawing/2014/main" id="{709FEF09-4EB1-ADA6-9EEB-1E51AEC010F9}"/>
              </a:ext>
            </a:extLst>
          </p:cNvPr>
          <p:cNvCxnSpPr>
            <a:stCxn id="6" idx="7"/>
            <a:endCxn id="8" idx="4"/>
          </p:cNvCxnSpPr>
          <p:nvPr/>
        </p:nvCxnSpPr>
        <p:spPr>
          <a:xfrm flipV="1">
            <a:off x="4515614" y="3098390"/>
            <a:ext cx="1250613" cy="16780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Gerade Verbindung 88">
            <a:extLst>
              <a:ext uri="{FF2B5EF4-FFF2-40B4-BE49-F238E27FC236}">
                <a16:creationId xmlns:a16="http://schemas.microsoft.com/office/drawing/2014/main" id="{53857CC1-307B-D440-7B08-9D45F53FA9F6}"/>
              </a:ext>
            </a:extLst>
          </p:cNvPr>
          <p:cNvCxnSpPr>
            <a:stCxn id="6" idx="6"/>
            <a:endCxn id="16" idx="2"/>
          </p:cNvCxnSpPr>
          <p:nvPr/>
        </p:nvCxnSpPr>
        <p:spPr>
          <a:xfrm flipV="1">
            <a:off x="4754653" y="3581987"/>
            <a:ext cx="2784624" cy="17715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Gerade Verbindung 90">
            <a:extLst>
              <a:ext uri="{FF2B5EF4-FFF2-40B4-BE49-F238E27FC236}">
                <a16:creationId xmlns:a16="http://schemas.microsoft.com/office/drawing/2014/main" id="{60D9F044-014A-B018-C9E1-52C60D730301}"/>
              </a:ext>
            </a:extLst>
          </p:cNvPr>
          <p:cNvCxnSpPr>
            <a:stCxn id="6" idx="6"/>
            <a:endCxn id="13" idx="2"/>
          </p:cNvCxnSpPr>
          <p:nvPr/>
        </p:nvCxnSpPr>
        <p:spPr>
          <a:xfrm>
            <a:off x="4754653" y="5353514"/>
            <a:ext cx="2556184" cy="3016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Gerade Verbindung 92">
            <a:extLst>
              <a:ext uri="{FF2B5EF4-FFF2-40B4-BE49-F238E27FC236}">
                <a16:creationId xmlns:a16="http://schemas.microsoft.com/office/drawing/2014/main" id="{60DAF64A-CD7C-0775-5FDC-A034FD543E2D}"/>
              </a:ext>
            </a:extLst>
          </p:cNvPr>
          <p:cNvCxnSpPr>
            <a:stCxn id="6" idx="6"/>
            <a:endCxn id="15" idx="2"/>
          </p:cNvCxnSpPr>
          <p:nvPr/>
        </p:nvCxnSpPr>
        <p:spPr>
          <a:xfrm flipV="1">
            <a:off x="4754653" y="4983841"/>
            <a:ext cx="4645325" cy="3696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96">
            <a:extLst>
              <a:ext uri="{FF2B5EF4-FFF2-40B4-BE49-F238E27FC236}">
                <a16:creationId xmlns:a16="http://schemas.microsoft.com/office/drawing/2014/main" id="{42BF7145-B87F-3A6B-5DFB-601873650881}"/>
              </a:ext>
            </a:extLst>
          </p:cNvPr>
          <p:cNvCxnSpPr>
            <a:stCxn id="6" idx="6"/>
            <a:endCxn id="7" idx="2"/>
          </p:cNvCxnSpPr>
          <p:nvPr/>
        </p:nvCxnSpPr>
        <p:spPr>
          <a:xfrm flipV="1">
            <a:off x="4754653" y="3182541"/>
            <a:ext cx="5454031" cy="21709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Gerade Verbindung 98">
            <a:extLst>
              <a:ext uri="{FF2B5EF4-FFF2-40B4-BE49-F238E27FC236}">
                <a16:creationId xmlns:a16="http://schemas.microsoft.com/office/drawing/2014/main" id="{8656DE5E-F891-814F-C042-C69CCA26DF23}"/>
              </a:ext>
            </a:extLst>
          </p:cNvPr>
          <p:cNvCxnSpPr>
            <a:stCxn id="6" idx="6"/>
            <a:endCxn id="14" idx="3"/>
          </p:cNvCxnSpPr>
          <p:nvPr/>
        </p:nvCxnSpPr>
        <p:spPr>
          <a:xfrm flipV="1">
            <a:off x="4754653" y="2357778"/>
            <a:ext cx="4060809" cy="29957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Gerade Verbindung 100">
            <a:extLst>
              <a:ext uri="{FF2B5EF4-FFF2-40B4-BE49-F238E27FC236}">
                <a16:creationId xmlns:a16="http://schemas.microsoft.com/office/drawing/2014/main" id="{15132EAC-68E5-76D1-7BCA-13B157573A92}"/>
              </a:ext>
            </a:extLst>
          </p:cNvPr>
          <p:cNvCxnSpPr>
            <a:stCxn id="6" idx="7"/>
            <a:endCxn id="9" idx="4"/>
          </p:cNvCxnSpPr>
          <p:nvPr/>
        </p:nvCxnSpPr>
        <p:spPr>
          <a:xfrm flipV="1">
            <a:off x="4515614" y="1825516"/>
            <a:ext cx="2869696" cy="29509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Gerade Verbindung 64">
            <a:extLst>
              <a:ext uri="{FF2B5EF4-FFF2-40B4-BE49-F238E27FC236}">
                <a16:creationId xmlns:a16="http://schemas.microsoft.com/office/drawing/2014/main" id="{544D2FD5-F881-AFE8-DF3C-F853F9DD9E3F}"/>
              </a:ext>
            </a:extLst>
          </p:cNvPr>
          <p:cNvCxnSpPr>
            <a:stCxn id="12" idx="6"/>
            <a:endCxn id="6" idx="2"/>
          </p:cNvCxnSpPr>
          <p:nvPr/>
        </p:nvCxnSpPr>
        <p:spPr>
          <a:xfrm>
            <a:off x="2860488" y="4839042"/>
            <a:ext cx="261904" cy="5144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Gerade Verbindung 66">
            <a:extLst>
              <a:ext uri="{FF2B5EF4-FFF2-40B4-BE49-F238E27FC236}">
                <a16:creationId xmlns:a16="http://schemas.microsoft.com/office/drawing/2014/main" id="{92E5681C-5658-EBE7-9826-26BD6C4FD665}"/>
              </a:ext>
            </a:extLst>
          </p:cNvPr>
          <p:cNvCxnSpPr>
            <a:stCxn id="12" idx="6"/>
            <a:endCxn id="8" idx="3"/>
          </p:cNvCxnSpPr>
          <p:nvPr/>
        </p:nvCxnSpPr>
        <p:spPr>
          <a:xfrm flipV="1">
            <a:off x="2860488" y="2859351"/>
            <a:ext cx="2328647" cy="19796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Gerade Verbindung 68">
            <a:extLst>
              <a:ext uri="{FF2B5EF4-FFF2-40B4-BE49-F238E27FC236}">
                <a16:creationId xmlns:a16="http://schemas.microsoft.com/office/drawing/2014/main" id="{2C832664-46BB-49E0-EE5D-C1694EDE60D4}"/>
              </a:ext>
            </a:extLst>
          </p:cNvPr>
          <p:cNvCxnSpPr>
            <a:stCxn id="12" idx="6"/>
            <a:endCxn id="10" idx="2"/>
          </p:cNvCxnSpPr>
          <p:nvPr/>
        </p:nvCxnSpPr>
        <p:spPr>
          <a:xfrm>
            <a:off x="2860488" y="4839042"/>
            <a:ext cx="2415252" cy="7660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Gerade Verbindung 70">
            <a:extLst>
              <a:ext uri="{FF2B5EF4-FFF2-40B4-BE49-F238E27FC236}">
                <a16:creationId xmlns:a16="http://schemas.microsoft.com/office/drawing/2014/main" id="{84B5023F-F592-A9F6-64F5-A59860C089C5}"/>
              </a:ext>
            </a:extLst>
          </p:cNvPr>
          <p:cNvCxnSpPr>
            <a:stCxn id="12" idx="6"/>
            <a:endCxn id="13" idx="2"/>
          </p:cNvCxnSpPr>
          <p:nvPr/>
        </p:nvCxnSpPr>
        <p:spPr>
          <a:xfrm>
            <a:off x="2860488" y="4839042"/>
            <a:ext cx="4450349" cy="8161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Gerade Verbindung 72">
            <a:extLst>
              <a:ext uri="{FF2B5EF4-FFF2-40B4-BE49-F238E27FC236}">
                <a16:creationId xmlns:a16="http://schemas.microsoft.com/office/drawing/2014/main" id="{71FDF0D8-F87B-0AD8-E0AB-705864475677}"/>
              </a:ext>
            </a:extLst>
          </p:cNvPr>
          <p:cNvCxnSpPr>
            <a:stCxn id="12" idx="6"/>
            <a:endCxn id="15" idx="2"/>
          </p:cNvCxnSpPr>
          <p:nvPr/>
        </p:nvCxnSpPr>
        <p:spPr>
          <a:xfrm>
            <a:off x="2860488" y="4839042"/>
            <a:ext cx="6539490" cy="1447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Gerade Verbindung 74">
            <a:extLst>
              <a:ext uri="{FF2B5EF4-FFF2-40B4-BE49-F238E27FC236}">
                <a16:creationId xmlns:a16="http://schemas.microsoft.com/office/drawing/2014/main" id="{F93BD0F5-000F-BEEA-01F2-E864CB0A486B}"/>
              </a:ext>
            </a:extLst>
          </p:cNvPr>
          <p:cNvCxnSpPr>
            <a:stCxn id="12" idx="6"/>
            <a:endCxn id="16" idx="2"/>
          </p:cNvCxnSpPr>
          <p:nvPr/>
        </p:nvCxnSpPr>
        <p:spPr>
          <a:xfrm flipV="1">
            <a:off x="2860488" y="3581987"/>
            <a:ext cx="4678789" cy="12570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Gerade Verbindung 76">
            <a:extLst>
              <a:ext uri="{FF2B5EF4-FFF2-40B4-BE49-F238E27FC236}">
                <a16:creationId xmlns:a16="http://schemas.microsoft.com/office/drawing/2014/main" id="{60C2C6CE-885A-C8FE-085F-67ECC139ACB5}"/>
              </a:ext>
            </a:extLst>
          </p:cNvPr>
          <p:cNvCxnSpPr>
            <a:stCxn id="12" idx="6"/>
            <a:endCxn id="7" idx="2"/>
          </p:cNvCxnSpPr>
          <p:nvPr/>
        </p:nvCxnSpPr>
        <p:spPr>
          <a:xfrm flipV="1">
            <a:off x="2860488" y="3182541"/>
            <a:ext cx="7348196" cy="16565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Gerade Verbindung 78">
            <a:extLst>
              <a:ext uri="{FF2B5EF4-FFF2-40B4-BE49-F238E27FC236}">
                <a16:creationId xmlns:a16="http://schemas.microsoft.com/office/drawing/2014/main" id="{76BFA4B8-06F5-3E7D-AE9F-3696C0B5DC97}"/>
              </a:ext>
            </a:extLst>
          </p:cNvPr>
          <p:cNvCxnSpPr>
            <a:stCxn id="12" idx="6"/>
            <a:endCxn id="14" idx="2"/>
          </p:cNvCxnSpPr>
          <p:nvPr/>
        </p:nvCxnSpPr>
        <p:spPr>
          <a:xfrm flipV="1">
            <a:off x="2860488" y="1780687"/>
            <a:ext cx="5715935" cy="30583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Gerade Verbindung 80">
            <a:extLst>
              <a:ext uri="{FF2B5EF4-FFF2-40B4-BE49-F238E27FC236}">
                <a16:creationId xmlns:a16="http://schemas.microsoft.com/office/drawing/2014/main" id="{9BA5328A-9CA1-7504-5804-5C147DC6D149}"/>
              </a:ext>
            </a:extLst>
          </p:cNvPr>
          <p:cNvCxnSpPr>
            <a:stCxn id="12" idx="6"/>
            <a:endCxn id="9" idx="3"/>
          </p:cNvCxnSpPr>
          <p:nvPr/>
        </p:nvCxnSpPr>
        <p:spPr>
          <a:xfrm flipV="1">
            <a:off x="2860488" y="1586477"/>
            <a:ext cx="3947730" cy="32525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Gerade Verbindung 48">
            <a:extLst>
              <a:ext uri="{FF2B5EF4-FFF2-40B4-BE49-F238E27FC236}">
                <a16:creationId xmlns:a16="http://schemas.microsoft.com/office/drawing/2014/main" id="{3867EF11-85A7-5C3C-231A-072D2AE89E5A}"/>
              </a:ext>
            </a:extLst>
          </p:cNvPr>
          <p:cNvCxnSpPr>
            <a:endCxn id="11" idx="2"/>
          </p:cNvCxnSpPr>
          <p:nvPr/>
        </p:nvCxnSpPr>
        <p:spPr>
          <a:xfrm>
            <a:off x="2366298" y="2130306"/>
            <a:ext cx="568076" cy="1052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Gerade Verbindung 40">
            <a:extLst>
              <a:ext uri="{FF2B5EF4-FFF2-40B4-BE49-F238E27FC236}">
                <a16:creationId xmlns:a16="http://schemas.microsoft.com/office/drawing/2014/main" id="{414C88D0-FDA9-359A-0C79-305B8F2FA702}"/>
              </a:ext>
            </a:extLst>
          </p:cNvPr>
          <p:cNvCxnSpPr>
            <a:stCxn id="17" idx="6"/>
            <a:endCxn id="9" idx="2"/>
          </p:cNvCxnSpPr>
          <p:nvPr/>
        </p:nvCxnSpPr>
        <p:spPr>
          <a:xfrm flipV="1">
            <a:off x="2366298" y="1009386"/>
            <a:ext cx="4202881" cy="10710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71CB846A-8E73-788A-1AE0-56F263D23E74}"/>
              </a:ext>
            </a:extLst>
          </p:cNvPr>
          <p:cNvCxnSpPr>
            <a:stCxn id="17" idx="6"/>
            <a:endCxn id="14" idx="2"/>
          </p:cNvCxnSpPr>
          <p:nvPr/>
        </p:nvCxnSpPr>
        <p:spPr>
          <a:xfrm flipV="1">
            <a:off x="2366298" y="1780687"/>
            <a:ext cx="6210125" cy="2997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Gerade Verbindung 46">
            <a:extLst>
              <a:ext uri="{FF2B5EF4-FFF2-40B4-BE49-F238E27FC236}">
                <a16:creationId xmlns:a16="http://schemas.microsoft.com/office/drawing/2014/main" id="{75E566C2-873C-AED4-0422-F2A6AB48B616}"/>
              </a:ext>
            </a:extLst>
          </p:cNvPr>
          <p:cNvCxnSpPr>
            <a:stCxn id="17" idx="6"/>
            <a:endCxn id="7" idx="2"/>
          </p:cNvCxnSpPr>
          <p:nvPr/>
        </p:nvCxnSpPr>
        <p:spPr>
          <a:xfrm>
            <a:off x="2366298" y="2080479"/>
            <a:ext cx="7842386" cy="11020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Gerade Verbindung 50">
            <a:extLst>
              <a:ext uri="{FF2B5EF4-FFF2-40B4-BE49-F238E27FC236}">
                <a16:creationId xmlns:a16="http://schemas.microsoft.com/office/drawing/2014/main" id="{EB93DF38-FCC0-6B93-545A-E0E71BEEEC77}"/>
              </a:ext>
            </a:extLst>
          </p:cNvPr>
          <p:cNvCxnSpPr>
            <a:stCxn id="17" idx="6"/>
            <a:endCxn id="16" idx="2"/>
          </p:cNvCxnSpPr>
          <p:nvPr/>
        </p:nvCxnSpPr>
        <p:spPr>
          <a:xfrm>
            <a:off x="2366298" y="2080479"/>
            <a:ext cx="5172979" cy="15015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Gerade Verbindung 52">
            <a:extLst>
              <a:ext uri="{FF2B5EF4-FFF2-40B4-BE49-F238E27FC236}">
                <a16:creationId xmlns:a16="http://schemas.microsoft.com/office/drawing/2014/main" id="{40080399-D29A-CBA6-CE10-F29FD3574B54}"/>
              </a:ext>
            </a:extLst>
          </p:cNvPr>
          <p:cNvCxnSpPr>
            <a:stCxn id="17" idx="6"/>
            <a:endCxn id="15" idx="2"/>
          </p:cNvCxnSpPr>
          <p:nvPr/>
        </p:nvCxnSpPr>
        <p:spPr>
          <a:xfrm>
            <a:off x="2366298" y="2080479"/>
            <a:ext cx="7033680" cy="29033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Gerade Verbindung 54">
            <a:extLst>
              <a:ext uri="{FF2B5EF4-FFF2-40B4-BE49-F238E27FC236}">
                <a16:creationId xmlns:a16="http://schemas.microsoft.com/office/drawing/2014/main" id="{9DD7F0E8-92FA-1047-9DCB-D115CFBAB438}"/>
              </a:ext>
            </a:extLst>
          </p:cNvPr>
          <p:cNvCxnSpPr>
            <a:stCxn id="17" idx="6"/>
            <a:endCxn id="13" idx="1"/>
          </p:cNvCxnSpPr>
          <p:nvPr/>
        </p:nvCxnSpPr>
        <p:spPr>
          <a:xfrm>
            <a:off x="2366298" y="2080479"/>
            <a:ext cx="5183578" cy="29976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Gerade Verbindung 56">
            <a:extLst>
              <a:ext uri="{FF2B5EF4-FFF2-40B4-BE49-F238E27FC236}">
                <a16:creationId xmlns:a16="http://schemas.microsoft.com/office/drawing/2014/main" id="{E662767C-63CB-7ABE-B44E-DE57F7AD2639}"/>
              </a:ext>
            </a:extLst>
          </p:cNvPr>
          <p:cNvCxnSpPr>
            <a:stCxn id="17" idx="6"/>
            <a:endCxn id="10" idx="1"/>
          </p:cNvCxnSpPr>
          <p:nvPr/>
        </p:nvCxnSpPr>
        <p:spPr>
          <a:xfrm>
            <a:off x="2366298" y="2080479"/>
            <a:ext cx="3148481" cy="29474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Gerade Verbindung 58">
            <a:extLst>
              <a:ext uri="{FF2B5EF4-FFF2-40B4-BE49-F238E27FC236}">
                <a16:creationId xmlns:a16="http://schemas.microsoft.com/office/drawing/2014/main" id="{ADB9F97A-61ED-E3EB-754B-D880DEC8E1DB}"/>
              </a:ext>
            </a:extLst>
          </p:cNvPr>
          <p:cNvCxnSpPr>
            <a:stCxn id="17" idx="5"/>
            <a:endCxn id="6" idx="1"/>
          </p:cNvCxnSpPr>
          <p:nvPr/>
        </p:nvCxnSpPr>
        <p:spPr>
          <a:xfrm>
            <a:off x="2127259" y="2657570"/>
            <a:ext cx="1234172" cy="2118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Gerade Verbindung 60">
            <a:extLst>
              <a:ext uri="{FF2B5EF4-FFF2-40B4-BE49-F238E27FC236}">
                <a16:creationId xmlns:a16="http://schemas.microsoft.com/office/drawing/2014/main" id="{D7130568-6D64-EA18-6EFC-F8109289C596}"/>
              </a:ext>
            </a:extLst>
          </p:cNvPr>
          <p:cNvCxnSpPr>
            <a:stCxn id="17" idx="4"/>
            <a:endCxn id="12" idx="0"/>
          </p:cNvCxnSpPr>
          <p:nvPr/>
        </p:nvCxnSpPr>
        <p:spPr>
          <a:xfrm>
            <a:off x="1550168" y="2896609"/>
            <a:ext cx="494190" cy="11263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Gerade Verbindung 2">
            <a:extLst>
              <a:ext uri="{FF2B5EF4-FFF2-40B4-BE49-F238E27FC236}">
                <a16:creationId xmlns:a16="http://schemas.microsoft.com/office/drawing/2014/main" id="{E8FDAA3E-BC7F-E9EB-2584-68C224240399}"/>
              </a:ext>
            </a:extLst>
          </p:cNvPr>
          <p:cNvCxnSpPr>
            <a:endCxn id="9" idx="2"/>
          </p:cNvCxnSpPr>
          <p:nvPr/>
        </p:nvCxnSpPr>
        <p:spPr>
          <a:xfrm>
            <a:off x="4665288" y="879676"/>
            <a:ext cx="1903891" cy="129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Gerade Verbindung 18">
            <a:extLst>
              <a:ext uri="{FF2B5EF4-FFF2-40B4-BE49-F238E27FC236}">
                <a16:creationId xmlns:a16="http://schemas.microsoft.com/office/drawing/2014/main" id="{FD158A1A-4349-9E90-9966-FE669CF633B9}"/>
              </a:ext>
            </a:extLst>
          </p:cNvPr>
          <p:cNvCxnSpPr>
            <a:endCxn id="14" idx="2"/>
          </p:cNvCxnSpPr>
          <p:nvPr/>
        </p:nvCxnSpPr>
        <p:spPr>
          <a:xfrm>
            <a:off x="4665288" y="879676"/>
            <a:ext cx="3911135" cy="9010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CAC222A5-E35B-896F-1EF4-9DB17C0629DD}"/>
              </a:ext>
            </a:extLst>
          </p:cNvPr>
          <p:cNvCxnSpPr>
            <a:endCxn id="16" idx="1"/>
          </p:cNvCxnSpPr>
          <p:nvPr/>
        </p:nvCxnSpPr>
        <p:spPr>
          <a:xfrm>
            <a:off x="4665288" y="879676"/>
            <a:ext cx="3113028" cy="212521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70BC01D2-0269-5FD0-268E-F9EC2845FAF3}"/>
              </a:ext>
            </a:extLst>
          </p:cNvPr>
          <p:cNvCxnSpPr>
            <a:endCxn id="7" idx="2"/>
          </p:cNvCxnSpPr>
          <p:nvPr/>
        </p:nvCxnSpPr>
        <p:spPr>
          <a:xfrm>
            <a:off x="4665288" y="877829"/>
            <a:ext cx="5543396" cy="230471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0992B672-ECFD-BCB7-434D-77D3FBE764A9}"/>
              </a:ext>
            </a:extLst>
          </p:cNvPr>
          <p:cNvCxnSpPr>
            <a:endCxn id="15" idx="2"/>
          </p:cNvCxnSpPr>
          <p:nvPr/>
        </p:nvCxnSpPr>
        <p:spPr>
          <a:xfrm>
            <a:off x="4665288" y="877829"/>
            <a:ext cx="4734690" cy="410601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E796E2E2-17F7-98AB-6DE5-7868B7D0046F}"/>
              </a:ext>
            </a:extLst>
          </p:cNvPr>
          <p:cNvCxnSpPr>
            <a:stCxn id="5" idx="6"/>
            <a:endCxn id="13" idx="1"/>
          </p:cNvCxnSpPr>
          <p:nvPr/>
        </p:nvCxnSpPr>
        <p:spPr>
          <a:xfrm>
            <a:off x="4665288" y="877829"/>
            <a:ext cx="2884588" cy="4200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Gerade Verbindung 30">
            <a:extLst>
              <a:ext uri="{FF2B5EF4-FFF2-40B4-BE49-F238E27FC236}">
                <a16:creationId xmlns:a16="http://schemas.microsoft.com/office/drawing/2014/main" id="{6C63A767-6F73-2EE9-0F6A-369707292438}"/>
              </a:ext>
            </a:extLst>
          </p:cNvPr>
          <p:cNvCxnSpPr>
            <a:endCxn id="10" idx="0"/>
          </p:cNvCxnSpPr>
          <p:nvPr/>
        </p:nvCxnSpPr>
        <p:spPr>
          <a:xfrm>
            <a:off x="4398380" y="1466129"/>
            <a:ext cx="1693491" cy="332279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Gerade Verbindung 32">
            <a:extLst>
              <a:ext uri="{FF2B5EF4-FFF2-40B4-BE49-F238E27FC236}">
                <a16:creationId xmlns:a16="http://schemas.microsoft.com/office/drawing/2014/main" id="{48AB496A-7F49-7DBA-2D31-C7EF2DBDCD04}"/>
              </a:ext>
            </a:extLst>
          </p:cNvPr>
          <p:cNvCxnSpPr>
            <a:endCxn id="11" idx="0"/>
          </p:cNvCxnSpPr>
          <p:nvPr/>
        </p:nvCxnSpPr>
        <p:spPr>
          <a:xfrm flipH="1">
            <a:off x="3750505" y="1693959"/>
            <a:ext cx="92290" cy="67283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2D7F5E6B-BF38-E967-527A-1D0F67CCF007}"/>
              </a:ext>
            </a:extLst>
          </p:cNvPr>
          <p:cNvCxnSpPr>
            <a:endCxn id="6" idx="0"/>
          </p:cNvCxnSpPr>
          <p:nvPr/>
        </p:nvCxnSpPr>
        <p:spPr>
          <a:xfrm>
            <a:off x="3865944" y="1693959"/>
            <a:ext cx="72579" cy="284342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Gerade Verbindung 36">
            <a:extLst>
              <a:ext uri="{FF2B5EF4-FFF2-40B4-BE49-F238E27FC236}">
                <a16:creationId xmlns:a16="http://schemas.microsoft.com/office/drawing/2014/main" id="{4432E05A-9C5F-BC89-62AC-C7926F4C4E58}"/>
              </a:ext>
            </a:extLst>
          </p:cNvPr>
          <p:cNvCxnSpPr>
            <a:stCxn id="5" idx="2"/>
            <a:endCxn id="17" idx="7"/>
          </p:cNvCxnSpPr>
          <p:nvPr/>
        </p:nvCxnSpPr>
        <p:spPr>
          <a:xfrm flipH="1">
            <a:off x="2127259" y="877829"/>
            <a:ext cx="905768" cy="62555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47225449-25C6-32B4-E1AC-456A9CEBDF3C}"/>
              </a:ext>
            </a:extLst>
          </p:cNvPr>
          <p:cNvCxnSpPr>
            <a:stCxn id="5" idx="3"/>
            <a:endCxn id="12" idx="0"/>
          </p:cNvCxnSpPr>
          <p:nvPr/>
        </p:nvCxnSpPr>
        <p:spPr>
          <a:xfrm flipH="1">
            <a:off x="2044358" y="1454920"/>
            <a:ext cx="1227708" cy="256799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Oval 4">
            <a:hlinkClick r:id="" action="ppaction://hlinkshowjump?jump=nextslide"/>
            <a:extLst>
              <a:ext uri="{FF2B5EF4-FFF2-40B4-BE49-F238E27FC236}">
                <a16:creationId xmlns:a16="http://schemas.microsoft.com/office/drawing/2014/main" id="{FAAF2B9F-99E3-BF85-C9E9-A2E63A0054EF}"/>
              </a:ext>
            </a:extLst>
          </p:cNvPr>
          <p:cNvSpPr/>
          <p:nvPr/>
        </p:nvSpPr>
        <p:spPr>
          <a:xfrm>
            <a:off x="3033027" y="6169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6" name="Oval 5">
            <a:hlinkClick r:id="rId2" action="ppaction://hlinksldjump"/>
            <a:extLst>
              <a:ext uri="{FF2B5EF4-FFF2-40B4-BE49-F238E27FC236}">
                <a16:creationId xmlns:a16="http://schemas.microsoft.com/office/drawing/2014/main" id="{5AC502D1-30DB-A6A5-5560-E89570A500AB}"/>
              </a:ext>
            </a:extLst>
          </p:cNvPr>
          <p:cNvSpPr/>
          <p:nvPr/>
        </p:nvSpPr>
        <p:spPr>
          <a:xfrm>
            <a:off x="3122392" y="453738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7" name="Oval 6">
            <a:hlinkClick r:id="rId3" action="ppaction://hlinksldjump"/>
            <a:extLst>
              <a:ext uri="{FF2B5EF4-FFF2-40B4-BE49-F238E27FC236}">
                <a16:creationId xmlns:a16="http://schemas.microsoft.com/office/drawing/2014/main" id="{63533FBC-2833-7A99-3BDE-4973138CC4B3}"/>
              </a:ext>
            </a:extLst>
          </p:cNvPr>
          <p:cNvSpPr/>
          <p:nvPr/>
        </p:nvSpPr>
        <p:spPr>
          <a:xfrm>
            <a:off x="10208684" y="2366410"/>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8" name="Oval 7">
            <a:hlinkClick r:id="rId4" action="ppaction://hlinksldjump"/>
            <a:extLst>
              <a:ext uri="{FF2B5EF4-FFF2-40B4-BE49-F238E27FC236}">
                <a16:creationId xmlns:a16="http://schemas.microsoft.com/office/drawing/2014/main" id="{3A47A64E-F290-4E0D-8B8C-883048E38BD3}"/>
              </a:ext>
            </a:extLst>
          </p:cNvPr>
          <p:cNvSpPr/>
          <p:nvPr/>
        </p:nvSpPr>
        <p:spPr>
          <a:xfrm>
            <a:off x="4950096" y="146612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9" name="Oval 8">
            <a:hlinkClick r:id="rId5" action="ppaction://hlinksldjump"/>
            <a:extLst>
              <a:ext uri="{FF2B5EF4-FFF2-40B4-BE49-F238E27FC236}">
                <a16:creationId xmlns:a16="http://schemas.microsoft.com/office/drawing/2014/main" id="{5A3B029A-60C2-1D57-BCAF-1E35AEAD47AA}"/>
              </a:ext>
            </a:extLst>
          </p:cNvPr>
          <p:cNvSpPr/>
          <p:nvPr/>
        </p:nvSpPr>
        <p:spPr>
          <a:xfrm>
            <a:off x="6569179" y="193255"/>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Physik</a:t>
            </a:r>
          </a:p>
        </p:txBody>
      </p:sp>
      <p:sp>
        <p:nvSpPr>
          <p:cNvPr id="10" name="Oval 9">
            <a:hlinkClick r:id="rId6" action="ppaction://hlinksldjump"/>
            <a:extLst>
              <a:ext uri="{FF2B5EF4-FFF2-40B4-BE49-F238E27FC236}">
                <a16:creationId xmlns:a16="http://schemas.microsoft.com/office/drawing/2014/main" id="{AB3B19D4-B290-D3C4-AAD2-3450CEE64121}"/>
              </a:ext>
            </a:extLst>
          </p:cNvPr>
          <p:cNvSpPr/>
          <p:nvPr/>
        </p:nvSpPr>
        <p:spPr>
          <a:xfrm>
            <a:off x="5275740" y="4788921"/>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Biologie &amp; Umwelt-bildung</a:t>
            </a:r>
          </a:p>
        </p:txBody>
      </p:sp>
      <p:sp>
        <p:nvSpPr>
          <p:cNvPr id="11" name="Oval 10">
            <a:hlinkClick r:id="rId7" action="ppaction://hlinksldjump"/>
            <a:extLst>
              <a:ext uri="{FF2B5EF4-FFF2-40B4-BE49-F238E27FC236}">
                <a16:creationId xmlns:a16="http://schemas.microsoft.com/office/drawing/2014/main" id="{90046772-5B9B-FF60-8929-11D18CA890B4}"/>
              </a:ext>
            </a:extLst>
          </p:cNvPr>
          <p:cNvSpPr/>
          <p:nvPr/>
        </p:nvSpPr>
        <p:spPr>
          <a:xfrm>
            <a:off x="2934374" y="2366792"/>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Geschichte &amp; Politische Bildung</a:t>
            </a:r>
          </a:p>
        </p:txBody>
      </p:sp>
      <p:sp>
        <p:nvSpPr>
          <p:cNvPr id="12" name="Oval 11">
            <a:hlinkClick r:id="rId8" action="ppaction://hlinksldjump"/>
            <a:extLst>
              <a:ext uri="{FF2B5EF4-FFF2-40B4-BE49-F238E27FC236}">
                <a16:creationId xmlns:a16="http://schemas.microsoft.com/office/drawing/2014/main" id="{62DDDF7D-6FF6-3E4D-AD35-4AD117F3B6BB}"/>
              </a:ext>
            </a:extLst>
          </p:cNvPr>
          <p:cNvSpPr/>
          <p:nvPr/>
        </p:nvSpPr>
        <p:spPr>
          <a:xfrm>
            <a:off x="1228227" y="4022911"/>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3" name="Oval 12">
            <a:hlinkClick r:id="rId9" action="ppaction://hlinksldjump"/>
            <a:extLst>
              <a:ext uri="{FF2B5EF4-FFF2-40B4-BE49-F238E27FC236}">
                <a16:creationId xmlns:a16="http://schemas.microsoft.com/office/drawing/2014/main" id="{B255CA24-C04E-8C22-D0FF-3621064BF925}"/>
              </a:ext>
            </a:extLst>
          </p:cNvPr>
          <p:cNvSpPr/>
          <p:nvPr/>
        </p:nvSpPr>
        <p:spPr>
          <a:xfrm>
            <a:off x="7310837" y="4839041"/>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Musik</a:t>
            </a:r>
          </a:p>
        </p:txBody>
      </p:sp>
      <p:sp>
        <p:nvSpPr>
          <p:cNvPr id="14" name="Oval 13">
            <a:hlinkClick r:id="rId10" action="ppaction://hlinksldjump"/>
            <a:extLst>
              <a:ext uri="{FF2B5EF4-FFF2-40B4-BE49-F238E27FC236}">
                <a16:creationId xmlns:a16="http://schemas.microsoft.com/office/drawing/2014/main" id="{D620A219-6FF4-E506-35DA-898F7162E892}"/>
              </a:ext>
            </a:extLst>
          </p:cNvPr>
          <p:cNvSpPr/>
          <p:nvPr/>
        </p:nvSpPr>
        <p:spPr>
          <a:xfrm>
            <a:off x="8576423" y="96455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5" name="Oval 14">
            <a:hlinkClick r:id="rId11" action="ppaction://hlinksldjump"/>
            <a:extLst>
              <a:ext uri="{FF2B5EF4-FFF2-40B4-BE49-F238E27FC236}">
                <a16:creationId xmlns:a16="http://schemas.microsoft.com/office/drawing/2014/main" id="{4DCCEFB2-E607-B318-64C2-0BDA480C56D8}"/>
              </a:ext>
            </a:extLst>
          </p:cNvPr>
          <p:cNvSpPr/>
          <p:nvPr/>
        </p:nvSpPr>
        <p:spPr>
          <a:xfrm>
            <a:off x="9399978" y="4167710"/>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6" name="Oval 15">
            <a:hlinkClick r:id="rId12" action="ppaction://hlinksldjump"/>
            <a:extLst>
              <a:ext uri="{FF2B5EF4-FFF2-40B4-BE49-F238E27FC236}">
                <a16:creationId xmlns:a16="http://schemas.microsoft.com/office/drawing/2014/main" id="{66F6934F-692E-6313-2DB7-8A8F9B198AB6}"/>
              </a:ext>
            </a:extLst>
          </p:cNvPr>
          <p:cNvSpPr/>
          <p:nvPr/>
        </p:nvSpPr>
        <p:spPr>
          <a:xfrm>
            <a:off x="7539277" y="276585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Bewegung &amp; Sport</a:t>
            </a:r>
          </a:p>
        </p:txBody>
      </p:sp>
      <p:sp>
        <p:nvSpPr>
          <p:cNvPr id="17" name="Oval 16">
            <a:hlinkClick r:id="rId13" action="ppaction://hlinksldjump"/>
            <a:extLst>
              <a:ext uri="{FF2B5EF4-FFF2-40B4-BE49-F238E27FC236}">
                <a16:creationId xmlns:a16="http://schemas.microsoft.com/office/drawing/2014/main" id="{8FD7EB06-A350-3A7B-1274-436112E94BB5}"/>
              </a:ext>
            </a:extLst>
          </p:cNvPr>
          <p:cNvSpPr/>
          <p:nvPr/>
        </p:nvSpPr>
        <p:spPr>
          <a:xfrm>
            <a:off x="734037" y="126434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cxnSp>
        <p:nvCxnSpPr>
          <p:cNvPr id="21" name="Gerade Verbindung 20">
            <a:extLst>
              <a:ext uri="{FF2B5EF4-FFF2-40B4-BE49-F238E27FC236}">
                <a16:creationId xmlns:a16="http://schemas.microsoft.com/office/drawing/2014/main" id="{F3F00A94-F144-4505-5473-6F2F9F1C98EC}"/>
              </a:ext>
            </a:extLst>
          </p:cNvPr>
          <p:cNvCxnSpPr>
            <a:stCxn id="5" idx="6"/>
            <a:endCxn id="8" idx="0"/>
          </p:cNvCxnSpPr>
          <p:nvPr/>
        </p:nvCxnSpPr>
        <p:spPr>
          <a:xfrm>
            <a:off x="4665288" y="877829"/>
            <a:ext cx="1100939" cy="588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Gerade Verbindung 44">
            <a:extLst>
              <a:ext uri="{FF2B5EF4-FFF2-40B4-BE49-F238E27FC236}">
                <a16:creationId xmlns:a16="http://schemas.microsoft.com/office/drawing/2014/main" id="{C3F12454-EFB9-7EF3-E7EA-E8F233C76BE8}"/>
              </a:ext>
            </a:extLst>
          </p:cNvPr>
          <p:cNvCxnSpPr>
            <a:stCxn id="17" idx="6"/>
            <a:endCxn id="8" idx="2"/>
          </p:cNvCxnSpPr>
          <p:nvPr/>
        </p:nvCxnSpPr>
        <p:spPr>
          <a:xfrm>
            <a:off x="2366298" y="2080479"/>
            <a:ext cx="2583798" cy="201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Gerade Verbindung 62">
            <a:extLst>
              <a:ext uri="{FF2B5EF4-FFF2-40B4-BE49-F238E27FC236}">
                <a16:creationId xmlns:a16="http://schemas.microsoft.com/office/drawing/2014/main" id="{FF80FAD7-15D4-5072-51EB-F807DD45BF85}"/>
              </a:ext>
            </a:extLst>
          </p:cNvPr>
          <p:cNvCxnSpPr>
            <a:stCxn id="12" idx="7"/>
            <a:endCxn id="11" idx="3"/>
          </p:cNvCxnSpPr>
          <p:nvPr/>
        </p:nvCxnSpPr>
        <p:spPr>
          <a:xfrm flipV="1">
            <a:off x="2621449" y="3760014"/>
            <a:ext cx="551964" cy="5019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Gerade Verbindung 82">
            <a:extLst>
              <a:ext uri="{FF2B5EF4-FFF2-40B4-BE49-F238E27FC236}">
                <a16:creationId xmlns:a16="http://schemas.microsoft.com/office/drawing/2014/main" id="{7EDFCB5C-C9B3-8DC3-D9BA-F02E2FB7E0A0}"/>
              </a:ext>
            </a:extLst>
          </p:cNvPr>
          <p:cNvCxnSpPr>
            <a:stCxn id="6" idx="0"/>
            <a:endCxn id="11" idx="4"/>
          </p:cNvCxnSpPr>
          <p:nvPr/>
        </p:nvCxnSpPr>
        <p:spPr>
          <a:xfrm flipH="1" flipV="1">
            <a:off x="3750505" y="3999053"/>
            <a:ext cx="188018" cy="5383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Gerade Verbindung 152">
            <a:extLst>
              <a:ext uri="{FF2B5EF4-FFF2-40B4-BE49-F238E27FC236}">
                <a16:creationId xmlns:a16="http://schemas.microsoft.com/office/drawing/2014/main" id="{BEF48A64-F8D0-F4B5-75D2-D06F1760F2B5}"/>
              </a:ext>
            </a:extLst>
          </p:cNvPr>
          <p:cNvCxnSpPr>
            <a:stCxn id="16" idx="6"/>
            <a:endCxn id="15" idx="0"/>
          </p:cNvCxnSpPr>
          <p:nvPr/>
        </p:nvCxnSpPr>
        <p:spPr>
          <a:xfrm>
            <a:off x="9171538" y="3581987"/>
            <a:ext cx="1044571" cy="5857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F1DFB6C3-2BB1-47DC-E491-417ABBC2FF78}"/>
              </a:ext>
            </a:extLst>
          </p:cNvPr>
          <p:cNvSpPr/>
          <p:nvPr/>
        </p:nvSpPr>
        <p:spPr>
          <a:xfrm>
            <a:off x="4506639" y="3299652"/>
            <a:ext cx="2914454" cy="1329716"/>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36000" rIns="0" bIns="36000" rtlCol="0" anchor="ctr"/>
          <a:lstStyle/>
          <a:p>
            <a:pPr algn="ctr"/>
            <a:r>
              <a:rPr lang="de-AT" b="1" dirty="0"/>
              <a:t>übergreifendes Thema Entrepreneurship Education</a:t>
            </a:r>
          </a:p>
        </p:txBody>
      </p:sp>
      <p:sp>
        <p:nvSpPr>
          <p:cNvPr id="2" name="Fußzeilenplatzhalter 1">
            <a:extLst>
              <a:ext uri="{FF2B5EF4-FFF2-40B4-BE49-F238E27FC236}">
                <a16:creationId xmlns:a16="http://schemas.microsoft.com/office/drawing/2014/main" id="{40691A8C-3353-54E1-1135-F3AFBFC3255A}"/>
              </a:ext>
            </a:extLst>
          </p:cNvPr>
          <p:cNvSpPr>
            <a:spLocks noGrp="1"/>
          </p:cNvSpPr>
          <p:nvPr>
            <p:ph type="ftr" sz="quarter" idx="11"/>
          </p:nvPr>
        </p:nvSpPr>
        <p:spPr/>
        <p:txBody>
          <a:bodyPr/>
          <a:lstStyle/>
          <a:p>
            <a:r>
              <a:rPr lang="de-AT"/>
              <a:t>Lernnetz© zur Marktwoche | ifte.at</a:t>
            </a:r>
            <a:endParaRPr lang="de-AT" dirty="0"/>
          </a:p>
        </p:txBody>
      </p:sp>
    </p:spTree>
    <p:extLst>
      <p:ext uri="{BB962C8B-B14F-4D97-AF65-F5344CB8AC3E}">
        <p14:creationId xmlns:p14="http://schemas.microsoft.com/office/powerpoint/2010/main" val="4087949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Biologie &amp; Umwelt-bildung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5"/>
            <a:ext cx="8697600" cy="15444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Durch Wissen, emotionale Zugänge und Naturerfahrungen wird eine Einschätzung der Wirkungen menschlicher Handlungen ermöglicht, Bewusstsein für den Biotop- und Artenschutz geschaffen und ein ethisch begründeter und verantwortungsvoller Umgang mit der Umwelt gefördert.</a:t>
            </a:r>
          </a:p>
          <a:p>
            <a:pPr marL="285750" indent="-285750">
              <a:lnSpc>
                <a:spcPts val="1780"/>
              </a:lnSpc>
              <a:spcAft>
                <a:spcPts val="600"/>
              </a:spcAft>
              <a:buFont typeface="Arial" panose="020B0604020202020204" pitchFamily="34" charset="0"/>
              <a:buChar char="•"/>
            </a:pPr>
            <a:r>
              <a:rPr lang="de-AT" sz="1400" dirty="0"/>
              <a:t>Den Schülerinnen und Schülern sind ausgehend von ihren individuellen Erfahrungen, Vorstellungen und Lernvoraussetzungen vielfältige und differenzierende Lerngelegenheiten zur aktiven Auseinandersetzung mit Fachinhalten sowie Denk- und Arbeitsweisen der Biologie anzubieten.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399"/>
            <a:ext cx="5688000" cy="370800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aus der Biologie, die Lösungen für Probleme geschaffen haben (z. B. im Bereich Nachhaltigkeit, Ideen, die Natur und Tiere schützen) können thematisiert werden. (</a:t>
            </a:r>
            <a:r>
              <a:rPr lang="de-AT" dirty="0">
                <a:hlinkClick r:id="rId2" action="ppaction://hlinksldjump"/>
              </a:rPr>
              <a:t>M - Einstieg, Erfindungen, Entrepreneurship</a:t>
            </a:r>
            <a:r>
              <a:rPr lang="de-AT" dirty="0"/>
              <a:t>)</a:t>
            </a:r>
          </a:p>
          <a:p>
            <a:r>
              <a:rPr lang="de-AT" dirty="0"/>
              <a:t>Beim gesamten Design </a:t>
            </a:r>
            <a:r>
              <a:rPr lang="de-AT" dirty="0" err="1"/>
              <a:t>Thinking</a:t>
            </a:r>
            <a:r>
              <a:rPr lang="de-AT" dirty="0"/>
              <a:t>-Prozess wird immer wieder auf die Natur sowie auf Nachhaltigkeit und einen verantwortungsvollen Umgang mit dem Planeten hingewiesen. Z. B. welche Materialien verwendet werden; aber auch, ob das Produkt für ein Tier oder für eine Pflanze entwickelt wird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a:t>
            </a:r>
          </a:p>
          <a:p>
            <a:r>
              <a:rPr lang="de-AT" dirty="0"/>
              <a:t>Auch für das Produkt oder die Dienstleistung selbst kann Biologie eine Rolle spielen: z. B. Produkte, die aus Pflanzen oder für Pflanzen hergestellt werden; ein Theaterstück, wo Themen wie Natur oder Nachhaltigkeit behandelt werden. (</a:t>
            </a:r>
            <a:r>
              <a:rPr lang="de-AT" dirty="0">
                <a:hlinkClick r:id="rId5" action="ppaction://hlinksldjump"/>
              </a:rPr>
              <a:t>M - Produkt herstellen, Dienstleistung vorbereiten</a:t>
            </a:r>
            <a:r>
              <a:rPr lang="de-AT" dirty="0"/>
              <a:t>)</a:t>
            </a:r>
          </a:p>
        </p:txBody>
      </p:sp>
      <p:sp>
        <p:nvSpPr>
          <p:cNvPr id="4" name="Interaktive Schaltfläche: Erste Folie 3">
            <a:hlinkClick r:id="rId6" action="ppaction://hlinksldjump" highlightClick="1"/>
            <a:extLst>
              <a:ext uri="{FF2B5EF4-FFF2-40B4-BE49-F238E27FC236}">
                <a16:creationId xmlns:a16="http://schemas.microsoft.com/office/drawing/2014/main" id="{C324C67E-441E-59C1-D27E-F415DE7D7BD2}"/>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1BAEA2DC-EB8F-BEA0-42DF-3B7950ED17EE}"/>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0641479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36000" rIns="0" rtlCol="0" anchor="ctr"/>
          <a:lstStyle/>
          <a:p>
            <a:pPr algn="ctr"/>
            <a:r>
              <a:rPr lang="de-AT" sz="8800" b="1" dirty="0"/>
              <a:t>Geschichte &amp; Politische 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8791200" cy="13140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Folgende didaktische Prinzipien sind zu berücksichtigen: Gegenwarts- und Zukunftsbezug, Lebensweltbezug und Subjektorientierung, Inter- und Transkulturalität, Problemorientierung, exemplarisches Lernen, Handlungsorientierung, Multiperspektivität und Kontroversität sowie Wissenschaftsorientierung.</a:t>
            </a:r>
          </a:p>
          <a:p>
            <a:pPr marL="285750" indent="-285750">
              <a:lnSpc>
                <a:spcPts val="1780"/>
              </a:lnSpc>
              <a:spcAft>
                <a:spcPts val="600"/>
              </a:spcAft>
              <a:buFont typeface="Arial" panose="020B0604020202020204" pitchFamily="34" charset="0"/>
              <a:buChar char="•"/>
            </a:pPr>
            <a:r>
              <a:rPr lang="de-AT" sz="1400" dirty="0"/>
              <a:t>Es sollten dabei vor allem Fragen berücksichtigt werden, die Veränderungen in der Zeit betreffen (u. a. zu Kontinuität, Wandel).</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5655600" cy="2467214"/>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die die Welt verändert haben, können thematisiert werden. Welche Erfindungen verwenden wir z. B. bis heute, die vor langer Zeit gemacht wurden? Welche Erfindungen haben zu großen Veränderungen geführt? z. B. Eisenbahn, Kanalisation. Wie kam es zu diesen Erfindungen / Veränderungen? (</a:t>
            </a:r>
            <a:r>
              <a:rPr lang="de-AT" dirty="0">
                <a:hlinkClick r:id="rId2" action="ppaction://hlinksldjump"/>
              </a:rPr>
              <a:t>M - Einstieg, Erfindungen, Entrepreneurship</a:t>
            </a:r>
            <a:r>
              <a:rPr lang="de-AT" dirty="0"/>
              <a:t>)</a:t>
            </a:r>
          </a:p>
          <a:p>
            <a:r>
              <a:rPr lang="de-AT" dirty="0"/>
              <a:t>Das Produkt oder die Dienstleistung selbst kann einen geschichtlichen Bezug aufweisen. (z. B. Geschichte der Region oder Theaterstück zu einem gesellschaftsrelevanten Thema) (</a:t>
            </a:r>
            <a:r>
              <a:rPr lang="de-AT" dirty="0">
                <a:hlinkClick r:id="rId3" action="ppaction://hlinksldjump"/>
              </a:rPr>
              <a:t>M - Produkt herstellen, Dienstleistung vorbereiten</a:t>
            </a:r>
            <a:r>
              <a:rPr lang="de-AT" dirty="0"/>
              <a:t>)</a:t>
            </a:r>
          </a:p>
        </p:txBody>
      </p:sp>
      <p:sp>
        <p:nvSpPr>
          <p:cNvPr id="4" name="Fußzeilenplatzhalter 3">
            <a:extLst>
              <a:ext uri="{FF2B5EF4-FFF2-40B4-BE49-F238E27FC236}">
                <a16:creationId xmlns:a16="http://schemas.microsoft.com/office/drawing/2014/main" id="{DFCDBC34-1E69-4B60-345B-4364A6E792B6}"/>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8525374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3600" b="1" dirty="0"/>
              <a:t>Geschichte &amp; Politische 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8789683" cy="1313116"/>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Folgende didaktische Prinzipien sind zu berücksichtigen: Gegenwarts- und Zukunftsbezug, Lebensweltbezug und Subjektorientierung, Inter- und Transkulturalität, Problemorientierung, exemplarisches Lernen, Handlungsorientierung, Multiperspektivität und Kontroversität sowie Wissenschaftsorientierung.</a:t>
            </a:r>
          </a:p>
          <a:p>
            <a:pPr marL="285750" indent="-285750">
              <a:lnSpc>
                <a:spcPts val="1780"/>
              </a:lnSpc>
              <a:spcAft>
                <a:spcPts val="600"/>
              </a:spcAft>
              <a:buFont typeface="Arial" panose="020B0604020202020204" pitchFamily="34" charset="0"/>
              <a:buChar char="•"/>
            </a:pPr>
            <a:r>
              <a:rPr lang="de-AT" sz="1400" dirty="0"/>
              <a:t>Es sollten dabei vor allem Fragen berücksichtigt werden, die Veränderungen in der Zeit betreffen (u. a. zu Kontinuität, Wandel).</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5655600" cy="2467214"/>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die die Welt verändert haben, können thematisiert werden. Welche Erfindungen verwenden wir z. B. bis heute, die vor langer Zeit gemacht wurden? Welche Erfindungen haben zu großen Veränderungen geführt? z. B. Eisenbahn, Kanalisation. Wie kam es zu diesen Erfindungen / Veränderungen? (</a:t>
            </a:r>
            <a:r>
              <a:rPr lang="de-AT" dirty="0">
                <a:hlinkClick r:id="rId2" action="ppaction://hlinksldjump"/>
              </a:rPr>
              <a:t>M - Einstieg, Erfindungen, Entrepreneurship</a:t>
            </a:r>
            <a:r>
              <a:rPr lang="de-AT" dirty="0"/>
              <a:t>)</a:t>
            </a:r>
          </a:p>
          <a:p>
            <a:r>
              <a:rPr lang="de-AT" dirty="0"/>
              <a:t>Das Produkt oder die Dienstleistung selbst kann einen geschichtlichen Bezug aufweisen. (z. B. Geschichte der Region oder Theaterstück zu einem gesellschaftsrelevanten Thema) (</a:t>
            </a:r>
            <a:r>
              <a:rPr lang="de-AT" dirty="0">
                <a:hlinkClick r:id="rId3" action="ppaction://hlinksldjump"/>
              </a:rPr>
              <a:t>M - Produkt herstellen, Dienstleistung vorbereiten</a:t>
            </a:r>
            <a:r>
              <a:rPr lang="de-AT" dirty="0"/>
              <a:t>)</a:t>
            </a:r>
          </a:p>
        </p:txBody>
      </p:sp>
      <p:sp>
        <p:nvSpPr>
          <p:cNvPr id="4" name="Fußzeilenplatzhalter 3">
            <a:extLst>
              <a:ext uri="{FF2B5EF4-FFF2-40B4-BE49-F238E27FC236}">
                <a16:creationId xmlns:a16="http://schemas.microsoft.com/office/drawing/2014/main" id="{CAB178ED-DBAD-B2AD-D156-12EB637A8542}"/>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9064564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3600" b="1" dirty="0"/>
              <a:t>Geschichte &amp; Politische 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8791200" cy="13140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Folgende didaktische Prinzipien sind zu berücksichtigen: Gegenwarts- und Zukunftsbezug, Lebensweltbezug und Subjektorientierung, Inter- und Transkulturalität, Problemorientierung, exemplarisches Lernen, Handlungsorientierung, Multiperspektivität und Kontroversität sowie Wissenschaftsorientierung.</a:t>
            </a:r>
          </a:p>
          <a:p>
            <a:pPr marL="285750" indent="-285750">
              <a:lnSpc>
                <a:spcPts val="1780"/>
              </a:lnSpc>
              <a:spcAft>
                <a:spcPts val="600"/>
              </a:spcAft>
              <a:buFont typeface="Arial" panose="020B0604020202020204" pitchFamily="34" charset="0"/>
              <a:buChar char="•"/>
            </a:pPr>
            <a:r>
              <a:rPr lang="de-AT" sz="1400" dirty="0"/>
              <a:t>Es sollten dabei vor allem Fragen berücksichtigt werden, die Veränderungen in der Zeit betreffen (u. a. zu Kontinuität, Wandel).</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5657342" cy="2467214"/>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Wichtige Erfindungen / Entdeckungen, die die Welt verändert haben, können thematisiert werden. Welche Erfindungen verwenden wir z. B. bis heute, die vor langer Zeit gemacht wurden? Welche Erfindungen haben zu großen Veränderungen geführt? z. B. Eisenbahn, Kanalisation. Wie kam es zu diesen Erfindungen / Veränderungen? (</a:t>
            </a:r>
            <a:r>
              <a:rPr lang="de-AT" dirty="0">
                <a:hlinkClick r:id="rId2" action="ppaction://hlinksldjump"/>
              </a:rPr>
              <a:t>M - Einstieg, Erfindungen, Entrepreneurship</a:t>
            </a:r>
            <a:r>
              <a:rPr lang="de-AT" dirty="0"/>
              <a:t>)</a:t>
            </a:r>
          </a:p>
          <a:p>
            <a:r>
              <a:rPr lang="de-AT" dirty="0"/>
              <a:t>Das Produkt oder die Dienstleistung selbst kann einen geschichtlichen Bezug aufweisen. (z. B. Geschichte der Region oder Theaterstück zu einem gesellschaftsrelevanten Thema) (</a:t>
            </a:r>
            <a:r>
              <a:rPr lang="de-AT" dirty="0">
                <a:hlinkClick r:id="rId3" action="ppaction://hlinksldjump"/>
              </a:rPr>
              <a:t>M - Produkt herstellen, Dienstleistung vorbereiten</a:t>
            </a:r>
            <a:r>
              <a:rPr lang="de-AT" dirty="0"/>
              <a:t>)</a:t>
            </a:r>
          </a:p>
        </p:txBody>
      </p:sp>
      <p:sp>
        <p:nvSpPr>
          <p:cNvPr id="4" name="Interaktive Schaltfläche: Erste Folie 3">
            <a:hlinkClick r:id="rId4" action="ppaction://hlinksldjump" highlightClick="1"/>
            <a:extLst>
              <a:ext uri="{FF2B5EF4-FFF2-40B4-BE49-F238E27FC236}">
                <a16:creationId xmlns:a16="http://schemas.microsoft.com/office/drawing/2014/main" id="{AB06359A-D60F-2694-0B98-FB32AC697127}"/>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481DB5F9-14D2-3C9A-D447-E1E83EAE91AC}"/>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859953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36000" rIns="0" rtlCol="0" anchor="ctr"/>
          <a:lstStyle/>
          <a:p>
            <a:pPr algn="ctr"/>
            <a:r>
              <a:rPr lang="de-AT" sz="8800" b="1" dirty="0"/>
              <a:t>Geografie &amp; </a:t>
            </a:r>
            <a:r>
              <a:rPr lang="de-AT" sz="8800" b="1" dirty="0" err="1"/>
              <a:t>wirtschaft-liche</a:t>
            </a:r>
            <a:r>
              <a:rPr lang="de-AT" sz="8800" b="1" dirty="0"/>
              <a:t> 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8791200" cy="37764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err="1"/>
              <a:t>Für</a:t>
            </a:r>
            <a:r>
              <a:rPr lang="de-AT" sz="1400" dirty="0"/>
              <a:t> positive </a:t>
            </a:r>
            <a:r>
              <a:rPr lang="de-AT" sz="1400" dirty="0" err="1"/>
              <a:t>zukünftige</a:t>
            </a:r>
            <a:r>
              <a:rPr lang="de-AT" sz="1400" dirty="0"/>
              <a:t> Entwicklungen sind innovative Ansätze des Denkens und Handelns, insbesondere beim Wirtschaften von allen gefordert. Im Unterricht sollen diese Ansätze erörtert, diskutiert, entwickelt und – wo immer möglich – handelnd ausprobiert werden.</a:t>
            </a:r>
          </a:p>
          <a:p>
            <a:pPr marL="285750" indent="-285750">
              <a:lnSpc>
                <a:spcPts val="1780"/>
              </a:lnSpc>
              <a:spcAft>
                <a:spcPts val="600"/>
              </a:spcAft>
              <a:buFont typeface="Arial" panose="020B0604020202020204" pitchFamily="34" charset="0"/>
              <a:buChar char="•"/>
            </a:pPr>
            <a:r>
              <a:rPr lang="de-AT" sz="1400" dirty="0"/>
              <a:t>Entrepreneurship Education wird verankert durch die Stärkung der Kreativität, der Eigeninitiative und der Erfahrung der Möglichkeit, Wirtschaft und Gesellschaft aktiv mitzugestalten.</a:t>
            </a:r>
          </a:p>
          <a:p>
            <a:pPr marL="285750" indent="-285750">
              <a:lnSpc>
                <a:spcPts val="1780"/>
              </a:lnSpc>
              <a:spcAft>
                <a:spcPts val="600"/>
              </a:spcAft>
              <a:buFont typeface="Arial" panose="020B0604020202020204" pitchFamily="34" charset="0"/>
              <a:buChar char="•"/>
            </a:pPr>
            <a:r>
              <a:rPr lang="de-AT" sz="1400" dirty="0"/>
              <a:t>Vernetzung und Märkte: Marktbeziehungen sind durch ein Aufeinandertreffen von Angebot und Nachfrage charakterisiert, dadurch entsteht ein Preis.</a:t>
            </a:r>
          </a:p>
          <a:p>
            <a:pPr marL="285750" indent="-285750">
              <a:lnSpc>
                <a:spcPts val="1780"/>
              </a:lnSpc>
              <a:spcAft>
                <a:spcPts val="600"/>
              </a:spcAft>
              <a:buFont typeface="Arial" panose="020B0604020202020204" pitchFamily="34" charset="0"/>
              <a:buChar char="•"/>
            </a:pPr>
            <a:r>
              <a:rPr lang="de-AT" sz="1400" dirty="0"/>
              <a:t>Diskutierte und schließlich getroffene Entscheidungen sollen kommuniziert, argumentiert und, wenn möglich, aktiv umgesetzt werden.</a:t>
            </a:r>
          </a:p>
          <a:p>
            <a:pPr marL="285750" indent="-285750">
              <a:lnSpc>
                <a:spcPts val="1780"/>
              </a:lnSpc>
              <a:spcAft>
                <a:spcPts val="600"/>
              </a:spcAft>
              <a:buFont typeface="Arial" panose="020B0604020202020204" pitchFamily="34" charset="0"/>
              <a:buChar char="•"/>
            </a:pPr>
            <a:r>
              <a:rPr lang="de-AT" sz="1400" dirty="0"/>
              <a:t>Einfache Projektideen zur Erzeugung von Gütern oder zur Bereitstellung von Dienstleistungen unter Analyse von Angebot, Nachfrage, Ressourceneinsatz, Knappheit und Preisgestaltung entwickeln, umsetzen und Auswirkungen reflektieren.</a:t>
            </a:r>
          </a:p>
          <a:p>
            <a:pPr marL="285750" indent="-285750">
              <a:lnSpc>
                <a:spcPts val="1780"/>
              </a:lnSpc>
              <a:spcAft>
                <a:spcPts val="600"/>
              </a:spcAft>
              <a:buFont typeface="Arial" panose="020B0604020202020204" pitchFamily="34" charset="0"/>
              <a:buChar char="•"/>
            </a:pPr>
            <a:r>
              <a:rPr lang="de-AT" sz="1400" dirty="0"/>
              <a:t>Projektplanung und -durchführung im Rahmen der Entrepreneurship Education</a:t>
            </a:r>
          </a:p>
          <a:p>
            <a:pPr marL="285750" indent="-285750">
              <a:lnSpc>
                <a:spcPts val="1780"/>
              </a:lnSpc>
              <a:spcAft>
                <a:spcPts val="600"/>
              </a:spcAft>
              <a:buFont typeface="Arial" panose="020B0604020202020204" pitchFamily="34" charset="0"/>
              <a:buChar char="•"/>
            </a:pPr>
            <a:r>
              <a:rPr lang="de-AT" sz="1400" dirty="0"/>
              <a:t>Unternehmerisches Denken und Handeln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7"/>
            <a:ext cx="5853600" cy="462165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Die gesamte Marktwoche ist für </a:t>
            </a:r>
            <a:r>
              <a:rPr lang="de-AT" dirty="0" err="1"/>
              <a:t>SuS</a:t>
            </a:r>
            <a:r>
              <a:rPr lang="de-AT" dirty="0"/>
              <a:t> eine Möglichkeit, unternehmerisches Denken und Handeln in der Praxis umzusetzen. Ein (wirtschaftliches) Projekt wird möglichst eigenständig durchgeführt, um alle Schritte von der Idee bis zum Verkaufen selbst zu erleben. In GWB können sehr viele Aktivitäten der Marktwoche stattfinden - die kreativen Module werden am besten in Kooperation mit Fächern wie z. B. Kunst und Gestaltung oder Technik und Design erarbeitet.</a:t>
            </a:r>
          </a:p>
          <a:p>
            <a:r>
              <a:rPr lang="de-AT" dirty="0"/>
              <a:t>Von wichtigen Innovationen in der Wirtschaft (</a:t>
            </a:r>
            <a:r>
              <a:rPr lang="de-AT" dirty="0">
                <a:hlinkClick r:id="rId2" action="ppaction://hlinksldjump"/>
              </a:rPr>
              <a:t>M - Einstieg</a:t>
            </a:r>
            <a:r>
              <a:rPr lang="de-AT" dirty="0"/>
              <a:t>) über Design </a:t>
            </a:r>
            <a:r>
              <a:rPr lang="de-AT" dirty="0" err="1"/>
              <a:t>Thinking</a:t>
            </a:r>
            <a:r>
              <a:rPr lang="de-AT" dirty="0"/>
              <a:t>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 bis hin zur Planung der Marktwoche (</a:t>
            </a:r>
            <a:r>
              <a:rPr lang="de-AT" dirty="0">
                <a:hlinkClick r:id="rId5" action="ppaction://hlinksldjump"/>
              </a:rPr>
              <a:t>M - Projekt planen, Materialien </a:t>
            </a:r>
            <a:r>
              <a:rPr lang="de-AT" dirty="0"/>
              <a:t>und </a:t>
            </a:r>
            <a:r>
              <a:rPr lang="de-AT" dirty="0">
                <a:hlinkClick r:id="rId6" action="ppaction://hlinksldjump"/>
              </a:rPr>
              <a:t>M - Projekt planen, Arbeitspakete</a:t>
            </a:r>
            <a:r>
              <a:rPr lang="de-AT" dirty="0"/>
              <a:t>) und den Modulen "</a:t>
            </a:r>
            <a:r>
              <a:rPr lang="de-AT" dirty="0">
                <a:hlinkClick r:id="rId7" action="ppaction://hlinksldjump"/>
              </a:rPr>
              <a:t>Angebot und Nachfrage</a:t>
            </a:r>
            <a:r>
              <a:rPr lang="de-AT" dirty="0"/>
              <a:t>" sowie "</a:t>
            </a:r>
            <a:r>
              <a:rPr lang="de-AT" dirty="0">
                <a:hlinkClick r:id="rId8" action="ppaction://hlinksldjump"/>
              </a:rPr>
              <a:t>Preis berechnen</a:t>
            </a:r>
            <a:r>
              <a:rPr lang="de-AT" dirty="0"/>
              <a:t>" kann GWB eine zentrale Rolle im Projekt Marktwoche einnehmen.</a:t>
            </a:r>
          </a:p>
          <a:p>
            <a:pPr marL="0" indent="0">
              <a:buNone/>
            </a:pPr>
            <a:r>
              <a:rPr lang="de-AT" dirty="0"/>
              <a:t>weitere Möglichkeiten:</a:t>
            </a:r>
          </a:p>
          <a:p>
            <a:r>
              <a:rPr lang="de-AT" dirty="0">
                <a:hlinkClick r:id="rId9" action="ppaction://hlinksldjump"/>
              </a:rPr>
              <a:t>M - Ziele bestimmen</a:t>
            </a:r>
            <a:r>
              <a:rPr lang="de-AT" dirty="0"/>
              <a:t>; </a:t>
            </a:r>
            <a:r>
              <a:rPr lang="de-AT" dirty="0">
                <a:hlinkClick r:id="rId10" action="ppaction://hlinksldjump"/>
              </a:rPr>
              <a:t>M - Design Thinking, Entrepreneurship App</a:t>
            </a:r>
            <a:r>
              <a:rPr lang="de-AT" dirty="0"/>
              <a:t>; </a:t>
            </a:r>
            <a:br>
              <a:rPr lang="de-AT" dirty="0"/>
            </a:br>
            <a:r>
              <a:rPr lang="de-AT" dirty="0">
                <a:hlinkClick r:id="rId11" action="ppaction://hlinksldjump"/>
              </a:rPr>
              <a:t>M - Design Thinking, App besprechen und Tag 2 erklären</a:t>
            </a:r>
            <a:endParaRPr lang="de-AT" dirty="0"/>
          </a:p>
          <a:p>
            <a:r>
              <a:rPr lang="de-AT" dirty="0"/>
              <a:t>Gelerntes spielerisch wiederholen (</a:t>
            </a:r>
            <a:r>
              <a:rPr lang="de-AT" dirty="0">
                <a:hlinkClick r:id="rId12" action="ppaction://hlinksldjump"/>
              </a:rPr>
              <a:t>M - Checkpoint</a:t>
            </a:r>
            <a:r>
              <a:rPr lang="de-AT" dirty="0"/>
              <a:t>)</a:t>
            </a:r>
          </a:p>
          <a:p>
            <a:r>
              <a:rPr lang="de-AT" dirty="0"/>
              <a:t>finanzielle und allgemeine Reflexion der Marktwoche (</a:t>
            </a:r>
            <a:r>
              <a:rPr lang="de-AT" dirty="0">
                <a:hlinkClick r:id="rId13" action="ppaction://hlinksldjump"/>
              </a:rPr>
              <a:t>M - Reflexion</a:t>
            </a:r>
            <a:r>
              <a:rPr lang="de-AT" dirty="0"/>
              <a:t>)</a:t>
            </a:r>
          </a:p>
        </p:txBody>
      </p:sp>
      <p:sp>
        <p:nvSpPr>
          <p:cNvPr id="4" name="Fußzeilenplatzhalter 3">
            <a:extLst>
              <a:ext uri="{FF2B5EF4-FFF2-40B4-BE49-F238E27FC236}">
                <a16:creationId xmlns:a16="http://schemas.microsoft.com/office/drawing/2014/main" id="{36F87141-6547-F6CA-2F14-5D1097F81023}"/>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478008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3600" b="1" dirty="0"/>
              <a:t>Geografie &amp; </a:t>
            </a:r>
            <a:r>
              <a:rPr lang="de-AT" sz="3600" b="1" dirty="0" err="1"/>
              <a:t>wirtschaft-liche</a:t>
            </a:r>
            <a:r>
              <a:rPr lang="de-AT" sz="3600" b="1" dirty="0"/>
              <a:t> 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8789683" cy="377532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err="1"/>
              <a:t>Für</a:t>
            </a:r>
            <a:r>
              <a:rPr lang="de-AT" sz="1400" dirty="0"/>
              <a:t> positive </a:t>
            </a:r>
            <a:r>
              <a:rPr lang="de-AT" sz="1400" dirty="0" err="1"/>
              <a:t>zukünftige</a:t>
            </a:r>
            <a:r>
              <a:rPr lang="de-AT" sz="1400" dirty="0"/>
              <a:t> Entwicklungen sind innovative Ansätze des Denkens und Handelns, insbesondere beim Wirtschaften von allen gefordert. Im Unterricht sollen diese Ansätze erörtert, diskutiert, entwickelt und – wo immer möglich – handelnd ausprobiert werden.</a:t>
            </a:r>
          </a:p>
          <a:p>
            <a:pPr marL="285750" indent="-285750">
              <a:lnSpc>
                <a:spcPts val="1780"/>
              </a:lnSpc>
              <a:spcAft>
                <a:spcPts val="600"/>
              </a:spcAft>
              <a:buFont typeface="Arial" panose="020B0604020202020204" pitchFamily="34" charset="0"/>
              <a:buChar char="•"/>
            </a:pPr>
            <a:r>
              <a:rPr lang="de-AT" sz="1400" dirty="0"/>
              <a:t>Entrepreneurship Education wird verankert durch die Stärkung der Kreativität, der Eigeninitiative und der Erfahrung der Möglichkeit, Wirtschaft und Gesellschaft aktiv mitzugestalten.</a:t>
            </a:r>
          </a:p>
          <a:p>
            <a:pPr marL="285750" indent="-285750">
              <a:lnSpc>
                <a:spcPts val="1780"/>
              </a:lnSpc>
              <a:spcAft>
                <a:spcPts val="600"/>
              </a:spcAft>
              <a:buFont typeface="Arial" panose="020B0604020202020204" pitchFamily="34" charset="0"/>
              <a:buChar char="•"/>
            </a:pPr>
            <a:r>
              <a:rPr lang="de-AT" sz="1400" dirty="0"/>
              <a:t>Vernetzung und Märkte: Marktbeziehungen sind durch ein Aufeinandertreffen von Angebot und Nachfrage charakterisiert, dadurch entsteht ein Preis.</a:t>
            </a:r>
          </a:p>
          <a:p>
            <a:pPr marL="285750" indent="-285750">
              <a:lnSpc>
                <a:spcPts val="1780"/>
              </a:lnSpc>
              <a:spcAft>
                <a:spcPts val="600"/>
              </a:spcAft>
              <a:buFont typeface="Arial" panose="020B0604020202020204" pitchFamily="34" charset="0"/>
              <a:buChar char="•"/>
            </a:pPr>
            <a:r>
              <a:rPr lang="de-AT" sz="1400" dirty="0"/>
              <a:t>Diskutierte und schließlich getroffene Entscheidungen sollen kommuniziert, argumentiert und, wenn möglich, aktiv umgesetzt werden.</a:t>
            </a:r>
          </a:p>
          <a:p>
            <a:pPr marL="285750" indent="-285750">
              <a:lnSpc>
                <a:spcPts val="1780"/>
              </a:lnSpc>
              <a:spcAft>
                <a:spcPts val="600"/>
              </a:spcAft>
              <a:buFont typeface="Arial" panose="020B0604020202020204" pitchFamily="34" charset="0"/>
              <a:buChar char="•"/>
            </a:pPr>
            <a:r>
              <a:rPr lang="de-AT" sz="1400" dirty="0"/>
              <a:t>Einfache Projektideen zur Erzeugung von Gütern oder zur Bereitstellung von Dienstleistungen unter Analyse von Angebot, Nachfrage, Ressourceneinsatz, Knappheit und Preisgestaltung entwickeln, umsetzen und Auswirkungen reflektieren.</a:t>
            </a:r>
          </a:p>
          <a:p>
            <a:pPr marL="285750" indent="-285750">
              <a:lnSpc>
                <a:spcPts val="1780"/>
              </a:lnSpc>
              <a:spcAft>
                <a:spcPts val="600"/>
              </a:spcAft>
              <a:buFont typeface="Arial" panose="020B0604020202020204" pitchFamily="34" charset="0"/>
              <a:buChar char="•"/>
            </a:pPr>
            <a:r>
              <a:rPr lang="de-AT" sz="1400" dirty="0"/>
              <a:t>Projektplanung und -durchführung im Rahmen der Entrepreneurship Education</a:t>
            </a:r>
          </a:p>
          <a:p>
            <a:pPr marL="285750" indent="-285750">
              <a:lnSpc>
                <a:spcPts val="1780"/>
              </a:lnSpc>
              <a:spcAft>
                <a:spcPts val="600"/>
              </a:spcAft>
              <a:buFont typeface="Arial" panose="020B0604020202020204" pitchFamily="34" charset="0"/>
              <a:buChar char="•"/>
            </a:pPr>
            <a:r>
              <a:rPr lang="de-AT" sz="1400" dirty="0"/>
              <a:t>Unternehmerisches Denken und Handeln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5853600" cy="462165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Die gesamte Marktwoche ist für </a:t>
            </a:r>
            <a:r>
              <a:rPr lang="de-AT" dirty="0" err="1"/>
              <a:t>SuS</a:t>
            </a:r>
            <a:r>
              <a:rPr lang="de-AT" dirty="0"/>
              <a:t> eine Möglichkeit, unternehmerisches Denken und Handeln in der Praxis umzusetzen. Ein (wirtschaftliches) Projekt wird möglichst eigenständig durchgeführt, um alle Schritte von der Idee bis zum Verkaufen selbst zu erleben. In GWB können sehr viele Aktivitäten der Marktwoche stattfinden - die kreativen Module werden am besten in Kooperation mit Fächern wie z. B. Kunst und Gestaltung oder Technik und Design erarbeitet.</a:t>
            </a:r>
          </a:p>
          <a:p>
            <a:r>
              <a:rPr lang="de-AT" dirty="0"/>
              <a:t>Von wichtigen Innovationen in der Wirtschaft (</a:t>
            </a:r>
            <a:r>
              <a:rPr lang="de-AT" dirty="0">
                <a:hlinkClick r:id="rId2" action="ppaction://hlinksldjump"/>
              </a:rPr>
              <a:t>M - Einstieg</a:t>
            </a:r>
            <a:r>
              <a:rPr lang="de-AT" dirty="0"/>
              <a:t>) über Design </a:t>
            </a:r>
            <a:r>
              <a:rPr lang="de-AT" dirty="0" err="1"/>
              <a:t>Thinking</a:t>
            </a:r>
            <a:r>
              <a:rPr lang="de-AT" dirty="0"/>
              <a:t>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 bis hin zur Planung der Marktwoche (</a:t>
            </a:r>
            <a:r>
              <a:rPr lang="de-AT" dirty="0">
                <a:hlinkClick r:id="rId5" action="ppaction://hlinksldjump"/>
              </a:rPr>
              <a:t>M - Projekt planen, Materialien </a:t>
            </a:r>
            <a:r>
              <a:rPr lang="de-AT" dirty="0"/>
              <a:t>und </a:t>
            </a:r>
            <a:r>
              <a:rPr lang="de-AT" dirty="0">
                <a:hlinkClick r:id="rId6" action="ppaction://hlinksldjump"/>
              </a:rPr>
              <a:t>M - Projekt planen, Arbeitspakete</a:t>
            </a:r>
            <a:r>
              <a:rPr lang="de-AT" dirty="0"/>
              <a:t>) und den Modulen "</a:t>
            </a:r>
            <a:r>
              <a:rPr lang="de-AT" dirty="0">
                <a:hlinkClick r:id="rId7" action="ppaction://hlinksldjump"/>
              </a:rPr>
              <a:t>Angebot und Nachfrage</a:t>
            </a:r>
            <a:r>
              <a:rPr lang="de-AT" dirty="0"/>
              <a:t>" sowie "</a:t>
            </a:r>
            <a:r>
              <a:rPr lang="de-AT" dirty="0">
                <a:hlinkClick r:id="rId8" action="ppaction://hlinksldjump"/>
              </a:rPr>
              <a:t>Preis berechnen</a:t>
            </a:r>
            <a:r>
              <a:rPr lang="de-AT" dirty="0"/>
              <a:t>" kann GWB eine zentrale Rolle im Projekt Marktwoche einnehmen.</a:t>
            </a:r>
          </a:p>
          <a:p>
            <a:pPr marL="0" indent="0">
              <a:buNone/>
            </a:pPr>
            <a:r>
              <a:rPr lang="de-AT" dirty="0"/>
              <a:t>weitere Möglichkeiten:</a:t>
            </a:r>
          </a:p>
          <a:p>
            <a:r>
              <a:rPr lang="de-AT" dirty="0">
                <a:hlinkClick r:id="rId9" action="ppaction://hlinksldjump"/>
              </a:rPr>
              <a:t>M - Ziele bestimmen</a:t>
            </a:r>
            <a:r>
              <a:rPr lang="de-AT" dirty="0"/>
              <a:t>; </a:t>
            </a:r>
            <a:r>
              <a:rPr lang="de-AT" dirty="0">
                <a:hlinkClick r:id="rId10" action="ppaction://hlinksldjump"/>
              </a:rPr>
              <a:t>M - Design Thinking, Entrepreneurship App</a:t>
            </a:r>
            <a:r>
              <a:rPr lang="de-AT" dirty="0"/>
              <a:t>; </a:t>
            </a:r>
            <a:br>
              <a:rPr lang="de-AT" dirty="0"/>
            </a:br>
            <a:r>
              <a:rPr lang="de-AT" dirty="0">
                <a:hlinkClick r:id="rId11" action="ppaction://hlinksldjump"/>
              </a:rPr>
              <a:t>M - Design Thinking, App besprechen und Tag 2 erklären</a:t>
            </a:r>
            <a:endParaRPr lang="de-AT" dirty="0"/>
          </a:p>
          <a:p>
            <a:r>
              <a:rPr lang="de-AT" dirty="0"/>
              <a:t>Gelerntes spielerisch wiederholen (</a:t>
            </a:r>
            <a:r>
              <a:rPr lang="de-AT" dirty="0">
                <a:hlinkClick r:id="rId12" action="ppaction://hlinksldjump"/>
              </a:rPr>
              <a:t>M - Checkpoint</a:t>
            </a:r>
            <a:r>
              <a:rPr lang="de-AT" dirty="0"/>
              <a:t>)</a:t>
            </a:r>
          </a:p>
          <a:p>
            <a:r>
              <a:rPr lang="de-AT" dirty="0"/>
              <a:t>finanzielle und allgemeine Reflexion der Marktwoche (</a:t>
            </a:r>
            <a:r>
              <a:rPr lang="de-AT" dirty="0">
                <a:hlinkClick r:id="rId13" action="ppaction://hlinksldjump"/>
              </a:rPr>
              <a:t>M - Reflexion</a:t>
            </a:r>
            <a:r>
              <a:rPr lang="de-AT" dirty="0"/>
              <a:t>)</a:t>
            </a:r>
          </a:p>
        </p:txBody>
      </p:sp>
      <p:sp>
        <p:nvSpPr>
          <p:cNvPr id="4" name="Fußzeilenplatzhalter 3">
            <a:extLst>
              <a:ext uri="{FF2B5EF4-FFF2-40B4-BE49-F238E27FC236}">
                <a16:creationId xmlns:a16="http://schemas.microsoft.com/office/drawing/2014/main" id="{4D165C98-48EC-ADDC-9634-A5C38FE9B62F}"/>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0513337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3600" b="1" dirty="0"/>
              <a:t>Geografie &amp; </a:t>
            </a:r>
            <a:r>
              <a:rPr lang="de-AT" sz="3600" b="1" dirty="0" err="1"/>
              <a:t>wirtschaft-liche</a:t>
            </a:r>
            <a:r>
              <a:rPr lang="de-AT" sz="3600" b="1" dirty="0"/>
              <a:t> Bildung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8791200" cy="3776400"/>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err="1"/>
              <a:t>Für</a:t>
            </a:r>
            <a:r>
              <a:rPr lang="de-AT" sz="1400" dirty="0"/>
              <a:t> positive </a:t>
            </a:r>
            <a:r>
              <a:rPr lang="de-AT" sz="1400" dirty="0" err="1"/>
              <a:t>zukünftige</a:t>
            </a:r>
            <a:r>
              <a:rPr lang="de-AT" sz="1400" dirty="0"/>
              <a:t> Entwicklungen sind innovative Ansätze des Denkens und Handelns, insbesondere beim Wirtschaften von allen gefordert. Im Unterricht sollen diese Ansätze erörtert, diskutiert, entwickelt und – wo immer möglich – handelnd ausprobiert werden.</a:t>
            </a:r>
          </a:p>
          <a:p>
            <a:pPr marL="285750" indent="-285750">
              <a:lnSpc>
                <a:spcPts val="1780"/>
              </a:lnSpc>
              <a:spcAft>
                <a:spcPts val="600"/>
              </a:spcAft>
              <a:buFont typeface="Arial" panose="020B0604020202020204" pitchFamily="34" charset="0"/>
              <a:buChar char="•"/>
            </a:pPr>
            <a:r>
              <a:rPr lang="de-AT" sz="1400" dirty="0"/>
              <a:t>Entrepreneurship Education wird verankert durch die Stärkung der Kreativität, der Eigeninitiative und der Erfahrung der Möglichkeit, Wirtschaft und Gesellschaft aktiv mitzugestalten.</a:t>
            </a:r>
          </a:p>
          <a:p>
            <a:pPr marL="285750" indent="-285750">
              <a:lnSpc>
                <a:spcPts val="1780"/>
              </a:lnSpc>
              <a:spcAft>
                <a:spcPts val="600"/>
              </a:spcAft>
              <a:buFont typeface="Arial" panose="020B0604020202020204" pitchFamily="34" charset="0"/>
              <a:buChar char="•"/>
            </a:pPr>
            <a:r>
              <a:rPr lang="de-AT" sz="1400" dirty="0"/>
              <a:t>Vernetzung und Märkte: Marktbeziehungen sind durch ein Aufeinandertreffen von Angebot und Nachfrage charakterisiert, dadurch entsteht ein Preis.</a:t>
            </a:r>
          </a:p>
          <a:p>
            <a:pPr marL="285750" indent="-285750">
              <a:lnSpc>
                <a:spcPts val="1780"/>
              </a:lnSpc>
              <a:spcAft>
                <a:spcPts val="600"/>
              </a:spcAft>
              <a:buFont typeface="Arial" panose="020B0604020202020204" pitchFamily="34" charset="0"/>
              <a:buChar char="•"/>
            </a:pPr>
            <a:r>
              <a:rPr lang="de-AT" sz="1400" dirty="0"/>
              <a:t>Diskutierte und schließlich getroffene Entscheidungen sollen kommuniziert, argumentiert und, wenn möglich, aktiv umgesetzt werden.</a:t>
            </a:r>
          </a:p>
          <a:p>
            <a:pPr marL="285750" indent="-285750">
              <a:lnSpc>
                <a:spcPts val="1780"/>
              </a:lnSpc>
              <a:spcAft>
                <a:spcPts val="600"/>
              </a:spcAft>
              <a:buFont typeface="Arial" panose="020B0604020202020204" pitchFamily="34" charset="0"/>
              <a:buChar char="•"/>
            </a:pPr>
            <a:r>
              <a:rPr lang="de-AT" sz="1400" dirty="0"/>
              <a:t>Einfache Projektideen zur Erzeugung von Gütern oder zur Bereitstellung von Dienstleistungen unter Analyse von Angebot, Nachfrage, Ressourceneinsatz, Knappheit und Preisgestaltung entwickeln, umsetzen und Auswirkungen reflektieren.</a:t>
            </a:r>
          </a:p>
          <a:p>
            <a:pPr marL="285750" indent="-285750">
              <a:lnSpc>
                <a:spcPts val="1780"/>
              </a:lnSpc>
              <a:spcAft>
                <a:spcPts val="600"/>
              </a:spcAft>
              <a:buFont typeface="Arial" panose="020B0604020202020204" pitchFamily="34" charset="0"/>
              <a:buChar char="•"/>
            </a:pPr>
            <a:r>
              <a:rPr lang="de-AT" sz="1400" dirty="0"/>
              <a:t>Projektplanung und -durchführung im Rahmen der Entrepreneurship Education</a:t>
            </a:r>
          </a:p>
          <a:p>
            <a:pPr marL="285750" indent="-285750">
              <a:lnSpc>
                <a:spcPts val="1780"/>
              </a:lnSpc>
              <a:spcAft>
                <a:spcPts val="600"/>
              </a:spcAft>
              <a:buFont typeface="Arial" panose="020B0604020202020204" pitchFamily="34" charset="0"/>
              <a:buChar char="•"/>
            </a:pPr>
            <a:r>
              <a:rPr lang="de-AT" sz="1400" dirty="0"/>
              <a:t>Unternehmerisches Denken und Handeln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373063" y="1698849"/>
            <a:ext cx="5852941" cy="462165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Die gesamte Marktwoche ist für </a:t>
            </a:r>
            <a:r>
              <a:rPr lang="de-AT" dirty="0" err="1"/>
              <a:t>SuS</a:t>
            </a:r>
            <a:r>
              <a:rPr lang="de-AT" dirty="0"/>
              <a:t> eine Möglichkeit, unternehmerisches Denken und Handeln in der Praxis umzusetzen. Ein (wirtschaftliches) Projekt wird möglichst eigenständig durchgeführt, um alle Schritte von der Idee bis zum Verkaufen selbst zu erleben. In GWB können sehr viele Aktivitäten der Marktwoche stattfinden - die kreativen Module werden am besten in Kooperation mit Fächern wie z. B. Kunst und Gestaltung oder Technik und Design erarbeitet.</a:t>
            </a:r>
          </a:p>
          <a:p>
            <a:r>
              <a:rPr lang="de-AT" dirty="0"/>
              <a:t>Von wichtigen Innovationen in der Wirtschaft (</a:t>
            </a:r>
            <a:r>
              <a:rPr lang="de-AT" dirty="0">
                <a:hlinkClick r:id="rId2" action="ppaction://hlinksldjump"/>
              </a:rPr>
              <a:t>M - Einstieg</a:t>
            </a:r>
            <a:r>
              <a:rPr lang="de-AT" dirty="0"/>
              <a:t>) über Design </a:t>
            </a:r>
            <a:r>
              <a:rPr lang="de-AT" dirty="0" err="1"/>
              <a:t>Thinking</a:t>
            </a:r>
            <a:r>
              <a:rPr lang="de-AT" dirty="0"/>
              <a:t>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 bis hin zur Planung der Marktwoche (</a:t>
            </a:r>
            <a:r>
              <a:rPr lang="de-AT" dirty="0">
                <a:hlinkClick r:id="rId5" action="ppaction://hlinksldjump"/>
              </a:rPr>
              <a:t>M - Projekt planen, Materialien </a:t>
            </a:r>
            <a:r>
              <a:rPr lang="de-AT" dirty="0"/>
              <a:t>und </a:t>
            </a:r>
            <a:r>
              <a:rPr lang="de-AT" dirty="0">
                <a:hlinkClick r:id="rId6" action="ppaction://hlinksldjump"/>
              </a:rPr>
              <a:t>M - Projekt planen, Arbeitspakete</a:t>
            </a:r>
            <a:r>
              <a:rPr lang="de-AT" dirty="0"/>
              <a:t>) und den Modulen "</a:t>
            </a:r>
            <a:r>
              <a:rPr lang="de-AT" dirty="0">
                <a:hlinkClick r:id="rId7" action="ppaction://hlinksldjump"/>
              </a:rPr>
              <a:t>Angebot und Nachfrage</a:t>
            </a:r>
            <a:r>
              <a:rPr lang="de-AT" dirty="0"/>
              <a:t>" sowie "</a:t>
            </a:r>
            <a:r>
              <a:rPr lang="de-AT" dirty="0">
                <a:hlinkClick r:id="rId8" action="ppaction://hlinksldjump"/>
              </a:rPr>
              <a:t>Preis berechnen</a:t>
            </a:r>
            <a:r>
              <a:rPr lang="de-AT" dirty="0"/>
              <a:t>" kann GWB eine zentrale Rolle im Projekt Marktwoche einnehmen.</a:t>
            </a:r>
          </a:p>
          <a:p>
            <a:pPr marL="0" indent="0">
              <a:buNone/>
            </a:pPr>
            <a:r>
              <a:rPr lang="de-AT" dirty="0"/>
              <a:t>weitere Möglichkeiten:</a:t>
            </a:r>
          </a:p>
          <a:p>
            <a:r>
              <a:rPr lang="de-AT" dirty="0">
                <a:hlinkClick r:id="rId9" action="ppaction://hlinksldjump"/>
              </a:rPr>
              <a:t>M - Ziele bestimmen</a:t>
            </a:r>
            <a:r>
              <a:rPr lang="de-AT" dirty="0"/>
              <a:t>; </a:t>
            </a:r>
            <a:r>
              <a:rPr lang="de-AT" dirty="0">
                <a:hlinkClick r:id="rId10" action="ppaction://hlinksldjump"/>
              </a:rPr>
              <a:t>M - Design Thinking, Entrepreneurship App</a:t>
            </a:r>
            <a:r>
              <a:rPr lang="de-AT" dirty="0"/>
              <a:t>; </a:t>
            </a:r>
            <a:br>
              <a:rPr lang="de-AT" dirty="0"/>
            </a:br>
            <a:r>
              <a:rPr lang="de-AT" dirty="0">
                <a:hlinkClick r:id="rId11" action="ppaction://hlinksldjump"/>
              </a:rPr>
              <a:t>M - Design Thinking, App besprechen und Tag 2 erklären</a:t>
            </a:r>
            <a:endParaRPr lang="de-AT" dirty="0"/>
          </a:p>
          <a:p>
            <a:r>
              <a:rPr lang="de-AT" dirty="0"/>
              <a:t>Gelerntes spielerisch wiederholen (</a:t>
            </a:r>
            <a:r>
              <a:rPr lang="de-AT" dirty="0">
                <a:hlinkClick r:id="rId12" action="ppaction://hlinksldjump"/>
              </a:rPr>
              <a:t>M - Checkpoint</a:t>
            </a:r>
            <a:r>
              <a:rPr lang="de-AT" dirty="0"/>
              <a:t>)</a:t>
            </a:r>
          </a:p>
          <a:p>
            <a:r>
              <a:rPr lang="de-AT" dirty="0"/>
              <a:t>finanzielle und allgemeine Reflexion der Marktwoche (</a:t>
            </a:r>
            <a:r>
              <a:rPr lang="de-AT" dirty="0">
                <a:hlinkClick r:id="rId13" action="ppaction://hlinksldjump"/>
              </a:rPr>
              <a:t>M - Reflexion</a:t>
            </a:r>
            <a:r>
              <a:rPr lang="de-AT" dirty="0"/>
              <a:t>)</a:t>
            </a:r>
          </a:p>
        </p:txBody>
      </p:sp>
      <p:sp>
        <p:nvSpPr>
          <p:cNvPr id="4" name="Interaktive Schaltfläche: Erste Folie 3">
            <a:hlinkClick r:id="rId14" action="ppaction://hlinksldjump" highlightClick="1"/>
            <a:extLst>
              <a:ext uri="{FF2B5EF4-FFF2-40B4-BE49-F238E27FC236}">
                <a16:creationId xmlns:a16="http://schemas.microsoft.com/office/drawing/2014/main" id="{F0292630-A01B-B389-CC17-4909CC467519}"/>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B52441A0-5C92-6A3C-A4F1-ADBA4D978853}"/>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8795073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2000" b="1" dirty="0"/>
              <a:t>Musik</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11149263" cy="3467552"/>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Der Musikunterricht hat die Aufgabe, Schülerinnen und Schülern ästhetische und künstlerische Erfahrungsräume zu öffnen und sie bei der Entdeckung ihres eigenen musikalischen Potenzials zu unterstützen. Ausgehend vom praktischen Musizieren und Gestalten werden musikalische Kenntnisse und Fertigkeiten erworben sowie systematisch weiterentwickelt.</a:t>
            </a:r>
          </a:p>
          <a:p>
            <a:pPr marL="285750" indent="-285750">
              <a:lnSpc>
                <a:spcPts val="1780"/>
              </a:lnSpc>
              <a:spcAft>
                <a:spcPts val="600"/>
              </a:spcAft>
              <a:buFont typeface="Arial" panose="020B0604020202020204" pitchFamily="34" charset="0"/>
              <a:buChar char="•"/>
            </a:pPr>
            <a:r>
              <a:rPr lang="de-AT" sz="1400" dirty="0"/>
              <a:t>Auftritte im öffentlichen Raum, Konzert- und Musiktheaterbesuche sowie Kooperationen mit außerschulischen Bildungspartnern erweitern und bereichern das Lernen mit und durch Musik.</a:t>
            </a:r>
          </a:p>
          <a:p>
            <a:pPr marL="285750" indent="-285750">
              <a:lnSpc>
                <a:spcPts val="1780"/>
              </a:lnSpc>
              <a:spcAft>
                <a:spcPts val="600"/>
              </a:spcAft>
              <a:buFont typeface="Arial" panose="020B0604020202020204" pitchFamily="34" charset="0"/>
              <a:buChar char="•"/>
            </a:pPr>
            <a:r>
              <a:rPr lang="de-AT" sz="1400" dirty="0"/>
              <a:t>Schülerinnen und Schüler wissen über ihren Lernfortschritt Bescheid und können Verantwortung für ihren Lernprozess übernehmen. Unter Anleitung erwerben sie Strategien und Methoden zum selbstständigen Umgang mit Musik, übernehmen Mitverantwortung für den Unterricht, beispielsweise bei der Musikauswahl, und entwickeln Vertrauen in die eigene Gestaltungsfähigkeit.</a:t>
            </a:r>
          </a:p>
          <a:p>
            <a:pPr marL="285750" indent="-285750">
              <a:lnSpc>
                <a:spcPts val="1780"/>
              </a:lnSpc>
              <a:spcAft>
                <a:spcPts val="600"/>
              </a:spcAft>
              <a:buFont typeface="Arial" panose="020B0604020202020204" pitchFamily="34" charset="0"/>
              <a:buChar char="•"/>
            </a:pPr>
            <a:r>
              <a:rPr lang="de-AT" sz="1400" dirty="0"/>
              <a:t>Schulische Projekte mit Künstlerinnen und Künstlern sowie Kooperationen mit regionalen Kulturinstitutionen (insbesondere Musikschulen), Exkursionen, Konzert- und Musiktheaterbesuche regen Schülerinnen und Schüler zu künstlerischer Tätigkeit an, fördern ihre soziale Kompetenz und erweitern ihren kulturellen Horizont.</a:t>
            </a:r>
          </a:p>
          <a:p>
            <a:pPr marL="285750" indent="-285750">
              <a:lnSpc>
                <a:spcPts val="1780"/>
              </a:lnSpc>
              <a:spcAft>
                <a:spcPts val="600"/>
              </a:spcAft>
              <a:buFont typeface="Arial" panose="020B0604020202020204" pitchFamily="34" charset="0"/>
              <a:buChar char="•"/>
            </a:pPr>
            <a:r>
              <a:rPr lang="de-AT" sz="1400" dirty="0"/>
              <a:t>Kompetenzbereich Singen und Musizieren</a:t>
            </a:r>
          </a:p>
          <a:p>
            <a:pPr marL="285750" indent="-285750">
              <a:lnSpc>
                <a:spcPts val="1780"/>
              </a:lnSpc>
              <a:spcAft>
                <a:spcPts val="600"/>
              </a:spcAft>
              <a:buFont typeface="Arial" panose="020B0604020202020204" pitchFamily="34" charset="0"/>
              <a:buChar char="•"/>
            </a:pPr>
            <a:r>
              <a:rPr lang="de-AT" sz="1400" dirty="0"/>
              <a:t>Kompetenzbereich Tanzen, Bewegen und Darstellen </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6173999" cy="2928879"/>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Je nachdem, welches Produkt oder welche Dienstleistung beim Design </a:t>
            </a:r>
            <a:r>
              <a:rPr lang="de-AT" dirty="0" err="1"/>
              <a:t>Thinking</a:t>
            </a:r>
            <a:r>
              <a:rPr lang="de-AT" dirty="0"/>
              <a:t>-Prozess entwickelt wird, kann Musik eine wichtige Rolle im Projekt spielen. Ein musikalisches Angebot in Form von Liedern, Instrumentalmusik, Tänzen etc. könnte die Dienstleistung sein, die die </a:t>
            </a:r>
            <a:r>
              <a:rPr lang="de-AT" dirty="0" err="1"/>
              <a:t>SuS</a:t>
            </a:r>
            <a:r>
              <a:rPr lang="de-AT" dirty="0"/>
              <a:t> im Design </a:t>
            </a:r>
            <a:r>
              <a:rPr lang="de-AT" dirty="0" err="1"/>
              <a:t>Thinking</a:t>
            </a:r>
            <a:r>
              <a:rPr lang="de-AT" dirty="0"/>
              <a:t>-Prozess erarbeiten und am Markt-Tag verkaufen. Hier hat sich in bisherigen Projekten die Zusammenarbeit mit </a:t>
            </a:r>
            <a:r>
              <a:rPr lang="de-AT" dirty="0" err="1"/>
              <a:t>Künstler:innen</a:t>
            </a:r>
            <a:r>
              <a:rPr lang="de-AT" dirty="0"/>
              <a:t> als sehr wertvoll und bereichernd erwiesen. </a:t>
            </a:r>
          </a:p>
          <a:p>
            <a:r>
              <a:rPr lang="de-AT" dirty="0">
                <a:hlinkClick r:id="rId2" action="ppaction://hlinksldjump"/>
              </a:rPr>
              <a:t>M - Design Thinking, Teil 1 </a:t>
            </a:r>
            <a:endParaRPr lang="de-AT" dirty="0"/>
          </a:p>
          <a:p>
            <a:r>
              <a:rPr lang="de-AT" dirty="0">
                <a:hlinkClick r:id="rId3" action="ppaction://hlinksldjump"/>
              </a:rPr>
              <a:t>M - Design Thinking, Teil 2 </a:t>
            </a:r>
            <a:endParaRPr lang="de-AT" dirty="0"/>
          </a:p>
          <a:p>
            <a:r>
              <a:rPr lang="de-AT" dirty="0">
                <a:hlinkClick r:id="rId4" action="ppaction://hlinksldjump"/>
              </a:rPr>
              <a:t>M - Projekt planen, Arbeitspakete</a:t>
            </a:r>
            <a:r>
              <a:rPr lang="de-AT" dirty="0"/>
              <a:t> (Werbesong für Produkt oder Dienstleistung entwickeln)</a:t>
            </a:r>
          </a:p>
          <a:p>
            <a:r>
              <a:rPr lang="de-AT" dirty="0">
                <a:hlinkClick r:id="rId5" action="ppaction://hlinksldjump"/>
              </a:rPr>
              <a:t>M - Produkt herstellen, Dienstleistung vorbereiten</a:t>
            </a:r>
            <a:endParaRPr lang="de-AT" dirty="0"/>
          </a:p>
        </p:txBody>
      </p:sp>
      <p:sp>
        <p:nvSpPr>
          <p:cNvPr id="4" name="Fußzeilenplatzhalter 3">
            <a:extLst>
              <a:ext uri="{FF2B5EF4-FFF2-40B4-BE49-F238E27FC236}">
                <a16:creationId xmlns:a16="http://schemas.microsoft.com/office/drawing/2014/main" id="{578B476D-D3E9-755B-7C26-29C10D8D33E0}"/>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1520914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Musik</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11149263" cy="3467552"/>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Der Musikunterricht hat die Aufgabe, Schülerinnen und Schülern ästhetische und künstlerische Erfahrungsräume zu öffnen und sie bei der Entdeckung ihres eigenen musikalischen Potenzials zu unterstützen. Ausgehend vom praktischen Musizieren und Gestalten werden musikalische Kenntnisse und Fertigkeiten erworben sowie systematisch weiterentwickelt.</a:t>
            </a:r>
          </a:p>
          <a:p>
            <a:pPr marL="285750" indent="-285750">
              <a:lnSpc>
                <a:spcPts val="1780"/>
              </a:lnSpc>
              <a:spcAft>
                <a:spcPts val="600"/>
              </a:spcAft>
              <a:buFont typeface="Arial" panose="020B0604020202020204" pitchFamily="34" charset="0"/>
              <a:buChar char="•"/>
            </a:pPr>
            <a:r>
              <a:rPr lang="de-AT" sz="1400" dirty="0"/>
              <a:t>Auftritte im öffentlichen Raum, Konzert- und Musiktheaterbesuche sowie Kooperationen mit außerschulischen Bildungspartnern erweitern und bereichern das Lernen mit und durch Musik.</a:t>
            </a:r>
          </a:p>
          <a:p>
            <a:pPr marL="285750" indent="-285750">
              <a:lnSpc>
                <a:spcPts val="1780"/>
              </a:lnSpc>
              <a:spcAft>
                <a:spcPts val="600"/>
              </a:spcAft>
              <a:buFont typeface="Arial" panose="020B0604020202020204" pitchFamily="34" charset="0"/>
              <a:buChar char="•"/>
            </a:pPr>
            <a:r>
              <a:rPr lang="de-AT" sz="1400" dirty="0"/>
              <a:t>Schülerinnen und Schüler wissen über ihren Lernfortschritt Bescheid und können Verantwortung für ihren Lernprozess übernehmen. Unter Anleitung erwerben sie Strategien und Methoden zum selbstständigen Umgang mit Musik, übernehmen Mitverantwortung für den Unterricht, beispielsweise bei der Musikauswahl, und entwickeln Vertrauen in die eigene Gestaltungsfähigkeit.</a:t>
            </a:r>
          </a:p>
          <a:p>
            <a:pPr marL="285750" indent="-285750">
              <a:lnSpc>
                <a:spcPts val="1780"/>
              </a:lnSpc>
              <a:spcAft>
                <a:spcPts val="600"/>
              </a:spcAft>
              <a:buFont typeface="Arial" panose="020B0604020202020204" pitchFamily="34" charset="0"/>
              <a:buChar char="•"/>
            </a:pPr>
            <a:r>
              <a:rPr lang="de-AT" sz="1400" dirty="0"/>
              <a:t>Schulische Projekte mit Künstlerinnen und Künstlern sowie Kooperationen mit regionalen Kulturinstitutionen (insbesondere Musikschulen), Exkursionen, Konzert- und Musiktheaterbesuche regen Schülerinnen und Schüler zu künstlerischer Tätigkeit an, fördern ihre soziale Kompetenz und erweitern ihren kulturellen Horizont.</a:t>
            </a:r>
          </a:p>
          <a:p>
            <a:pPr marL="285750" indent="-285750">
              <a:lnSpc>
                <a:spcPts val="1780"/>
              </a:lnSpc>
              <a:spcAft>
                <a:spcPts val="600"/>
              </a:spcAft>
              <a:buFont typeface="Arial" panose="020B0604020202020204" pitchFamily="34" charset="0"/>
              <a:buChar char="•"/>
            </a:pPr>
            <a:r>
              <a:rPr lang="de-AT" sz="1400" dirty="0"/>
              <a:t>Kompetenzbereich Singen und Musizieren</a:t>
            </a:r>
          </a:p>
          <a:p>
            <a:pPr marL="285750" indent="-285750">
              <a:lnSpc>
                <a:spcPts val="1780"/>
              </a:lnSpc>
              <a:spcAft>
                <a:spcPts val="600"/>
              </a:spcAft>
              <a:buFont typeface="Arial" panose="020B0604020202020204" pitchFamily="34" charset="0"/>
              <a:buChar char="•"/>
            </a:pPr>
            <a:r>
              <a:rPr lang="de-AT" sz="1400" dirty="0"/>
              <a:t>Kompetenzbereich Tanzen, Bewegen und Darstellen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2" y="2697950"/>
            <a:ext cx="6173999" cy="2928879"/>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Je nachdem, welches Produkt oder welche Dienstleistung beim Design </a:t>
            </a:r>
            <a:r>
              <a:rPr lang="de-AT" dirty="0" err="1"/>
              <a:t>Thinking</a:t>
            </a:r>
            <a:r>
              <a:rPr lang="de-AT" dirty="0"/>
              <a:t>-Prozess entwickelt wird, kann Musik eine wichtige Rolle im Projekt spielen. Ein musikalisches Angebot in Form von Liedern, Instrumentalmusik, Tänzen etc. könnte die Dienstleistung sein, die die </a:t>
            </a:r>
            <a:r>
              <a:rPr lang="de-AT" dirty="0" err="1"/>
              <a:t>SuS</a:t>
            </a:r>
            <a:r>
              <a:rPr lang="de-AT" dirty="0"/>
              <a:t> im Design </a:t>
            </a:r>
            <a:r>
              <a:rPr lang="de-AT" dirty="0" err="1"/>
              <a:t>Thinking</a:t>
            </a:r>
            <a:r>
              <a:rPr lang="de-AT" dirty="0"/>
              <a:t>-Prozess erarbeiten und am Markt-Tag verkaufen. Hier hat sich in bisherigen Projekten die Zusammenarbeit mit </a:t>
            </a:r>
            <a:r>
              <a:rPr lang="de-AT" dirty="0" err="1"/>
              <a:t>Künstler:innen</a:t>
            </a:r>
            <a:r>
              <a:rPr lang="de-AT" dirty="0"/>
              <a:t> als sehr wertvoll und bereichernd erwiesen. </a:t>
            </a:r>
          </a:p>
          <a:p>
            <a:r>
              <a:rPr lang="de-AT" dirty="0">
                <a:hlinkClick r:id="rId2" action="ppaction://hlinksldjump"/>
              </a:rPr>
              <a:t>M - Design Thinking, Teil 1 </a:t>
            </a:r>
            <a:endParaRPr lang="de-AT" dirty="0"/>
          </a:p>
          <a:p>
            <a:r>
              <a:rPr lang="de-AT" dirty="0">
                <a:hlinkClick r:id="rId3" action="ppaction://hlinksldjump"/>
              </a:rPr>
              <a:t>M - Design Thinking, Teil 2 </a:t>
            </a:r>
            <a:endParaRPr lang="de-AT" dirty="0"/>
          </a:p>
          <a:p>
            <a:r>
              <a:rPr lang="de-AT" dirty="0">
                <a:hlinkClick r:id="rId4" action="ppaction://hlinksldjump"/>
              </a:rPr>
              <a:t>M - Projekt planen, Arbeitspakete</a:t>
            </a:r>
            <a:r>
              <a:rPr lang="de-AT" dirty="0"/>
              <a:t> (Werbesong für Produkt oder Dienstleistung entwickeln)</a:t>
            </a:r>
          </a:p>
          <a:p>
            <a:r>
              <a:rPr lang="de-AT" dirty="0">
                <a:hlinkClick r:id="rId5" action="ppaction://hlinksldjump"/>
              </a:rPr>
              <a:t>M - Produkt herstellen, Dienstleistung vorbereiten</a:t>
            </a:r>
            <a:endParaRPr lang="de-AT" dirty="0"/>
          </a:p>
        </p:txBody>
      </p:sp>
      <p:sp>
        <p:nvSpPr>
          <p:cNvPr id="4" name="Fußzeilenplatzhalter 3">
            <a:extLst>
              <a:ext uri="{FF2B5EF4-FFF2-40B4-BE49-F238E27FC236}">
                <a16:creationId xmlns:a16="http://schemas.microsoft.com/office/drawing/2014/main" id="{144B4378-0436-C1E6-8B1B-6E35ADFD665D}"/>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581649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Musik</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1149263" cy="3467552"/>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Der Musikunterricht hat die Aufgabe, Schülerinnen und Schülern ästhetische und künstlerische Erfahrungsräume zu öffnen und sie bei der Entdeckung ihres eigenen musikalischen Potenzials zu unterstützen. Ausgehend vom praktischen Musizieren und Gestalten werden musikalische Kenntnisse und Fertigkeiten erworben sowie systematisch weiterentwickelt.</a:t>
            </a:r>
          </a:p>
          <a:p>
            <a:pPr marL="285750" indent="-285750">
              <a:lnSpc>
                <a:spcPts val="1780"/>
              </a:lnSpc>
              <a:spcAft>
                <a:spcPts val="600"/>
              </a:spcAft>
              <a:buFont typeface="Arial" panose="020B0604020202020204" pitchFamily="34" charset="0"/>
              <a:buChar char="•"/>
            </a:pPr>
            <a:r>
              <a:rPr lang="de-AT" sz="1400" dirty="0"/>
              <a:t>Auftritte im öffentlichen Raum, Konzert- und Musiktheaterbesuche sowie Kooperationen mit außerschulischen Bildungspartnern erweitern und bereichern das Lernen mit und durch Musik.</a:t>
            </a:r>
          </a:p>
          <a:p>
            <a:pPr marL="285750" indent="-285750">
              <a:lnSpc>
                <a:spcPts val="1780"/>
              </a:lnSpc>
              <a:spcAft>
                <a:spcPts val="600"/>
              </a:spcAft>
              <a:buFont typeface="Arial" panose="020B0604020202020204" pitchFamily="34" charset="0"/>
              <a:buChar char="•"/>
            </a:pPr>
            <a:r>
              <a:rPr lang="de-AT" sz="1400" dirty="0"/>
              <a:t>Schülerinnen und Schüler wissen über ihren Lernfortschritt Bescheid und können Verantwortung für ihren Lernprozess übernehmen. Unter Anleitung erwerben sie Strategien und Methoden zum selbstständigen Umgang mit Musik, übernehmen Mitverantwortung für den Unterricht, beispielsweise bei der Musikauswahl, und entwickeln Vertrauen in die eigene Gestaltungsfähigkeit.</a:t>
            </a:r>
          </a:p>
          <a:p>
            <a:pPr marL="285750" indent="-285750">
              <a:lnSpc>
                <a:spcPts val="1780"/>
              </a:lnSpc>
              <a:spcAft>
                <a:spcPts val="600"/>
              </a:spcAft>
              <a:buFont typeface="Arial" panose="020B0604020202020204" pitchFamily="34" charset="0"/>
              <a:buChar char="•"/>
            </a:pPr>
            <a:r>
              <a:rPr lang="de-AT" sz="1400" dirty="0"/>
              <a:t>Schulische Projekte mit Künstlerinnen und Künstlern sowie Kooperationen mit regionalen Kulturinstitutionen (insbesondere Musikschulen), Exkursionen, Konzert- und Musiktheaterbesuche regen Schülerinnen und Schüler zu künstlerischer Tätigkeit an, fördern ihre soziale Kompetenz und erweitern ihren kulturellen Horizont.</a:t>
            </a:r>
          </a:p>
          <a:p>
            <a:pPr marL="285750" indent="-285750">
              <a:lnSpc>
                <a:spcPts val="1780"/>
              </a:lnSpc>
              <a:spcAft>
                <a:spcPts val="600"/>
              </a:spcAft>
              <a:buFont typeface="Arial" panose="020B0604020202020204" pitchFamily="34" charset="0"/>
              <a:buChar char="•"/>
            </a:pPr>
            <a:r>
              <a:rPr lang="de-AT" sz="1400" dirty="0"/>
              <a:t>Kompetenzbereich Singen und Musizieren</a:t>
            </a:r>
          </a:p>
          <a:p>
            <a:pPr marL="285750" indent="-285750">
              <a:lnSpc>
                <a:spcPts val="1780"/>
              </a:lnSpc>
              <a:spcAft>
                <a:spcPts val="600"/>
              </a:spcAft>
              <a:buFont typeface="Arial" panose="020B0604020202020204" pitchFamily="34" charset="0"/>
              <a:buChar char="•"/>
            </a:pPr>
            <a:r>
              <a:rPr lang="de-AT" sz="1400" dirty="0"/>
              <a:t>Kompetenzbereich Tanzen, Bewegen und Darstellen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6173783" cy="2928879"/>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Je nachdem, welches Produkt oder welche Dienstleistung beim Design </a:t>
            </a:r>
            <a:r>
              <a:rPr lang="de-AT" dirty="0" err="1"/>
              <a:t>Thinking</a:t>
            </a:r>
            <a:r>
              <a:rPr lang="de-AT" dirty="0"/>
              <a:t>-Prozess entwickelt wird, kann Musik eine wichtige Rolle im Projekt spielen. Ein musikalisches Angebot in Form von Liedern, Instrumentalmusik, Tänzen etc. könnte die Dienstleistung sein, die die </a:t>
            </a:r>
            <a:r>
              <a:rPr lang="de-AT" dirty="0" err="1"/>
              <a:t>SuS</a:t>
            </a:r>
            <a:r>
              <a:rPr lang="de-AT" dirty="0"/>
              <a:t> im Design </a:t>
            </a:r>
            <a:r>
              <a:rPr lang="de-AT" dirty="0" err="1"/>
              <a:t>Thinking</a:t>
            </a:r>
            <a:r>
              <a:rPr lang="de-AT" dirty="0"/>
              <a:t>-Prozess erarbeiten und am Markt-Tag verkaufen. Hier hat sich in bisherigen Projekten die Zusammenarbeit mit </a:t>
            </a:r>
            <a:r>
              <a:rPr lang="de-AT" dirty="0" err="1"/>
              <a:t>Künstler:innen</a:t>
            </a:r>
            <a:r>
              <a:rPr lang="de-AT" dirty="0"/>
              <a:t> als sehr wertvoll und bereichernd erwiesen. </a:t>
            </a:r>
          </a:p>
          <a:p>
            <a:r>
              <a:rPr lang="de-AT" dirty="0">
                <a:hlinkClick r:id="rId2" action="ppaction://hlinksldjump"/>
              </a:rPr>
              <a:t>M - Design </a:t>
            </a:r>
            <a:r>
              <a:rPr lang="de-AT" dirty="0" err="1">
                <a:hlinkClick r:id="rId2" action="ppaction://hlinksldjump"/>
              </a:rPr>
              <a:t>Thinking</a:t>
            </a:r>
            <a:r>
              <a:rPr lang="de-AT" dirty="0">
                <a:hlinkClick r:id="rId2" action="ppaction://hlinksldjump"/>
              </a:rPr>
              <a:t>, Teil 1 </a:t>
            </a:r>
            <a:endParaRPr lang="de-AT" dirty="0"/>
          </a:p>
          <a:p>
            <a:r>
              <a:rPr lang="de-AT" dirty="0">
                <a:hlinkClick r:id="rId3" action="ppaction://hlinksldjump"/>
              </a:rPr>
              <a:t>M - Design Thinking, Teil 2 </a:t>
            </a:r>
            <a:endParaRPr lang="de-AT" dirty="0"/>
          </a:p>
          <a:p>
            <a:r>
              <a:rPr lang="de-AT" dirty="0">
                <a:hlinkClick r:id="rId4" action="ppaction://hlinksldjump"/>
              </a:rPr>
              <a:t>M - Projekt planen, Arbeitspakete</a:t>
            </a:r>
            <a:r>
              <a:rPr lang="de-AT" dirty="0"/>
              <a:t> (Werbesong für Produkt oder Dienstleistung entwickeln)</a:t>
            </a:r>
          </a:p>
          <a:p>
            <a:r>
              <a:rPr lang="de-AT" dirty="0">
                <a:hlinkClick r:id="rId5" action="ppaction://hlinksldjump"/>
              </a:rPr>
              <a:t>M - Produkt herstellen, Dienstleistung vorbereiten</a:t>
            </a:r>
            <a:endParaRPr lang="de-AT" dirty="0"/>
          </a:p>
        </p:txBody>
      </p:sp>
      <p:sp>
        <p:nvSpPr>
          <p:cNvPr id="4" name="Interaktive Schaltfläche: Erste Folie 3">
            <a:hlinkClick r:id="rId6" action="ppaction://hlinksldjump" highlightClick="1"/>
            <a:extLst>
              <a:ext uri="{FF2B5EF4-FFF2-40B4-BE49-F238E27FC236}">
                <a16:creationId xmlns:a16="http://schemas.microsoft.com/office/drawing/2014/main" id="{DF9343D8-100D-6116-17F7-7DCDD92BC8BB}"/>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BFDB4632-3B1A-43B3-5478-ABDE75F4FACB}"/>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8152454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2000" b="1" dirty="0"/>
              <a:t>Deutsch</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11149263" cy="292887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Unterschiedliche Medien und Medienprodukte werden eingesetzt, wodurch den </a:t>
            </a:r>
            <a:r>
              <a:rPr lang="de-AT" sz="1400" dirty="0" err="1"/>
              <a:t>SuS</a:t>
            </a:r>
            <a:r>
              <a:rPr lang="de-AT" sz="1400" dirty="0"/>
              <a:t> die Veränderung der Gestaltungsweisen und Repräsentationsformen sprachlicher Äußerungen bewusst wird.</a:t>
            </a:r>
          </a:p>
          <a:p>
            <a:pPr marL="285750" indent="-285750">
              <a:lnSpc>
                <a:spcPts val="1780"/>
              </a:lnSpc>
              <a:spcAft>
                <a:spcPts val="600"/>
              </a:spcAft>
              <a:buFont typeface="Arial" panose="020B0604020202020204" pitchFamily="34" charset="0"/>
              <a:buChar char="•"/>
            </a:pPr>
            <a:r>
              <a:rPr lang="de-AT" sz="1400" dirty="0"/>
              <a:t>Die drei Kompetenzen "Zuhören und Sprechen", "Lesen" und "Schreiben" werden in allen Modulen trainiert (u. a. selbständige Zusammenfassungen, achtsame Diskussionen, kreatives Schreiben, mündliche und schriftliche Reflexion)</a:t>
            </a:r>
          </a:p>
          <a:p>
            <a:pPr marL="285750" indent="-285750">
              <a:lnSpc>
                <a:spcPts val="1780"/>
              </a:lnSpc>
              <a:spcAft>
                <a:spcPts val="600"/>
              </a:spcAft>
              <a:buFont typeface="Arial" panose="020B0604020202020204" pitchFamily="34" charset="0"/>
              <a:buChar char="•"/>
            </a:pPr>
            <a:r>
              <a:rPr lang="de-AT" sz="1400" dirty="0"/>
              <a:t>Informationen mündlich präsentieren</a:t>
            </a:r>
          </a:p>
          <a:p>
            <a:pPr marL="285750" indent="-285750">
              <a:lnSpc>
                <a:spcPts val="1780"/>
              </a:lnSpc>
              <a:spcAft>
                <a:spcPts val="600"/>
              </a:spcAft>
              <a:buFont typeface="Arial" panose="020B0604020202020204" pitchFamily="34" charset="0"/>
              <a:buChar char="•"/>
            </a:pPr>
            <a:r>
              <a:rPr lang="de-AT" sz="1400" dirty="0"/>
              <a:t>Partner- und Gruppengespräche</a:t>
            </a:r>
          </a:p>
          <a:p>
            <a:pPr marL="285750" indent="-285750">
              <a:lnSpc>
                <a:spcPts val="1780"/>
              </a:lnSpc>
              <a:spcAft>
                <a:spcPts val="600"/>
              </a:spcAft>
              <a:buFont typeface="Arial" panose="020B0604020202020204" pitchFamily="34" charset="0"/>
              <a:buChar char="•"/>
            </a:pPr>
            <a:r>
              <a:rPr lang="de-AT" sz="1400" dirty="0"/>
              <a:t>sinnerfassendes Lesen</a:t>
            </a:r>
          </a:p>
          <a:p>
            <a:pPr marL="285750" indent="-285750">
              <a:lnSpc>
                <a:spcPts val="1780"/>
              </a:lnSpc>
              <a:spcAft>
                <a:spcPts val="600"/>
              </a:spcAft>
              <a:buFont typeface="Arial" panose="020B0604020202020204" pitchFamily="34" charset="0"/>
              <a:buChar char="•"/>
            </a:pPr>
            <a:r>
              <a:rPr lang="de-AT" sz="1400" dirty="0"/>
              <a:t>Inhalte und Gedanken strukturieren und verschriftlichen</a:t>
            </a:r>
          </a:p>
          <a:p>
            <a:pPr marL="285750" indent="-285750">
              <a:lnSpc>
                <a:spcPts val="1780"/>
              </a:lnSpc>
              <a:spcAft>
                <a:spcPts val="600"/>
              </a:spcAft>
              <a:buFont typeface="Arial" panose="020B0604020202020204" pitchFamily="34" charset="0"/>
              <a:buChar char="•"/>
            </a:pPr>
            <a:r>
              <a:rPr lang="de-AT" sz="1400" dirty="0"/>
              <a:t>kreative Ausdrucksformen</a:t>
            </a:r>
          </a:p>
          <a:p>
            <a:pPr marL="285750" indent="-285750">
              <a:lnSpc>
                <a:spcPts val="1780"/>
              </a:lnSpc>
              <a:spcAft>
                <a:spcPts val="600"/>
              </a:spcAft>
              <a:buFont typeface="Arial" panose="020B0604020202020204" pitchFamily="34" charset="0"/>
              <a:buChar char="•"/>
            </a:pPr>
            <a:r>
              <a:rPr lang="de-AT" sz="1400" dirty="0"/>
              <a:t>unterschiedliche Texte gestalten (analog und digital)</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8217074" cy="416005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Ziele mündlich und schriftlich formulieren (</a:t>
            </a:r>
            <a:r>
              <a:rPr lang="de-AT" dirty="0">
                <a:hlinkClick r:id="rId2" action="ppaction://hlinksldjump"/>
              </a:rPr>
              <a:t>M - Ziele bestimmen</a:t>
            </a:r>
            <a:r>
              <a:rPr lang="de-AT" dirty="0"/>
              <a:t>)</a:t>
            </a:r>
          </a:p>
          <a:p>
            <a:r>
              <a:rPr lang="de-AT" dirty="0"/>
              <a:t>Lese- und Zuordnungsübungen (</a:t>
            </a:r>
            <a:r>
              <a:rPr lang="de-AT" dirty="0">
                <a:hlinkClick r:id="rId3" action="ppaction://hlinksldjump"/>
              </a:rPr>
              <a:t>M - Design Thinking, Teil 1</a:t>
            </a:r>
            <a:r>
              <a:rPr lang="de-AT" dirty="0"/>
              <a:t>; </a:t>
            </a:r>
            <a:r>
              <a:rPr lang="de-AT" dirty="0">
                <a:hlinkClick r:id="rId4" action="ppaction://hlinksldjump"/>
              </a:rPr>
              <a:t>M - Checkpoint</a:t>
            </a:r>
            <a:r>
              <a:rPr lang="de-AT" dirty="0"/>
              <a:t>) </a:t>
            </a:r>
          </a:p>
          <a:p>
            <a:r>
              <a:rPr lang="de-AT" dirty="0"/>
              <a:t>wichtige Ergebnisse des Design </a:t>
            </a:r>
            <a:r>
              <a:rPr lang="de-AT" dirty="0" err="1"/>
              <a:t>Thinking</a:t>
            </a:r>
            <a:r>
              <a:rPr lang="de-AT" dirty="0"/>
              <a:t>-Prozesses zusammenfassen und laufend am Plakat bzw. im Heft schriftlich dokumentieren (</a:t>
            </a:r>
            <a:r>
              <a:rPr lang="de-AT" dirty="0">
                <a:hlinkClick r:id="rId3" action="ppaction://hlinksldjump"/>
              </a:rPr>
              <a:t>M - Design Thinking, Teil 1</a:t>
            </a:r>
            <a:r>
              <a:rPr lang="de-AT" dirty="0"/>
              <a:t>)</a:t>
            </a:r>
          </a:p>
          <a:p>
            <a:r>
              <a:rPr lang="de-AT" dirty="0" err="1"/>
              <a:t>Storycards</a:t>
            </a:r>
            <a:r>
              <a:rPr lang="de-AT" dirty="0"/>
              <a:t> und Bedürfnis-Statement schreiben (</a:t>
            </a:r>
            <a:r>
              <a:rPr lang="de-AT" dirty="0">
                <a:hlinkClick r:id="rId3" action="ppaction://hlinksldjump"/>
              </a:rPr>
              <a:t>M - Design Thinking, Teil 1 </a:t>
            </a:r>
            <a:r>
              <a:rPr lang="de-AT" dirty="0"/>
              <a:t>und </a:t>
            </a:r>
            <a:r>
              <a:rPr lang="de-AT" dirty="0">
                <a:hlinkClick r:id="rId5" action="ppaction://hlinksldjump"/>
              </a:rPr>
              <a:t>M - Design Thinking, Teil 2</a:t>
            </a:r>
            <a:r>
              <a:rPr lang="de-AT" dirty="0"/>
              <a:t>)</a:t>
            </a:r>
          </a:p>
          <a:p>
            <a:r>
              <a:rPr lang="de-AT" dirty="0"/>
              <a:t>offene Fragen formulieren und damit Interviews führen</a:t>
            </a:r>
          </a:p>
          <a:p>
            <a:r>
              <a:rPr lang="de-AT" dirty="0"/>
              <a:t>Präsentation des Prototyps vorbereiten und gemeinsam präsentieren (</a:t>
            </a:r>
            <a:r>
              <a:rPr lang="de-AT" dirty="0">
                <a:hlinkClick r:id="rId5" action="ppaction://hlinksldjump"/>
              </a:rPr>
              <a:t>M - Design Thinking, Teil 2</a:t>
            </a:r>
            <a:r>
              <a:rPr lang="de-AT" dirty="0"/>
              <a:t>)</a:t>
            </a:r>
          </a:p>
          <a:p>
            <a:r>
              <a:rPr lang="de-AT" dirty="0"/>
              <a:t>Tabellen strukturiert ausfüllen (</a:t>
            </a:r>
            <a:r>
              <a:rPr lang="de-AT" dirty="0">
                <a:hlinkClick r:id="rId6" action="ppaction://hlinksldjump"/>
              </a:rPr>
              <a:t>M - Projekt planen, Materialien </a:t>
            </a:r>
            <a:r>
              <a:rPr lang="de-AT" dirty="0"/>
              <a:t>und </a:t>
            </a:r>
            <a:r>
              <a:rPr lang="de-AT" dirty="0">
                <a:hlinkClick r:id="rId7" action="ppaction://hlinksldjump"/>
              </a:rPr>
              <a:t>M - Projekt planen, Arbeitspakete</a:t>
            </a:r>
            <a:r>
              <a:rPr lang="de-AT" dirty="0"/>
              <a:t>)</a:t>
            </a:r>
          </a:p>
          <a:p>
            <a:r>
              <a:rPr lang="de-AT" dirty="0"/>
              <a:t>Produktname und Slogan entwickeln (</a:t>
            </a:r>
            <a:r>
              <a:rPr lang="de-AT" dirty="0">
                <a:hlinkClick r:id="rId7" action="ppaction://hlinksldjump"/>
              </a:rPr>
              <a:t>M - Projekt planen, Arbeitspakete</a:t>
            </a:r>
            <a:r>
              <a:rPr lang="de-AT" dirty="0"/>
              <a:t>; </a:t>
            </a:r>
            <a:r>
              <a:rPr lang="de-AT" dirty="0">
                <a:hlinkClick r:id="rId8" action="ppaction://hlinksldjump"/>
              </a:rPr>
              <a:t>M - Verkaufsstand vorbereiten</a:t>
            </a:r>
            <a:r>
              <a:rPr lang="de-AT" dirty="0"/>
              <a:t>)</a:t>
            </a:r>
          </a:p>
          <a:p>
            <a:r>
              <a:rPr lang="de-AT" dirty="0"/>
              <a:t>Werbeplakat, Schilder, Flyer formulieren, Texte für </a:t>
            </a:r>
            <a:r>
              <a:rPr lang="de-AT" dirty="0" err="1"/>
              <a:t>Social</a:t>
            </a:r>
            <a:r>
              <a:rPr lang="de-AT" dirty="0"/>
              <a:t> Media verfassen (</a:t>
            </a:r>
            <a:r>
              <a:rPr lang="de-AT" dirty="0">
                <a:hlinkClick r:id="rId7" action="ppaction://hlinksldjump"/>
              </a:rPr>
              <a:t>M - Projekt planen, Arbeitspakete</a:t>
            </a:r>
            <a:r>
              <a:rPr lang="de-AT" dirty="0"/>
              <a:t>)</a:t>
            </a:r>
          </a:p>
          <a:p>
            <a:r>
              <a:rPr lang="de-AT" dirty="0"/>
              <a:t>eigene Stärken reflektieren und formulieren (</a:t>
            </a:r>
            <a:r>
              <a:rPr lang="de-AT" dirty="0">
                <a:hlinkClick r:id="rId9" action="ppaction://hlinksldjump"/>
              </a:rPr>
              <a:t>M - eigene Stärken herausfinden</a:t>
            </a:r>
            <a:r>
              <a:rPr lang="de-AT" dirty="0"/>
              <a:t>)</a:t>
            </a:r>
          </a:p>
          <a:p>
            <a:r>
              <a:rPr lang="de-AT" dirty="0"/>
              <a:t>Verkaufsgespräche trainieren und führen (</a:t>
            </a:r>
            <a:r>
              <a:rPr lang="de-AT" dirty="0">
                <a:hlinkClick r:id="rId10" action="ppaction://hlinksldjump"/>
              </a:rPr>
              <a:t>M - Verkaufsgespräch vorbereiten</a:t>
            </a:r>
            <a:r>
              <a:rPr lang="de-AT" dirty="0"/>
              <a:t>)</a:t>
            </a:r>
          </a:p>
          <a:p>
            <a:r>
              <a:rPr lang="de-AT" dirty="0"/>
              <a:t>die Marktwoche schriftlich und mündlich reflektieren (</a:t>
            </a:r>
            <a:r>
              <a:rPr lang="de-AT" dirty="0">
                <a:hlinkClick r:id="rId11" action="ppaction://hlinksldjump"/>
              </a:rPr>
              <a:t>M - Reflexion</a:t>
            </a:r>
            <a:r>
              <a:rPr lang="de-AT" dirty="0"/>
              <a:t>)</a:t>
            </a:r>
          </a:p>
        </p:txBody>
      </p:sp>
      <p:sp>
        <p:nvSpPr>
          <p:cNvPr id="4" name="Fußzeilenplatzhalter 3">
            <a:extLst>
              <a:ext uri="{FF2B5EF4-FFF2-40B4-BE49-F238E27FC236}">
                <a16:creationId xmlns:a16="http://schemas.microsoft.com/office/drawing/2014/main" id="{65B73515-194A-4675-4AD5-E074BA3F860F}"/>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1913884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9800" b="1" dirty="0"/>
              <a:t>Kunst &amp; Gestaltung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8791200" cy="3467552"/>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In Kunst und Gestaltung werden Vorstellungskraft, Fantasie, sinnliche Erfahrung, Einfühlungsvermögen, individuelle und gemeinsame Ausdrucksfähigkeit gefördert und erweitert. Experimentierfreude, Offenheit und Neugier werden angeregt, ebenso Flexibilität, Ausdauer und Konzentration.</a:t>
            </a:r>
          </a:p>
          <a:p>
            <a:pPr marL="285750" indent="-285750">
              <a:lnSpc>
                <a:spcPts val="1780"/>
              </a:lnSpc>
              <a:spcAft>
                <a:spcPts val="600"/>
              </a:spcAft>
              <a:buFont typeface="Arial" panose="020B0604020202020204" pitchFamily="34" charset="0"/>
              <a:buChar char="•"/>
            </a:pPr>
            <a:r>
              <a:rPr lang="de-AT" sz="1400" dirty="0"/>
              <a:t>Es wird empfohlen, Themen auch gemeinsam mit den Schülerinnen und Schülern zu entwickeln, um gemeinschaftliches Handeln und Lernen mit- und voneinander zu fördern.</a:t>
            </a:r>
          </a:p>
          <a:p>
            <a:pPr marL="285750" indent="-285750">
              <a:lnSpc>
                <a:spcPts val="1780"/>
              </a:lnSpc>
              <a:spcAft>
                <a:spcPts val="600"/>
              </a:spcAft>
              <a:buFont typeface="Arial" panose="020B0604020202020204" pitchFamily="34" charset="0"/>
              <a:buChar char="•"/>
            </a:pPr>
            <a:r>
              <a:rPr lang="de-AT" sz="1400" dirty="0"/>
              <a:t>Die Realisierung größerer Projekte im Klassenverband, klassen- oder schulübergreifend ist wünschenswert.</a:t>
            </a:r>
          </a:p>
          <a:p>
            <a:pPr marL="285750" indent="-285750">
              <a:lnSpc>
                <a:spcPts val="1780"/>
              </a:lnSpc>
              <a:spcAft>
                <a:spcPts val="600"/>
              </a:spcAft>
              <a:buFont typeface="Arial" panose="020B0604020202020204" pitchFamily="34" charset="0"/>
              <a:buChar char="•"/>
            </a:pPr>
            <a:r>
              <a:rPr lang="de-AT" sz="1400" dirty="0"/>
              <a:t>Im Kreativen liegt die Fähigkeit, durch Aussetzen, Brechen oder Übertreten von Regeln Neues zu schaffen. Auf diese Weise werden Originalität, Individualität und Diversität sichtbar.</a:t>
            </a:r>
          </a:p>
          <a:p>
            <a:pPr marL="285750" indent="-285750">
              <a:lnSpc>
                <a:spcPts val="1780"/>
              </a:lnSpc>
              <a:spcAft>
                <a:spcPts val="600"/>
              </a:spcAft>
              <a:buFont typeface="Arial" panose="020B0604020202020204" pitchFamily="34" charset="0"/>
              <a:buChar char="•"/>
            </a:pPr>
            <a:r>
              <a:rPr lang="de-AT" sz="1400" dirty="0"/>
              <a:t>Im Mittelpunkt des Unterrichtsgegenstandes steht die bildnerische Tätigkeit der Schülerinnen und Schüler zur Entwicklung und Weiterentwicklung ihres visuellen Vorstellungs-, Darstellungs- und Ausdrucksvermögens. </a:t>
            </a:r>
          </a:p>
          <a:p>
            <a:pPr marL="285750" indent="-285750">
              <a:lnSpc>
                <a:spcPts val="1780"/>
              </a:lnSpc>
              <a:spcAft>
                <a:spcPts val="600"/>
              </a:spcAft>
              <a:buFont typeface="Arial" panose="020B0604020202020204" pitchFamily="34" charset="0"/>
              <a:buChar char="•"/>
            </a:pPr>
            <a:r>
              <a:rPr lang="de-AT" sz="1400" dirty="0"/>
              <a:t>In der bildnerischen Praxis werden kreative Potenziale aktiviert und sinnlich-ästhetische Zugänge zur Welt ermöglicht. Im eigenständigen Gestalten entwickeln die Schülerinnen und Schüler Verständnis und Gespür für die unterschiedlichen Wirkungen und Absichten bildnerischer Ausdrucksformen.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6030000" cy="3929217"/>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kreative Übung zu Beginn für Design </a:t>
            </a:r>
            <a:r>
              <a:rPr lang="de-AT" dirty="0" err="1"/>
              <a:t>Thinking</a:t>
            </a:r>
            <a:r>
              <a:rPr lang="de-AT" dirty="0"/>
              <a:t> (</a:t>
            </a:r>
            <a:r>
              <a:rPr lang="de-AT" dirty="0">
                <a:hlinkClick r:id="rId2" action="ppaction://hlinksldjump"/>
              </a:rPr>
              <a:t>M - Design Thinking, Erklärung und kreative Übung</a:t>
            </a:r>
            <a:r>
              <a:rPr lang="de-AT" dirty="0"/>
              <a:t>)</a:t>
            </a:r>
          </a:p>
          <a:p>
            <a:r>
              <a:rPr lang="de-AT" dirty="0"/>
              <a:t>gesamter Design </a:t>
            </a:r>
            <a:r>
              <a:rPr lang="de-AT" dirty="0" err="1"/>
              <a:t>Thinking</a:t>
            </a:r>
            <a:r>
              <a:rPr lang="de-AT" dirty="0"/>
              <a:t>-Prozess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 insbesondere die Gestaltung der Prototypen, aber auch die textliche oder visuelle Zusammenfassung der einzelnen Schritte am Plakat oder die Vorbereitung einer Präsentation </a:t>
            </a:r>
          </a:p>
          <a:p>
            <a:r>
              <a:rPr lang="de-AT" dirty="0"/>
              <a:t>Je nach Produkt bzw. Dienstleistung, die angeboten wird, kann Kunst und Gestaltung bei der Vorbereitung (z. B. Produkt, Bühnenbild, ...) eine wichtige Rolle spielen (</a:t>
            </a:r>
            <a:r>
              <a:rPr lang="de-AT" dirty="0">
                <a:hlinkClick r:id="rId5" action="ppaction://hlinksldjump"/>
              </a:rPr>
              <a:t>M - Produkt herstellen / Dienstleistung vorbereiten</a:t>
            </a:r>
            <a:r>
              <a:rPr lang="de-AT" dirty="0"/>
              <a:t>)</a:t>
            </a:r>
          </a:p>
          <a:p>
            <a:r>
              <a:rPr lang="de-AT" dirty="0"/>
              <a:t>Verkaufsstand gestalten: Skizzen zeichnen bis zur konkreten Gestaltung </a:t>
            </a:r>
            <a:br>
              <a:rPr lang="de-AT" dirty="0"/>
            </a:br>
            <a:r>
              <a:rPr lang="de-AT" dirty="0"/>
              <a:t>(</a:t>
            </a:r>
            <a:r>
              <a:rPr lang="de-AT" dirty="0">
                <a:hlinkClick r:id="rId6" action="ppaction://hlinksldjump"/>
              </a:rPr>
              <a:t>M - Verkaufsstand vorbereiten</a:t>
            </a:r>
            <a:r>
              <a:rPr lang="de-AT" dirty="0"/>
              <a:t>)</a:t>
            </a:r>
          </a:p>
          <a:p>
            <a:r>
              <a:rPr lang="de-AT" dirty="0"/>
              <a:t>Werbung für den Markt-Tag gestalten (visuelle Werbung allgemein reflektieren) (</a:t>
            </a:r>
            <a:r>
              <a:rPr lang="de-AT" dirty="0">
                <a:hlinkClick r:id="rId7" action="ppaction://hlinksldjump"/>
              </a:rPr>
              <a:t>M - Projekt planen, Arbeitspakete</a:t>
            </a:r>
            <a:r>
              <a:rPr lang="de-AT" dirty="0"/>
              <a:t>)</a:t>
            </a:r>
          </a:p>
          <a:p>
            <a:r>
              <a:rPr lang="de-AT" dirty="0"/>
              <a:t>Plakate oder andere Werke für die abschließende Projekt-Präsentation gestalten (</a:t>
            </a:r>
            <a:r>
              <a:rPr lang="de-AT" dirty="0">
                <a:hlinkClick r:id="rId8" action="ppaction://hlinksldjump"/>
              </a:rPr>
              <a:t>M - Feiern und präsentieren</a:t>
            </a:r>
            <a:r>
              <a:rPr lang="de-AT" dirty="0"/>
              <a:t>)</a:t>
            </a:r>
          </a:p>
        </p:txBody>
      </p:sp>
      <p:sp>
        <p:nvSpPr>
          <p:cNvPr id="4" name="Fußzeilenplatzhalter 3">
            <a:extLst>
              <a:ext uri="{FF2B5EF4-FFF2-40B4-BE49-F238E27FC236}">
                <a16:creationId xmlns:a16="http://schemas.microsoft.com/office/drawing/2014/main" id="{A22168FE-587E-D7F5-1121-B9ABD527403C}"/>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33301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Kunst &amp; Gestaltung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8789683" cy="3467552"/>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In Kunst und Gestaltung werden Vorstellungskraft, Fantasie, sinnliche Erfahrung, Einfühlungsvermögen, individuelle und gemeinsame Ausdrucksfähigkeit gefördert und erweitert. Experimentierfreude, Offenheit und Neugier werden angeregt, ebenso Flexibilität, Ausdauer und Konzentration.</a:t>
            </a:r>
          </a:p>
          <a:p>
            <a:pPr marL="285750" indent="-285750">
              <a:lnSpc>
                <a:spcPts val="1780"/>
              </a:lnSpc>
              <a:spcAft>
                <a:spcPts val="600"/>
              </a:spcAft>
              <a:buFont typeface="Arial" panose="020B0604020202020204" pitchFamily="34" charset="0"/>
              <a:buChar char="•"/>
            </a:pPr>
            <a:r>
              <a:rPr lang="de-AT" sz="1400" dirty="0"/>
              <a:t>Es wird empfohlen, Themen auch gemeinsam mit den Schülerinnen und Schülern zu entwickeln, um gemeinschaftliches Handeln und Lernen mit- und voneinander zu fördern.</a:t>
            </a:r>
          </a:p>
          <a:p>
            <a:pPr marL="285750" indent="-285750">
              <a:lnSpc>
                <a:spcPts val="1780"/>
              </a:lnSpc>
              <a:spcAft>
                <a:spcPts val="600"/>
              </a:spcAft>
              <a:buFont typeface="Arial" panose="020B0604020202020204" pitchFamily="34" charset="0"/>
              <a:buChar char="•"/>
            </a:pPr>
            <a:r>
              <a:rPr lang="de-AT" sz="1400" dirty="0"/>
              <a:t>Die Realisierung größerer Projekte im Klassenverband, klassen- oder schulübergreifend ist wünschenswert.</a:t>
            </a:r>
          </a:p>
          <a:p>
            <a:pPr marL="285750" indent="-285750">
              <a:lnSpc>
                <a:spcPts val="1780"/>
              </a:lnSpc>
              <a:spcAft>
                <a:spcPts val="600"/>
              </a:spcAft>
              <a:buFont typeface="Arial" panose="020B0604020202020204" pitchFamily="34" charset="0"/>
              <a:buChar char="•"/>
            </a:pPr>
            <a:r>
              <a:rPr lang="de-AT" sz="1400" dirty="0"/>
              <a:t>Im Kreativen liegt die Fähigkeit, durch Aussetzen, Brechen oder Übertreten von Regeln Neues zu schaffen. Auf diese Weise werden Originalität, Individualität und Diversität sichtbar.</a:t>
            </a:r>
          </a:p>
          <a:p>
            <a:pPr marL="285750" indent="-285750">
              <a:lnSpc>
                <a:spcPts val="1780"/>
              </a:lnSpc>
              <a:spcAft>
                <a:spcPts val="600"/>
              </a:spcAft>
              <a:buFont typeface="Arial" panose="020B0604020202020204" pitchFamily="34" charset="0"/>
              <a:buChar char="•"/>
            </a:pPr>
            <a:r>
              <a:rPr lang="de-AT" sz="1400" dirty="0"/>
              <a:t>Im Mittelpunkt des Unterrichtsgegenstandes steht die bildnerische Tätigkeit der Schülerinnen und Schüler zur Entwicklung und Weiterentwicklung ihres visuellen Vorstellungs-, Darstellungs- und Ausdrucksvermögens. </a:t>
            </a:r>
          </a:p>
          <a:p>
            <a:pPr marL="285750" indent="-285750">
              <a:lnSpc>
                <a:spcPts val="1780"/>
              </a:lnSpc>
              <a:spcAft>
                <a:spcPts val="600"/>
              </a:spcAft>
              <a:buFont typeface="Arial" panose="020B0604020202020204" pitchFamily="34" charset="0"/>
              <a:buChar char="•"/>
            </a:pPr>
            <a:r>
              <a:rPr lang="de-AT" sz="1400" dirty="0"/>
              <a:t>In der bildnerischen Praxis werden kreative Potenziale aktiviert und sinnlich-ästhetische Zugänge zur Welt ermöglicht. Im eigenständigen Gestalten entwickeln die Schülerinnen und Schüler Verständnis und Gespür für die unterschiedlichen Wirkungen und Absichten bildnerischer Ausdrucksformen.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6030000" cy="3929217"/>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kreative Übung zu Beginn für Design </a:t>
            </a:r>
            <a:r>
              <a:rPr lang="de-AT" dirty="0" err="1"/>
              <a:t>Thinking</a:t>
            </a:r>
            <a:r>
              <a:rPr lang="de-AT" dirty="0"/>
              <a:t> (</a:t>
            </a:r>
            <a:r>
              <a:rPr lang="de-AT" dirty="0">
                <a:hlinkClick r:id="rId2" action="ppaction://hlinksldjump"/>
              </a:rPr>
              <a:t>M - Design Thinking, Erklärung und kreative Übung</a:t>
            </a:r>
            <a:r>
              <a:rPr lang="de-AT" dirty="0"/>
              <a:t>)</a:t>
            </a:r>
          </a:p>
          <a:p>
            <a:r>
              <a:rPr lang="de-AT" dirty="0"/>
              <a:t>gesamter Design </a:t>
            </a:r>
            <a:r>
              <a:rPr lang="de-AT" dirty="0" err="1"/>
              <a:t>Thinking</a:t>
            </a:r>
            <a:r>
              <a:rPr lang="de-AT" dirty="0"/>
              <a:t>-Prozess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 insbesondere die Gestaltung der Prototypen, aber auch die textliche oder visuelle Zusammenfassung der einzelnen Schritte am Plakat oder die Vorbereitung einer Präsentation </a:t>
            </a:r>
          </a:p>
          <a:p>
            <a:r>
              <a:rPr lang="de-AT" dirty="0"/>
              <a:t>Je nach Produkt bzw. Dienstleistung, die angeboten wird, kann Kunst und Gestaltung bei der Vorbereitung (z. B. Produkt, Bühnenbild, ...) eine wichtige Rolle spielen (</a:t>
            </a:r>
            <a:r>
              <a:rPr lang="de-AT" dirty="0">
                <a:hlinkClick r:id="rId5" action="ppaction://hlinksldjump"/>
              </a:rPr>
              <a:t>M - Produkt herstellen / Dienstleistung vorbereiten</a:t>
            </a:r>
            <a:r>
              <a:rPr lang="de-AT" dirty="0"/>
              <a:t>)</a:t>
            </a:r>
          </a:p>
          <a:p>
            <a:r>
              <a:rPr lang="de-AT" dirty="0"/>
              <a:t>Verkaufsstand gestalten: Skizzen zeichnen bis zur konkreten Gestaltung </a:t>
            </a:r>
            <a:br>
              <a:rPr lang="de-AT" dirty="0"/>
            </a:br>
            <a:r>
              <a:rPr lang="de-AT" dirty="0"/>
              <a:t>(</a:t>
            </a:r>
            <a:r>
              <a:rPr lang="de-AT" dirty="0">
                <a:hlinkClick r:id="rId6" action="ppaction://hlinksldjump"/>
              </a:rPr>
              <a:t>M - Verkaufsstand vorbereiten</a:t>
            </a:r>
            <a:r>
              <a:rPr lang="de-AT" dirty="0"/>
              <a:t>)</a:t>
            </a:r>
          </a:p>
          <a:p>
            <a:r>
              <a:rPr lang="de-AT" dirty="0"/>
              <a:t>Werbung für den Markt-Tag gestalten (visuelle Werbung allgemein reflektieren) (</a:t>
            </a:r>
            <a:r>
              <a:rPr lang="de-AT" dirty="0">
                <a:hlinkClick r:id="rId7" action="ppaction://hlinksldjump"/>
              </a:rPr>
              <a:t>M - Projekt planen, Arbeitspakete</a:t>
            </a:r>
            <a:r>
              <a:rPr lang="de-AT" dirty="0"/>
              <a:t>)</a:t>
            </a:r>
          </a:p>
          <a:p>
            <a:r>
              <a:rPr lang="de-AT" dirty="0"/>
              <a:t>Plakate oder andere Werke für die abschließende Projekt-Präsentation gestalten (</a:t>
            </a:r>
            <a:r>
              <a:rPr lang="de-AT" dirty="0">
                <a:hlinkClick r:id="rId8" action="ppaction://hlinksldjump"/>
              </a:rPr>
              <a:t>M - Feiern und präsentieren</a:t>
            </a:r>
            <a:r>
              <a:rPr lang="de-AT" dirty="0"/>
              <a:t>)</a:t>
            </a:r>
          </a:p>
        </p:txBody>
      </p:sp>
      <p:sp>
        <p:nvSpPr>
          <p:cNvPr id="4" name="Fußzeilenplatzhalter 3">
            <a:extLst>
              <a:ext uri="{FF2B5EF4-FFF2-40B4-BE49-F238E27FC236}">
                <a16:creationId xmlns:a16="http://schemas.microsoft.com/office/drawing/2014/main" id="{F1221B86-01B4-77FB-AC66-632E8EF49D78}"/>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2735002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Kunst &amp; Gestaltung</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8791200" cy="3467552"/>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In Kunst und Gestaltung werden Vorstellungskraft, Fantasie, sinnliche Erfahrung, Einfühlungsvermögen, individuelle und gemeinsame Ausdrucksfähigkeit gefördert und erweitert. Experimentierfreude, Offenheit und Neugier werden angeregt, ebenso Flexibilität, Ausdauer und Konzentration.</a:t>
            </a:r>
          </a:p>
          <a:p>
            <a:pPr marL="285750" indent="-285750">
              <a:lnSpc>
                <a:spcPts val="1780"/>
              </a:lnSpc>
              <a:spcAft>
                <a:spcPts val="600"/>
              </a:spcAft>
              <a:buFont typeface="Arial" panose="020B0604020202020204" pitchFamily="34" charset="0"/>
              <a:buChar char="•"/>
            </a:pPr>
            <a:r>
              <a:rPr lang="de-AT" sz="1400" dirty="0"/>
              <a:t>Es wird empfohlen, Themen auch gemeinsam mit den Schülerinnen und Schülern zu entwickeln, um gemeinschaftliches Handeln und Lernen mit- und voneinander zu fördern.</a:t>
            </a:r>
          </a:p>
          <a:p>
            <a:pPr marL="285750" indent="-285750">
              <a:lnSpc>
                <a:spcPts val="1780"/>
              </a:lnSpc>
              <a:spcAft>
                <a:spcPts val="600"/>
              </a:spcAft>
              <a:buFont typeface="Arial" panose="020B0604020202020204" pitchFamily="34" charset="0"/>
              <a:buChar char="•"/>
            </a:pPr>
            <a:r>
              <a:rPr lang="de-AT" sz="1400" dirty="0"/>
              <a:t>Die Realisierung größerer Projekte im Klassenverband, klassen- oder schulübergreifend ist wünschenswert.</a:t>
            </a:r>
          </a:p>
          <a:p>
            <a:pPr marL="285750" indent="-285750">
              <a:lnSpc>
                <a:spcPts val="1780"/>
              </a:lnSpc>
              <a:spcAft>
                <a:spcPts val="600"/>
              </a:spcAft>
              <a:buFont typeface="Arial" panose="020B0604020202020204" pitchFamily="34" charset="0"/>
              <a:buChar char="•"/>
            </a:pPr>
            <a:r>
              <a:rPr lang="de-AT" sz="1400" dirty="0"/>
              <a:t>Im Kreativen liegt die Fähigkeit, durch Aussetzen, Brechen oder Übertreten von Regeln Neues zu schaffen. Auf diese Weise werden Originalität, Individualität und Diversität sichtbar.</a:t>
            </a:r>
          </a:p>
          <a:p>
            <a:pPr marL="285750" indent="-285750">
              <a:lnSpc>
                <a:spcPts val="1780"/>
              </a:lnSpc>
              <a:spcAft>
                <a:spcPts val="600"/>
              </a:spcAft>
              <a:buFont typeface="Arial" panose="020B0604020202020204" pitchFamily="34" charset="0"/>
              <a:buChar char="•"/>
            </a:pPr>
            <a:r>
              <a:rPr lang="de-AT" sz="1400" dirty="0"/>
              <a:t>Im Mittelpunkt des Unterrichtsgegenstandes steht die bildnerische Tätigkeit der Schülerinnen und Schüler zur Entwicklung und Weiterentwicklung ihres visuellen Vorstellungs-, Darstellungs- und Ausdrucksvermögens. </a:t>
            </a:r>
          </a:p>
          <a:p>
            <a:pPr marL="285750" indent="-285750">
              <a:lnSpc>
                <a:spcPts val="1780"/>
              </a:lnSpc>
              <a:spcAft>
                <a:spcPts val="600"/>
              </a:spcAft>
              <a:buFont typeface="Arial" panose="020B0604020202020204" pitchFamily="34" charset="0"/>
              <a:buChar char="•"/>
            </a:pPr>
            <a:r>
              <a:rPr lang="de-AT" sz="1400" dirty="0"/>
              <a:t>In der bildnerischen Praxis werden kreative Potenziale aktiviert und sinnlich-ästhetische Zugänge zur Welt ermöglicht. Im eigenständigen Gestalten entwickeln die Schülerinnen und Schüler Verständnis und Gespür für die unterschiedlichen Wirkungen und Absichten bildnerischer Ausdrucksformen.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315656" y="2282743"/>
            <a:ext cx="6029404" cy="3929217"/>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kreative Übung zu Beginn für Design </a:t>
            </a:r>
            <a:r>
              <a:rPr lang="de-AT" dirty="0" err="1"/>
              <a:t>Thinking</a:t>
            </a:r>
            <a:r>
              <a:rPr lang="de-AT" dirty="0"/>
              <a:t> (</a:t>
            </a:r>
            <a:r>
              <a:rPr lang="de-AT" dirty="0">
                <a:hlinkClick r:id="rId2" action="ppaction://hlinksldjump"/>
              </a:rPr>
              <a:t>M - Design </a:t>
            </a:r>
            <a:r>
              <a:rPr lang="de-AT" dirty="0" err="1">
                <a:hlinkClick r:id="rId2" action="ppaction://hlinksldjump"/>
              </a:rPr>
              <a:t>Thinking</a:t>
            </a:r>
            <a:r>
              <a:rPr lang="de-AT" dirty="0">
                <a:hlinkClick r:id="rId2" action="ppaction://hlinksldjump"/>
              </a:rPr>
              <a:t>, Erklärung und kreative Übung</a:t>
            </a:r>
            <a:r>
              <a:rPr lang="de-AT" dirty="0"/>
              <a:t>)</a:t>
            </a:r>
          </a:p>
          <a:p>
            <a:r>
              <a:rPr lang="de-AT" dirty="0"/>
              <a:t>gesamter Design </a:t>
            </a:r>
            <a:r>
              <a:rPr lang="de-AT" dirty="0" err="1"/>
              <a:t>Thinking</a:t>
            </a:r>
            <a:r>
              <a:rPr lang="de-AT" dirty="0"/>
              <a:t>-Prozess (</a:t>
            </a:r>
            <a:r>
              <a:rPr lang="de-AT" dirty="0">
                <a:hlinkClick r:id="rId3" action="ppaction://hlinksldjump"/>
              </a:rPr>
              <a:t>M - Design Thinking, Teil 1 </a:t>
            </a:r>
            <a:r>
              <a:rPr lang="de-AT" dirty="0"/>
              <a:t>und </a:t>
            </a:r>
            <a:r>
              <a:rPr lang="de-AT" dirty="0">
                <a:hlinkClick r:id="rId4" action="ppaction://hlinksldjump"/>
              </a:rPr>
              <a:t>M - Design Thinking, Teil 2</a:t>
            </a:r>
            <a:r>
              <a:rPr lang="de-AT" dirty="0"/>
              <a:t>), insbesondere die Gestaltung der Prototypen, aber auch die textliche oder visuelle Zusammenfassung der einzelnen Schritte am Plakat oder die Vorbereitung einer Präsentation </a:t>
            </a:r>
          </a:p>
          <a:p>
            <a:r>
              <a:rPr lang="de-AT" dirty="0"/>
              <a:t>Je nach Produkt bzw. Dienstleistung, die angeboten wird, kann Kunst und Gestaltung bei der Vorbereitung (z. B. Produkt, Bühnenbild, ...) eine wichtige Rolle spielen (</a:t>
            </a:r>
            <a:r>
              <a:rPr lang="de-AT" dirty="0">
                <a:hlinkClick r:id="rId5" action="ppaction://hlinksldjump"/>
              </a:rPr>
              <a:t>M - Produkt herstellen / Dienstleistung vorbereiten</a:t>
            </a:r>
            <a:r>
              <a:rPr lang="de-AT" dirty="0"/>
              <a:t>)</a:t>
            </a:r>
          </a:p>
          <a:p>
            <a:r>
              <a:rPr lang="de-AT" dirty="0"/>
              <a:t>Verkaufsstand gestalten: Skizzen zeichnen bis zur konkreten Gestaltung </a:t>
            </a:r>
            <a:br>
              <a:rPr lang="de-AT" dirty="0"/>
            </a:br>
            <a:r>
              <a:rPr lang="de-AT" dirty="0"/>
              <a:t>(</a:t>
            </a:r>
            <a:r>
              <a:rPr lang="de-AT" dirty="0">
                <a:hlinkClick r:id="rId6" action="ppaction://hlinksldjump"/>
              </a:rPr>
              <a:t>M - Verkaufsstand vorbereiten</a:t>
            </a:r>
            <a:r>
              <a:rPr lang="de-AT" dirty="0"/>
              <a:t>)</a:t>
            </a:r>
          </a:p>
          <a:p>
            <a:r>
              <a:rPr lang="de-AT" dirty="0"/>
              <a:t>Werbung für den Markt-Tag gestalten (visuelle Werbung allgemein reflektieren) (</a:t>
            </a:r>
            <a:r>
              <a:rPr lang="de-AT" dirty="0">
                <a:hlinkClick r:id="rId7" action="ppaction://hlinksldjump"/>
              </a:rPr>
              <a:t>M - Projekt planen, Arbeitspakete</a:t>
            </a:r>
            <a:r>
              <a:rPr lang="de-AT" dirty="0"/>
              <a:t>)</a:t>
            </a:r>
          </a:p>
          <a:p>
            <a:r>
              <a:rPr lang="de-AT" dirty="0"/>
              <a:t>Plakate oder andere Werke für die abschließende Projekt-Präsentation gestalten (</a:t>
            </a:r>
            <a:r>
              <a:rPr lang="de-AT" dirty="0">
                <a:hlinkClick r:id="rId8" action="ppaction://hlinksldjump"/>
              </a:rPr>
              <a:t>M - Feiern und präsentieren</a:t>
            </a:r>
            <a:r>
              <a:rPr lang="de-AT" dirty="0"/>
              <a:t>)</a:t>
            </a:r>
          </a:p>
        </p:txBody>
      </p:sp>
      <p:sp>
        <p:nvSpPr>
          <p:cNvPr id="4" name="Interaktive Schaltfläche: Erste Folie 3">
            <a:hlinkClick r:id="rId9" action="ppaction://hlinksldjump" highlightClick="1"/>
            <a:extLst>
              <a:ext uri="{FF2B5EF4-FFF2-40B4-BE49-F238E27FC236}">
                <a16:creationId xmlns:a16="http://schemas.microsoft.com/office/drawing/2014/main" id="{DA5E0A33-1DE1-C36B-7464-4618A6C07FAD}"/>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0B4E8027-0734-6F2F-808B-9BF172B70E1D}"/>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872847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0000" b="1" dirty="0"/>
              <a:t>Technik &amp; Design</a:t>
            </a:r>
          </a:p>
        </p:txBody>
      </p:sp>
      <p:sp>
        <p:nvSpPr>
          <p:cNvPr id="3" name="Textfeld 2">
            <a:extLst>
              <a:ext uri="{FF2B5EF4-FFF2-40B4-BE49-F238E27FC236}">
                <a16:creationId xmlns:a16="http://schemas.microsoft.com/office/drawing/2014/main" id="{29C3D36F-6E3D-F8EB-ED8D-1FF7A3D71C49}"/>
              </a:ext>
            </a:extLst>
          </p:cNvPr>
          <p:cNvSpPr txBox="1"/>
          <p:nvPr/>
        </p:nvSpPr>
        <p:spPr>
          <a:xfrm>
            <a:off x="-10160000" y="2513576"/>
            <a:ext cx="10087200" cy="3852273"/>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Design ist als ganzheitlicher Gestaltungs- und Problemlösungsprozess zu verstehen. </a:t>
            </a:r>
          </a:p>
          <a:p>
            <a:pPr marL="285750" indent="-285750">
              <a:lnSpc>
                <a:spcPts val="1780"/>
              </a:lnSpc>
              <a:spcAft>
                <a:spcPts val="600"/>
              </a:spcAft>
              <a:buFont typeface="Arial" panose="020B0604020202020204" pitchFamily="34" charset="0"/>
              <a:buChar char="•"/>
            </a:pPr>
            <a:r>
              <a:rPr lang="de-AT" sz="1400" dirty="0"/>
              <a:t>Design- und Technikprozesse münden in Erkenntnis-, Kompetenz- und Wissensgewinn. Damit hat der Unterrichtsgegenstand Relevanz für die aktuellen und zukünftigen Erlebniswirklichkeiten und Lebensrealitäten von Schülerinnen und Schülern und schafft so die Basis für Innovation und Weiterentwicklung in modernen Wissensgesellschaften. </a:t>
            </a:r>
          </a:p>
          <a:p>
            <a:pPr marL="285750" indent="-285750">
              <a:lnSpc>
                <a:spcPts val="1780"/>
              </a:lnSpc>
              <a:spcAft>
                <a:spcPts val="600"/>
              </a:spcAft>
              <a:buFont typeface="Arial" panose="020B0604020202020204" pitchFamily="34" charset="0"/>
              <a:buChar char="•"/>
            </a:pPr>
            <a:r>
              <a:rPr lang="de-AT" sz="1400" dirty="0"/>
              <a:t>Forschende, experimentierende und kreative Prozesse sowie die Gestaltung und Herstellung von funktionalen Produkten ermöglichen Technikmündigkeit, Interesse an Innovation und nachhaltiges Handeln.</a:t>
            </a:r>
          </a:p>
          <a:p>
            <a:pPr marL="285750" indent="-285750">
              <a:lnSpc>
                <a:spcPts val="1780"/>
              </a:lnSpc>
              <a:spcAft>
                <a:spcPts val="600"/>
              </a:spcAft>
              <a:buFont typeface="Arial" panose="020B0604020202020204" pitchFamily="34" charset="0"/>
              <a:buChar char="•"/>
            </a:pPr>
            <a:r>
              <a:rPr lang="de-AT" sz="1400" dirty="0"/>
              <a:t>Die Aufgabenstellungen ermöglichen Designprozesse, die Schülerinnen und Schüler ausgehend von einer Fragestellung oder einem Bedürfnis über die eigene Idee bis zur Fertigstellung des eigenen Produkts oder zur Lösung eines spezifischen Problems führen.</a:t>
            </a:r>
          </a:p>
          <a:p>
            <a:pPr marL="285750" indent="-285750">
              <a:lnSpc>
                <a:spcPts val="1780"/>
              </a:lnSpc>
              <a:spcAft>
                <a:spcPts val="600"/>
              </a:spcAft>
              <a:buFont typeface="Arial" panose="020B0604020202020204" pitchFamily="34" charset="0"/>
              <a:buChar char="•"/>
            </a:pPr>
            <a:r>
              <a:rPr lang="de-AT" sz="1400" dirty="0"/>
              <a:t>... die das Suchen und Finden von kreativen und innovativen Lösungswegen ebenso unterstützen wie kritische Selbsteinschätzung und Kritikfähigkeit.</a:t>
            </a:r>
          </a:p>
          <a:p>
            <a:pPr marL="285750" indent="-285750">
              <a:lnSpc>
                <a:spcPts val="1780"/>
              </a:lnSpc>
              <a:spcAft>
                <a:spcPts val="600"/>
              </a:spcAft>
              <a:buFont typeface="Arial" panose="020B0604020202020204" pitchFamily="34" charset="0"/>
              <a:buChar char="•"/>
            </a:pPr>
            <a:r>
              <a:rPr lang="de-AT" sz="1400" dirty="0"/>
              <a:t>Der Unterricht soll Schülerinnen und Schüler motivieren und befähigen, Projekte eigenständig auch im Alltagsleben umzusetzen.</a:t>
            </a:r>
          </a:p>
          <a:p>
            <a:pPr marL="285750" indent="-285750">
              <a:lnSpc>
                <a:spcPts val="1780"/>
              </a:lnSpc>
              <a:spcAft>
                <a:spcPts val="600"/>
              </a:spcAft>
              <a:buFont typeface="Arial" panose="020B0604020202020204" pitchFamily="34" charset="0"/>
              <a:buChar char="•"/>
            </a:pPr>
            <a:r>
              <a:rPr lang="de-AT" sz="1400" dirty="0"/>
              <a:t>Verschiedenste Materialien, Maschinen und Geräte sowie Verfahren sollen angewendet werden.</a:t>
            </a:r>
          </a:p>
          <a:p>
            <a:pPr marL="285750" indent="-285750">
              <a:lnSpc>
                <a:spcPts val="1780"/>
              </a:lnSpc>
              <a:spcAft>
                <a:spcPts val="600"/>
              </a:spcAft>
              <a:buFont typeface="Arial" panose="020B0604020202020204" pitchFamily="34" charset="0"/>
              <a:buChar char="•"/>
            </a:pPr>
            <a:r>
              <a:rPr lang="de-AT" sz="1400" dirty="0"/>
              <a:t>Kompetenzbereich Entwicklung: die Schülerinnen und Schüler können Probleme erkennen und Lösungswege entwickeln; Arbeitsschritte anhand von Skizzen und Modellen planen;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763511"/>
            <a:ext cx="5655600" cy="500637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Das Fach "Technik und Design" spielt aufgrund des kreativen Zugangs eine zentrale Rolle bei der Marktwoche.</a:t>
            </a:r>
          </a:p>
          <a:p>
            <a:endParaRPr lang="de-AT" dirty="0"/>
          </a:p>
          <a:p>
            <a:pPr marL="0" indent="0">
              <a:buNone/>
            </a:pPr>
            <a:r>
              <a:rPr lang="de-AT" dirty="0"/>
              <a:t>alle Aktivitäten im Design </a:t>
            </a:r>
            <a:r>
              <a:rPr lang="de-AT" dirty="0" err="1"/>
              <a:t>Thinking</a:t>
            </a:r>
            <a:r>
              <a:rPr lang="de-AT" dirty="0"/>
              <a:t>-Prozess:</a:t>
            </a:r>
          </a:p>
          <a:p>
            <a:r>
              <a:rPr lang="de-AT" dirty="0">
                <a:hlinkClick r:id="rId2" action="ppaction://hlinksldjump"/>
              </a:rPr>
              <a:t>M -  Design Thinking, Erklärung und kreative Übung</a:t>
            </a:r>
            <a:endParaRPr lang="de-AT" dirty="0"/>
          </a:p>
          <a:p>
            <a:r>
              <a:rPr lang="de-AT" dirty="0">
                <a:hlinkClick r:id="rId3" action="ppaction://hlinksldjump"/>
              </a:rPr>
              <a:t>M - Design Thinking, Entrepreneurship App</a:t>
            </a:r>
            <a:endParaRPr lang="de-AT" dirty="0"/>
          </a:p>
          <a:p>
            <a:r>
              <a:rPr lang="de-AT" dirty="0">
                <a:hlinkClick r:id="rId4" action="ppaction://hlinksldjump"/>
              </a:rPr>
              <a:t>M - Design Thinking, App besprechen und Tag 2 erklären</a:t>
            </a:r>
            <a:endParaRPr lang="de-AT" dirty="0">
              <a:hlinkClick r:id="rId5" action="ppaction://hlinksldjump"/>
            </a:endParaRPr>
          </a:p>
          <a:p>
            <a:r>
              <a:rPr lang="de-AT" dirty="0">
                <a:hlinkClick r:id="rId5" action="ppaction://hlinksldjump"/>
              </a:rPr>
              <a:t>M - Design Thinking, Teil 1 </a:t>
            </a:r>
            <a:r>
              <a:rPr lang="de-AT" dirty="0"/>
              <a:t>und </a:t>
            </a:r>
            <a:r>
              <a:rPr lang="de-AT" dirty="0">
                <a:hlinkClick r:id="rId6" action="ppaction://hlinksldjump"/>
              </a:rPr>
              <a:t>M - Design Thinking, Teil 2</a:t>
            </a:r>
            <a:r>
              <a:rPr lang="de-AT" dirty="0"/>
              <a:t>: von Herausforderungen erkennen und Bedürfnisse definieren bis hin zu  Ideen und Lösungswege finden, Prototyp erstellen und diesen weiterentwickeln</a:t>
            </a:r>
          </a:p>
          <a:p>
            <a:r>
              <a:rPr lang="de-AT" dirty="0"/>
              <a:t>Materialien für das Produkt oder die Dienstleistung recherchieren und auswählen (</a:t>
            </a:r>
            <a:r>
              <a:rPr lang="de-AT" dirty="0">
                <a:hlinkClick r:id="rId7" action="ppaction://hlinksldjump"/>
              </a:rPr>
              <a:t>M - Projekt planen, Materialien</a:t>
            </a:r>
            <a:r>
              <a:rPr lang="de-AT" dirty="0"/>
              <a:t>)</a:t>
            </a:r>
          </a:p>
          <a:p>
            <a:r>
              <a:rPr lang="de-AT" dirty="0"/>
              <a:t>Materialien kaufen, ausborgen (</a:t>
            </a:r>
            <a:r>
              <a:rPr lang="de-AT" dirty="0">
                <a:hlinkClick r:id="rId8" action="ppaction://hlinksldjump"/>
              </a:rPr>
              <a:t>M - Materialien besorgen</a:t>
            </a:r>
            <a:r>
              <a:rPr lang="de-AT" dirty="0"/>
              <a:t>)</a:t>
            </a:r>
          </a:p>
          <a:p>
            <a:r>
              <a:rPr lang="de-AT" dirty="0"/>
              <a:t>Produkt herstellen, aber auch Bühnenbild oder Kostüme etc. für die Dienstleistung gestalten (</a:t>
            </a:r>
            <a:r>
              <a:rPr lang="de-AT" dirty="0">
                <a:hlinkClick r:id="rId9" action="ppaction://hlinksldjump"/>
              </a:rPr>
              <a:t>M - Produkt herstellen, Dienstleistung vorbereiten</a:t>
            </a:r>
            <a:r>
              <a:rPr lang="de-AT" dirty="0"/>
              <a:t>)</a:t>
            </a:r>
          </a:p>
          <a:p>
            <a:r>
              <a:rPr lang="de-AT" dirty="0"/>
              <a:t>Verkaufsstand entwickeln und bauen (</a:t>
            </a:r>
            <a:r>
              <a:rPr lang="de-AT" dirty="0">
                <a:hlinkClick r:id="rId10" action="ppaction://hlinksldjump"/>
              </a:rPr>
              <a:t>M - Verkaufsstand vorbereiten</a:t>
            </a:r>
            <a:r>
              <a:rPr lang="de-AT" dirty="0"/>
              <a:t>)</a:t>
            </a:r>
          </a:p>
        </p:txBody>
      </p:sp>
      <p:sp>
        <p:nvSpPr>
          <p:cNvPr id="4" name="Fußzeilenplatzhalter 3">
            <a:extLst>
              <a:ext uri="{FF2B5EF4-FFF2-40B4-BE49-F238E27FC236}">
                <a16:creationId xmlns:a16="http://schemas.microsoft.com/office/drawing/2014/main" id="{537D9B19-482D-732E-181F-75BCFEAC1828}"/>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2787374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Technik &amp; Design</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10087810" cy="3852273"/>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Design ist als ganzheitlicher Gestaltungs- und Problemlösungsprozess zu verstehen. </a:t>
            </a:r>
          </a:p>
          <a:p>
            <a:pPr marL="285750" indent="-285750">
              <a:lnSpc>
                <a:spcPts val="1780"/>
              </a:lnSpc>
              <a:spcAft>
                <a:spcPts val="600"/>
              </a:spcAft>
              <a:buFont typeface="Arial" panose="020B0604020202020204" pitchFamily="34" charset="0"/>
              <a:buChar char="•"/>
            </a:pPr>
            <a:r>
              <a:rPr lang="de-AT" sz="1400" dirty="0"/>
              <a:t>Design- und Technikprozesse münden in Erkenntnis-, Kompetenz- und Wissensgewinn. Damit hat der Unterrichtsgegenstand Relevanz für die aktuellen und zukünftigen Erlebniswirklichkeiten und Lebensrealitäten von Schülerinnen und Schülern und schafft so die Basis für Innovation und Weiterentwicklung in modernen Wissensgesellschaften. </a:t>
            </a:r>
          </a:p>
          <a:p>
            <a:pPr marL="285750" indent="-285750">
              <a:lnSpc>
                <a:spcPts val="1780"/>
              </a:lnSpc>
              <a:spcAft>
                <a:spcPts val="600"/>
              </a:spcAft>
              <a:buFont typeface="Arial" panose="020B0604020202020204" pitchFamily="34" charset="0"/>
              <a:buChar char="•"/>
            </a:pPr>
            <a:r>
              <a:rPr lang="de-AT" sz="1400" dirty="0"/>
              <a:t>Forschende, experimentierende und kreative Prozesse sowie die Gestaltung und Herstellung von funktionalen Produkten ermöglichen Technikmündigkeit, Interesse an Innovation und nachhaltiges Handeln.</a:t>
            </a:r>
          </a:p>
          <a:p>
            <a:pPr marL="285750" indent="-285750">
              <a:lnSpc>
                <a:spcPts val="1780"/>
              </a:lnSpc>
              <a:spcAft>
                <a:spcPts val="600"/>
              </a:spcAft>
              <a:buFont typeface="Arial" panose="020B0604020202020204" pitchFamily="34" charset="0"/>
              <a:buChar char="•"/>
            </a:pPr>
            <a:r>
              <a:rPr lang="de-AT" sz="1400" dirty="0"/>
              <a:t>Die Aufgabenstellungen ermöglichen Designprozesse, die Schülerinnen und Schüler ausgehend von einer Fragestellung oder einem Bedürfnis über die eigene Idee bis zur Fertigstellung des eigenen Produkts oder zur Lösung eines spezifischen Problems führen.</a:t>
            </a:r>
          </a:p>
          <a:p>
            <a:pPr marL="285750" indent="-285750">
              <a:lnSpc>
                <a:spcPts val="1780"/>
              </a:lnSpc>
              <a:spcAft>
                <a:spcPts val="600"/>
              </a:spcAft>
              <a:buFont typeface="Arial" panose="020B0604020202020204" pitchFamily="34" charset="0"/>
              <a:buChar char="•"/>
            </a:pPr>
            <a:r>
              <a:rPr lang="de-AT" sz="1400" dirty="0"/>
              <a:t>... die das Suchen und Finden von kreativen und innovativen Lösungswegen ebenso unterstützen wie kritische Selbsteinschätzung und Kritikfähigkeit.</a:t>
            </a:r>
          </a:p>
          <a:p>
            <a:pPr marL="285750" indent="-285750">
              <a:lnSpc>
                <a:spcPts val="1780"/>
              </a:lnSpc>
              <a:spcAft>
                <a:spcPts val="600"/>
              </a:spcAft>
              <a:buFont typeface="Arial" panose="020B0604020202020204" pitchFamily="34" charset="0"/>
              <a:buChar char="•"/>
            </a:pPr>
            <a:r>
              <a:rPr lang="de-AT" sz="1400" dirty="0"/>
              <a:t>Der Unterricht soll Schülerinnen und Schüler motivieren und befähigen, Projekte eigenständig auch im Alltagsleben umzusetzen.</a:t>
            </a:r>
          </a:p>
          <a:p>
            <a:pPr marL="285750" indent="-285750">
              <a:lnSpc>
                <a:spcPts val="1780"/>
              </a:lnSpc>
              <a:spcAft>
                <a:spcPts val="600"/>
              </a:spcAft>
              <a:buFont typeface="Arial" panose="020B0604020202020204" pitchFamily="34" charset="0"/>
              <a:buChar char="•"/>
            </a:pPr>
            <a:r>
              <a:rPr lang="de-AT" sz="1400" dirty="0"/>
              <a:t>Verschiedenste Materialien, Maschinen und Geräte sowie Verfahren sollen angewendet werden.</a:t>
            </a:r>
          </a:p>
          <a:p>
            <a:pPr marL="285750" indent="-285750">
              <a:lnSpc>
                <a:spcPts val="1780"/>
              </a:lnSpc>
              <a:spcAft>
                <a:spcPts val="600"/>
              </a:spcAft>
              <a:buFont typeface="Arial" panose="020B0604020202020204" pitchFamily="34" charset="0"/>
              <a:buChar char="•"/>
            </a:pPr>
            <a:r>
              <a:rPr lang="de-AT" sz="1400" dirty="0"/>
              <a:t>Kompetenzbereich Entwicklung: die Schülerinnen und Schüler können Probleme erkennen und Lösungswege entwickeln; Arbeitsschritte anhand von Skizzen und Modellen planen;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5654688" cy="500637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Das Fach "Technik und Design" spielt aufgrund des kreativen Zugangs eine zentrale Rolle bei der Marktwoche.</a:t>
            </a:r>
          </a:p>
          <a:p>
            <a:endParaRPr lang="de-AT" dirty="0"/>
          </a:p>
          <a:p>
            <a:pPr marL="0" indent="0">
              <a:buNone/>
            </a:pPr>
            <a:r>
              <a:rPr lang="de-AT" dirty="0"/>
              <a:t>alle Aktivitäten im Design </a:t>
            </a:r>
            <a:r>
              <a:rPr lang="de-AT" dirty="0" err="1"/>
              <a:t>Thinking</a:t>
            </a:r>
            <a:r>
              <a:rPr lang="de-AT" dirty="0"/>
              <a:t>-Prozess:</a:t>
            </a:r>
          </a:p>
          <a:p>
            <a:r>
              <a:rPr lang="de-AT" dirty="0">
                <a:hlinkClick r:id="rId2" action="ppaction://hlinksldjump"/>
              </a:rPr>
              <a:t>M -  Design Thinking, Erklärung und kreative Übung</a:t>
            </a:r>
            <a:endParaRPr lang="de-AT" dirty="0"/>
          </a:p>
          <a:p>
            <a:r>
              <a:rPr lang="de-AT" dirty="0">
                <a:hlinkClick r:id="rId3" action="ppaction://hlinksldjump"/>
              </a:rPr>
              <a:t>M - Design Thinking, Entrepreneurship App</a:t>
            </a:r>
            <a:endParaRPr lang="de-AT" dirty="0"/>
          </a:p>
          <a:p>
            <a:r>
              <a:rPr lang="de-AT" dirty="0">
                <a:hlinkClick r:id="rId4" action="ppaction://hlinksldjump"/>
              </a:rPr>
              <a:t>M - Design Thinking, App besprechen und Tag 2 erklären</a:t>
            </a:r>
            <a:endParaRPr lang="de-AT" dirty="0">
              <a:hlinkClick r:id="rId5" action="ppaction://hlinksldjump"/>
            </a:endParaRPr>
          </a:p>
          <a:p>
            <a:r>
              <a:rPr lang="de-AT" dirty="0">
                <a:hlinkClick r:id="rId5" action="ppaction://hlinksldjump"/>
              </a:rPr>
              <a:t>M - Design Thinking, Teil 1 </a:t>
            </a:r>
            <a:r>
              <a:rPr lang="de-AT" dirty="0"/>
              <a:t>und </a:t>
            </a:r>
            <a:r>
              <a:rPr lang="de-AT" dirty="0">
                <a:hlinkClick r:id="rId6" action="ppaction://hlinksldjump"/>
              </a:rPr>
              <a:t>M - Design Thinking, Teil 2</a:t>
            </a:r>
            <a:r>
              <a:rPr lang="de-AT" dirty="0"/>
              <a:t>: von Herausforderungen erkennen und Bedürfnisse definieren bis hin zu  Ideen und Lösungswege finden, Prototyp erstellen und diesen weiterentwickeln</a:t>
            </a:r>
          </a:p>
          <a:p>
            <a:r>
              <a:rPr lang="de-AT" dirty="0"/>
              <a:t>Materialien für das Produkt oder die Dienstleistung recherchieren und auswählen (</a:t>
            </a:r>
            <a:r>
              <a:rPr lang="de-AT" dirty="0">
                <a:hlinkClick r:id="rId7" action="ppaction://hlinksldjump"/>
              </a:rPr>
              <a:t>M - Projekt planen, Materialien</a:t>
            </a:r>
            <a:r>
              <a:rPr lang="de-AT" dirty="0"/>
              <a:t>)</a:t>
            </a:r>
          </a:p>
          <a:p>
            <a:r>
              <a:rPr lang="de-AT" dirty="0"/>
              <a:t>Materialien kaufen, ausborgen (</a:t>
            </a:r>
            <a:r>
              <a:rPr lang="de-AT" dirty="0">
                <a:hlinkClick r:id="rId8" action="ppaction://hlinksldjump"/>
              </a:rPr>
              <a:t>M - Materialien besorgen</a:t>
            </a:r>
            <a:r>
              <a:rPr lang="de-AT" dirty="0"/>
              <a:t>)</a:t>
            </a:r>
          </a:p>
          <a:p>
            <a:r>
              <a:rPr lang="de-AT" dirty="0"/>
              <a:t>Produkt herstellen, aber auch Bühnenbild oder Kostüme etc. für die Dienstleistung gestalten (</a:t>
            </a:r>
            <a:r>
              <a:rPr lang="de-AT" dirty="0">
                <a:hlinkClick r:id="rId9" action="ppaction://hlinksldjump"/>
              </a:rPr>
              <a:t>M - Produkt herstellen, Dienstleistung vorbereiten</a:t>
            </a:r>
            <a:r>
              <a:rPr lang="de-AT" dirty="0"/>
              <a:t>)</a:t>
            </a:r>
          </a:p>
          <a:p>
            <a:r>
              <a:rPr lang="de-AT" dirty="0"/>
              <a:t>Verkaufsstand entwickeln und bauen (</a:t>
            </a:r>
            <a:r>
              <a:rPr lang="de-AT" dirty="0">
                <a:hlinkClick r:id="rId10" action="ppaction://hlinksldjump"/>
              </a:rPr>
              <a:t>M - Verkaufsstand vorbereiten</a:t>
            </a:r>
            <a:r>
              <a:rPr lang="de-AT" dirty="0"/>
              <a:t>)</a:t>
            </a:r>
          </a:p>
        </p:txBody>
      </p:sp>
      <p:pic>
        <p:nvPicPr>
          <p:cNvPr id="4" name="Grafik 3" descr="Ein Bild, das Text, Grafiken, Grafikdesign, Schrift enthält.&#10;&#10;Automatisch generierte Beschreibung">
            <a:extLst>
              <a:ext uri="{FF2B5EF4-FFF2-40B4-BE49-F238E27FC236}">
                <a16:creationId xmlns:a16="http://schemas.microsoft.com/office/drawing/2014/main" id="{9C9A54CE-64BD-175F-8C36-FF41CFCA88A3}"/>
              </a:ext>
            </a:extLst>
          </p:cNvPr>
          <p:cNvPicPr>
            <a:picLocks noChangeAspect="1"/>
          </p:cNvPicPr>
          <p:nvPr/>
        </p:nvPicPr>
        <p:blipFill>
          <a:blip r:embed="rId11"/>
          <a:stretch>
            <a:fillRect/>
          </a:stretch>
        </p:blipFill>
        <p:spPr>
          <a:xfrm>
            <a:off x="-3684222" y="-3187660"/>
            <a:ext cx="2222038" cy="1262118"/>
          </a:xfrm>
          <a:prstGeom prst="rect">
            <a:avLst/>
          </a:prstGeom>
        </p:spPr>
      </p:pic>
      <p:sp>
        <p:nvSpPr>
          <p:cNvPr id="8" name="Fußzeilenplatzhalter 7">
            <a:extLst>
              <a:ext uri="{FF2B5EF4-FFF2-40B4-BE49-F238E27FC236}">
                <a16:creationId xmlns:a16="http://schemas.microsoft.com/office/drawing/2014/main" id="{8340BCB1-2CC0-6FCD-E7F7-DCC8B010B25C}"/>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6588912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Technik &amp; Design</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0087200" cy="3852273"/>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Design ist als ganzheitlicher Gestaltungs- und Problemlösungsprozess zu verstehen. </a:t>
            </a:r>
          </a:p>
          <a:p>
            <a:pPr marL="285750" indent="-285750">
              <a:lnSpc>
                <a:spcPts val="1780"/>
              </a:lnSpc>
              <a:spcAft>
                <a:spcPts val="600"/>
              </a:spcAft>
              <a:buFont typeface="Arial" panose="020B0604020202020204" pitchFamily="34" charset="0"/>
              <a:buChar char="•"/>
            </a:pPr>
            <a:r>
              <a:rPr lang="de-AT" sz="1400" dirty="0"/>
              <a:t>Design- und Technikprozesse münden in Erkenntnis-, Kompetenz- und Wissensgewinn. Damit hat der Unterrichtsgegenstand Relevanz für die aktuellen und zukünftigen Erlebniswirklichkeiten und Lebensrealitäten von Schülerinnen und Schülern und schafft so die Basis für Innovation und Weiterentwicklung in modernen Wissensgesellschaften. </a:t>
            </a:r>
          </a:p>
          <a:p>
            <a:pPr marL="285750" indent="-285750">
              <a:lnSpc>
                <a:spcPts val="1780"/>
              </a:lnSpc>
              <a:spcAft>
                <a:spcPts val="600"/>
              </a:spcAft>
              <a:buFont typeface="Arial" panose="020B0604020202020204" pitchFamily="34" charset="0"/>
              <a:buChar char="•"/>
            </a:pPr>
            <a:r>
              <a:rPr lang="de-AT" sz="1400" dirty="0"/>
              <a:t>Forschende, experimentierende und kreative Prozesse sowie die Gestaltung und Herstellung von funktionalen Produkten ermöglichen Technikmündigkeit, Interesse an Innovation und nachhaltiges Handeln.</a:t>
            </a:r>
          </a:p>
          <a:p>
            <a:pPr marL="285750" indent="-285750">
              <a:lnSpc>
                <a:spcPts val="1780"/>
              </a:lnSpc>
              <a:spcAft>
                <a:spcPts val="600"/>
              </a:spcAft>
              <a:buFont typeface="Arial" panose="020B0604020202020204" pitchFamily="34" charset="0"/>
              <a:buChar char="•"/>
            </a:pPr>
            <a:r>
              <a:rPr lang="de-AT" sz="1400" dirty="0"/>
              <a:t>Die Aufgabenstellungen ermöglichen Designprozesse, die Schülerinnen und Schüler ausgehend von einer Fragestellung oder einem Bedürfnis über die eigene Idee bis zur Fertigstellung des eigenen Produkts oder zur Lösung eines spezifischen Problems führen.</a:t>
            </a:r>
          </a:p>
          <a:p>
            <a:pPr marL="285750" indent="-285750">
              <a:lnSpc>
                <a:spcPts val="1780"/>
              </a:lnSpc>
              <a:spcAft>
                <a:spcPts val="600"/>
              </a:spcAft>
              <a:buFont typeface="Arial" panose="020B0604020202020204" pitchFamily="34" charset="0"/>
              <a:buChar char="•"/>
            </a:pPr>
            <a:r>
              <a:rPr lang="de-AT" sz="1400" dirty="0"/>
              <a:t>... die das Suchen und Finden von kreativen und innovativen Lösungswegen ebenso unterstützen wie kritische Selbsteinschätzung und Kritikfähigkeit.</a:t>
            </a:r>
          </a:p>
          <a:p>
            <a:pPr marL="285750" indent="-285750">
              <a:lnSpc>
                <a:spcPts val="1780"/>
              </a:lnSpc>
              <a:spcAft>
                <a:spcPts val="600"/>
              </a:spcAft>
              <a:buFont typeface="Arial" panose="020B0604020202020204" pitchFamily="34" charset="0"/>
              <a:buChar char="•"/>
            </a:pPr>
            <a:r>
              <a:rPr lang="de-AT" sz="1400" dirty="0"/>
              <a:t>Der Unterricht soll Schülerinnen und Schüler motivieren und befähigen, Projekte eigenständig auch im Alltagsleben umzusetzen.</a:t>
            </a:r>
          </a:p>
          <a:p>
            <a:pPr marL="285750" indent="-285750">
              <a:lnSpc>
                <a:spcPts val="1780"/>
              </a:lnSpc>
              <a:spcAft>
                <a:spcPts val="600"/>
              </a:spcAft>
              <a:buFont typeface="Arial" panose="020B0604020202020204" pitchFamily="34" charset="0"/>
              <a:buChar char="•"/>
            </a:pPr>
            <a:r>
              <a:rPr lang="de-AT" sz="1400" dirty="0"/>
              <a:t>Verschiedenste Materialien, Maschinen und Geräte sowie Verfahren sollen angewendet werden.</a:t>
            </a:r>
          </a:p>
          <a:p>
            <a:pPr marL="285750" indent="-285750">
              <a:lnSpc>
                <a:spcPts val="1780"/>
              </a:lnSpc>
              <a:spcAft>
                <a:spcPts val="600"/>
              </a:spcAft>
              <a:buFont typeface="Arial" panose="020B0604020202020204" pitchFamily="34" charset="0"/>
              <a:buChar char="•"/>
            </a:pPr>
            <a:r>
              <a:rPr lang="de-AT" sz="1400" dirty="0"/>
              <a:t>Kompetenzbereich Entwicklung: die Schülerinnen und Schüler können Probleme erkennen und Lösungswege entwickeln; Arbeitsschritte anhand von Skizzen und Modellen planen;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1" y="1363377"/>
            <a:ext cx="5657342" cy="500637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Das Fach "Technik und Design" spielt aufgrund des kreativen Zugangs eine zentrale Rolle bei der Marktwoche.</a:t>
            </a:r>
          </a:p>
          <a:p>
            <a:endParaRPr lang="de-AT" dirty="0"/>
          </a:p>
          <a:p>
            <a:pPr marL="0" indent="0">
              <a:buNone/>
            </a:pPr>
            <a:r>
              <a:rPr lang="de-AT" dirty="0"/>
              <a:t>alle Aktivitäten im Design </a:t>
            </a:r>
            <a:r>
              <a:rPr lang="de-AT" dirty="0" err="1"/>
              <a:t>Thinking</a:t>
            </a:r>
            <a:r>
              <a:rPr lang="de-AT" dirty="0"/>
              <a:t>-Prozess:</a:t>
            </a:r>
          </a:p>
          <a:p>
            <a:r>
              <a:rPr lang="de-AT" dirty="0">
                <a:hlinkClick r:id="rId2" action="ppaction://hlinksldjump"/>
              </a:rPr>
              <a:t>M -  Design Thinking, Erklärung und kreative Übung</a:t>
            </a:r>
            <a:endParaRPr lang="de-AT" dirty="0"/>
          </a:p>
          <a:p>
            <a:r>
              <a:rPr lang="de-AT" dirty="0">
                <a:hlinkClick r:id="rId3" action="ppaction://hlinksldjump"/>
              </a:rPr>
              <a:t>M - Design Thinking, Entrepreneurship App</a:t>
            </a:r>
            <a:endParaRPr lang="de-AT" dirty="0"/>
          </a:p>
          <a:p>
            <a:r>
              <a:rPr lang="de-AT" dirty="0">
                <a:hlinkClick r:id="rId4" action="ppaction://hlinksldjump"/>
              </a:rPr>
              <a:t>M - Design Thinking, App besprechen und Tag 2 erklären</a:t>
            </a:r>
            <a:endParaRPr lang="de-AT" dirty="0">
              <a:hlinkClick r:id="rId5" action="ppaction://hlinksldjump"/>
            </a:endParaRPr>
          </a:p>
          <a:p>
            <a:r>
              <a:rPr lang="de-AT" dirty="0">
                <a:hlinkClick r:id="rId5" action="ppaction://hlinksldjump"/>
              </a:rPr>
              <a:t>M - Design Thinking, Teil 1 </a:t>
            </a:r>
            <a:r>
              <a:rPr lang="de-AT" dirty="0"/>
              <a:t>und </a:t>
            </a:r>
            <a:r>
              <a:rPr lang="de-AT" dirty="0">
                <a:hlinkClick r:id="rId6" action="ppaction://hlinksldjump"/>
              </a:rPr>
              <a:t>M - Design Thinking, Teil 2</a:t>
            </a:r>
            <a:r>
              <a:rPr lang="de-AT" dirty="0"/>
              <a:t>: von Herausforderungen erkennen und Bedürfnisse definieren bis hin zu  Ideen und Lösungswege finden, Prototyp erstellen und diesen weiterentwickeln</a:t>
            </a:r>
          </a:p>
          <a:p>
            <a:r>
              <a:rPr lang="de-AT" dirty="0"/>
              <a:t>Materialien für das Produkt oder die Dienstleistung recherchieren und auswählen (</a:t>
            </a:r>
            <a:r>
              <a:rPr lang="de-AT" dirty="0">
                <a:hlinkClick r:id="rId7" action="ppaction://hlinksldjump"/>
              </a:rPr>
              <a:t>M - Projekt planen, Materialien</a:t>
            </a:r>
            <a:r>
              <a:rPr lang="de-AT" dirty="0"/>
              <a:t>)</a:t>
            </a:r>
          </a:p>
          <a:p>
            <a:r>
              <a:rPr lang="de-AT" dirty="0"/>
              <a:t>Materialien kaufen, ausborgen (</a:t>
            </a:r>
            <a:r>
              <a:rPr lang="de-AT" dirty="0">
                <a:hlinkClick r:id="rId8" action="ppaction://hlinksldjump"/>
              </a:rPr>
              <a:t>M - Materialien besorgen</a:t>
            </a:r>
            <a:r>
              <a:rPr lang="de-AT" dirty="0"/>
              <a:t>)</a:t>
            </a:r>
          </a:p>
          <a:p>
            <a:r>
              <a:rPr lang="de-AT" dirty="0"/>
              <a:t>Produkt herstellen, aber auch Bühnenbild oder Kostüme etc. für die Dienstleistung gestalten (</a:t>
            </a:r>
            <a:r>
              <a:rPr lang="de-AT" dirty="0">
                <a:hlinkClick r:id="rId9" action="ppaction://hlinksldjump"/>
              </a:rPr>
              <a:t>M - Produkt herstellen, Dienstleistung vorbereiten</a:t>
            </a:r>
            <a:r>
              <a:rPr lang="de-AT" dirty="0"/>
              <a:t>)</a:t>
            </a:r>
          </a:p>
          <a:p>
            <a:r>
              <a:rPr lang="de-AT" dirty="0"/>
              <a:t>Verkaufsstand entwickeln und bauen (</a:t>
            </a:r>
            <a:r>
              <a:rPr lang="de-AT" dirty="0">
                <a:hlinkClick r:id="rId10" action="ppaction://hlinksldjump"/>
              </a:rPr>
              <a:t>M - Verkaufsstand vorbereiten</a:t>
            </a:r>
            <a:r>
              <a:rPr lang="de-AT" dirty="0"/>
              <a:t>)</a:t>
            </a:r>
          </a:p>
        </p:txBody>
      </p:sp>
      <p:sp>
        <p:nvSpPr>
          <p:cNvPr id="4" name="Interaktive Schaltfläche: Erste Folie 3">
            <a:hlinkClick r:id="rId11" action="ppaction://hlinksldjump" highlightClick="1"/>
            <a:extLst>
              <a:ext uri="{FF2B5EF4-FFF2-40B4-BE49-F238E27FC236}">
                <a16:creationId xmlns:a16="http://schemas.microsoft.com/office/drawing/2014/main" id="{ABDB1699-7080-C34C-7AF6-AB1C5D8FA86B}"/>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131CAD63-2941-3308-5FBB-405D0ECAD97D}"/>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5873651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0000" b="1" dirty="0"/>
              <a:t>Bewegung &amp; Sport</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8791200" cy="3621376"/>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Übernahme von vorgegebenen und Entwicklung von persönlichen Zielvorstellungen sowie Ausbildung entsprechender Handlungsbereitschaft</a:t>
            </a:r>
          </a:p>
          <a:p>
            <a:pPr marL="285750" indent="-285750">
              <a:lnSpc>
                <a:spcPts val="1780"/>
              </a:lnSpc>
              <a:spcAft>
                <a:spcPts val="600"/>
              </a:spcAft>
              <a:buFont typeface="Arial" panose="020B0604020202020204" pitchFamily="34" charset="0"/>
              <a:buChar char="•"/>
            </a:pPr>
            <a:r>
              <a:rPr lang="de-AT" sz="1400" dirty="0"/>
              <a:t>systematisches Erlernen, Üben, Variieren und Verbessern sowohl im Rahmen von offenen (u. a. erfahrungsorientierten, kooperativen, spielerischen und projektorientierten) Lernangeboten und -formen mit selbstständigen Erarbeitungsphasen als auch in geschlossenen, instruktiven Vermittlungsformen</a:t>
            </a:r>
          </a:p>
          <a:p>
            <a:pPr marL="285750" indent="-285750">
              <a:lnSpc>
                <a:spcPts val="1780"/>
              </a:lnSpc>
              <a:spcAft>
                <a:spcPts val="600"/>
              </a:spcAft>
              <a:buFont typeface="Arial" panose="020B0604020202020204" pitchFamily="34" charset="0"/>
              <a:buChar char="•"/>
            </a:pPr>
            <a:r>
              <a:rPr lang="de-AT" sz="1400" dirty="0"/>
              <a:t>Methodenkompetenz: umfasst das Wissen und Interesse, bewegungs- und sportbezogene Lernprozesse und Lernarrangements ("Lernen lernen") zu verstehen, zu planen, zu organisieren, durchzuführen und auszuwerten</a:t>
            </a:r>
          </a:p>
          <a:p>
            <a:pPr marL="285750" indent="-285750">
              <a:lnSpc>
                <a:spcPts val="1780"/>
              </a:lnSpc>
              <a:spcAft>
                <a:spcPts val="600"/>
              </a:spcAft>
              <a:buFont typeface="Arial" panose="020B0604020202020204" pitchFamily="34" charset="0"/>
              <a:buChar char="•"/>
            </a:pPr>
            <a:r>
              <a:rPr lang="de-AT" sz="1400" dirty="0"/>
              <a:t>einfache Grundelemente gestalterischer Bewegungsformen in den Bereichen Gymnastik, Tanz und Bewegungskünste ausführen</a:t>
            </a:r>
          </a:p>
          <a:p>
            <a:pPr marL="285750" indent="-285750">
              <a:lnSpc>
                <a:spcPts val="1780"/>
              </a:lnSpc>
              <a:spcAft>
                <a:spcPts val="600"/>
              </a:spcAft>
              <a:buFont typeface="Arial" panose="020B0604020202020204" pitchFamily="34" charset="0"/>
              <a:buChar char="•"/>
            </a:pPr>
            <a:r>
              <a:rPr lang="de-AT" sz="1400" dirty="0"/>
              <a:t>Gymnastik, Tanz und Bewegungskünste: einfache Tanzelemente variieren und kombinieren</a:t>
            </a:r>
          </a:p>
          <a:p>
            <a:pPr marL="285750" indent="-285750">
              <a:lnSpc>
                <a:spcPts val="1780"/>
              </a:lnSpc>
              <a:spcAft>
                <a:spcPts val="600"/>
              </a:spcAft>
              <a:buFont typeface="Arial" panose="020B0604020202020204" pitchFamily="34" charset="0"/>
              <a:buChar char="•"/>
            </a:pPr>
            <a:r>
              <a:rPr lang="de-AT" sz="1400" dirty="0"/>
              <a:t>Gruppenziele in kleinen Gruppen definieren</a:t>
            </a:r>
          </a:p>
          <a:p>
            <a:pPr marL="285750" indent="-285750">
              <a:lnSpc>
                <a:spcPts val="1780"/>
              </a:lnSpc>
              <a:spcAft>
                <a:spcPts val="600"/>
              </a:spcAft>
              <a:buFont typeface="Arial" panose="020B0604020202020204" pitchFamily="34" charset="0"/>
              <a:buChar char="•"/>
            </a:pPr>
            <a:r>
              <a:rPr lang="de-AT" sz="1400" dirty="0"/>
              <a:t>geeignete individuelle Ziele setzen sowie Kriterien zur Zielerreichung festlegen</a:t>
            </a:r>
          </a:p>
          <a:p>
            <a:pPr marL="285750" indent="-285750">
              <a:lnSpc>
                <a:spcPts val="1780"/>
              </a:lnSpc>
              <a:spcAft>
                <a:spcPts val="600"/>
              </a:spcAft>
              <a:buFont typeface="Arial" panose="020B0604020202020204" pitchFamily="34" charset="0"/>
              <a:buChar char="•"/>
            </a:pPr>
            <a:endParaRPr lang="de-AT" sz="1400" dirty="0"/>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5656179" cy="408304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Das selbstständige Planen und Organisieren sowie das Umsetzen der gemeinsam erarbeiteten Ziele, sind zentrale Inhalte bzw. eine zentrale Haltung der gesamten Marktwoche. Diese können u.a. in folgenden Modulen praktisch umgesetzt werden:</a:t>
            </a:r>
          </a:p>
          <a:p>
            <a:r>
              <a:rPr lang="de-AT" dirty="0"/>
              <a:t>eigene Fähigkeiten und Stärken herausfinden und reflektieren </a:t>
            </a:r>
            <a:br>
              <a:rPr lang="de-AT" dirty="0"/>
            </a:br>
            <a:r>
              <a:rPr lang="de-AT" dirty="0"/>
              <a:t>(</a:t>
            </a:r>
            <a:r>
              <a:rPr lang="de-AT" dirty="0">
                <a:hlinkClick r:id="rId2" action="ppaction://hlinksldjump"/>
              </a:rPr>
              <a:t>M - Eigene Stärken herausfinden</a:t>
            </a:r>
            <a:r>
              <a:rPr lang="de-AT" dirty="0"/>
              <a:t>)</a:t>
            </a:r>
          </a:p>
          <a:p>
            <a:r>
              <a:rPr lang="de-AT" dirty="0"/>
              <a:t>Je nach Stärken / Fähigkeiten / Interessen teilen die </a:t>
            </a:r>
            <a:r>
              <a:rPr lang="de-AT" dirty="0" err="1"/>
              <a:t>SuS</a:t>
            </a:r>
            <a:r>
              <a:rPr lang="de-AT" dirty="0"/>
              <a:t> die Aufgaben untereinander - möglichst selbstständig - auf  (</a:t>
            </a:r>
            <a:r>
              <a:rPr lang="de-AT" dirty="0">
                <a:hlinkClick r:id="rId3" action="ppaction://hlinksldjump"/>
              </a:rPr>
              <a:t>M - Aufgaben verteilen</a:t>
            </a:r>
            <a:r>
              <a:rPr lang="de-AT" dirty="0"/>
              <a:t>)</a:t>
            </a:r>
          </a:p>
          <a:p>
            <a:r>
              <a:rPr lang="de-AT" dirty="0"/>
              <a:t>Materialien sollen möglichst selbstständig organisiert, gekauft, ausgeborgt etc. werden (</a:t>
            </a:r>
            <a:r>
              <a:rPr lang="de-AT" dirty="0">
                <a:hlinkClick r:id="rId4" action="ppaction://hlinksldjump"/>
              </a:rPr>
              <a:t>M - Materialien besorgen</a:t>
            </a:r>
            <a:r>
              <a:rPr lang="de-AT" dirty="0"/>
              <a:t>)</a:t>
            </a:r>
          </a:p>
          <a:p>
            <a:r>
              <a:rPr lang="de-AT" dirty="0"/>
              <a:t>Je nachdem, welches Produkt oder welche Dienstleistung im Design </a:t>
            </a:r>
            <a:r>
              <a:rPr lang="de-AT" dirty="0" err="1"/>
              <a:t>Thinking</a:t>
            </a:r>
            <a:r>
              <a:rPr lang="de-AT" dirty="0"/>
              <a:t>-Prozess entwickelt wird, kann "Bewegung und Sport" eine zentrale Rolle bei der Marktwoche spielen; z. B. können Tänze eingeübt werden, jonglieren oder andere Bewegungs- und Spielkünste systematisch erlernt, geübt und für eine Aufführung vor Publikum vorbereitet werden (</a:t>
            </a:r>
            <a:r>
              <a:rPr lang="de-AT" dirty="0">
                <a:hlinkClick r:id="rId5" action="ppaction://hlinksldjump"/>
              </a:rPr>
              <a:t>M - Dienstleistung vorbereiten</a:t>
            </a:r>
            <a:r>
              <a:rPr lang="de-AT" dirty="0"/>
              <a:t>)</a:t>
            </a:r>
          </a:p>
        </p:txBody>
      </p:sp>
      <p:sp>
        <p:nvSpPr>
          <p:cNvPr id="4" name="Fußzeilenplatzhalter 3">
            <a:extLst>
              <a:ext uri="{FF2B5EF4-FFF2-40B4-BE49-F238E27FC236}">
                <a16:creationId xmlns:a16="http://schemas.microsoft.com/office/drawing/2014/main" id="{D848AFB3-2C01-1F0B-5EC0-581C40D829DE}"/>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680829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Bewegung &amp; Sport</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8789683" cy="3313664"/>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Übernahme von vorgegebenen und Entwicklung von persönlichen Zielvorstellungen sowie Ausbildung entsprechender Handlungsbereitschaft</a:t>
            </a:r>
          </a:p>
          <a:p>
            <a:pPr marL="285750" indent="-285750">
              <a:lnSpc>
                <a:spcPts val="1780"/>
              </a:lnSpc>
              <a:spcAft>
                <a:spcPts val="600"/>
              </a:spcAft>
              <a:buFont typeface="Arial" panose="020B0604020202020204" pitchFamily="34" charset="0"/>
              <a:buChar char="•"/>
            </a:pPr>
            <a:r>
              <a:rPr lang="de-AT" sz="1400" dirty="0"/>
              <a:t>systematisches Erlernen, Üben, Variieren und Verbessern sowohl im Rahmen von offenen (u. a. erfahrungsorientierten, kooperativen, spielerischen und projektorientierten) Lernangeboten und -formen mit selbstständigen Erarbeitungsphasen als auch in geschlossenen, instruktiven Vermittlungsformen</a:t>
            </a:r>
          </a:p>
          <a:p>
            <a:pPr marL="285750" indent="-285750">
              <a:lnSpc>
                <a:spcPts val="1780"/>
              </a:lnSpc>
              <a:spcAft>
                <a:spcPts val="600"/>
              </a:spcAft>
              <a:buFont typeface="Arial" panose="020B0604020202020204" pitchFamily="34" charset="0"/>
              <a:buChar char="•"/>
            </a:pPr>
            <a:r>
              <a:rPr lang="de-AT" sz="1400" dirty="0"/>
              <a:t>Methodenkompetenz: umfasst das Wissen und Interesse, bewegungs- und sportbezogene Lernprozesse und Lernarrangements ("Lernen lernen") zu verstehen, zu planen, zu organisieren, durchzuführen und auszuwerten</a:t>
            </a:r>
          </a:p>
          <a:p>
            <a:pPr marL="285750" indent="-285750">
              <a:lnSpc>
                <a:spcPts val="1780"/>
              </a:lnSpc>
              <a:spcAft>
                <a:spcPts val="600"/>
              </a:spcAft>
              <a:buFont typeface="Arial" panose="020B0604020202020204" pitchFamily="34" charset="0"/>
              <a:buChar char="•"/>
            </a:pPr>
            <a:r>
              <a:rPr lang="de-AT" sz="1400" dirty="0"/>
              <a:t>einfache Grundelemente gestalterischer Bewegungsformen in den Bereichen Gymnastik, Tanz und Bewegungskünste ausführen</a:t>
            </a:r>
          </a:p>
          <a:p>
            <a:pPr marL="285750" indent="-285750">
              <a:lnSpc>
                <a:spcPts val="1780"/>
              </a:lnSpc>
              <a:spcAft>
                <a:spcPts val="600"/>
              </a:spcAft>
              <a:buFont typeface="Arial" panose="020B0604020202020204" pitchFamily="34" charset="0"/>
              <a:buChar char="•"/>
            </a:pPr>
            <a:r>
              <a:rPr lang="de-AT" sz="1400" dirty="0"/>
              <a:t>Gymnastik, Tanz und Bewegungskünste: einfache Tanzelemente variieren und kombinieren</a:t>
            </a:r>
          </a:p>
          <a:p>
            <a:pPr marL="285750" indent="-285750">
              <a:lnSpc>
                <a:spcPts val="1780"/>
              </a:lnSpc>
              <a:spcAft>
                <a:spcPts val="600"/>
              </a:spcAft>
              <a:buFont typeface="Arial" panose="020B0604020202020204" pitchFamily="34" charset="0"/>
              <a:buChar char="•"/>
            </a:pPr>
            <a:r>
              <a:rPr lang="de-AT" sz="1400" dirty="0"/>
              <a:t>Gruppenziele in kleinen Gruppen definieren</a:t>
            </a:r>
          </a:p>
          <a:p>
            <a:pPr marL="285750" indent="-285750">
              <a:lnSpc>
                <a:spcPts val="1780"/>
              </a:lnSpc>
              <a:spcAft>
                <a:spcPts val="600"/>
              </a:spcAft>
              <a:buFont typeface="Arial" panose="020B0604020202020204" pitchFamily="34" charset="0"/>
              <a:buChar char="•"/>
            </a:pPr>
            <a:r>
              <a:rPr lang="de-AT" sz="1400" dirty="0"/>
              <a:t>geeignete individuelle Ziele setzen sowie Kriterien zur Zielerreichung festlegen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5654688" cy="408304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Das selbstständige Planen und Organisieren sowie das Umsetzen der gemeinsam erarbeiteten Ziele, sind zentrale Inhalte bzw. eine zentrale Haltung der gesamten Marktwoche. Diese können u.a. in folgenden Modulen praktisch umgesetzt werden:</a:t>
            </a:r>
          </a:p>
          <a:p>
            <a:r>
              <a:rPr lang="de-AT" dirty="0"/>
              <a:t>eigene Fähigkeiten und Stärken herausfinden und reflektieren </a:t>
            </a:r>
            <a:br>
              <a:rPr lang="de-AT" dirty="0"/>
            </a:br>
            <a:r>
              <a:rPr lang="de-AT" dirty="0"/>
              <a:t>(</a:t>
            </a:r>
            <a:r>
              <a:rPr lang="de-AT" dirty="0">
                <a:hlinkClick r:id="rId2" action="ppaction://hlinksldjump"/>
              </a:rPr>
              <a:t>M - Eigene Stärken herausfinden</a:t>
            </a:r>
            <a:r>
              <a:rPr lang="de-AT" dirty="0"/>
              <a:t>)</a:t>
            </a:r>
          </a:p>
          <a:p>
            <a:r>
              <a:rPr lang="de-AT" dirty="0"/>
              <a:t>Je nach Stärken / Fähigkeiten / Interessen teilen die </a:t>
            </a:r>
            <a:r>
              <a:rPr lang="de-AT" dirty="0" err="1"/>
              <a:t>SuS</a:t>
            </a:r>
            <a:r>
              <a:rPr lang="de-AT" dirty="0"/>
              <a:t> die Aufgaben untereinander - möglichst selbstständig - auf  (</a:t>
            </a:r>
            <a:r>
              <a:rPr lang="de-AT" dirty="0">
                <a:hlinkClick r:id="rId3" action="ppaction://hlinksldjump"/>
              </a:rPr>
              <a:t>M - Aufgaben verteilen</a:t>
            </a:r>
            <a:r>
              <a:rPr lang="de-AT" dirty="0"/>
              <a:t>)</a:t>
            </a:r>
          </a:p>
          <a:p>
            <a:r>
              <a:rPr lang="de-AT" dirty="0"/>
              <a:t>Materialien sollen möglichst selbstständig organisiert, gekauft, ausgeborgt etc. werden (</a:t>
            </a:r>
            <a:r>
              <a:rPr lang="de-AT" dirty="0">
                <a:hlinkClick r:id="rId4" action="ppaction://hlinksldjump"/>
              </a:rPr>
              <a:t>M - Materialien besorgen</a:t>
            </a:r>
            <a:r>
              <a:rPr lang="de-AT" dirty="0"/>
              <a:t>)</a:t>
            </a:r>
          </a:p>
          <a:p>
            <a:r>
              <a:rPr lang="de-AT" dirty="0"/>
              <a:t>Je nachdem, welches Produkt oder welche Dienstleistung im Design </a:t>
            </a:r>
            <a:r>
              <a:rPr lang="de-AT" dirty="0" err="1"/>
              <a:t>Thinking</a:t>
            </a:r>
            <a:r>
              <a:rPr lang="de-AT" dirty="0"/>
              <a:t>-Prozess entwickelt wird, kann "Bewegung und Sport" eine zentrale Rolle bei der Marktwoche spielen; z. B. können Tänze eingeübt werden, jonglieren oder andere Bewegungs- und Spielkünste systematisch erlernt, geübt und für eine Aufführung vor Publikum vorbereitet werden (</a:t>
            </a:r>
            <a:r>
              <a:rPr lang="de-AT" dirty="0">
                <a:hlinkClick r:id="rId5" action="ppaction://hlinksldjump"/>
              </a:rPr>
              <a:t>M - Dienstleistung vorbereiten</a:t>
            </a:r>
            <a:r>
              <a:rPr lang="de-AT" dirty="0"/>
              <a:t>)</a:t>
            </a:r>
          </a:p>
        </p:txBody>
      </p:sp>
      <p:pic>
        <p:nvPicPr>
          <p:cNvPr id="4" name="Grafik 3" descr="Ein Bild, das Text, Grafiken, Grafikdesign, Schrift enthält.&#10;&#10;Automatisch generierte Beschreibung">
            <a:extLst>
              <a:ext uri="{FF2B5EF4-FFF2-40B4-BE49-F238E27FC236}">
                <a16:creationId xmlns:a16="http://schemas.microsoft.com/office/drawing/2014/main" id="{9C9A54CE-64BD-175F-8C36-FF41CFCA88A3}"/>
              </a:ext>
            </a:extLst>
          </p:cNvPr>
          <p:cNvPicPr>
            <a:picLocks noChangeAspect="1"/>
          </p:cNvPicPr>
          <p:nvPr/>
        </p:nvPicPr>
        <p:blipFill>
          <a:blip r:embed="rId6"/>
          <a:stretch>
            <a:fillRect/>
          </a:stretch>
        </p:blipFill>
        <p:spPr>
          <a:xfrm>
            <a:off x="-3684222" y="-3187660"/>
            <a:ext cx="2222038" cy="1262118"/>
          </a:xfrm>
          <a:prstGeom prst="rect">
            <a:avLst/>
          </a:prstGeom>
        </p:spPr>
      </p:pic>
      <p:sp>
        <p:nvSpPr>
          <p:cNvPr id="8" name="Fußzeilenplatzhalter 7">
            <a:extLst>
              <a:ext uri="{FF2B5EF4-FFF2-40B4-BE49-F238E27FC236}">
                <a16:creationId xmlns:a16="http://schemas.microsoft.com/office/drawing/2014/main" id="{D3F2D73A-C46B-78BF-3A0F-8D0CEF251AB4}"/>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6804027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Bewegung &amp; Sport</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8791200" cy="331199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Übernahme von vorgegebenen und Entwicklung von persönlichen Zielvorstellungen sowie Ausbildung entsprechender Handlungsbereitschaft</a:t>
            </a:r>
          </a:p>
          <a:p>
            <a:pPr marL="285750" indent="-285750">
              <a:lnSpc>
                <a:spcPts val="1780"/>
              </a:lnSpc>
              <a:spcAft>
                <a:spcPts val="600"/>
              </a:spcAft>
              <a:buFont typeface="Arial" panose="020B0604020202020204" pitchFamily="34" charset="0"/>
              <a:buChar char="•"/>
            </a:pPr>
            <a:r>
              <a:rPr lang="de-AT" sz="1400" dirty="0"/>
              <a:t>systematisches Erlernen, Üben, Variieren und Verbessern sowohl im Rahmen von offenen (u. a. erfahrungsorientierten, kooperativen, spielerischen und projektorientierten) Lernangeboten und -formen mit selbstständigen Erarbeitungsphasen als auch in geschlossenen, instruktiven Vermittlungsformen</a:t>
            </a:r>
          </a:p>
          <a:p>
            <a:pPr marL="285750" indent="-285750">
              <a:lnSpc>
                <a:spcPts val="1780"/>
              </a:lnSpc>
              <a:spcAft>
                <a:spcPts val="600"/>
              </a:spcAft>
              <a:buFont typeface="Arial" panose="020B0604020202020204" pitchFamily="34" charset="0"/>
              <a:buChar char="•"/>
            </a:pPr>
            <a:r>
              <a:rPr lang="de-AT" sz="1400" dirty="0"/>
              <a:t>Methodenkompetenz: umfasst das Wissen und Interesse, bewegungs- und sportbezogene Lernprozesse und Lernarrangements ("Lernen lernen") zu verstehen, zu planen, zu organisieren, durchzuführen und auszuwerten</a:t>
            </a:r>
          </a:p>
          <a:p>
            <a:pPr marL="285750" indent="-285750">
              <a:lnSpc>
                <a:spcPts val="1780"/>
              </a:lnSpc>
              <a:spcAft>
                <a:spcPts val="600"/>
              </a:spcAft>
              <a:buFont typeface="Arial" panose="020B0604020202020204" pitchFamily="34" charset="0"/>
              <a:buChar char="•"/>
            </a:pPr>
            <a:r>
              <a:rPr lang="de-AT" sz="1400" dirty="0"/>
              <a:t>einfache Grundelemente gestalterischer Bewegungsformen in den Bereichen Gymnastik, Tanz und Bewegungskünste ausführen</a:t>
            </a:r>
          </a:p>
          <a:p>
            <a:pPr marL="285750" indent="-285750">
              <a:lnSpc>
                <a:spcPts val="1780"/>
              </a:lnSpc>
              <a:spcAft>
                <a:spcPts val="600"/>
              </a:spcAft>
              <a:buFont typeface="Arial" panose="020B0604020202020204" pitchFamily="34" charset="0"/>
              <a:buChar char="•"/>
            </a:pPr>
            <a:r>
              <a:rPr lang="de-AT" sz="1400" dirty="0"/>
              <a:t>Gymnastik, Tanz und Bewegungskünste: einfache Tanzelemente variieren und kombinieren</a:t>
            </a:r>
          </a:p>
          <a:p>
            <a:pPr marL="285750" indent="-285750">
              <a:lnSpc>
                <a:spcPts val="1780"/>
              </a:lnSpc>
              <a:spcAft>
                <a:spcPts val="600"/>
              </a:spcAft>
              <a:buFont typeface="Arial" panose="020B0604020202020204" pitchFamily="34" charset="0"/>
              <a:buChar char="•"/>
            </a:pPr>
            <a:r>
              <a:rPr lang="de-AT" sz="1400" dirty="0"/>
              <a:t>Gruppenziele in kleinen Gruppen definieren</a:t>
            </a:r>
          </a:p>
          <a:p>
            <a:pPr marL="285750" indent="-285750">
              <a:lnSpc>
                <a:spcPts val="1780"/>
              </a:lnSpc>
              <a:spcAft>
                <a:spcPts val="600"/>
              </a:spcAft>
              <a:buFont typeface="Arial" panose="020B0604020202020204" pitchFamily="34" charset="0"/>
              <a:buChar char="•"/>
            </a:pPr>
            <a:r>
              <a:rPr lang="de-AT" sz="1400" dirty="0"/>
              <a:t>geeignete individuelle Ziele setzen sowie Kriterien zur Zielerreichung festlegen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5657342" cy="4083041"/>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Das selbstständige Planen und Organisieren sowie das Umsetzen der gemeinsam erarbeiteten Ziele, sind zentrale Inhalte bzw. eine zentrale Haltung der gesamten Marktwoche. Diese können u.a. in folgenden Modulen praktisch umgesetzt werden:</a:t>
            </a:r>
          </a:p>
          <a:p>
            <a:r>
              <a:rPr lang="de-AT" dirty="0"/>
              <a:t>eigene Fähigkeiten und Stärken herausfinden und reflektieren </a:t>
            </a:r>
            <a:br>
              <a:rPr lang="de-AT" dirty="0"/>
            </a:br>
            <a:r>
              <a:rPr lang="de-AT" dirty="0"/>
              <a:t>(</a:t>
            </a:r>
            <a:r>
              <a:rPr lang="de-AT" dirty="0">
                <a:hlinkClick r:id="rId2" action="ppaction://hlinksldjump"/>
              </a:rPr>
              <a:t>M - Eigene Stärken herausfinden</a:t>
            </a:r>
            <a:r>
              <a:rPr lang="de-AT" dirty="0"/>
              <a:t>)</a:t>
            </a:r>
          </a:p>
          <a:p>
            <a:r>
              <a:rPr lang="de-AT" dirty="0"/>
              <a:t>Je nach Stärken / Fähigkeiten / Interessen teilen die </a:t>
            </a:r>
            <a:r>
              <a:rPr lang="de-AT" dirty="0" err="1"/>
              <a:t>SuS</a:t>
            </a:r>
            <a:r>
              <a:rPr lang="de-AT" dirty="0"/>
              <a:t> die Aufgaben untereinander - möglichst selbstständig - auf  (</a:t>
            </a:r>
            <a:r>
              <a:rPr lang="de-AT" dirty="0">
                <a:hlinkClick r:id="rId3" action="ppaction://hlinksldjump"/>
              </a:rPr>
              <a:t>M - Aufgaben verteilen</a:t>
            </a:r>
            <a:r>
              <a:rPr lang="de-AT" dirty="0"/>
              <a:t>)</a:t>
            </a:r>
          </a:p>
          <a:p>
            <a:r>
              <a:rPr lang="de-AT" dirty="0"/>
              <a:t>Materialien sollen möglichst selbstständig organisiert, gekauft, ausgeborgt etc. werden (</a:t>
            </a:r>
            <a:r>
              <a:rPr lang="de-AT" dirty="0">
                <a:hlinkClick r:id="rId4" action="ppaction://hlinksldjump"/>
              </a:rPr>
              <a:t>M - Materialien besorgen</a:t>
            </a:r>
            <a:r>
              <a:rPr lang="de-AT" dirty="0"/>
              <a:t>)</a:t>
            </a:r>
          </a:p>
          <a:p>
            <a:r>
              <a:rPr lang="de-AT" dirty="0"/>
              <a:t>Je nachdem, welches Produkt oder welche Dienstleistung im Design </a:t>
            </a:r>
            <a:r>
              <a:rPr lang="de-AT" dirty="0" err="1"/>
              <a:t>Thinking</a:t>
            </a:r>
            <a:r>
              <a:rPr lang="de-AT" dirty="0"/>
              <a:t>-Prozess entwickelt wird, kann "Bewegung und Sport" eine zentrale Rolle bei der Marktwoche spielen; z. B. können Tänze eingeübt werden, jonglieren oder andere Bewegungs- und Spielkünste systematisch erlernt, geübt und für eine Aufführung vor Publikum vorbereitet werden (</a:t>
            </a:r>
            <a:r>
              <a:rPr lang="de-AT" dirty="0">
                <a:hlinkClick r:id="rId5" action="ppaction://hlinksldjump"/>
              </a:rPr>
              <a:t>M - Dienstleistung vorbereiten</a:t>
            </a:r>
            <a:r>
              <a:rPr lang="de-AT" dirty="0"/>
              <a:t>)</a:t>
            </a:r>
          </a:p>
        </p:txBody>
      </p:sp>
      <p:sp>
        <p:nvSpPr>
          <p:cNvPr id="4" name="Interaktive Schaltfläche: Erste Folie 3">
            <a:hlinkClick r:id="rId6" action="ppaction://hlinksldjump" highlightClick="1"/>
            <a:extLst>
              <a:ext uri="{FF2B5EF4-FFF2-40B4-BE49-F238E27FC236}">
                <a16:creationId xmlns:a16="http://schemas.microsoft.com/office/drawing/2014/main" id="{90976838-D9AD-B3CC-6B18-F66F98E72892}"/>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1A94C3A4-ACED-5E08-C568-63291AC0D4AF}"/>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8319882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9600" b="1" dirty="0"/>
              <a:t>Ernährung &amp; Haushalt</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11113200" cy="377532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Im Bereich Lebensgestaltung, Wirtschaft und Produktion werden Kenntnisse, Fähigkeiten und Fertigkeiten (...) für </a:t>
            </a:r>
            <a:br>
              <a:rPr lang="de-AT" sz="1400" dirty="0"/>
            </a:br>
            <a:r>
              <a:rPr lang="de-AT" sz="1400" dirty="0"/>
              <a:t>verantwortungsbewusstes Produzieren und Konsumieren, für nachhaltiges und sozialverantwortliches Wirtschaften sowie für </a:t>
            </a:r>
            <a:br>
              <a:rPr lang="de-AT" sz="1400" dirty="0"/>
            </a:br>
            <a:r>
              <a:rPr lang="de-AT" sz="1400" dirty="0"/>
              <a:t>die Gestaltung von sozialem und partnerschaftlichem Miteinander erworben.</a:t>
            </a:r>
          </a:p>
          <a:p>
            <a:pPr marL="285750" indent="-285750">
              <a:lnSpc>
                <a:spcPts val="1780"/>
              </a:lnSpc>
              <a:spcAft>
                <a:spcPts val="600"/>
              </a:spcAft>
              <a:buFont typeface="Arial" panose="020B0604020202020204" pitchFamily="34" charset="0"/>
              <a:buChar char="•"/>
            </a:pPr>
            <a:r>
              <a:rPr lang="de-AT" sz="1400" dirty="0"/>
              <a:t>Die ästhetische Gestaltung von Speisen und Tischkultur fördert Kreativität und eine selbstbestimmte Realisierung des individuellen und gemeinschaftlichen Essalltags, entsprechend den unterschiedlichen Begabungen der </a:t>
            </a:r>
            <a:r>
              <a:rPr lang="de-AT" sz="1400" dirty="0" err="1"/>
              <a:t>SuS</a:t>
            </a:r>
            <a:r>
              <a:rPr lang="de-AT" sz="1400" dirty="0"/>
              <a:t>.</a:t>
            </a:r>
          </a:p>
          <a:p>
            <a:pPr marL="285750" indent="-285750">
              <a:lnSpc>
                <a:spcPts val="1780"/>
              </a:lnSpc>
              <a:spcAft>
                <a:spcPts val="600"/>
              </a:spcAft>
              <a:buFont typeface="Arial" panose="020B0604020202020204" pitchFamily="34" charset="0"/>
              <a:buChar char="•"/>
            </a:pPr>
            <a:r>
              <a:rPr lang="de-AT" sz="1400" dirty="0"/>
              <a:t>Produktinformationen zu beschaffen und zu bewerten sowie begründete und reflektierte Konsumentscheidungen zu treffen wird durch Entscheidungslernen unterstützt. Das Lernen an Alltagssituationen anhand von Fallbeispielen fördert Verbalisierungsfähigkeit, Problemlösefähigkeit und eine verantwortungsbewusste Lebensgestaltung (Consumer Citizenship).</a:t>
            </a:r>
          </a:p>
          <a:p>
            <a:pPr marL="285750" indent="-285750">
              <a:lnSpc>
                <a:spcPts val="1780"/>
              </a:lnSpc>
              <a:spcAft>
                <a:spcPts val="600"/>
              </a:spcAft>
              <a:buFont typeface="Arial" panose="020B0604020202020204" pitchFamily="34" charset="0"/>
              <a:buChar char="•"/>
            </a:pPr>
            <a:r>
              <a:rPr lang="de-AT" sz="1400" dirty="0"/>
              <a:t>Die Multidisziplinarität des Unterrichtsfaches eröffnet vielfältige Möglichkeiten für fächerübergreifendes und projektorientiertes Lernen.</a:t>
            </a:r>
          </a:p>
          <a:p>
            <a:pPr marL="285750" indent="-285750">
              <a:lnSpc>
                <a:spcPts val="1780"/>
              </a:lnSpc>
              <a:spcAft>
                <a:spcPts val="600"/>
              </a:spcAft>
              <a:buFont typeface="Arial" panose="020B0604020202020204" pitchFamily="34" charset="0"/>
              <a:buChar char="•"/>
            </a:pPr>
            <a:r>
              <a:rPr lang="de-AT" sz="1400" dirty="0"/>
              <a:t>Kompetenzbereich Ernährung, Gesundheit und Soziales: Die </a:t>
            </a:r>
            <a:r>
              <a:rPr lang="de-AT" sz="1400" dirty="0" err="1"/>
              <a:t>SuS</a:t>
            </a:r>
            <a:r>
              <a:rPr lang="de-AT" sz="1400" dirty="0"/>
              <a:t> können ... grundlegende Techniken der Nahrungszubereitung gesundheitsorientiert und ressourcenschonend anwenden.</a:t>
            </a:r>
          </a:p>
          <a:p>
            <a:pPr marL="285750" indent="-285750">
              <a:lnSpc>
                <a:spcPts val="1780"/>
              </a:lnSpc>
              <a:spcAft>
                <a:spcPts val="600"/>
              </a:spcAft>
              <a:buFont typeface="Arial" panose="020B0604020202020204" pitchFamily="34" charset="0"/>
              <a:buChar char="•"/>
            </a:pPr>
            <a:r>
              <a:rPr lang="de-AT" sz="1400" dirty="0"/>
              <a:t>Kompetenzbereich Lebensgestaltung, Wirtschaft und Produktion: Die </a:t>
            </a:r>
            <a:r>
              <a:rPr lang="de-AT" sz="1400" dirty="0" err="1"/>
              <a:t>SuS</a:t>
            </a:r>
            <a:r>
              <a:rPr lang="de-AT" sz="1400" dirty="0"/>
              <a:t> können ... den Zusammenhang zwischen Konsum und Ressourcenverbrauch erkennen, Faktoren für die Entstehung von Produkten und Preisen nennen.</a:t>
            </a:r>
          </a:p>
          <a:p>
            <a:pPr marL="285750" indent="-285750">
              <a:lnSpc>
                <a:spcPts val="1780"/>
              </a:lnSpc>
              <a:spcAft>
                <a:spcPts val="600"/>
              </a:spcAft>
              <a:buFont typeface="Arial" panose="020B0604020202020204" pitchFamily="34" charset="0"/>
              <a:buChar char="•"/>
            </a:pPr>
            <a:r>
              <a:rPr lang="de-AT" sz="1400" dirty="0"/>
              <a:t>Unter praktischem Lernen ist die Durchführung einer Handlung zu verstehen (u. a. Einkaufsplanung, Einnahmen und Ausgaben, Abrechnung, ...)</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097416" y="7686841"/>
            <a:ext cx="5655600" cy="4544706"/>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Verantwortungsbewusstes Produzieren und Konsumieren sowie nachhaltiges und sozialverantwortliches Wirtschaften sind zentrale Bestandteile der Marktwoche.</a:t>
            </a:r>
          </a:p>
          <a:p>
            <a:pPr marL="0" indent="0">
              <a:buNone/>
            </a:pPr>
            <a:endParaRPr lang="de-AT" dirty="0"/>
          </a:p>
          <a:p>
            <a:r>
              <a:rPr lang="de-AT" dirty="0"/>
              <a:t>Einkauf planen, Preise recherchieren und vergleichen, auf Nachhaltigkeit achten (M - Projekt planen, Materialien)</a:t>
            </a:r>
          </a:p>
          <a:p>
            <a:r>
              <a:rPr lang="de-AT" dirty="0"/>
              <a:t>Einnahmen und Ausgaben berechnen (M - Preis berechnen)</a:t>
            </a:r>
          </a:p>
          <a:p>
            <a:r>
              <a:rPr lang="de-AT" dirty="0"/>
              <a:t>Einkauf durchführen,  (M - Materialien besorgen)</a:t>
            </a:r>
          </a:p>
          <a:p>
            <a:r>
              <a:rPr lang="de-AT" dirty="0"/>
              <a:t>Je nachdem, welches Produkt oder welche Dienstleistung im Design </a:t>
            </a:r>
            <a:r>
              <a:rPr lang="de-AT" dirty="0" err="1"/>
              <a:t>Thinking</a:t>
            </a:r>
            <a:r>
              <a:rPr lang="de-AT" dirty="0"/>
              <a:t>-Prozess entwickelt wird, kann Ernährung und Haushalt eine wichtige Rolle im Projekt spielen. Z. B. kann als Produkt selbstgemachtes Kompott oder ein Kalender mit Gesundheits-Tipps für jeden Monat angeboten werden. (M - Produkt herstellen)</a:t>
            </a:r>
          </a:p>
          <a:p>
            <a:r>
              <a:rPr lang="de-AT" dirty="0"/>
              <a:t>Für die Präsentation des Projekts kann z. B. Fingerfood vorbereitet und ein passendes Buffet dazu gestaltet werden. (M - Feiern und präsentieren)</a:t>
            </a:r>
          </a:p>
          <a:p>
            <a:endParaRPr lang="de-AT" dirty="0"/>
          </a:p>
        </p:txBody>
      </p:sp>
      <p:sp>
        <p:nvSpPr>
          <p:cNvPr id="4" name="Fußzeilenplatzhalter 3">
            <a:extLst>
              <a:ext uri="{FF2B5EF4-FFF2-40B4-BE49-F238E27FC236}">
                <a16:creationId xmlns:a16="http://schemas.microsoft.com/office/drawing/2014/main" id="{7D15AB16-8EBA-4764-07B6-E5871467DCA6}"/>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9369731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Deutsch</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11149263" cy="292887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Unterschiedliche Medien und Medienprodukte werden eingesetzt, wodurch den </a:t>
            </a:r>
            <a:r>
              <a:rPr lang="de-AT" sz="1400" dirty="0" err="1"/>
              <a:t>SuS</a:t>
            </a:r>
            <a:r>
              <a:rPr lang="de-AT" sz="1400" dirty="0"/>
              <a:t> die Veränderung der Gestaltungsweisen und Repräsentationsformen sprachlicher Äußerungen bewusst wird.</a:t>
            </a:r>
          </a:p>
          <a:p>
            <a:pPr marL="285750" indent="-285750">
              <a:lnSpc>
                <a:spcPts val="1780"/>
              </a:lnSpc>
              <a:spcAft>
                <a:spcPts val="600"/>
              </a:spcAft>
              <a:buFont typeface="Arial" panose="020B0604020202020204" pitchFamily="34" charset="0"/>
              <a:buChar char="•"/>
            </a:pPr>
            <a:r>
              <a:rPr lang="de-AT" sz="1400" dirty="0"/>
              <a:t>Die drei Kompetenzen "Zuhören und Sprechen", "Lesen" und "Schreiben" werden in allen Modulen trainiert (u. a. selbständige Zusammenfassungen, achtsame Diskussionen, kreatives Schreiben, mündliche und schriftliche Reflexion)</a:t>
            </a:r>
          </a:p>
          <a:p>
            <a:pPr marL="285750" indent="-285750">
              <a:lnSpc>
                <a:spcPts val="1780"/>
              </a:lnSpc>
              <a:spcAft>
                <a:spcPts val="600"/>
              </a:spcAft>
              <a:buFont typeface="Arial" panose="020B0604020202020204" pitchFamily="34" charset="0"/>
              <a:buChar char="•"/>
            </a:pPr>
            <a:r>
              <a:rPr lang="de-AT" sz="1400" dirty="0"/>
              <a:t>Informationen mündlich präsentieren</a:t>
            </a:r>
          </a:p>
          <a:p>
            <a:pPr marL="285750" indent="-285750">
              <a:lnSpc>
                <a:spcPts val="1780"/>
              </a:lnSpc>
              <a:spcAft>
                <a:spcPts val="600"/>
              </a:spcAft>
              <a:buFont typeface="Arial" panose="020B0604020202020204" pitchFamily="34" charset="0"/>
              <a:buChar char="•"/>
            </a:pPr>
            <a:r>
              <a:rPr lang="de-AT" sz="1400" dirty="0"/>
              <a:t>Partner- und Gruppengespräche</a:t>
            </a:r>
          </a:p>
          <a:p>
            <a:pPr marL="285750" indent="-285750">
              <a:lnSpc>
                <a:spcPts val="1780"/>
              </a:lnSpc>
              <a:spcAft>
                <a:spcPts val="600"/>
              </a:spcAft>
              <a:buFont typeface="Arial" panose="020B0604020202020204" pitchFamily="34" charset="0"/>
              <a:buChar char="•"/>
            </a:pPr>
            <a:r>
              <a:rPr lang="de-AT" sz="1400" dirty="0"/>
              <a:t>sinnerfassendes Lesen</a:t>
            </a:r>
          </a:p>
          <a:p>
            <a:pPr marL="285750" indent="-285750">
              <a:lnSpc>
                <a:spcPts val="1780"/>
              </a:lnSpc>
              <a:spcAft>
                <a:spcPts val="600"/>
              </a:spcAft>
              <a:buFont typeface="Arial" panose="020B0604020202020204" pitchFamily="34" charset="0"/>
              <a:buChar char="•"/>
            </a:pPr>
            <a:r>
              <a:rPr lang="de-AT" sz="1400" dirty="0"/>
              <a:t>Inhalte und Gedanken strukturieren und verschriftlichen</a:t>
            </a:r>
          </a:p>
          <a:p>
            <a:pPr marL="285750" indent="-285750">
              <a:lnSpc>
                <a:spcPts val="1780"/>
              </a:lnSpc>
              <a:spcAft>
                <a:spcPts val="600"/>
              </a:spcAft>
              <a:buFont typeface="Arial" panose="020B0604020202020204" pitchFamily="34" charset="0"/>
              <a:buChar char="•"/>
            </a:pPr>
            <a:r>
              <a:rPr lang="de-AT" sz="1400" dirty="0"/>
              <a:t>kreative Ausdrucksformen</a:t>
            </a:r>
          </a:p>
          <a:p>
            <a:pPr marL="285750" indent="-285750">
              <a:lnSpc>
                <a:spcPts val="1780"/>
              </a:lnSpc>
              <a:spcAft>
                <a:spcPts val="600"/>
              </a:spcAft>
              <a:buFont typeface="Arial" panose="020B0604020202020204" pitchFamily="34" charset="0"/>
              <a:buChar char="•"/>
            </a:pPr>
            <a:r>
              <a:rPr lang="de-AT" sz="1400" dirty="0"/>
              <a:t>unterschiedliche Texte gestalten (analog und digital)</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8217074" cy="416005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Ziele mündlich und schriftlich formulieren (</a:t>
            </a:r>
            <a:r>
              <a:rPr lang="de-AT" dirty="0">
                <a:hlinkClick r:id="rId2" action="ppaction://hlinksldjump"/>
              </a:rPr>
              <a:t>M - Ziele bestimmen</a:t>
            </a:r>
            <a:r>
              <a:rPr lang="de-AT" dirty="0"/>
              <a:t>)</a:t>
            </a:r>
          </a:p>
          <a:p>
            <a:r>
              <a:rPr lang="de-AT" dirty="0"/>
              <a:t>Lese- und Zuordnungsübungen (</a:t>
            </a:r>
            <a:r>
              <a:rPr lang="de-AT" dirty="0">
                <a:hlinkClick r:id="rId3" action="ppaction://hlinksldjump"/>
              </a:rPr>
              <a:t>M - Design Thinking, Teil 1</a:t>
            </a:r>
            <a:r>
              <a:rPr lang="de-AT" dirty="0"/>
              <a:t>; </a:t>
            </a:r>
            <a:r>
              <a:rPr lang="de-AT" dirty="0">
                <a:hlinkClick r:id="rId4" action="ppaction://hlinksldjump"/>
              </a:rPr>
              <a:t>M - Checkpoint</a:t>
            </a:r>
            <a:r>
              <a:rPr lang="de-AT" dirty="0"/>
              <a:t>) </a:t>
            </a:r>
          </a:p>
          <a:p>
            <a:r>
              <a:rPr lang="de-AT" dirty="0"/>
              <a:t>wichtige Ergebnisse des Design </a:t>
            </a:r>
            <a:r>
              <a:rPr lang="de-AT" dirty="0" err="1"/>
              <a:t>Thinking</a:t>
            </a:r>
            <a:r>
              <a:rPr lang="de-AT" dirty="0"/>
              <a:t>-Prozesses zusammenfassen und laufend am Plakat bzw. im Heft schriftlich dokumentieren (</a:t>
            </a:r>
            <a:r>
              <a:rPr lang="de-AT" dirty="0">
                <a:hlinkClick r:id="rId3" action="ppaction://hlinksldjump"/>
              </a:rPr>
              <a:t>M - Design Thinking, Teil 1 </a:t>
            </a:r>
            <a:r>
              <a:rPr lang="de-AT" dirty="0"/>
              <a:t>und </a:t>
            </a:r>
            <a:r>
              <a:rPr lang="de-AT" dirty="0">
                <a:hlinkClick r:id="rId5" action="ppaction://hlinksldjump"/>
              </a:rPr>
              <a:t>M - Design Thinking, Teil 2</a:t>
            </a:r>
            <a:r>
              <a:rPr lang="de-AT" dirty="0"/>
              <a:t>)</a:t>
            </a:r>
          </a:p>
          <a:p>
            <a:r>
              <a:rPr lang="de-AT" dirty="0" err="1"/>
              <a:t>Storycards</a:t>
            </a:r>
            <a:r>
              <a:rPr lang="de-AT" dirty="0"/>
              <a:t> und Bedürfnis-Statement schreiben (</a:t>
            </a:r>
            <a:r>
              <a:rPr lang="de-AT" dirty="0">
                <a:hlinkClick r:id="rId3" action="ppaction://hlinksldjump"/>
              </a:rPr>
              <a:t>M - Design Thinking, Teil 1</a:t>
            </a:r>
            <a:r>
              <a:rPr lang="de-AT" dirty="0"/>
              <a:t>)</a:t>
            </a:r>
          </a:p>
          <a:p>
            <a:r>
              <a:rPr lang="de-AT" dirty="0"/>
              <a:t>offene Fragen formulieren und damit Interviews führen</a:t>
            </a:r>
          </a:p>
          <a:p>
            <a:r>
              <a:rPr lang="de-AT" dirty="0"/>
              <a:t>Präsentation des Prototyps vorbereiten und gemeinsam präsentieren (</a:t>
            </a:r>
            <a:r>
              <a:rPr lang="de-AT" dirty="0">
                <a:hlinkClick r:id="rId5" action="ppaction://hlinksldjump"/>
              </a:rPr>
              <a:t>M - Design Thinking, Teil 2</a:t>
            </a:r>
            <a:r>
              <a:rPr lang="de-AT" dirty="0"/>
              <a:t>)</a:t>
            </a:r>
          </a:p>
          <a:p>
            <a:r>
              <a:rPr lang="de-AT" dirty="0"/>
              <a:t>Tabellen strukturiert ausfüllen (</a:t>
            </a:r>
            <a:r>
              <a:rPr lang="de-AT" dirty="0">
                <a:hlinkClick r:id="rId6" action="ppaction://hlinksldjump"/>
              </a:rPr>
              <a:t>M - Projekt planen, Materialien </a:t>
            </a:r>
            <a:r>
              <a:rPr lang="de-AT" dirty="0"/>
              <a:t>und </a:t>
            </a:r>
            <a:r>
              <a:rPr lang="de-AT" dirty="0">
                <a:hlinkClick r:id="rId7" action="ppaction://hlinksldjump"/>
              </a:rPr>
              <a:t>M - Projekt planen, Arbeitspakete</a:t>
            </a:r>
            <a:r>
              <a:rPr lang="de-AT" dirty="0"/>
              <a:t>)</a:t>
            </a:r>
          </a:p>
          <a:p>
            <a:r>
              <a:rPr lang="de-AT" dirty="0"/>
              <a:t>Produktname und Slogan entwickeln (</a:t>
            </a:r>
            <a:r>
              <a:rPr lang="de-AT" dirty="0">
                <a:hlinkClick r:id="rId7" action="ppaction://hlinksldjump"/>
              </a:rPr>
              <a:t>M - Projekt planen, Arbeitspakete</a:t>
            </a:r>
            <a:r>
              <a:rPr lang="de-AT" dirty="0"/>
              <a:t>; </a:t>
            </a:r>
            <a:r>
              <a:rPr lang="de-AT" dirty="0">
                <a:hlinkClick r:id="rId8" action="ppaction://hlinksldjump"/>
              </a:rPr>
              <a:t>M - Verkaufsstand vorbereiten</a:t>
            </a:r>
            <a:r>
              <a:rPr lang="de-AT" dirty="0"/>
              <a:t>)</a:t>
            </a:r>
          </a:p>
          <a:p>
            <a:r>
              <a:rPr lang="de-AT" dirty="0"/>
              <a:t>Werbeplakat, Schilder, Flyer formulieren, Texte für </a:t>
            </a:r>
            <a:r>
              <a:rPr lang="de-AT" dirty="0" err="1"/>
              <a:t>Social</a:t>
            </a:r>
            <a:r>
              <a:rPr lang="de-AT" dirty="0"/>
              <a:t> Media verfassen (</a:t>
            </a:r>
            <a:r>
              <a:rPr lang="de-AT" dirty="0">
                <a:hlinkClick r:id="rId7" action="ppaction://hlinksldjump"/>
              </a:rPr>
              <a:t>M - Projekt planen, Arbeitspakete</a:t>
            </a:r>
            <a:r>
              <a:rPr lang="de-AT" dirty="0"/>
              <a:t>)</a:t>
            </a:r>
          </a:p>
          <a:p>
            <a:r>
              <a:rPr lang="de-AT" dirty="0"/>
              <a:t>eigene Stärken reflektieren und formulieren (</a:t>
            </a:r>
            <a:r>
              <a:rPr lang="de-AT" dirty="0">
                <a:hlinkClick r:id="rId9" action="ppaction://hlinksldjump"/>
              </a:rPr>
              <a:t>M - eigene Stärken herausfinden</a:t>
            </a:r>
            <a:r>
              <a:rPr lang="de-AT" dirty="0"/>
              <a:t>)</a:t>
            </a:r>
          </a:p>
          <a:p>
            <a:r>
              <a:rPr lang="de-AT" dirty="0"/>
              <a:t>Verkaufsgespräche trainieren und führen (</a:t>
            </a:r>
            <a:r>
              <a:rPr lang="de-AT" dirty="0">
                <a:hlinkClick r:id="rId10" action="ppaction://hlinksldjump"/>
              </a:rPr>
              <a:t>M - Verkaufsgespräch vorbereiten</a:t>
            </a:r>
            <a:r>
              <a:rPr lang="de-AT" dirty="0"/>
              <a:t>)</a:t>
            </a:r>
          </a:p>
          <a:p>
            <a:r>
              <a:rPr lang="de-AT" dirty="0"/>
              <a:t>die Marktwoche schriftlich und mündlich reflektieren (</a:t>
            </a:r>
            <a:r>
              <a:rPr lang="de-AT" dirty="0">
                <a:hlinkClick r:id="rId11" action="ppaction://hlinksldjump"/>
              </a:rPr>
              <a:t>M - Reflexion</a:t>
            </a:r>
            <a:r>
              <a:rPr lang="de-AT" dirty="0"/>
              <a:t>)</a:t>
            </a:r>
          </a:p>
        </p:txBody>
      </p:sp>
      <p:sp>
        <p:nvSpPr>
          <p:cNvPr id="4" name="Fußzeilenplatzhalter 3">
            <a:extLst>
              <a:ext uri="{FF2B5EF4-FFF2-40B4-BE49-F238E27FC236}">
                <a16:creationId xmlns:a16="http://schemas.microsoft.com/office/drawing/2014/main" id="{DA7FF115-C04A-F9FF-888E-1F9FA2AF4349}"/>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600398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554919"/>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Ernährung &amp; Haushalt</a:t>
            </a:r>
          </a:p>
        </p:txBody>
      </p:sp>
      <p:sp>
        <p:nvSpPr>
          <p:cNvPr id="3" name="Textfeld 2">
            <a:extLst>
              <a:ext uri="{FF2B5EF4-FFF2-40B4-BE49-F238E27FC236}">
                <a16:creationId xmlns:a16="http://schemas.microsoft.com/office/drawing/2014/main" id="{29C3D36F-6E3D-F8EB-ED8D-1FF7A3D71C49}"/>
              </a:ext>
            </a:extLst>
          </p:cNvPr>
          <p:cNvSpPr txBox="1"/>
          <p:nvPr/>
        </p:nvSpPr>
        <p:spPr>
          <a:xfrm>
            <a:off x="538747" y="2726065"/>
            <a:ext cx="11114505" cy="377532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Im Bereich Lebensgestaltung, Wirtschaft und Produktion werden Kenntnisse, Fähigkeiten und Fertigkeiten (...) für </a:t>
            </a:r>
            <a:br>
              <a:rPr lang="de-AT" sz="1400" dirty="0"/>
            </a:br>
            <a:r>
              <a:rPr lang="de-AT" sz="1400" dirty="0"/>
              <a:t>verantwortungsbewusstes Produzieren und Konsumieren, für nachhaltiges und sozialverantwortliches Wirtschaften sowie für </a:t>
            </a:r>
            <a:br>
              <a:rPr lang="de-AT" sz="1400" dirty="0"/>
            </a:br>
            <a:r>
              <a:rPr lang="de-AT" sz="1400" dirty="0"/>
              <a:t>die Gestaltung von sozialem und partnerschaftlichem Miteinander erworben.</a:t>
            </a:r>
          </a:p>
          <a:p>
            <a:pPr marL="285750" indent="-285750">
              <a:lnSpc>
                <a:spcPts val="1780"/>
              </a:lnSpc>
              <a:spcAft>
                <a:spcPts val="600"/>
              </a:spcAft>
              <a:buFont typeface="Arial" panose="020B0604020202020204" pitchFamily="34" charset="0"/>
              <a:buChar char="•"/>
            </a:pPr>
            <a:r>
              <a:rPr lang="de-AT" sz="1400" dirty="0"/>
              <a:t>Die ästhetische Gestaltung von Speisen und Tischkultur fördert Kreativität und eine selbstbestimmte Realisierung des individuellen und gemeinschaftlichen Essalltags, entsprechend den unterschiedlichen Begabungen der </a:t>
            </a:r>
            <a:r>
              <a:rPr lang="de-AT" sz="1400" dirty="0" err="1"/>
              <a:t>SuS</a:t>
            </a:r>
            <a:r>
              <a:rPr lang="de-AT" sz="1400" dirty="0"/>
              <a:t>.</a:t>
            </a:r>
          </a:p>
          <a:p>
            <a:pPr marL="285750" indent="-285750">
              <a:lnSpc>
                <a:spcPts val="1780"/>
              </a:lnSpc>
              <a:spcAft>
                <a:spcPts val="600"/>
              </a:spcAft>
              <a:buFont typeface="Arial" panose="020B0604020202020204" pitchFamily="34" charset="0"/>
              <a:buChar char="•"/>
            </a:pPr>
            <a:r>
              <a:rPr lang="de-AT" sz="1400" dirty="0"/>
              <a:t>Produktinformationen zu beschaffen und zu bewerten sowie begründete und reflektierte Konsumentscheidungen zu treffen wird durch Entscheidungslernen unterstützt. Das Lernen an Alltagssituationen anhand von Fallbeispielen fördert Verbalisierungsfähigkeit, Problemlösefähigkeit und eine verantwortungsbewusste Lebensgestaltung (Consumer Citizenship).</a:t>
            </a:r>
          </a:p>
          <a:p>
            <a:pPr marL="285750" indent="-285750">
              <a:lnSpc>
                <a:spcPts val="1780"/>
              </a:lnSpc>
              <a:spcAft>
                <a:spcPts val="600"/>
              </a:spcAft>
              <a:buFont typeface="Arial" panose="020B0604020202020204" pitchFamily="34" charset="0"/>
              <a:buChar char="•"/>
            </a:pPr>
            <a:r>
              <a:rPr lang="de-AT" sz="1400" dirty="0"/>
              <a:t>Die Multidisziplinarität des Unterrichtsfaches eröffnet vielfältige Möglichkeiten für fächerübergreifendes und projektorientiertes Lernen.</a:t>
            </a:r>
          </a:p>
          <a:p>
            <a:pPr marL="285750" indent="-285750">
              <a:lnSpc>
                <a:spcPts val="1780"/>
              </a:lnSpc>
              <a:spcAft>
                <a:spcPts val="600"/>
              </a:spcAft>
              <a:buFont typeface="Arial" panose="020B0604020202020204" pitchFamily="34" charset="0"/>
              <a:buChar char="•"/>
            </a:pPr>
            <a:r>
              <a:rPr lang="de-AT" sz="1400" dirty="0"/>
              <a:t>Kompetenzbereich Ernährung, Gesundheit und Soziales: Die </a:t>
            </a:r>
            <a:r>
              <a:rPr lang="de-AT" sz="1400" dirty="0" err="1"/>
              <a:t>SuS</a:t>
            </a:r>
            <a:r>
              <a:rPr lang="de-AT" sz="1400" dirty="0"/>
              <a:t> können ... grundlegende Techniken der Nahrungszubereitung gesundheitsorientiert und ressourcenschonend anwenden.</a:t>
            </a:r>
          </a:p>
          <a:p>
            <a:pPr marL="285750" indent="-285750">
              <a:lnSpc>
                <a:spcPts val="1780"/>
              </a:lnSpc>
              <a:spcAft>
                <a:spcPts val="600"/>
              </a:spcAft>
              <a:buFont typeface="Arial" panose="020B0604020202020204" pitchFamily="34" charset="0"/>
              <a:buChar char="•"/>
            </a:pPr>
            <a:r>
              <a:rPr lang="de-AT" sz="1400" dirty="0"/>
              <a:t>Kompetenzbereich Lebensgestaltung, Wirtschaft und Produktion: Die </a:t>
            </a:r>
            <a:r>
              <a:rPr lang="de-AT" sz="1400" dirty="0" err="1"/>
              <a:t>SuS</a:t>
            </a:r>
            <a:r>
              <a:rPr lang="de-AT" sz="1400" dirty="0"/>
              <a:t> können ... den Zusammenhang zwischen Konsum und Ressourcenverbrauch erkennen, Faktoren für die Entstehung von Produkten und Preisen nennen.</a:t>
            </a:r>
          </a:p>
          <a:p>
            <a:pPr marL="285750" indent="-285750">
              <a:lnSpc>
                <a:spcPts val="1780"/>
              </a:lnSpc>
              <a:spcAft>
                <a:spcPts val="600"/>
              </a:spcAft>
              <a:buFont typeface="Arial" panose="020B0604020202020204" pitchFamily="34" charset="0"/>
              <a:buChar char="•"/>
            </a:pPr>
            <a:r>
              <a:rPr lang="de-AT" sz="1400" dirty="0"/>
              <a:t>Unter praktischem Lernen ist die Durchführung einer Handlung zu verstehen (u. a. Einkaufsplanung, Einnahmen und Ausgaben, Abrechnung, ...)</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5655600" cy="4236994"/>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Verantwortungsbewusstes Produzieren und Konsumieren sowie nachhaltiges und sozialverantwortliches Wirtschaften sind zentrale Bestandteile der Marktwoche.</a:t>
            </a:r>
          </a:p>
          <a:p>
            <a:pPr marL="0" indent="0">
              <a:buNone/>
            </a:pPr>
            <a:endParaRPr lang="de-AT" dirty="0"/>
          </a:p>
          <a:p>
            <a:r>
              <a:rPr lang="de-AT" dirty="0"/>
              <a:t>Einkauf planen, Preise recherchieren und vergleichen, auf Nachhaltigkeit achten (M - Projekt planen, Materialien)</a:t>
            </a:r>
          </a:p>
          <a:p>
            <a:r>
              <a:rPr lang="de-AT" dirty="0"/>
              <a:t>Einnahmen und Ausgaben berechnen (M - Preis berechnen)</a:t>
            </a:r>
          </a:p>
          <a:p>
            <a:r>
              <a:rPr lang="de-AT" dirty="0"/>
              <a:t>Einkauf durchführen,  (M - Materialien besorgen)</a:t>
            </a:r>
          </a:p>
          <a:p>
            <a:r>
              <a:rPr lang="de-AT" dirty="0"/>
              <a:t>Je nachdem, welches Produkt oder welche Dienstleistung im Design </a:t>
            </a:r>
            <a:r>
              <a:rPr lang="de-AT" dirty="0" err="1"/>
              <a:t>Thinking</a:t>
            </a:r>
            <a:r>
              <a:rPr lang="de-AT" dirty="0"/>
              <a:t>-Prozess entwickelt wird, kann Ernährung und Haushalt eine wichtige Rolle im Projekt spielen. Z. B. kann als Produkt selbstgemachtes Kompott oder ein Kalender mit Gesundheits-Tipps für jeden Monat angeboten werden. (M - Produkt herstellen)</a:t>
            </a:r>
          </a:p>
          <a:p>
            <a:r>
              <a:rPr lang="de-AT" dirty="0"/>
              <a:t>Für die Präsentation des Projekts kann z. B. Fingerfood vorbereitet und ein passendes Buffet dazu gestaltet werden. (M - Feiern und präsentieren)</a:t>
            </a:r>
          </a:p>
        </p:txBody>
      </p:sp>
      <p:sp>
        <p:nvSpPr>
          <p:cNvPr id="4" name="Fußzeilenplatzhalter 3">
            <a:extLst>
              <a:ext uri="{FF2B5EF4-FFF2-40B4-BE49-F238E27FC236}">
                <a16:creationId xmlns:a16="http://schemas.microsoft.com/office/drawing/2014/main" id="{597B7BC6-D5E9-5C33-A13F-355D0151D631}"/>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41105323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554400"/>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Ernährung &amp; Haushalt</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1113200" cy="377532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Im Bereich Lebensgestaltung, Wirtschaft und Produktion werden Kenntnisse, Fähigkeiten und Fertigkeiten (...) für </a:t>
            </a:r>
            <a:br>
              <a:rPr lang="de-AT" sz="1400" dirty="0"/>
            </a:br>
            <a:r>
              <a:rPr lang="de-AT" sz="1400" dirty="0"/>
              <a:t>verantwortungsbewusstes Produzieren und Konsumieren, für nachhaltiges und sozialverantwortliches Wirtschaften sowie für </a:t>
            </a:r>
            <a:br>
              <a:rPr lang="de-AT" sz="1400" dirty="0"/>
            </a:br>
            <a:r>
              <a:rPr lang="de-AT" sz="1400" dirty="0"/>
              <a:t>die Gestaltung von sozialem und partnerschaftlichem Miteinander erworben.</a:t>
            </a:r>
          </a:p>
          <a:p>
            <a:pPr marL="285750" indent="-285750">
              <a:lnSpc>
                <a:spcPts val="1780"/>
              </a:lnSpc>
              <a:spcAft>
                <a:spcPts val="600"/>
              </a:spcAft>
              <a:buFont typeface="Arial" panose="020B0604020202020204" pitchFamily="34" charset="0"/>
              <a:buChar char="•"/>
            </a:pPr>
            <a:r>
              <a:rPr lang="de-AT" sz="1400" dirty="0"/>
              <a:t>Die ästhetische Gestaltung von Speisen und Tischkultur fördert Kreativität und eine selbstbestimmte Realisierung des individuellen und gemeinschaftlichen Essalltags, entsprechend den unterschiedlichen Begabungen der </a:t>
            </a:r>
            <a:r>
              <a:rPr lang="de-AT" sz="1400" dirty="0" err="1"/>
              <a:t>SuS</a:t>
            </a:r>
            <a:r>
              <a:rPr lang="de-AT" sz="1400" dirty="0"/>
              <a:t>.</a:t>
            </a:r>
          </a:p>
          <a:p>
            <a:pPr marL="285750" indent="-285750">
              <a:lnSpc>
                <a:spcPts val="1780"/>
              </a:lnSpc>
              <a:spcAft>
                <a:spcPts val="600"/>
              </a:spcAft>
              <a:buFont typeface="Arial" panose="020B0604020202020204" pitchFamily="34" charset="0"/>
              <a:buChar char="•"/>
            </a:pPr>
            <a:r>
              <a:rPr lang="de-AT" sz="1400" dirty="0"/>
              <a:t>Produktinformationen zu beschaffen und zu bewerten sowie begründete und reflektierte Konsumentscheidungen zu treffen wird durch Entscheidungslernen unterstützt. Das Lernen an Alltagssituationen anhand von Fallbeispielen fördert Verbalisierungsfähigkeit, Problemlösefähigkeit und eine verantwortungsbewusste Lebensgestaltung (Consumer Citizenship).</a:t>
            </a:r>
          </a:p>
          <a:p>
            <a:pPr marL="285750" indent="-285750">
              <a:lnSpc>
                <a:spcPts val="1780"/>
              </a:lnSpc>
              <a:spcAft>
                <a:spcPts val="600"/>
              </a:spcAft>
              <a:buFont typeface="Arial" panose="020B0604020202020204" pitchFamily="34" charset="0"/>
              <a:buChar char="•"/>
            </a:pPr>
            <a:r>
              <a:rPr lang="de-AT" sz="1400" dirty="0"/>
              <a:t>Die Multidisziplinarität des Unterrichtsfaches eröffnet vielfältige Möglichkeiten für fächerübergreifendes und projektorientiertes Lernen.</a:t>
            </a:r>
          </a:p>
          <a:p>
            <a:pPr marL="285750" indent="-285750">
              <a:lnSpc>
                <a:spcPts val="1780"/>
              </a:lnSpc>
              <a:spcAft>
                <a:spcPts val="600"/>
              </a:spcAft>
              <a:buFont typeface="Arial" panose="020B0604020202020204" pitchFamily="34" charset="0"/>
              <a:buChar char="•"/>
            </a:pPr>
            <a:r>
              <a:rPr lang="de-AT" sz="1400" dirty="0"/>
              <a:t>Kompetenzbereich Ernährung, Gesundheit und Soziales: Die </a:t>
            </a:r>
            <a:r>
              <a:rPr lang="de-AT" sz="1400" dirty="0" err="1"/>
              <a:t>SuS</a:t>
            </a:r>
            <a:r>
              <a:rPr lang="de-AT" sz="1400" dirty="0"/>
              <a:t> können ... grundlegende Techniken der Nahrungszubereitung gesundheitsorientiert und ressourcenschonend anwenden.</a:t>
            </a:r>
          </a:p>
          <a:p>
            <a:pPr marL="285750" indent="-285750">
              <a:lnSpc>
                <a:spcPts val="1780"/>
              </a:lnSpc>
              <a:spcAft>
                <a:spcPts val="600"/>
              </a:spcAft>
              <a:buFont typeface="Arial" panose="020B0604020202020204" pitchFamily="34" charset="0"/>
              <a:buChar char="•"/>
            </a:pPr>
            <a:r>
              <a:rPr lang="de-AT" sz="1400" dirty="0"/>
              <a:t>Kompetenzbereich Lebensgestaltung, Wirtschaft und Produktion: Die </a:t>
            </a:r>
            <a:r>
              <a:rPr lang="de-AT" sz="1400" dirty="0" err="1"/>
              <a:t>SuS</a:t>
            </a:r>
            <a:r>
              <a:rPr lang="de-AT" sz="1400" dirty="0"/>
              <a:t> können ... den Zusammenhang zwischen Konsum und Ressourcenverbrauch erkennen, Faktoren für die Entstehung von Produkten und Preisen nennen.</a:t>
            </a:r>
          </a:p>
          <a:p>
            <a:pPr marL="285750" indent="-285750">
              <a:lnSpc>
                <a:spcPts val="1780"/>
              </a:lnSpc>
              <a:spcAft>
                <a:spcPts val="600"/>
              </a:spcAft>
              <a:buFont typeface="Arial" panose="020B0604020202020204" pitchFamily="34" charset="0"/>
              <a:buChar char="•"/>
            </a:pPr>
            <a:r>
              <a:rPr lang="de-AT" sz="1400" dirty="0"/>
              <a:t>Unter praktischem Lernen ist die Durchführung einer Handlung zu verstehen (u. a. Einkaufsplanung, Einnahmen und Ausgaben, Abrechnung, ...)</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5657342" cy="4236994"/>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dirty="0"/>
              <a:t>Verantwortungsbewusstes Produzieren und Konsumieren sowie nachhaltiges und sozialverantwortliches Wirtschaften sind zentrale Bestandteile der Marktwoche.</a:t>
            </a:r>
          </a:p>
          <a:p>
            <a:pPr marL="0" indent="0">
              <a:buNone/>
            </a:pPr>
            <a:endParaRPr lang="de-AT" dirty="0"/>
          </a:p>
          <a:p>
            <a:r>
              <a:rPr lang="de-AT" dirty="0"/>
              <a:t>Einkauf planen, Preise recherchieren und vergleichen, auf Nachhaltigkeit achten (</a:t>
            </a:r>
            <a:r>
              <a:rPr lang="de-AT" dirty="0">
                <a:hlinkClick r:id="rId2" action="ppaction://hlinksldjump"/>
              </a:rPr>
              <a:t>M - Projekt planen, Materialien</a:t>
            </a:r>
            <a:r>
              <a:rPr lang="de-AT" dirty="0"/>
              <a:t>)</a:t>
            </a:r>
          </a:p>
          <a:p>
            <a:r>
              <a:rPr lang="de-AT" dirty="0"/>
              <a:t>Einnahmen und Ausgaben berechnen (</a:t>
            </a:r>
            <a:r>
              <a:rPr lang="de-AT" dirty="0">
                <a:hlinkClick r:id="rId3" action="ppaction://hlinksldjump"/>
              </a:rPr>
              <a:t>M - Preis berechnen</a:t>
            </a:r>
            <a:r>
              <a:rPr lang="de-AT" dirty="0"/>
              <a:t>)</a:t>
            </a:r>
          </a:p>
          <a:p>
            <a:r>
              <a:rPr lang="de-AT" dirty="0"/>
              <a:t>Einkauf durchführen,  (</a:t>
            </a:r>
            <a:r>
              <a:rPr lang="de-AT" dirty="0">
                <a:hlinkClick r:id="rId4" action="ppaction://hlinksldjump"/>
              </a:rPr>
              <a:t>M - Materialien besorgen</a:t>
            </a:r>
            <a:r>
              <a:rPr lang="de-AT" dirty="0"/>
              <a:t>)</a:t>
            </a:r>
          </a:p>
          <a:p>
            <a:r>
              <a:rPr lang="de-AT" dirty="0"/>
              <a:t>Je nachdem, welches Produkt oder welche Dienstleistung im Design </a:t>
            </a:r>
            <a:r>
              <a:rPr lang="de-AT" dirty="0" err="1"/>
              <a:t>Thinking</a:t>
            </a:r>
            <a:r>
              <a:rPr lang="de-AT" dirty="0"/>
              <a:t>-Prozess entwickelt wird, kann Ernährung und Haushalt eine wichtige Rolle im Projekt spielen. Z. B. kann als Produkt selbstgemachtes Kompott oder ein Kalender mit Gesundheits-Tipps für jeden Monat angeboten werden. (</a:t>
            </a:r>
            <a:r>
              <a:rPr lang="de-AT" dirty="0">
                <a:hlinkClick r:id="rId5" action="ppaction://hlinksldjump"/>
              </a:rPr>
              <a:t>M - Produkt herstellen</a:t>
            </a:r>
            <a:r>
              <a:rPr lang="de-AT" dirty="0"/>
              <a:t>)</a:t>
            </a:r>
          </a:p>
          <a:p>
            <a:r>
              <a:rPr lang="de-AT" dirty="0"/>
              <a:t>Für die Präsentation des Projekts kann z. B. Fingerfood vorbereitet und ein passendes Buffet dazu gestaltet werden. (</a:t>
            </a:r>
            <a:r>
              <a:rPr lang="de-AT" dirty="0">
                <a:hlinkClick r:id="rId6" action="ppaction://hlinksldjump"/>
              </a:rPr>
              <a:t>M - Feiern und präsentieren</a:t>
            </a:r>
            <a:r>
              <a:rPr lang="de-AT" dirty="0"/>
              <a:t>)</a:t>
            </a:r>
          </a:p>
        </p:txBody>
      </p:sp>
      <p:sp>
        <p:nvSpPr>
          <p:cNvPr id="4" name="Interaktive Schaltfläche: Erste Folie 3">
            <a:hlinkClick r:id="rId7" action="ppaction://hlinksldjump" highlightClick="1"/>
            <a:extLst>
              <a:ext uri="{FF2B5EF4-FFF2-40B4-BE49-F238E27FC236}">
                <a16:creationId xmlns:a16="http://schemas.microsoft.com/office/drawing/2014/main" id="{E8A2E2F6-862A-FB8B-A564-CDBAFFD6A311}"/>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09ED392B-F072-61A6-2D24-BF7FF1828FD5}"/>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988945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FAEE4F-F9F0-DBCF-D276-F0E4B53BDECB}"/>
              </a:ext>
            </a:extLst>
          </p:cNvPr>
          <p:cNvSpPr>
            <a:spLocks noGrp="1"/>
          </p:cNvSpPr>
          <p:nvPr>
            <p:ph type="title"/>
          </p:nvPr>
        </p:nvSpPr>
        <p:spPr>
          <a:xfrm>
            <a:off x="838200" y="94781"/>
            <a:ext cx="10515600" cy="1325563"/>
          </a:xfrm>
        </p:spPr>
        <p:txBody>
          <a:bodyPr/>
          <a:lstStyle/>
          <a:p>
            <a:r>
              <a:rPr lang="de-AT" b="1" dirty="0"/>
              <a:t>Module zur „Marktwoche“</a:t>
            </a:r>
          </a:p>
        </p:txBody>
      </p:sp>
      <p:sp>
        <p:nvSpPr>
          <p:cNvPr id="3" name="Abgerundetes Rechteck 2">
            <a:hlinkClick r:id="rId2" action="ppaction://hlinksldjump"/>
            <a:extLst>
              <a:ext uri="{FF2B5EF4-FFF2-40B4-BE49-F238E27FC236}">
                <a16:creationId xmlns:a16="http://schemas.microsoft.com/office/drawing/2014/main" id="{9DDFE86E-21BA-4D89-2789-4B604C2BC0D4}"/>
              </a:ext>
            </a:extLst>
          </p:cNvPr>
          <p:cNvSpPr/>
          <p:nvPr/>
        </p:nvSpPr>
        <p:spPr>
          <a:xfrm>
            <a:off x="567337"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Einstieg</a:t>
            </a:r>
          </a:p>
        </p:txBody>
      </p:sp>
      <p:sp>
        <p:nvSpPr>
          <p:cNvPr id="6" name="Abgerundetes Rechteck 5">
            <a:hlinkClick r:id="rId3" action="ppaction://hlinksldjump"/>
            <a:extLst>
              <a:ext uri="{FF2B5EF4-FFF2-40B4-BE49-F238E27FC236}">
                <a16:creationId xmlns:a16="http://schemas.microsoft.com/office/drawing/2014/main" id="{84ABF84E-D6CF-09C7-E136-095C6E419EE5}"/>
              </a:ext>
            </a:extLst>
          </p:cNvPr>
          <p:cNvSpPr/>
          <p:nvPr/>
        </p:nvSpPr>
        <p:spPr>
          <a:xfrm>
            <a:off x="2186073"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Ziele bestimmen</a:t>
            </a:r>
          </a:p>
        </p:txBody>
      </p:sp>
      <p:sp>
        <p:nvSpPr>
          <p:cNvPr id="7" name="Abgerundetes Rechteck 6">
            <a:hlinkClick r:id="rId4" action="ppaction://hlinksldjump"/>
            <a:extLst>
              <a:ext uri="{FF2B5EF4-FFF2-40B4-BE49-F238E27FC236}">
                <a16:creationId xmlns:a16="http://schemas.microsoft.com/office/drawing/2014/main" id="{3D22C1B4-A49B-EC11-D066-3E1D2F7DFD60}"/>
              </a:ext>
            </a:extLst>
          </p:cNvPr>
          <p:cNvSpPr/>
          <p:nvPr/>
        </p:nvSpPr>
        <p:spPr>
          <a:xfrm>
            <a:off x="3804809"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kreative Übung</a:t>
            </a:r>
          </a:p>
        </p:txBody>
      </p:sp>
      <p:sp>
        <p:nvSpPr>
          <p:cNvPr id="8" name="Abgerundetes Rechteck 7">
            <a:hlinkClick r:id="rId5" action="ppaction://hlinksldjump"/>
            <a:extLst>
              <a:ext uri="{FF2B5EF4-FFF2-40B4-BE49-F238E27FC236}">
                <a16:creationId xmlns:a16="http://schemas.microsoft.com/office/drawing/2014/main" id="{FE71FF6C-7902-6CDA-2FDA-111187C02F20}"/>
              </a:ext>
            </a:extLst>
          </p:cNvPr>
          <p:cNvSpPr/>
          <p:nvPr/>
        </p:nvSpPr>
        <p:spPr>
          <a:xfrm>
            <a:off x="5423545"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a:t>
            </a:r>
            <a:r>
              <a:rPr lang="de-AT" sz="1400" b="1" dirty="0" err="1">
                <a:solidFill>
                  <a:schemeClr val="bg1"/>
                </a:solidFill>
              </a:rPr>
              <a:t>Entrepre-neurship</a:t>
            </a:r>
            <a:r>
              <a:rPr lang="de-AT" sz="1400" b="1" dirty="0">
                <a:solidFill>
                  <a:schemeClr val="bg1"/>
                </a:solidFill>
              </a:rPr>
              <a:t> App</a:t>
            </a:r>
          </a:p>
        </p:txBody>
      </p:sp>
      <p:sp>
        <p:nvSpPr>
          <p:cNvPr id="9" name="Abgerundetes Rechteck 8">
            <a:hlinkClick r:id="rId6" action="ppaction://hlinksldjump"/>
            <a:extLst>
              <a:ext uri="{FF2B5EF4-FFF2-40B4-BE49-F238E27FC236}">
                <a16:creationId xmlns:a16="http://schemas.microsoft.com/office/drawing/2014/main" id="{3078A7E3-B85A-C501-2341-87FD269B5418}"/>
              </a:ext>
            </a:extLst>
          </p:cNvPr>
          <p:cNvSpPr/>
          <p:nvPr/>
        </p:nvSpPr>
        <p:spPr>
          <a:xfrm>
            <a:off x="567337"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Checkpoint</a:t>
            </a:r>
          </a:p>
        </p:txBody>
      </p:sp>
      <p:sp>
        <p:nvSpPr>
          <p:cNvPr id="10" name="Abgerundetes Rechteck 9">
            <a:hlinkClick r:id="rId7" action="ppaction://hlinksldjump"/>
            <a:extLst>
              <a:ext uri="{FF2B5EF4-FFF2-40B4-BE49-F238E27FC236}">
                <a16:creationId xmlns:a16="http://schemas.microsoft.com/office/drawing/2014/main" id="{3B330135-1167-89F8-4507-B9C4E2F65FD5}"/>
              </a:ext>
            </a:extLst>
          </p:cNvPr>
          <p:cNvSpPr/>
          <p:nvPr/>
        </p:nvSpPr>
        <p:spPr>
          <a:xfrm>
            <a:off x="2186073"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Projekt planen, Materialien</a:t>
            </a:r>
          </a:p>
        </p:txBody>
      </p:sp>
      <p:sp>
        <p:nvSpPr>
          <p:cNvPr id="11" name="Abgerundetes Rechteck 10">
            <a:hlinkClick r:id="rId8" action="ppaction://hlinksldjump"/>
            <a:extLst>
              <a:ext uri="{FF2B5EF4-FFF2-40B4-BE49-F238E27FC236}">
                <a16:creationId xmlns:a16="http://schemas.microsoft.com/office/drawing/2014/main" id="{B02866F9-DAAC-E292-C34E-99AC12547F25}"/>
              </a:ext>
            </a:extLst>
          </p:cNvPr>
          <p:cNvSpPr/>
          <p:nvPr/>
        </p:nvSpPr>
        <p:spPr>
          <a:xfrm>
            <a:off x="3804809"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Projekt planen, Arbeitspakete</a:t>
            </a:r>
          </a:p>
        </p:txBody>
      </p:sp>
      <p:sp>
        <p:nvSpPr>
          <p:cNvPr id="12" name="Abgerundetes Rechteck 11">
            <a:hlinkClick r:id="rId9" action="ppaction://hlinksldjump"/>
            <a:extLst>
              <a:ext uri="{FF2B5EF4-FFF2-40B4-BE49-F238E27FC236}">
                <a16:creationId xmlns:a16="http://schemas.microsoft.com/office/drawing/2014/main" id="{970138C8-AEB0-DDF7-6AF5-DEDF228C4D1A}"/>
              </a:ext>
            </a:extLst>
          </p:cNvPr>
          <p:cNvSpPr/>
          <p:nvPr/>
        </p:nvSpPr>
        <p:spPr>
          <a:xfrm>
            <a:off x="5423545"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Angebot &amp; Nachfrage</a:t>
            </a:r>
          </a:p>
        </p:txBody>
      </p:sp>
      <p:sp>
        <p:nvSpPr>
          <p:cNvPr id="13" name="Abgerundetes Rechteck 12">
            <a:hlinkClick r:id="rId10" action="ppaction://hlinksldjump"/>
            <a:extLst>
              <a:ext uri="{FF2B5EF4-FFF2-40B4-BE49-F238E27FC236}">
                <a16:creationId xmlns:a16="http://schemas.microsoft.com/office/drawing/2014/main" id="{D00D48E7-5428-77D2-9CE7-295E94A5E189}"/>
              </a:ext>
            </a:extLst>
          </p:cNvPr>
          <p:cNvSpPr/>
          <p:nvPr/>
        </p:nvSpPr>
        <p:spPr>
          <a:xfrm>
            <a:off x="567337" y="5113424"/>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Materialien besorgen</a:t>
            </a:r>
          </a:p>
        </p:txBody>
      </p:sp>
      <p:sp>
        <p:nvSpPr>
          <p:cNvPr id="14" name="Abgerundetes Rechteck 13">
            <a:hlinkClick r:id="rId11" action="ppaction://hlinksldjump"/>
            <a:extLst>
              <a:ext uri="{FF2B5EF4-FFF2-40B4-BE49-F238E27FC236}">
                <a16:creationId xmlns:a16="http://schemas.microsoft.com/office/drawing/2014/main" id="{B5DA647B-26ED-2C21-C1D8-56C36F89082F}"/>
              </a:ext>
            </a:extLst>
          </p:cNvPr>
          <p:cNvSpPr/>
          <p:nvPr/>
        </p:nvSpPr>
        <p:spPr>
          <a:xfrm>
            <a:off x="2186073" y="5113424"/>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Verkaufs-gespräch vorbereiten</a:t>
            </a:r>
          </a:p>
        </p:txBody>
      </p:sp>
      <p:sp>
        <p:nvSpPr>
          <p:cNvPr id="15" name="Abgerundetes Rechteck 14">
            <a:hlinkClick r:id="rId12" action="ppaction://hlinksldjump"/>
            <a:extLst>
              <a:ext uri="{FF2B5EF4-FFF2-40B4-BE49-F238E27FC236}">
                <a16:creationId xmlns:a16="http://schemas.microsoft.com/office/drawing/2014/main" id="{C36678CD-E555-BE9D-E3BE-4C545C97B26F}"/>
              </a:ext>
            </a:extLst>
          </p:cNvPr>
          <p:cNvSpPr/>
          <p:nvPr/>
        </p:nvSpPr>
        <p:spPr>
          <a:xfrm>
            <a:off x="3804809" y="5113424"/>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Verkaufsstand vorbereiten</a:t>
            </a:r>
          </a:p>
        </p:txBody>
      </p:sp>
      <p:sp>
        <p:nvSpPr>
          <p:cNvPr id="16" name="Abgerundetes Rechteck 15">
            <a:hlinkClick r:id="rId13" action="ppaction://hlinksldjump"/>
            <a:extLst>
              <a:ext uri="{FF2B5EF4-FFF2-40B4-BE49-F238E27FC236}">
                <a16:creationId xmlns:a16="http://schemas.microsoft.com/office/drawing/2014/main" id="{008B399E-0DE3-AD3A-AE1E-181F840A263E}"/>
              </a:ext>
            </a:extLst>
          </p:cNvPr>
          <p:cNvSpPr/>
          <p:nvPr/>
        </p:nvSpPr>
        <p:spPr>
          <a:xfrm>
            <a:off x="5423545" y="5113424"/>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Produkt herstellen / Dienstleistung vorbereiten</a:t>
            </a:r>
          </a:p>
        </p:txBody>
      </p:sp>
      <p:sp>
        <p:nvSpPr>
          <p:cNvPr id="17" name="Abgerundetes Rechteck 16">
            <a:hlinkClick r:id="rId14" action="ppaction://hlinksldjump"/>
            <a:extLst>
              <a:ext uri="{FF2B5EF4-FFF2-40B4-BE49-F238E27FC236}">
                <a16:creationId xmlns:a16="http://schemas.microsoft.com/office/drawing/2014/main" id="{E715F638-2779-62E7-0902-49546BA5D802}"/>
              </a:ext>
            </a:extLst>
          </p:cNvPr>
          <p:cNvSpPr/>
          <p:nvPr/>
        </p:nvSpPr>
        <p:spPr>
          <a:xfrm>
            <a:off x="7042281"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App besprechen und Tag 2 erklären</a:t>
            </a:r>
          </a:p>
        </p:txBody>
      </p:sp>
      <p:sp>
        <p:nvSpPr>
          <p:cNvPr id="18" name="Abgerundetes Rechteck 17">
            <a:hlinkClick r:id="rId15" action="ppaction://hlinksldjump"/>
            <a:extLst>
              <a:ext uri="{FF2B5EF4-FFF2-40B4-BE49-F238E27FC236}">
                <a16:creationId xmlns:a16="http://schemas.microsoft.com/office/drawing/2014/main" id="{77C0048D-1ABD-6DD5-F52D-18F71B68F23E}"/>
              </a:ext>
            </a:extLst>
          </p:cNvPr>
          <p:cNvSpPr/>
          <p:nvPr/>
        </p:nvSpPr>
        <p:spPr>
          <a:xfrm>
            <a:off x="8661017"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Teil 1</a:t>
            </a:r>
          </a:p>
        </p:txBody>
      </p:sp>
      <p:sp>
        <p:nvSpPr>
          <p:cNvPr id="19" name="Abgerundetes Rechteck 18">
            <a:hlinkClick r:id="rId16" action="ppaction://hlinksldjump"/>
            <a:extLst>
              <a:ext uri="{FF2B5EF4-FFF2-40B4-BE49-F238E27FC236}">
                <a16:creationId xmlns:a16="http://schemas.microsoft.com/office/drawing/2014/main" id="{0ABA3B7D-EC8A-B3C3-6A56-841016F70477}"/>
              </a:ext>
            </a:extLst>
          </p:cNvPr>
          <p:cNvSpPr/>
          <p:nvPr/>
        </p:nvSpPr>
        <p:spPr>
          <a:xfrm>
            <a:off x="7042281"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Preis berechnen</a:t>
            </a:r>
          </a:p>
        </p:txBody>
      </p:sp>
      <p:sp>
        <p:nvSpPr>
          <p:cNvPr id="20" name="Abgerundetes Rechteck 19">
            <a:hlinkClick r:id="rId17" action="ppaction://hlinksldjump"/>
            <a:extLst>
              <a:ext uri="{FF2B5EF4-FFF2-40B4-BE49-F238E27FC236}">
                <a16:creationId xmlns:a16="http://schemas.microsoft.com/office/drawing/2014/main" id="{B7FE8A29-F807-ACAD-8C12-CFD10DE3B6DC}"/>
              </a:ext>
            </a:extLst>
          </p:cNvPr>
          <p:cNvSpPr/>
          <p:nvPr/>
        </p:nvSpPr>
        <p:spPr>
          <a:xfrm>
            <a:off x="8661017"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Eigene Stärken herausfinden</a:t>
            </a:r>
          </a:p>
        </p:txBody>
      </p:sp>
      <p:sp>
        <p:nvSpPr>
          <p:cNvPr id="21" name="Abgerundetes Rechteck 20">
            <a:hlinkClick r:id="rId18" action="ppaction://hlinksldjump"/>
            <a:extLst>
              <a:ext uri="{FF2B5EF4-FFF2-40B4-BE49-F238E27FC236}">
                <a16:creationId xmlns:a16="http://schemas.microsoft.com/office/drawing/2014/main" id="{B9103BF2-66A7-C829-83D7-E373B3E9520C}"/>
              </a:ext>
            </a:extLst>
          </p:cNvPr>
          <p:cNvSpPr/>
          <p:nvPr/>
        </p:nvSpPr>
        <p:spPr>
          <a:xfrm>
            <a:off x="8661017" y="5113424"/>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Reflexion</a:t>
            </a:r>
          </a:p>
        </p:txBody>
      </p:sp>
      <p:sp>
        <p:nvSpPr>
          <p:cNvPr id="22" name="Abgerundetes Rechteck 21">
            <a:hlinkClick r:id="rId19" action="ppaction://hlinksldjump"/>
            <a:extLst>
              <a:ext uri="{FF2B5EF4-FFF2-40B4-BE49-F238E27FC236}">
                <a16:creationId xmlns:a16="http://schemas.microsoft.com/office/drawing/2014/main" id="{11CFF710-2A66-50ED-EDD6-DC8D2078A5B2}"/>
              </a:ext>
            </a:extLst>
          </p:cNvPr>
          <p:cNvSpPr/>
          <p:nvPr/>
        </p:nvSpPr>
        <p:spPr>
          <a:xfrm>
            <a:off x="10279753" y="5113424"/>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Feiern und präsentieren</a:t>
            </a:r>
          </a:p>
        </p:txBody>
      </p:sp>
      <p:sp>
        <p:nvSpPr>
          <p:cNvPr id="23" name="Abgerundetes Rechteck 22">
            <a:hlinkClick r:id="rId20" action="ppaction://hlinksldjump"/>
            <a:extLst>
              <a:ext uri="{FF2B5EF4-FFF2-40B4-BE49-F238E27FC236}">
                <a16:creationId xmlns:a16="http://schemas.microsoft.com/office/drawing/2014/main" id="{CE719D8D-8B0F-55AD-D372-268EAE0661FC}"/>
              </a:ext>
            </a:extLst>
          </p:cNvPr>
          <p:cNvSpPr/>
          <p:nvPr/>
        </p:nvSpPr>
        <p:spPr>
          <a:xfrm>
            <a:off x="10279753" y="150981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Teil 2</a:t>
            </a:r>
          </a:p>
        </p:txBody>
      </p:sp>
      <p:sp>
        <p:nvSpPr>
          <p:cNvPr id="24" name="Abgerundetes Rechteck 23">
            <a:hlinkClick r:id="rId21" action="ppaction://hlinksldjump"/>
            <a:extLst>
              <a:ext uri="{FF2B5EF4-FFF2-40B4-BE49-F238E27FC236}">
                <a16:creationId xmlns:a16="http://schemas.microsoft.com/office/drawing/2014/main" id="{38C68605-5616-D9C5-1167-E07D2BFF94B4}"/>
              </a:ext>
            </a:extLst>
          </p:cNvPr>
          <p:cNvSpPr/>
          <p:nvPr/>
        </p:nvSpPr>
        <p:spPr>
          <a:xfrm>
            <a:off x="10266947" y="3311617"/>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Aufgaben verteilen</a:t>
            </a:r>
          </a:p>
        </p:txBody>
      </p:sp>
      <p:sp>
        <p:nvSpPr>
          <p:cNvPr id="27" name="Abgerundetes Rechteck 26">
            <a:hlinkClick r:id="rId22" action="ppaction://hlinksldjump"/>
            <a:extLst>
              <a:ext uri="{FF2B5EF4-FFF2-40B4-BE49-F238E27FC236}">
                <a16:creationId xmlns:a16="http://schemas.microsoft.com/office/drawing/2014/main" id="{6B7FFEE8-49B1-4768-32D7-7A110CB47FE0}"/>
              </a:ext>
            </a:extLst>
          </p:cNvPr>
          <p:cNvSpPr/>
          <p:nvPr/>
        </p:nvSpPr>
        <p:spPr>
          <a:xfrm>
            <a:off x="7042281" y="5113424"/>
            <a:ext cx="1357716" cy="1357716"/>
          </a:xfrm>
          <a:prstGeom prst="roundRect">
            <a:avLst>
              <a:gd name="adj" fmla="val 4965"/>
            </a:avLst>
          </a:prstGeom>
          <a:solidFill>
            <a:schemeClr val="bg1"/>
          </a:solidFill>
          <a:ln>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rgbClr val="00959F"/>
                </a:solidFill>
              </a:rPr>
              <a:t>Modul</a:t>
            </a:r>
          </a:p>
          <a:p>
            <a:pPr algn="ctr"/>
            <a:r>
              <a:rPr lang="de-AT" sz="1400" b="1" dirty="0">
                <a:solidFill>
                  <a:srgbClr val="00959F"/>
                </a:solidFill>
              </a:rPr>
              <a:t>Markt-Tag</a:t>
            </a:r>
          </a:p>
        </p:txBody>
      </p:sp>
      <p:sp>
        <p:nvSpPr>
          <p:cNvPr id="4" name="Fußzeilenplatzhalter 3">
            <a:extLst>
              <a:ext uri="{FF2B5EF4-FFF2-40B4-BE49-F238E27FC236}">
                <a16:creationId xmlns:a16="http://schemas.microsoft.com/office/drawing/2014/main" id="{FE4EEEFF-26C8-C4C1-C722-9DC1C22D5AFB}"/>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75317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0A2FB77-8EC9-3723-F58F-3102D743E1DB}"/>
              </a:ext>
            </a:extLst>
          </p:cNvPr>
          <p:cNvSpPr/>
          <p:nvPr/>
        </p:nvSpPr>
        <p:spPr>
          <a:xfrm>
            <a:off x="924231" y="2067227"/>
            <a:ext cx="10515599"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„Markt-Tag“</a:t>
            </a:r>
          </a:p>
        </p:txBody>
      </p:sp>
      <p:sp>
        <p:nvSpPr>
          <p:cNvPr id="4" name="Oval 3">
            <a:hlinkClick r:id="rId2" action="ppaction://hlinksldjump"/>
            <a:extLst>
              <a:ext uri="{FF2B5EF4-FFF2-40B4-BE49-F238E27FC236}">
                <a16:creationId xmlns:a16="http://schemas.microsoft.com/office/drawing/2014/main" id="{E049D57E-C3DC-367B-E021-684350942188}"/>
              </a:ext>
            </a:extLst>
          </p:cNvPr>
          <p:cNvSpPr/>
          <p:nvPr/>
        </p:nvSpPr>
        <p:spPr>
          <a:xfrm>
            <a:off x="3482923" y="1312842"/>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5" name="Oval 4">
            <a:hlinkClick r:id="rId3" action="ppaction://hlinksldjump"/>
            <a:extLst>
              <a:ext uri="{FF2B5EF4-FFF2-40B4-BE49-F238E27FC236}">
                <a16:creationId xmlns:a16="http://schemas.microsoft.com/office/drawing/2014/main" id="{C4C0C7FA-FD76-0A42-277A-2DE69D1ED01E}"/>
              </a:ext>
            </a:extLst>
          </p:cNvPr>
          <p:cNvSpPr/>
          <p:nvPr/>
        </p:nvSpPr>
        <p:spPr>
          <a:xfrm>
            <a:off x="174731" y="284327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6" name="Oval 5">
            <a:hlinkClick r:id="rId4" action="ppaction://hlinksldjump"/>
            <a:extLst>
              <a:ext uri="{FF2B5EF4-FFF2-40B4-BE49-F238E27FC236}">
                <a16:creationId xmlns:a16="http://schemas.microsoft.com/office/drawing/2014/main" id="{0099151E-A11B-C2FE-A8A2-A2EFFAE0E2E1}"/>
              </a:ext>
            </a:extLst>
          </p:cNvPr>
          <p:cNvSpPr/>
          <p:nvPr/>
        </p:nvSpPr>
        <p:spPr>
          <a:xfrm>
            <a:off x="1108938" y="4395824"/>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7" name="Oval 6">
            <a:hlinkClick r:id="rId5" action="ppaction://hlinksldjump"/>
            <a:extLst>
              <a:ext uri="{FF2B5EF4-FFF2-40B4-BE49-F238E27FC236}">
                <a16:creationId xmlns:a16="http://schemas.microsoft.com/office/drawing/2014/main" id="{F0AE9BBB-1905-6918-5000-08505AA1BC4F}"/>
              </a:ext>
            </a:extLst>
          </p:cNvPr>
          <p:cNvSpPr/>
          <p:nvPr/>
        </p:nvSpPr>
        <p:spPr>
          <a:xfrm>
            <a:off x="1687703" y="175828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8" name="Oval 7">
            <a:hlinkClick r:id="rId6" action="ppaction://hlinksldjump"/>
            <a:extLst>
              <a:ext uri="{FF2B5EF4-FFF2-40B4-BE49-F238E27FC236}">
                <a16:creationId xmlns:a16="http://schemas.microsoft.com/office/drawing/2014/main" id="{2C834675-F53F-B9EE-ACA7-CA0F848E2D86}"/>
              </a:ext>
            </a:extLst>
          </p:cNvPr>
          <p:cNvSpPr/>
          <p:nvPr/>
        </p:nvSpPr>
        <p:spPr>
          <a:xfrm>
            <a:off x="7980394" y="484886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Physik</a:t>
            </a:r>
          </a:p>
        </p:txBody>
      </p:sp>
      <p:sp>
        <p:nvSpPr>
          <p:cNvPr id="9" name="Oval 8">
            <a:hlinkClick r:id="rId7" action="ppaction://hlinksldjump"/>
            <a:extLst>
              <a:ext uri="{FF2B5EF4-FFF2-40B4-BE49-F238E27FC236}">
                <a16:creationId xmlns:a16="http://schemas.microsoft.com/office/drawing/2014/main" id="{1A1FF484-8907-D492-D7C8-A20AFE778D17}"/>
              </a:ext>
            </a:extLst>
          </p:cNvPr>
          <p:cNvSpPr/>
          <p:nvPr/>
        </p:nvSpPr>
        <p:spPr>
          <a:xfrm>
            <a:off x="6228346" y="507158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Biologie &amp; Umwelt-bildung</a:t>
            </a:r>
          </a:p>
        </p:txBody>
      </p:sp>
      <p:sp>
        <p:nvSpPr>
          <p:cNvPr id="10" name="Oval 9">
            <a:hlinkClick r:id="rId8" action="ppaction://hlinksldjump"/>
            <a:extLst>
              <a:ext uri="{FF2B5EF4-FFF2-40B4-BE49-F238E27FC236}">
                <a16:creationId xmlns:a16="http://schemas.microsoft.com/office/drawing/2014/main" id="{C95E727B-8CEE-FC1F-F255-A5757A0DF0E6}"/>
              </a:ext>
            </a:extLst>
          </p:cNvPr>
          <p:cNvSpPr/>
          <p:nvPr/>
        </p:nvSpPr>
        <p:spPr>
          <a:xfrm>
            <a:off x="5278143" y="125109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Geschichte &amp; Politische Bildung</a:t>
            </a:r>
          </a:p>
        </p:txBody>
      </p:sp>
      <p:sp>
        <p:nvSpPr>
          <p:cNvPr id="12" name="Oval 11">
            <a:hlinkClick r:id="rId9" action="ppaction://hlinksldjump"/>
            <a:extLst>
              <a:ext uri="{FF2B5EF4-FFF2-40B4-BE49-F238E27FC236}">
                <a16:creationId xmlns:a16="http://schemas.microsoft.com/office/drawing/2014/main" id="{0430B679-A1B6-A1A6-0B4E-3855C5C8AD58}"/>
              </a:ext>
            </a:extLst>
          </p:cNvPr>
          <p:cNvSpPr/>
          <p:nvPr/>
        </p:nvSpPr>
        <p:spPr>
          <a:xfrm>
            <a:off x="8877058" y="165504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Musik</a:t>
            </a:r>
          </a:p>
        </p:txBody>
      </p:sp>
      <p:sp>
        <p:nvSpPr>
          <p:cNvPr id="13" name="Oval 12">
            <a:hlinkClick r:id="rId10" action="ppaction://hlinksldjump"/>
            <a:extLst>
              <a:ext uri="{FF2B5EF4-FFF2-40B4-BE49-F238E27FC236}">
                <a16:creationId xmlns:a16="http://schemas.microsoft.com/office/drawing/2014/main" id="{215284BC-26AD-9404-99A8-6CD307026BB5}"/>
              </a:ext>
            </a:extLst>
          </p:cNvPr>
          <p:cNvSpPr/>
          <p:nvPr/>
        </p:nvSpPr>
        <p:spPr>
          <a:xfrm>
            <a:off x="10385008" y="276356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4" name="Oval 13">
            <a:hlinkClick r:id="rId11" action="ppaction://hlinksldjump"/>
            <a:extLst>
              <a:ext uri="{FF2B5EF4-FFF2-40B4-BE49-F238E27FC236}">
                <a16:creationId xmlns:a16="http://schemas.microsoft.com/office/drawing/2014/main" id="{53F1D98B-2846-2729-AD4E-46FDCF9A7DE1}"/>
              </a:ext>
            </a:extLst>
          </p:cNvPr>
          <p:cNvSpPr/>
          <p:nvPr/>
        </p:nvSpPr>
        <p:spPr>
          <a:xfrm>
            <a:off x="9619868" y="434313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5" name="Oval 14">
            <a:hlinkClick r:id="rId12" action="ppaction://hlinksldjump"/>
            <a:extLst>
              <a:ext uri="{FF2B5EF4-FFF2-40B4-BE49-F238E27FC236}">
                <a16:creationId xmlns:a16="http://schemas.microsoft.com/office/drawing/2014/main" id="{CC0EC5AA-1022-3B56-57A8-FE35EC2FE2B8}"/>
              </a:ext>
            </a:extLst>
          </p:cNvPr>
          <p:cNvSpPr/>
          <p:nvPr/>
        </p:nvSpPr>
        <p:spPr>
          <a:xfrm>
            <a:off x="4462013" y="5141484"/>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Bewegung &amp; Sport</a:t>
            </a:r>
          </a:p>
        </p:txBody>
      </p:sp>
      <p:sp>
        <p:nvSpPr>
          <p:cNvPr id="16" name="Oval 15">
            <a:hlinkClick r:id="rId13" action="ppaction://hlinksldjump"/>
            <a:extLst>
              <a:ext uri="{FF2B5EF4-FFF2-40B4-BE49-F238E27FC236}">
                <a16:creationId xmlns:a16="http://schemas.microsoft.com/office/drawing/2014/main" id="{40C8B48C-D2ED-8901-C7FA-4FC060881BCF}"/>
              </a:ext>
            </a:extLst>
          </p:cNvPr>
          <p:cNvSpPr/>
          <p:nvPr/>
        </p:nvSpPr>
        <p:spPr>
          <a:xfrm>
            <a:off x="2742907" y="493507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sp>
        <p:nvSpPr>
          <p:cNvPr id="17" name="Oval 16">
            <a:hlinkClick r:id="rId14" action="ppaction://hlinksldjump"/>
            <a:extLst>
              <a:ext uri="{FF2B5EF4-FFF2-40B4-BE49-F238E27FC236}">
                <a16:creationId xmlns:a16="http://schemas.microsoft.com/office/drawing/2014/main" id="{DF559F11-5EE0-2FFC-F1BC-AD9AF7B0B05F}"/>
              </a:ext>
            </a:extLst>
          </p:cNvPr>
          <p:cNvSpPr/>
          <p:nvPr/>
        </p:nvSpPr>
        <p:spPr>
          <a:xfrm>
            <a:off x="7081838" y="131284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20" name="Interaktive Schaltfläche: Erste Folie 19">
            <a:hlinkClick r:id="rId15" action="ppaction://hlinksldjump" highlightClick="1"/>
            <a:extLst>
              <a:ext uri="{FF2B5EF4-FFF2-40B4-BE49-F238E27FC236}">
                <a16:creationId xmlns:a16="http://schemas.microsoft.com/office/drawing/2014/main" id="{572B5782-AC68-CB3E-3AC9-541B58CD7015}"/>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23" name="Abgerundetes Rechteck 22">
            <a:hlinkClick r:id="rId16" action="ppaction://hlinksldjump"/>
            <a:extLst>
              <a:ext uri="{FF2B5EF4-FFF2-40B4-BE49-F238E27FC236}">
                <a16:creationId xmlns:a16="http://schemas.microsoft.com/office/drawing/2014/main" id="{7931D3AC-9432-6C73-C8F4-A84E9D081793}"/>
              </a:ext>
            </a:extLst>
          </p:cNvPr>
          <p:cNvSpPr/>
          <p:nvPr/>
        </p:nvSpPr>
        <p:spPr>
          <a:xfrm>
            <a:off x="5623617" y="3369569"/>
            <a:ext cx="1357716" cy="1357716"/>
          </a:xfrm>
          <a:prstGeom prst="roundRect">
            <a:avLst>
              <a:gd name="adj" fmla="val 4965"/>
            </a:avLst>
          </a:prstGeom>
          <a:solidFill>
            <a:schemeClr val="bg1"/>
          </a:solidFill>
          <a:ln>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rgbClr val="00959F"/>
                </a:solidFill>
              </a:rPr>
              <a:t>Modul</a:t>
            </a:r>
          </a:p>
          <a:p>
            <a:pPr algn="ctr"/>
            <a:r>
              <a:rPr lang="de-AT" sz="1400" b="1" dirty="0">
                <a:solidFill>
                  <a:srgbClr val="00959F"/>
                </a:solidFill>
              </a:rPr>
              <a:t>Markt-Tag</a:t>
            </a:r>
          </a:p>
        </p:txBody>
      </p:sp>
      <p:sp>
        <p:nvSpPr>
          <p:cNvPr id="3" name="Fußzeilenplatzhalter 2">
            <a:extLst>
              <a:ext uri="{FF2B5EF4-FFF2-40B4-BE49-F238E27FC236}">
                <a16:creationId xmlns:a16="http://schemas.microsoft.com/office/drawing/2014/main" id="{D4A5357E-3D78-99A0-F024-3267F7C0C84F}"/>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562762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0A2FB77-8EC9-3723-F58F-3102D743E1DB}"/>
              </a:ext>
            </a:extLst>
          </p:cNvPr>
          <p:cNvSpPr/>
          <p:nvPr/>
        </p:nvSpPr>
        <p:spPr>
          <a:xfrm>
            <a:off x="2138516" y="1900084"/>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„Einstieg“</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142" y="3202426"/>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Einstieg</a:t>
            </a:r>
          </a:p>
        </p:txBody>
      </p:sp>
      <p:sp>
        <p:nvSpPr>
          <p:cNvPr id="8" name="Oval 7">
            <a:hlinkClick r:id="rId2" action="ppaction://hlinksldjump"/>
            <a:extLst>
              <a:ext uri="{FF2B5EF4-FFF2-40B4-BE49-F238E27FC236}">
                <a16:creationId xmlns:a16="http://schemas.microsoft.com/office/drawing/2014/main" id="{2C834675-F53F-B9EE-ACA7-CA0F848E2D86}"/>
              </a:ext>
            </a:extLst>
          </p:cNvPr>
          <p:cNvSpPr/>
          <p:nvPr/>
        </p:nvSpPr>
        <p:spPr>
          <a:xfrm>
            <a:off x="6873126" y="485564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Physik</a:t>
            </a:r>
          </a:p>
        </p:txBody>
      </p:sp>
      <p:sp>
        <p:nvSpPr>
          <p:cNvPr id="9" name="Oval 8">
            <a:hlinkClick r:id="rId3" action="ppaction://hlinksldjump"/>
            <a:extLst>
              <a:ext uri="{FF2B5EF4-FFF2-40B4-BE49-F238E27FC236}">
                <a16:creationId xmlns:a16="http://schemas.microsoft.com/office/drawing/2014/main" id="{1A1FF484-8907-D492-D7C8-A20AFE778D17}"/>
              </a:ext>
            </a:extLst>
          </p:cNvPr>
          <p:cNvSpPr/>
          <p:nvPr/>
        </p:nvSpPr>
        <p:spPr>
          <a:xfrm>
            <a:off x="3417405" y="485564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Biologie &amp; Umwelt-bildung</a:t>
            </a:r>
          </a:p>
        </p:txBody>
      </p:sp>
      <p:sp>
        <p:nvSpPr>
          <p:cNvPr id="10" name="Oval 9">
            <a:hlinkClick r:id="rId4" action="ppaction://hlinksldjump"/>
            <a:extLst>
              <a:ext uri="{FF2B5EF4-FFF2-40B4-BE49-F238E27FC236}">
                <a16:creationId xmlns:a16="http://schemas.microsoft.com/office/drawing/2014/main" id="{C95E727B-8CEE-FC1F-F255-A5757A0DF0E6}"/>
              </a:ext>
            </a:extLst>
          </p:cNvPr>
          <p:cNvSpPr/>
          <p:nvPr/>
        </p:nvSpPr>
        <p:spPr>
          <a:xfrm>
            <a:off x="9165104" y="3065152"/>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Geschichte &amp; Politische Bildung</a:t>
            </a:r>
          </a:p>
        </p:txBody>
      </p:sp>
      <p:sp>
        <p:nvSpPr>
          <p:cNvPr id="17" name="Oval 16">
            <a:hlinkClick r:id="rId5" action="ppaction://hlinksldjump"/>
            <a:extLst>
              <a:ext uri="{FF2B5EF4-FFF2-40B4-BE49-F238E27FC236}">
                <a16:creationId xmlns:a16="http://schemas.microsoft.com/office/drawing/2014/main" id="{DF559F11-5EE0-2FFC-F1BC-AD9AF7B0B05F}"/>
              </a:ext>
            </a:extLst>
          </p:cNvPr>
          <p:cNvSpPr/>
          <p:nvPr/>
        </p:nvSpPr>
        <p:spPr>
          <a:xfrm>
            <a:off x="1394634" y="306515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20" name="Interaktive Schaltfläche: Erste Folie 19">
            <a:hlinkClick r:id="rId6" action="ppaction://hlinksldjump" highlightClick="1"/>
            <a:extLst>
              <a:ext uri="{FF2B5EF4-FFF2-40B4-BE49-F238E27FC236}">
                <a16:creationId xmlns:a16="http://schemas.microsoft.com/office/drawing/2014/main" id="{572B5782-AC68-CB3E-3AC9-541B58CD7015}"/>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52566E1D-C6D4-A074-DC32-E04FD1C2C784}"/>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401621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a:extLst>
              <a:ext uri="{FF2B5EF4-FFF2-40B4-BE49-F238E27FC236}">
                <a16:creationId xmlns:a16="http://schemas.microsoft.com/office/drawing/2014/main" id="{8916C3C9-3CEE-C3A2-95C5-0CFA4F2DA173}"/>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„Ziele bestimmen“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Ziele bestimmen</a:t>
            </a:r>
          </a:p>
        </p:txBody>
      </p:sp>
      <p:sp>
        <p:nvSpPr>
          <p:cNvPr id="4" name="Oval 3">
            <a:hlinkClick r:id="rId2" action="ppaction://hlinksldjump"/>
            <a:extLst>
              <a:ext uri="{FF2B5EF4-FFF2-40B4-BE49-F238E27FC236}">
                <a16:creationId xmlns:a16="http://schemas.microsoft.com/office/drawing/2014/main" id="{309EE07C-8D77-AB6A-41DD-5A4CD623F2C4}"/>
              </a:ext>
            </a:extLst>
          </p:cNvPr>
          <p:cNvSpPr/>
          <p:nvPr/>
        </p:nvSpPr>
        <p:spPr>
          <a:xfrm>
            <a:off x="1438881"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7" name="Oval 6">
            <a:hlinkClick r:id="rId3" action="ppaction://hlinksldjump"/>
            <a:extLst>
              <a:ext uri="{FF2B5EF4-FFF2-40B4-BE49-F238E27FC236}">
                <a16:creationId xmlns:a16="http://schemas.microsoft.com/office/drawing/2014/main" id="{3E18F955-5181-C19D-E93D-1E03A887732E}"/>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17" name="Oval 16">
            <a:hlinkClick r:id="rId4" action="ppaction://hlinksldjump"/>
            <a:extLst>
              <a:ext uri="{FF2B5EF4-FFF2-40B4-BE49-F238E27FC236}">
                <a16:creationId xmlns:a16="http://schemas.microsoft.com/office/drawing/2014/main" id="{8B389B4D-CB01-6186-2844-24D5B78E8390}"/>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9" name="Interaktive Schaltfläche: Erste Folie 18">
            <a:hlinkClick r:id="rId5" action="ppaction://hlinksldjump" highlightClick="1"/>
            <a:extLst>
              <a:ext uri="{FF2B5EF4-FFF2-40B4-BE49-F238E27FC236}">
                <a16:creationId xmlns:a16="http://schemas.microsoft.com/office/drawing/2014/main" id="{C4BB99B3-90E2-EF67-569A-107BAC46E1B7}"/>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2BE5050D-DA5A-0A09-F2FB-F664EB16C1D0}"/>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424607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9DC50E57-FC40-4BC0-4879-7812183C0BEC}"/>
              </a:ext>
            </a:extLst>
          </p:cNvPr>
          <p:cNvSpPr/>
          <p:nvPr/>
        </p:nvSpPr>
        <p:spPr>
          <a:xfrm>
            <a:off x="2138516"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„Design </a:t>
            </a:r>
            <a:r>
              <a:rPr lang="de-AT" b="1" dirty="0" err="1"/>
              <a:t>Thinking</a:t>
            </a:r>
            <a:r>
              <a:rPr lang="de-AT" b="1" dirty="0"/>
              <a:t>, kreative Übung“</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142" y="3204000"/>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kreative Übung</a:t>
            </a:r>
          </a:p>
        </p:txBody>
      </p:sp>
      <p:sp>
        <p:nvSpPr>
          <p:cNvPr id="13" name="Oval 12">
            <a:hlinkClick r:id="rId2" action="ppaction://hlinksldjump"/>
            <a:extLst>
              <a:ext uri="{FF2B5EF4-FFF2-40B4-BE49-F238E27FC236}">
                <a16:creationId xmlns:a16="http://schemas.microsoft.com/office/drawing/2014/main" id="{F5FB001B-467B-4FE2-171F-823A89375F13}"/>
              </a:ext>
            </a:extLst>
          </p:cNvPr>
          <p:cNvSpPr/>
          <p:nvPr/>
        </p:nvSpPr>
        <p:spPr>
          <a:xfrm>
            <a:off x="140563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4" name="Oval 13">
            <a:hlinkClick r:id="rId3" action="ppaction://hlinksldjump"/>
            <a:extLst>
              <a:ext uri="{FF2B5EF4-FFF2-40B4-BE49-F238E27FC236}">
                <a16:creationId xmlns:a16="http://schemas.microsoft.com/office/drawing/2014/main" id="{ACCC1128-052E-1414-5BA5-4AA3C259C03B}"/>
              </a:ext>
            </a:extLst>
          </p:cNvPr>
          <p:cNvSpPr/>
          <p:nvPr/>
        </p:nvSpPr>
        <p:spPr>
          <a:xfrm>
            <a:off x="9237352"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8" name="Interaktive Schaltfläche: Erste Folie 17">
            <a:hlinkClick r:id="rId4" action="ppaction://hlinksldjump" highlightClick="1"/>
            <a:extLst>
              <a:ext uri="{FF2B5EF4-FFF2-40B4-BE49-F238E27FC236}">
                <a16:creationId xmlns:a16="http://schemas.microsoft.com/office/drawing/2014/main" id="{0A8BE144-6612-5D57-DDC2-FF491DDD736A}"/>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35F7367E-4388-202C-0456-15EE68BF5C17}"/>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82152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a:extLst>
              <a:ext uri="{FF2B5EF4-FFF2-40B4-BE49-F238E27FC236}">
                <a16:creationId xmlns:a16="http://schemas.microsoft.com/office/drawing/2014/main" id="{846C1753-B233-E1E9-23F6-7545F9E8C948}"/>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548641" y="365125"/>
            <a:ext cx="11643360" cy="867327"/>
          </a:xfrm>
        </p:spPr>
        <p:txBody>
          <a:bodyPr>
            <a:normAutofit/>
          </a:bodyPr>
          <a:lstStyle/>
          <a:p>
            <a:r>
              <a:rPr lang="de-AT" b="1" dirty="0"/>
              <a:t>Modul „Design </a:t>
            </a:r>
            <a:r>
              <a:rPr lang="de-AT" b="1" dirty="0" err="1"/>
              <a:t>Thinking</a:t>
            </a:r>
            <a:r>
              <a:rPr lang="de-AT" b="1" dirty="0"/>
              <a:t>, Entrepreneurship App“</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a:t>
            </a:r>
            <a:r>
              <a:rPr lang="de-AT" sz="1400" b="1" dirty="0" err="1">
                <a:solidFill>
                  <a:schemeClr val="bg1"/>
                </a:solidFill>
              </a:rPr>
              <a:t>Entrepre-neurship</a:t>
            </a:r>
            <a:r>
              <a:rPr lang="de-AT" sz="1400" b="1" dirty="0">
                <a:solidFill>
                  <a:schemeClr val="bg1"/>
                </a:solidFill>
              </a:rPr>
              <a:t> App</a:t>
            </a:r>
          </a:p>
        </p:txBody>
      </p:sp>
      <p:sp>
        <p:nvSpPr>
          <p:cNvPr id="6" name="Oval 5">
            <a:hlinkClick r:id="rId2" action="ppaction://hlinksldjump"/>
            <a:extLst>
              <a:ext uri="{FF2B5EF4-FFF2-40B4-BE49-F238E27FC236}">
                <a16:creationId xmlns:a16="http://schemas.microsoft.com/office/drawing/2014/main" id="{F27E9428-5321-2666-3850-04A4367D69DA}"/>
              </a:ext>
            </a:extLst>
          </p:cNvPr>
          <p:cNvSpPr/>
          <p:nvPr/>
        </p:nvSpPr>
        <p:spPr>
          <a:xfrm>
            <a:off x="1329321"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14" name="Oval 13">
            <a:hlinkClick r:id="rId3" action="ppaction://hlinksldjump"/>
            <a:extLst>
              <a:ext uri="{FF2B5EF4-FFF2-40B4-BE49-F238E27FC236}">
                <a16:creationId xmlns:a16="http://schemas.microsoft.com/office/drawing/2014/main" id="{FBC3F92C-76A1-BCCA-619D-AB0F951EBF27}"/>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7" name="Oval 16">
            <a:hlinkClick r:id="rId4" action="ppaction://hlinksldjump"/>
            <a:extLst>
              <a:ext uri="{FF2B5EF4-FFF2-40B4-BE49-F238E27FC236}">
                <a16:creationId xmlns:a16="http://schemas.microsoft.com/office/drawing/2014/main" id="{E9C6CC30-796D-FDA9-D602-9544525C3EE2}"/>
              </a:ext>
            </a:extLst>
          </p:cNvPr>
          <p:cNvSpPr/>
          <p:nvPr/>
        </p:nvSpPr>
        <p:spPr>
          <a:xfrm>
            <a:off x="9230184"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8" name="Interaktive Schaltfläche: Erste Folie 17">
            <a:hlinkClick r:id="rId5" action="ppaction://hlinksldjump" highlightClick="1"/>
            <a:extLst>
              <a:ext uri="{FF2B5EF4-FFF2-40B4-BE49-F238E27FC236}">
                <a16:creationId xmlns:a16="http://schemas.microsoft.com/office/drawing/2014/main" id="{0BB687AC-281B-8CF0-CD52-A4266E1AF229}"/>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31C46FB4-063E-C2C6-6DA1-BF48742C960C}"/>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3897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1121769"/>
          </a:xfrm>
        </p:spPr>
        <p:txBody>
          <a:bodyPr>
            <a:normAutofit fontScale="90000"/>
          </a:bodyPr>
          <a:lstStyle/>
          <a:p>
            <a:r>
              <a:rPr lang="de-AT" b="1" dirty="0"/>
              <a:t>Modul „Design </a:t>
            </a:r>
            <a:r>
              <a:rPr lang="de-AT" b="1" dirty="0" err="1"/>
              <a:t>Thinking</a:t>
            </a:r>
            <a:r>
              <a:rPr lang="de-AT" b="1" dirty="0"/>
              <a:t>, App besprechen und Tag 2 erklären“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App besprechen und Tag 2 erklären</a:t>
            </a:r>
          </a:p>
        </p:txBody>
      </p:sp>
      <p:sp>
        <p:nvSpPr>
          <p:cNvPr id="17" name="Interaktive Schaltfläche: Erste Folie 16">
            <a:hlinkClick r:id="rId2" action="ppaction://hlinksldjump" highlightClick="1"/>
            <a:extLst>
              <a:ext uri="{FF2B5EF4-FFF2-40B4-BE49-F238E27FC236}">
                <a16:creationId xmlns:a16="http://schemas.microsoft.com/office/drawing/2014/main" id="{808E5F1D-C30C-E86A-8F5B-81BBCA70FAE2}"/>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19" name="Oval 18">
            <a:extLst>
              <a:ext uri="{FF2B5EF4-FFF2-40B4-BE49-F238E27FC236}">
                <a16:creationId xmlns:a16="http://schemas.microsoft.com/office/drawing/2014/main" id="{390CD3B7-F345-CCB8-CD66-E436299C64BB}"/>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0" name="Oval 19">
            <a:hlinkClick r:id="rId3" action="ppaction://hlinksldjump"/>
            <a:extLst>
              <a:ext uri="{FF2B5EF4-FFF2-40B4-BE49-F238E27FC236}">
                <a16:creationId xmlns:a16="http://schemas.microsoft.com/office/drawing/2014/main" id="{A3687827-DD9E-DC05-15D0-4EBB11C99E6B}"/>
              </a:ext>
            </a:extLst>
          </p:cNvPr>
          <p:cNvSpPr/>
          <p:nvPr/>
        </p:nvSpPr>
        <p:spPr>
          <a:xfrm>
            <a:off x="1329321"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21" name="Oval 20">
            <a:hlinkClick r:id="rId4" action="ppaction://hlinksldjump"/>
            <a:extLst>
              <a:ext uri="{FF2B5EF4-FFF2-40B4-BE49-F238E27FC236}">
                <a16:creationId xmlns:a16="http://schemas.microsoft.com/office/drawing/2014/main" id="{FFFD07F5-567B-8180-95BA-8F5CD85DF34F}"/>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22" name="Oval 21">
            <a:hlinkClick r:id="rId5" action="ppaction://hlinksldjump"/>
            <a:extLst>
              <a:ext uri="{FF2B5EF4-FFF2-40B4-BE49-F238E27FC236}">
                <a16:creationId xmlns:a16="http://schemas.microsoft.com/office/drawing/2014/main" id="{479295FA-35C6-33C5-028E-50BB5D4997EA}"/>
              </a:ext>
            </a:extLst>
          </p:cNvPr>
          <p:cNvSpPr/>
          <p:nvPr/>
        </p:nvSpPr>
        <p:spPr>
          <a:xfrm>
            <a:off x="9230184"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4" name="Fußzeilenplatzhalter 3">
            <a:extLst>
              <a:ext uri="{FF2B5EF4-FFF2-40B4-BE49-F238E27FC236}">
                <a16:creationId xmlns:a16="http://schemas.microsoft.com/office/drawing/2014/main" id="{011C7568-2D5C-0FEA-00A8-6F44703B7261}"/>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913333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07185B90-6531-EC32-903F-D55BD0652CB0}"/>
              </a:ext>
            </a:extLst>
          </p:cNvPr>
          <p:cNvSpPr/>
          <p:nvPr/>
        </p:nvSpPr>
        <p:spPr>
          <a:xfrm>
            <a:off x="2138516"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„Design </a:t>
            </a:r>
            <a:r>
              <a:rPr lang="de-AT" b="1" dirty="0" err="1"/>
              <a:t>Thinking</a:t>
            </a:r>
            <a:r>
              <a:rPr lang="de-AT" b="1" dirty="0"/>
              <a:t>, Teil 1“</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141"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Teil 1</a:t>
            </a:r>
          </a:p>
        </p:txBody>
      </p:sp>
      <p:sp>
        <p:nvSpPr>
          <p:cNvPr id="4" name="Oval 3">
            <a:hlinkClick r:id="rId2" action="ppaction://hlinksldjump"/>
            <a:extLst>
              <a:ext uri="{FF2B5EF4-FFF2-40B4-BE49-F238E27FC236}">
                <a16:creationId xmlns:a16="http://schemas.microsoft.com/office/drawing/2014/main" id="{7F104356-C176-312A-4E8F-544FB719F4A0}"/>
              </a:ext>
            </a:extLst>
          </p:cNvPr>
          <p:cNvSpPr/>
          <p:nvPr/>
        </p:nvSpPr>
        <p:spPr>
          <a:xfrm>
            <a:off x="1329437"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6" name="Oval 5">
            <a:hlinkClick r:id="rId3" action="ppaction://hlinksldjump"/>
            <a:extLst>
              <a:ext uri="{FF2B5EF4-FFF2-40B4-BE49-F238E27FC236}">
                <a16:creationId xmlns:a16="http://schemas.microsoft.com/office/drawing/2014/main" id="{CD11D18C-7D53-6B3C-DDF3-DFD7570BB80D}"/>
              </a:ext>
            </a:extLst>
          </p:cNvPr>
          <p:cNvSpPr/>
          <p:nvPr/>
        </p:nvSpPr>
        <p:spPr>
          <a:xfrm>
            <a:off x="4307039" y="492446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7" name="Oval 6">
            <a:hlinkClick r:id="rId4" action="ppaction://hlinksldjump"/>
            <a:extLst>
              <a:ext uri="{FF2B5EF4-FFF2-40B4-BE49-F238E27FC236}">
                <a16:creationId xmlns:a16="http://schemas.microsoft.com/office/drawing/2014/main" id="{1878E49C-83E0-2514-7084-D1C49C9CCD13}"/>
              </a:ext>
            </a:extLst>
          </p:cNvPr>
          <p:cNvSpPr/>
          <p:nvPr/>
        </p:nvSpPr>
        <p:spPr>
          <a:xfrm>
            <a:off x="9259531"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8" name="Oval 7">
            <a:hlinkClick r:id="rId5" action="ppaction://hlinksldjump"/>
            <a:extLst>
              <a:ext uri="{FF2B5EF4-FFF2-40B4-BE49-F238E27FC236}">
                <a16:creationId xmlns:a16="http://schemas.microsoft.com/office/drawing/2014/main" id="{DC69C0CB-DE21-0601-D6BF-E665A5EABECD}"/>
              </a:ext>
            </a:extLst>
          </p:cNvPr>
          <p:cNvSpPr/>
          <p:nvPr/>
        </p:nvSpPr>
        <p:spPr>
          <a:xfrm>
            <a:off x="2677300" y="147355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Physik</a:t>
            </a:r>
          </a:p>
        </p:txBody>
      </p:sp>
      <p:sp>
        <p:nvSpPr>
          <p:cNvPr id="9" name="Oval 8">
            <a:hlinkClick r:id="rId6" action="ppaction://hlinksldjump"/>
            <a:extLst>
              <a:ext uri="{FF2B5EF4-FFF2-40B4-BE49-F238E27FC236}">
                <a16:creationId xmlns:a16="http://schemas.microsoft.com/office/drawing/2014/main" id="{607A315F-365F-EFBF-6A8E-0BF462F45127}"/>
              </a:ext>
            </a:extLst>
          </p:cNvPr>
          <p:cNvSpPr/>
          <p:nvPr/>
        </p:nvSpPr>
        <p:spPr>
          <a:xfrm>
            <a:off x="2557158" y="4464535"/>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Biologie &amp; Umwelt-bildung</a:t>
            </a:r>
          </a:p>
        </p:txBody>
      </p:sp>
      <p:sp>
        <p:nvSpPr>
          <p:cNvPr id="11" name="Oval 10">
            <a:hlinkClick r:id="rId7" action="ppaction://hlinksldjump"/>
            <a:extLst>
              <a:ext uri="{FF2B5EF4-FFF2-40B4-BE49-F238E27FC236}">
                <a16:creationId xmlns:a16="http://schemas.microsoft.com/office/drawing/2014/main" id="{7DCD3EB9-40A4-CFDB-0D2C-29838E492357}"/>
              </a:ext>
            </a:extLst>
          </p:cNvPr>
          <p:cNvSpPr/>
          <p:nvPr/>
        </p:nvSpPr>
        <p:spPr>
          <a:xfrm>
            <a:off x="7882439" y="147355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2" name="Oval 11">
            <a:hlinkClick r:id="rId8" action="ppaction://hlinksldjump"/>
            <a:extLst>
              <a:ext uri="{FF2B5EF4-FFF2-40B4-BE49-F238E27FC236}">
                <a16:creationId xmlns:a16="http://schemas.microsoft.com/office/drawing/2014/main" id="{5412DE56-E9E7-B2E2-A57E-88E9A3EBE9FD}"/>
              </a:ext>
            </a:extLst>
          </p:cNvPr>
          <p:cNvSpPr/>
          <p:nvPr/>
        </p:nvSpPr>
        <p:spPr>
          <a:xfrm>
            <a:off x="8130827" y="451278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Musik</a:t>
            </a:r>
          </a:p>
        </p:txBody>
      </p:sp>
      <p:sp>
        <p:nvSpPr>
          <p:cNvPr id="13" name="Oval 12">
            <a:hlinkClick r:id="rId9" action="ppaction://hlinksldjump"/>
            <a:extLst>
              <a:ext uri="{FF2B5EF4-FFF2-40B4-BE49-F238E27FC236}">
                <a16:creationId xmlns:a16="http://schemas.microsoft.com/office/drawing/2014/main" id="{504F5406-37B1-7EE7-8BBB-F6CB348AFFCF}"/>
              </a:ext>
            </a:extLst>
          </p:cNvPr>
          <p:cNvSpPr/>
          <p:nvPr/>
        </p:nvSpPr>
        <p:spPr>
          <a:xfrm>
            <a:off x="6208171" y="489928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4" name="Oval 13">
            <a:hlinkClick r:id="rId10" action="ppaction://hlinksldjump"/>
            <a:extLst>
              <a:ext uri="{FF2B5EF4-FFF2-40B4-BE49-F238E27FC236}">
                <a16:creationId xmlns:a16="http://schemas.microsoft.com/office/drawing/2014/main" id="{621C1682-FB97-C10F-FC97-3098AD166669}"/>
              </a:ext>
            </a:extLst>
          </p:cNvPr>
          <p:cNvSpPr/>
          <p:nvPr/>
        </p:nvSpPr>
        <p:spPr>
          <a:xfrm>
            <a:off x="5279869" y="1197591"/>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7" name="Interaktive Schaltfläche: Erste Folie 16">
            <a:hlinkClick r:id="rId11" action="ppaction://hlinksldjump" highlightClick="1"/>
            <a:extLst>
              <a:ext uri="{FF2B5EF4-FFF2-40B4-BE49-F238E27FC236}">
                <a16:creationId xmlns:a16="http://schemas.microsoft.com/office/drawing/2014/main" id="{6DE90179-C09A-8AFF-73A9-539848D6B7BA}"/>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FB8C9B1C-FBB4-8CC4-7534-6167A387B4F6}"/>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46471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Deutsch</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1149263" cy="2928879"/>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Unterschiedliche Medien und Medienprodukte werden eingesetzt, wodurch den </a:t>
            </a:r>
            <a:r>
              <a:rPr lang="de-AT" sz="1400" dirty="0" err="1"/>
              <a:t>SuS</a:t>
            </a:r>
            <a:r>
              <a:rPr lang="de-AT" sz="1400" dirty="0"/>
              <a:t> die Veränderung der Gestaltungsweisen und Repräsentationsformen sprachlicher Äußerungen bewusst wird.</a:t>
            </a:r>
          </a:p>
          <a:p>
            <a:pPr marL="285750" indent="-285750">
              <a:lnSpc>
                <a:spcPts val="1780"/>
              </a:lnSpc>
              <a:spcAft>
                <a:spcPts val="600"/>
              </a:spcAft>
              <a:buFont typeface="Arial" panose="020B0604020202020204" pitchFamily="34" charset="0"/>
              <a:buChar char="•"/>
            </a:pPr>
            <a:r>
              <a:rPr lang="de-AT" sz="1400" dirty="0"/>
              <a:t>Die drei Kompetenzen "Zuhören und Sprechen", "Lesen" und "Schreiben" werden in allen Modulen trainiert (u. a. selbständige Zusammenfassungen, achtsame Diskussionen, kreatives Schreiben, mündliche und schriftliche Reflexion)</a:t>
            </a:r>
          </a:p>
          <a:p>
            <a:pPr marL="285750" indent="-285750">
              <a:lnSpc>
                <a:spcPts val="1780"/>
              </a:lnSpc>
              <a:spcAft>
                <a:spcPts val="600"/>
              </a:spcAft>
              <a:buFont typeface="Arial" panose="020B0604020202020204" pitchFamily="34" charset="0"/>
              <a:buChar char="•"/>
            </a:pPr>
            <a:r>
              <a:rPr lang="de-AT" sz="1400" dirty="0"/>
              <a:t>Informationen mündlich präsentieren</a:t>
            </a:r>
          </a:p>
          <a:p>
            <a:pPr marL="285750" indent="-285750">
              <a:lnSpc>
                <a:spcPts val="1780"/>
              </a:lnSpc>
              <a:spcAft>
                <a:spcPts val="600"/>
              </a:spcAft>
              <a:buFont typeface="Arial" panose="020B0604020202020204" pitchFamily="34" charset="0"/>
              <a:buChar char="•"/>
            </a:pPr>
            <a:r>
              <a:rPr lang="de-AT" sz="1400" dirty="0"/>
              <a:t>Partner- und Gruppengespräche</a:t>
            </a:r>
          </a:p>
          <a:p>
            <a:pPr marL="285750" indent="-285750">
              <a:lnSpc>
                <a:spcPts val="1780"/>
              </a:lnSpc>
              <a:spcAft>
                <a:spcPts val="600"/>
              </a:spcAft>
              <a:buFont typeface="Arial" panose="020B0604020202020204" pitchFamily="34" charset="0"/>
              <a:buChar char="•"/>
            </a:pPr>
            <a:r>
              <a:rPr lang="de-AT" sz="1400" dirty="0"/>
              <a:t>sinnerfassendes Lesen</a:t>
            </a:r>
          </a:p>
          <a:p>
            <a:pPr marL="285750" indent="-285750">
              <a:lnSpc>
                <a:spcPts val="1780"/>
              </a:lnSpc>
              <a:spcAft>
                <a:spcPts val="600"/>
              </a:spcAft>
              <a:buFont typeface="Arial" panose="020B0604020202020204" pitchFamily="34" charset="0"/>
              <a:buChar char="•"/>
            </a:pPr>
            <a:r>
              <a:rPr lang="de-AT" sz="1400" dirty="0"/>
              <a:t>Inhalte und Gedanken strukturieren und verschriftlichen</a:t>
            </a:r>
          </a:p>
          <a:p>
            <a:pPr marL="285750" indent="-285750">
              <a:lnSpc>
                <a:spcPts val="1780"/>
              </a:lnSpc>
              <a:spcAft>
                <a:spcPts val="600"/>
              </a:spcAft>
              <a:buFont typeface="Arial" panose="020B0604020202020204" pitchFamily="34" charset="0"/>
              <a:buChar char="•"/>
            </a:pPr>
            <a:r>
              <a:rPr lang="de-AT" sz="1400" dirty="0"/>
              <a:t>kreative Ausdrucksformen</a:t>
            </a:r>
          </a:p>
          <a:p>
            <a:pPr marL="285750" indent="-285750">
              <a:lnSpc>
                <a:spcPts val="1780"/>
              </a:lnSpc>
              <a:spcAft>
                <a:spcPts val="600"/>
              </a:spcAft>
              <a:buFont typeface="Arial" panose="020B0604020202020204" pitchFamily="34" charset="0"/>
              <a:buChar char="•"/>
            </a:pPr>
            <a:r>
              <a:rPr lang="de-AT" sz="1400" dirty="0"/>
              <a:t>unterschiedliche Texte gestalten (analog und digital)</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467522" y="2264400"/>
            <a:ext cx="8217074" cy="416005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Ziele mündlich und schriftlich formulieren (</a:t>
            </a:r>
            <a:r>
              <a:rPr lang="de-AT" dirty="0">
                <a:hlinkClick r:id="rId2" action="ppaction://hlinksldjump"/>
              </a:rPr>
              <a:t>M - Ziele bestimmen</a:t>
            </a:r>
            <a:r>
              <a:rPr lang="de-AT" dirty="0"/>
              <a:t>)</a:t>
            </a:r>
          </a:p>
          <a:p>
            <a:r>
              <a:rPr lang="de-AT" dirty="0"/>
              <a:t>Lese- und Zuordnungsübungen (</a:t>
            </a:r>
            <a:r>
              <a:rPr lang="de-AT" dirty="0">
                <a:hlinkClick r:id="rId3" action="ppaction://hlinksldjump"/>
              </a:rPr>
              <a:t>M - Design </a:t>
            </a:r>
            <a:r>
              <a:rPr lang="de-AT" dirty="0" err="1">
                <a:hlinkClick r:id="rId3" action="ppaction://hlinksldjump"/>
              </a:rPr>
              <a:t>Thinking</a:t>
            </a:r>
            <a:r>
              <a:rPr lang="de-AT" dirty="0">
                <a:hlinkClick r:id="rId3" action="ppaction://hlinksldjump"/>
              </a:rPr>
              <a:t>, Teil 1</a:t>
            </a:r>
            <a:r>
              <a:rPr lang="de-AT" dirty="0"/>
              <a:t>; </a:t>
            </a:r>
            <a:r>
              <a:rPr lang="de-AT" dirty="0">
                <a:hlinkClick r:id="rId4" action="ppaction://hlinksldjump"/>
              </a:rPr>
              <a:t>M - Checkpoint</a:t>
            </a:r>
            <a:r>
              <a:rPr lang="de-AT" dirty="0"/>
              <a:t>) </a:t>
            </a:r>
          </a:p>
          <a:p>
            <a:r>
              <a:rPr lang="de-AT" dirty="0"/>
              <a:t>wichtige Ergebnisse des Design </a:t>
            </a:r>
            <a:r>
              <a:rPr lang="de-AT" dirty="0" err="1"/>
              <a:t>Thinking</a:t>
            </a:r>
            <a:r>
              <a:rPr lang="de-AT" dirty="0"/>
              <a:t>-Prozesses zusammenfassen und laufend am Plakat bzw. im Heft schriftlich dokumentieren (</a:t>
            </a:r>
            <a:r>
              <a:rPr lang="de-AT" dirty="0">
                <a:hlinkClick r:id="rId3" action="ppaction://hlinksldjump"/>
              </a:rPr>
              <a:t>M - Design </a:t>
            </a:r>
            <a:r>
              <a:rPr lang="de-AT" dirty="0" err="1">
                <a:hlinkClick r:id="rId3" action="ppaction://hlinksldjump"/>
              </a:rPr>
              <a:t>Thinking</a:t>
            </a:r>
            <a:r>
              <a:rPr lang="de-AT" dirty="0">
                <a:hlinkClick r:id="rId3" action="ppaction://hlinksldjump"/>
              </a:rPr>
              <a:t>, Teil 1 </a:t>
            </a:r>
            <a:r>
              <a:rPr lang="de-AT" dirty="0"/>
              <a:t>und </a:t>
            </a:r>
            <a:r>
              <a:rPr lang="de-AT" dirty="0">
                <a:hlinkClick r:id="rId5" action="ppaction://hlinksldjump"/>
              </a:rPr>
              <a:t>M - Design </a:t>
            </a:r>
            <a:r>
              <a:rPr lang="de-AT" dirty="0" err="1">
                <a:hlinkClick r:id="rId5" action="ppaction://hlinksldjump"/>
              </a:rPr>
              <a:t>Thinking</a:t>
            </a:r>
            <a:r>
              <a:rPr lang="de-AT" dirty="0">
                <a:hlinkClick r:id="rId5" action="ppaction://hlinksldjump"/>
              </a:rPr>
              <a:t>, Teil 2</a:t>
            </a:r>
            <a:r>
              <a:rPr lang="de-AT" dirty="0"/>
              <a:t>)</a:t>
            </a:r>
          </a:p>
          <a:p>
            <a:r>
              <a:rPr lang="de-AT" dirty="0" err="1"/>
              <a:t>Storycards</a:t>
            </a:r>
            <a:r>
              <a:rPr lang="de-AT" dirty="0"/>
              <a:t> und Bedürfnis-Statement schreiben (</a:t>
            </a:r>
            <a:r>
              <a:rPr lang="de-AT" dirty="0">
                <a:hlinkClick r:id="rId3" action="ppaction://hlinksldjump"/>
              </a:rPr>
              <a:t>M - Design Thinking, Teil 1</a:t>
            </a:r>
            <a:r>
              <a:rPr lang="de-AT" dirty="0"/>
              <a:t>)</a:t>
            </a:r>
          </a:p>
          <a:p>
            <a:r>
              <a:rPr lang="de-AT" dirty="0"/>
              <a:t>offene Fragen formulieren und damit Interviews führen</a:t>
            </a:r>
          </a:p>
          <a:p>
            <a:r>
              <a:rPr lang="de-AT" dirty="0"/>
              <a:t>Präsentation des Prototyps vorbereiten und gemeinsam präsentieren (</a:t>
            </a:r>
            <a:r>
              <a:rPr lang="de-AT" dirty="0">
                <a:hlinkClick r:id="rId5" action="ppaction://hlinksldjump"/>
              </a:rPr>
              <a:t>M - Design Thinking, Teil 2</a:t>
            </a:r>
            <a:r>
              <a:rPr lang="de-AT" dirty="0"/>
              <a:t>)</a:t>
            </a:r>
          </a:p>
          <a:p>
            <a:r>
              <a:rPr lang="de-AT" dirty="0"/>
              <a:t>Tabellen strukturiert ausfüllen (</a:t>
            </a:r>
            <a:r>
              <a:rPr lang="de-AT" dirty="0">
                <a:hlinkClick r:id="rId6" action="ppaction://hlinksldjump"/>
              </a:rPr>
              <a:t>M - Projekt planen, Materialien </a:t>
            </a:r>
            <a:r>
              <a:rPr lang="de-AT" dirty="0"/>
              <a:t>und </a:t>
            </a:r>
            <a:r>
              <a:rPr lang="de-AT" dirty="0">
                <a:hlinkClick r:id="rId7" action="ppaction://hlinksldjump"/>
              </a:rPr>
              <a:t>M - Projekt planen, Arbeitspakete</a:t>
            </a:r>
            <a:r>
              <a:rPr lang="de-AT" dirty="0"/>
              <a:t>)</a:t>
            </a:r>
          </a:p>
          <a:p>
            <a:r>
              <a:rPr lang="de-AT" dirty="0"/>
              <a:t>Produktname und Slogan entwickeln (</a:t>
            </a:r>
            <a:r>
              <a:rPr lang="de-AT" dirty="0">
                <a:hlinkClick r:id="rId7" action="ppaction://hlinksldjump"/>
              </a:rPr>
              <a:t>M - Projekt planen, Arbeitspakete</a:t>
            </a:r>
            <a:r>
              <a:rPr lang="de-AT" dirty="0"/>
              <a:t>; </a:t>
            </a:r>
            <a:r>
              <a:rPr lang="de-AT" dirty="0">
                <a:hlinkClick r:id="rId8" action="ppaction://hlinksldjump"/>
              </a:rPr>
              <a:t>M - Verkaufsstand vorbereiten</a:t>
            </a:r>
            <a:r>
              <a:rPr lang="de-AT" dirty="0"/>
              <a:t>)</a:t>
            </a:r>
          </a:p>
          <a:p>
            <a:r>
              <a:rPr lang="de-AT" dirty="0"/>
              <a:t>Werbeplakat, Schilder, Flyer formulieren, Texte für </a:t>
            </a:r>
            <a:r>
              <a:rPr lang="de-AT" dirty="0" err="1"/>
              <a:t>Social</a:t>
            </a:r>
            <a:r>
              <a:rPr lang="de-AT" dirty="0"/>
              <a:t> Media verfassen (</a:t>
            </a:r>
            <a:r>
              <a:rPr lang="de-AT" dirty="0">
                <a:hlinkClick r:id="rId7" action="ppaction://hlinksldjump"/>
              </a:rPr>
              <a:t>M - Projekt planen, Arbeitspakete</a:t>
            </a:r>
            <a:r>
              <a:rPr lang="de-AT" dirty="0"/>
              <a:t>)</a:t>
            </a:r>
          </a:p>
          <a:p>
            <a:r>
              <a:rPr lang="de-AT" dirty="0"/>
              <a:t>eigene Stärken reflektieren und formulieren (</a:t>
            </a:r>
            <a:r>
              <a:rPr lang="de-AT" dirty="0">
                <a:hlinkClick r:id="rId9" action="ppaction://hlinksldjump"/>
              </a:rPr>
              <a:t>M - eigene Stärken herausfinden</a:t>
            </a:r>
            <a:r>
              <a:rPr lang="de-AT" dirty="0"/>
              <a:t>)</a:t>
            </a:r>
          </a:p>
          <a:p>
            <a:r>
              <a:rPr lang="de-AT" dirty="0"/>
              <a:t>Verkaufsgespräche trainieren und führen (</a:t>
            </a:r>
            <a:r>
              <a:rPr lang="de-AT" dirty="0">
                <a:hlinkClick r:id="rId10" action="ppaction://hlinksldjump"/>
              </a:rPr>
              <a:t>M - Verkaufsgespräch vorbereiten</a:t>
            </a:r>
            <a:r>
              <a:rPr lang="de-AT" dirty="0"/>
              <a:t>)</a:t>
            </a:r>
          </a:p>
          <a:p>
            <a:r>
              <a:rPr lang="de-AT" dirty="0"/>
              <a:t>die Marktwoche schriftlich und mündlich reflektieren (</a:t>
            </a:r>
            <a:r>
              <a:rPr lang="de-AT" dirty="0">
                <a:hlinkClick r:id="rId11" action="ppaction://hlinksldjump"/>
              </a:rPr>
              <a:t>M - Reflexion</a:t>
            </a:r>
            <a:r>
              <a:rPr lang="de-AT" dirty="0"/>
              <a:t>)</a:t>
            </a:r>
          </a:p>
        </p:txBody>
      </p:sp>
      <p:sp>
        <p:nvSpPr>
          <p:cNvPr id="8" name="Interaktive Schaltfläche: Erste Folie 7">
            <a:hlinkClick r:id="rId12" action="ppaction://hlinksldjump" highlightClick="1"/>
            <a:extLst>
              <a:ext uri="{FF2B5EF4-FFF2-40B4-BE49-F238E27FC236}">
                <a16:creationId xmlns:a16="http://schemas.microsoft.com/office/drawing/2014/main" id="{ACA05AC5-08AA-E6A9-0994-7C2DEDE53379}"/>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6A2B5BF9-09E6-5FE9-9187-3B83A2FF0662}"/>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5050985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„Design </a:t>
            </a:r>
            <a:r>
              <a:rPr lang="de-AT" b="1" dirty="0" err="1"/>
              <a:t>Thinking</a:t>
            </a:r>
            <a:r>
              <a:rPr lang="de-AT" b="1" dirty="0"/>
              <a:t>, Teil 2“</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Design </a:t>
            </a:r>
            <a:r>
              <a:rPr lang="de-AT" sz="1400" b="1" dirty="0" err="1">
                <a:solidFill>
                  <a:schemeClr val="bg1"/>
                </a:solidFill>
              </a:rPr>
              <a:t>Thinking</a:t>
            </a:r>
            <a:r>
              <a:rPr lang="de-AT" sz="1400" b="1" dirty="0">
                <a:solidFill>
                  <a:schemeClr val="bg1"/>
                </a:solidFill>
              </a:rPr>
              <a:t>, Teil 2</a:t>
            </a:r>
          </a:p>
        </p:txBody>
      </p:sp>
      <p:sp>
        <p:nvSpPr>
          <p:cNvPr id="17" name="Interaktive Schaltfläche: Erste Folie 16">
            <a:hlinkClick r:id="rId2" action="ppaction://hlinksldjump" highlightClick="1"/>
            <a:extLst>
              <a:ext uri="{FF2B5EF4-FFF2-40B4-BE49-F238E27FC236}">
                <a16:creationId xmlns:a16="http://schemas.microsoft.com/office/drawing/2014/main" id="{88AABD02-72C5-0E93-475D-05B5080A57F1}"/>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19" name="Oval 18">
            <a:extLst>
              <a:ext uri="{FF2B5EF4-FFF2-40B4-BE49-F238E27FC236}">
                <a16:creationId xmlns:a16="http://schemas.microsoft.com/office/drawing/2014/main" id="{0B5CA0EF-32F1-228B-B323-FAFF806ECE9C}"/>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0" name="Oval 19">
            <a:hlinkClick r:id="rId3" action="ppaction://hlinksldjump"/>
            <a:extLst>
              <a:ext uri="{FF2B5EF4-FFF2-40B4-BE49-F238E27FC236}">
                <a16:creationId xmlns:a16="http://schemas.microsoft.com/office/drawing/2014/main" id="{435A93B9-666A-120D-1170-DBDDA5151A49}"/>
              </a:ext>
            </a:extLst>
          </p:cNvPr>
          <p:cNvSpPr/>
          <p:nvPr/>
        </p:nvSpPr>
        <p:spPr>
          <a:xfrm>
            <a:off x="1329437"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21" name="Oval 20">
            <a:hlinkClick r:id="rId4" action="ppaction://hlinksldjump"/>
            <a:extLst>
              <a:ext uri="{FF2B5EF4-FFF2-40B4-BE49-F238E27FC236}">
                <a16:creationId xmlns:a16="http://schemas.microsoft.com/office/drawing/2014/main" id="{E4A132CA-66F7-5496-0558-E90FFB020C7C}"/>
              </a:ext>
            </a:extLst>
          </p:cNvPr>
          <p:cNvSpPr/>
          <p:nvPr/>
        </p:nvSpPr>
        <p:spPr>
          <a:xfrm>
            <a:off x="5276557" y="498838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22" name="Oval 21">
            <a:hlinkClick r:id="rId5" action="ppaction://hlinksldjump"/>
            <a:extLst>
              <a:ext uri="{FF2B5EF4-FFF2-40B4-BE49-F238E27FC236}">
                <a16:creationId xmlns:a16="http://schemas.microsoft.com/office/drawing/2014/main" id="{E19ACC38-360C-C1D3-2A39-34BBB9C436DD}"/>
              </a:ext>
            </a:extLst>
          </p:cNvPr>
          <p:cNvSpPr/>
          <p:nvPr/>
        </p:nvSpPr>
        <p:spPr>
          <a:xfrm>
            <a:off x="2677300" y="147355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Physik</a:t>
            </a:r>
          </a:p>
        </p:txBody>
      </p:sp>
      <p:sp>
        <p:nvSpPr>
          <p:cNvPr id="23" name="Oval 22">
            <a:hlinkClick r:id="rId6" action="ppaction://hlinksldjump"/>
            <a:extLst>
              <a:ext uri="{FF2B5EF4-FFF2-40B4-BE49-F238E27FC236}">
                <a16:creationId xmlns:a16="http://schemas.microsoft.com/office/drawing/2014/main" id="{CB8927FD-A1AE-F108-7903-AC8DF4D8B960}"/>
              </a:ext>
            </a:extLst>
          </p:cNvPr>
          <p:cNvSpPr/>
          <p:nvPr/>
        </p:nvSpPr>
        <p:spPr>
          <a:xfrm>
            <a:off x="2891770" y="4568312"/>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Biologie &amp; Umwelt-bildung</a:t>
            </a:r>
          </a:p>
        </p:txBody>
      </p:sp>
      <p:sp>
        <p:nvSpPr>
          <p:cNvPr id="24" name="Oval 23">
            <a:hlinkClick r:id="rId7" action="ppaction://hlinksldjump"/>
            <a:extLst>
              <a:ext uri="{FF2B5EF4-FFF2-40B4-BE49-F238E27FC236}">
                <a16:creationId xmlns:a16="http://schemas.microsoft.com/office/drawing/2014/main" id="{813B3F54-9FDE-672B-67F0-B5CDD7557A4C}"/>
              </a:ext>
            </a:extLst>
          </p:cNvPr>
          <p:cNvSpPr/>
          <p:nvPr/>
        </p:nvSpPr>
        <p:spPr>
          <a:xfrm>
            <a:off x="7882439" y="147355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25" name="Oval 24">
            <a:hlinkClick r:id="rId8" action="ppaction://hlinksldjump"/>
            <a:extLst>
              <a:ext uri="{FF2B5EF4-FFF2-40B4-BE49-F238E27FC236}">
                <a16:creationId xmlns:a16="http://schemas.microsoft.com/office/drawing/2014/main" id="{907B5F00-639A-854F-CFE4-9B3952AAE98F}"/>
              </a:ext>
            </a:extLst>
          </p:cNvPr>
          <p:cNvSpPr/>
          <p:nvPr/>
        </p:nvSpPr>
        <p:spPr>
          <a:xfrm>
            <a:off x="9034909"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Musik</a:t>
            </a:r>
          </a:p>
        </p:txBody>
      </p:sp>
      <p:sp>
        <p:nvSpPr>
          <p:cNvPr id="26" name="Oval 25">
            <a:hlinkClick r:id="rId9" action="ppaction://hlinksldjump"/>
            <a:extLst>
              <a:ext uri="{FF2B5EF4-FFF2-40B4-BE49-F238E27FC236}">
                <a16:creationId xmlns:a16="http://schemas.microsoft.com/office/drawing/2014/main" id="{EF12A54E-7374-3379-9B96-228D70BD0548}"/>
              </a:ext>
            </a:extLst>
          </p:cNvPr>
          <p:cNvSpPr/>
          <p:nvPr/>
        </p:nvSpPr>
        <p:spPr>
          <a:xfrm>
            <a:off x="7882439" y="4658182"/>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27" name="Oval 26">
            <a:hlinkClick r:id="rId10" action="ppaction://hlinksldjump"/>
            <a:extLst>
              <a:ext uri="{FF2B5EF4-FFF2-40B4-BE49-F238E27FC236}">
                <a16:creationId xmlns:a16="http://schemas.microsoft.com/office/drawing/2014/main" id="{A18FFF2A-F6EC-5162-2B34-C4446F2B521A}"/>
              </a:ext>
            </a:extLst>
          </p:cNvPr>
          <p:cNvSpPr/>
          <p:nvPr/>
        </p:nvSpPr>
        <p:spPr>
          <a:xfrm>
            <a:off x="5279869" y="1197591"/>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4" name="Fußzeilenplatzhalter 3">
            <a:extLst>
              <a:ext uri="{FF2B5EF4-FFF2-40B4-BE49-F238E27FC236}">
                <a16:creationId xmlns:a16="http://schemas.microsoft.com/office/drawing/2014/main" id="{77E4BD01-09C1-97DD-7F9B-0DCAB3625DF7}"/>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23789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F0E3A57C-AEF7-6435-0C98-6C12AD2DB2CF}"/>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„Checkpoint“</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Checkpoint</a:t>
            </a:r>
          </a:p>
        </p:txBody>
      </p:sp>
      <p:sp>
        <p:nvSpPr>
          <p:cNvPr id="6" name="Oval 5">
            <a:hlinkClick r:id="rId2" action="ppaction://hlinksldjump"/>
            <a:extLst>
              <a:ext uri="{FF2B5EF4-FFF2-40B4-BE49-F238E27FC236}">
                <a16:creationId xmlns:a16="http://schemas.microsoft.com/office/drawing/2014/main" id="{B832E67C-9210-D771-33E9-283C2D341618}"/>
              </a:ext>
            </a:extLst>
          </p:cNvPr>
          <p:cNvSpPr/>
          <p:nvPr/>
        </p:nvSpPr>
        <p:spPr>
          <a:xfrm>
            <a:off x="9120624"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17" name="Interaktive Schaltfläche: Erste Folie 16">
            <a:hlinkClick r:id="rId3" action="ppaction://hlinksldjump" highlightClick="1"/>
            <a:extLst>
              <a:ext uri="{FF2B5EF4-FFF2-40B4-BE49-F238E27FC236}">
                <a16:creationId xmlns:a16="http://schemas.microsoft.com/office/drawing/2014/main" id="{25A86E86-1CA7-10F2-3EF5-0A26BC668E49}"/>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20" name="Oval 19">
            <a:hlinkClick r:id="rId4" action="ppaction://hlinksldjump"/>
            <a:extLst>
              <a:ext uri="{FF2B5EF4-FFF2-40B4-BE49-F238E27FC236}">
                <a16:creationId xmlns:a16="http://schemas.microsoft.com/office/drawing/2014/main" id="{C1CCFE22-D3CC-3F93-F86D-EBC98E958333}"/>
              </a:ext>
            </a:extLst>
          </p:cNvPr>
          <p:cNvSpPr/>
          <p:nvPr/>
        </p:nvSpPr>
        <p:spPr>
          <a:xfrm>
            <a:off x="1438881"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21" name="Oval 20">
            <a:hlinkClick r:id="rId5" action="ppaction://hlinksldjump"/>
            <a:extLst>
              <a:ext uri="{FF2B5EF4-FFF2-40B4-BE49-F238E27FC236}">
                <a16:creationId xmlns:a16="http://schemas.microsoft.com/office/drawing/2014/main" id="{9674269C-810B-603E-B148-7B70C44E4F37}"/>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4" name="Fußzeilenplatzhalter 3">
            <a:extLst>
              <a:ext uri="{FF2B5EF4-FFF2-40B4-BE49-F238E27FC236}">
                <a16:creationId xmlns:a16="http://schemas.microsoft.com/office/drawing/2014/main" id="{16257CC0-C986-F7D0-CCFE-6A0F8CD85B5C}"/>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777165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EAD1D6A6-3832-EFE1-E8A3-F85D901DDAE7}"/>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„Projekt planen, Materialien“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Projekt planen, Materialien</a:t>
            </a:r>
          </a:p>
        </p:txBody>
      </p:sp>
      <p:sp>
        <p:nvSpPr>
          <p:cNvPr id="4" name="Oval 3">
            <a:hlinkClick r:id="" action="ppaction://hlinkshowjump?jump=nextslide"/>
            <a:extLst>
              <a:ext uri="{FF2B5EF4-FFF2-40B4-BE49-F238E27FC236}">
                <a16:creationId xmlns:a16="http://schemas.microsoft.com/office/drawing/2014/main" id="{167C43EC-6B0C-5074-93EC-C8C13694DB6A}"/>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5" name="Oval 4">
            <a:hlinkClick r:id="rId2" action="ppaction://hlinksldjump"/>
            <a:extLst>
              <a:ext uri="{FF2B5EF4-FFF2-40B4-BE49-F238E27FC236}">
                <a16:creationId xmlns:a16="http://schemas.microsoft.com/office/drawing/2014/main" id="{324780BD-4477-1CEE-CF55-30B96011D013}"/>
              </a:ext>
            </a:extLst>
          </p:cNvPr>
          <p:cNvSpPr/>
          <p:nvPr/>
        </p:nvSpPr>
        <p:spPr>
          <a:xfrm>
            <a:off x="9051533"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6" name="Oval 5">
            <a:hlinkClick r:id="rId3" action="ppaction://hlinksldjump"/>
            <a:extLst>
              <a:ext uri="{FF2B5EF4-FFF2-40B4-BE49-F238E27FC236}">
                <a16:creationId xmlns:a16="http://schemas.microsoft.com/office/drawing/2014/main" id="{FE59829D-F97F-CE4D-5AD1-781D52251432}"/>
              </a:ext>
            </a:extLst>
          </p:cNvPr>
          <p:cNvSpPr/>
          <p:nvPr/>
        </p:nvSpPr>
        <p:spPr>
          <a:xfrm>
            <a:off x="2892944" y="4639004"/>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11" name="Oval 10">
            <a:hlinkClick r:id="rId4" action="ppaction://hlinksldjump"/>
            <a:extLst>
              <a:ext uri="{FF2B5EF4-FFF2-40B4-BE49-F238E27FC236}">
                <a16:creationId xmlns:a16="http://schemas.microsoft.com/office/drawing/2014/main" id="{5766E540-D3B1-0C9F-A238-5DABE567CE39}"/>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4" name="Oval 13">
            <a:hlinkClick r:id="rId5" action="ppaction://hlinksldjump"/>
            <a:extLst>
              <a:ext uri="{FF2B5EF4-FFF2-40B4-BE49-F238E27FC236}">
                <a16:creationId xmlns:a16="http://schemas.microsoft.com/office/drawing/2014/main" id="{55080282-F188-055C-6FD0-716F3BA75179}"/>
              </a:ext>
            </a:extLst>
          </p:cNvPr>
          <p:cNvSpPr/>
          <p:nvPr/>
        </p:nvSpPr>
        <p:spPr>
          <a:xfrm>
            <a:off x="7440641" y="4639004"/>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6" name="Oval 15">
            <a:hlinkClick r:id="rId6" action="ppaction://hlinksldjump"/>
            <a:extLst>
              <a:ext uri="{FF2B5EF4-FFF2-40B4-BE49-F238E27FC236}">
                <a16:creationId xmlns:a16="http://schemas.microsoft.com/office/drawing/2014/main" id="{85CF58B1-B4BE-0FFB-8C81-791238F114C4}"/>
              </a:ext>
            </a:extLst>
          </p:cNvPr>
          <p:cNvSpPr/>
          <p:nvPr/>
        </p:nvSpPr>
        <p:spPr>
          <a:xfrm>
            <a:off x="5279751" y="123670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sp>
        <p:nvSpPr>
          <p:cNvPr id="17" name="Interaktive Schaltfläche: Erste Folie 16">
            <a:hlinkClick r:id="rId7" action="ppaction://hlinksldjump" highlightClick="1"/>
            <a:extLst>
              <a:ext uri="{FF2B5EF4-FFF2-40B4-BE49-F238E27FC236}">
                <a16:creationId xmlns:a16="http://schemas.microsoft.com/office/drawing/2014/main" id="{4E7237DA-2875-96A5-494A-3BEECF5463CB}"/>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7" name="Fußzeilenplatzhalter 6">
            <a:extLst>
              <a:ext uri="{FF2B5EF4-FFF2-40B4-BE49-F238E27FC236}">
                <a16:creationId xmlns:a16="http://schemas.microsoft.com/office/drawing/2014/main" id="{496EFD3E-6108-B8C2-450D-98DB5A503825}"/>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930870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8C09ED9A-D2C3-BB85-5CF4-4B6E3314E4B8}"/>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„Projekt planen, Arbeitspakete“</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Projekt planen, Arbeitspakete</a:t>
            </a:r>
          </a:p>
        </p:txBody>
      </p:sp>
      <p:sp>
        <p:nvSpPr>
          <p:cNvPr id="4" name="Oval 3">
            <a:hlinkClick r:id="rId2" action="ppaction://hlinksldjump"/>
            <a:extLst>
              <a:ext uri="{FF2B5EF4-FFF2-40B4-BE49-F238E27FC236}">
                <a16:creationId xmlns:a16="http://schemas.microsoft.com/office/drawing/2014/main" id="{BC162D53-A35E-A51F-BF95-19F781A37601}"/>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5" name="Oval 4">
            <a:hlinkClick r:id="rId3" action="ppaction://hlinksldjump"/>
            <a:extLst>
              <a:ext uri="{FF2B5EF4-FFF2-40B4-BE49-F238E27FC236}">
                <a16:creationId xmlns:a16="http://schemas.microsoft.com/office/drawing/2014/main" id="{34815144-5789-17BD-7268-2425A6CE8227}"/>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6" name="Oval 5">
            <a:hlinkClick r:id="rId4" action="ppaction://hlinksldjump"/>
            <a:extLst>
              <a:ext uri="{FF2B5EF4-FFF2-40B4-BE49-F238E27FC236}">
                <a16:creationId xmlns:a16="http://schemas.microsoft.com/office/drawing/2014/main" id="{5DF55A56-77FF-6853-504C-FC5459BA4505}"/>
              </a:ext>
            </a:extLst>
          </p:cNvPr>
          <p:cNvSpPr/>
          <p:nvPr/>
        </p:nvSpPr>
        <p:spPr>
          <a:xfrm>
            <a:off x="2892944" y="4672593"/>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7" name="Oval 6">
            <a:hlinkClick r:id="rId5" action="ppaction://hlinksldjump"/>
            <a:extLst>
              <a:ext uri="{FF2B5EF4-FFF2-40B4-BE49-F238E27FC236}">
                <a16:creationId xmlns:a16="http://schemas.microsoft.com/office/drawing/2014/main" id="{E2DD281E-790A-8CC3-E0B3-F571B538C09B}"/>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11" name="Oval 10">
            <a:hlinkClick r:id="rId6" action="ppaction://hlinksldjump"/>
            <a:extLst>
              <a:ext uri="{FF2B5EF4-FFF2-40B4-BE49-F238E27FC236}">
                <a16:creationId xmlns:a16="http://schemas.microsoft.com/office/drawing/2014/main" id="{D7BE3AA2-4B5D-757D-E200-57EE69F52585}"/>
              </a:ext>
            </a:extLst>
          </p:cNvPr>
          <p:cNvSpPr/>
          <p:nvPr/>
        </p:nvSpPr>
        <p:spPr>
          <a:xfrm>
            <a:off x="7666795" y="4639004"/>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3" name="Oval 12">
            <a:hlinkClick r:id="rId7" action="ppaction://hlinksldjump"/>
            <a:extLst>
              <a:ext uri="{FF2B5EF4-FFF2-40B4-BE49-F238E27FC236}">
                <a16:creationId xmlns:a16="http://schemas.microsoft.com/office/drawing/2014/main" id="{B28F7810-3145-066E-4BAD-D2FCD7108661}"/>
              </a:ext>
            </a:extLst>
          </p:cNvPr>
          <p:cNvSpPr/>
          <p:nvPr/>
        </p:nvSpPr>
        <p:spPr>
          <a:xfrm>
            <a:off x="2954530" y="145914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7" name="Interaktive Schaltfläche: Erste Folie 16">
            <a:hlinkClick r:id="rId8" action="ppaction://hlinksldjump" highlightClick="1"/>
            <a:extLst>
              <a:ext uri="{FF2B5EF4-FFF2-40B4-BE49-F238E27FC236}">
                <a16:creationId xmlns:a16="http://schemas.microsoft.com/office/drawing/2014/main" id="{F871D351-D4DB-FA9E-50CD-825AFC29CCD9}"/>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9CC66A08-4C49-11FB-0021-B5E919881219}"/>
              </a:ext>
            </a:extLst>
          </p:cNvPr>
          <p:cNvSpPr>
            <a:spLocks noGrp="1"/>
          </p:cNvSpPr>
          <p:nvPr>
            <p:ph type="ftr" sz="quarter" idx="11"/>
          </p:nvPr>
        </p:nvSpPr>
        <p:spPr/>
        <p:txBody>
          <a:bodyPr/>
          <a:lstStyle/>
          <a:p>
            <a:r>
              <a:rPr lang="de-AT"/>
              <a:t>Lernnetz© zur Marktwoche | ifte.at</a:t>
            </a:r>
          </a:p>
        </p:txBody>
      </p:sp>
      <p:sp>
        <p:nvSpPr>
          <p:cNvPr id="9" name="Oval 8">
            <a:hlinkClick r:id="rId9" action="ppaction://hlinksldjump"/>
            <a:extLst>
              <a:ext uri="{FF2B5EF4-FFF2-40B4-BE49-F238E27FC236}">
                <a16:creationId xmlns:a16="http://schemas.microsoft.com/office/drawing/2014/main" id="{3C35EB8D-B9DE-5A2D-4530-43224C83CCC4}"/>
              </a:ext>
            </a:extLst>
          </p:cNvPr>
          <p:cNvSpPr/>
          <p:nvPr/>
        </p:nvSpPr>
        <p:spPr>
          <a:xfrm>
            <a:off x="7666559" y="145914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Musik</a:t>
            </a:r>
          </a:p>
        </p:txBody>
      </p:sp>
    </p:spTree>
    <p:extLst>
      <p:ext uri="{BB962C8B-B14F-4D97-AF65-F5344CB8AC3E}">
        <p14:creationId xmlns:p14="http://schemas.microsoft.com/office/powerpoint/2010/main" val="332557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D85F3C42-A8D3-A53C-566E-70101A987DF9}"/>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„Angebot &amp; Nachfrage“</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Angebot &amp; Nachfrage</a:t>
            </a:r>
          </a:p>
        </p:txBody>
      </p:sp>
      <p:sp>
        <p:nvSpPr>
          <p:cNvPr id="5" name="Oval 4">
            <a:hlinkClick r:id="rId2" action="ppaction://hlinksldjump"/>
            <a:extLst>
              <a:ext uri="{FF2B5EF4-FFF2-40B4-BE49-F238E27FC236}">
                <a16:creationId xmlns:a16="http://schemas.microsoft.com/office/drawing/2014/main" id="{C70B8575-05CE-1437-AC4D-97F1450C7825}"/>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11" name="Oval 10">
            <a:hlinkClick r:id="rId3" action="ppaction://hlinksldjump"/>
            <a:extLst>
              <a:ext uri="{FF2B5EF4-FFF2-40B4-BE49-F238E27FC236}">
                <a16:creationId xmlns:a16="http://schemas.microsoft.com/office/drawing/2014/main" id="{528193AF-9C4D-8955-3E99-D51203D7A724}"/>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7" name="Interaktive Schaltfläche: Erste Folie 16">
            <a:hlinkClick r:id="rId4" action="ppaction://hlinksldjump" highlightClick="1"/>
            <a:extLst>
              <a:ext uri="{FF2B5EF4-FFF2-40B4-BE49-F238E27FC236}">
                <a16:creationId xmlns:a16="http://schemas.microsoft.com/office/drawing/2014/main" id="{0B34D46E-8487-371A-671E-8489D570A9B4}"/>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E3009424-A743-565D-3286-E9BF1D6285C6}"/>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4188131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683AEE05-28F7-FA7E-5960-EB47F7856A76}"/>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„Preis berechnen“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Preis berechnen</a:t>
            </a:r>
          </a:p>
        </p:txBody>
      </p:sp>
      <p:sp>
        <p:nvSpPr>
          <p:cNvPr id="5" name="Oval 4">
            <a:hlinkClick r:id="rId2" action="ppaction://hlinksldjump"/>
            <a:extLst>
              <a:ext uri="{FF2B5EF4-FFF2-40B4-BE49-F238E27FC236}">
                <a16:creationId xmlns:a16="http://schemas.microsoft.com/office/drawing/2014/main" id="{AA03066D-612E-4FBF-4347-F99617EAC54A}"/>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6" name="Oval 5">
            <a:hlinkClick r:id="rId3" action="ppaction://hlinksldjump"/>
            <a:extLst>
              <a:ext uri="{FF2B5EF4-FFF2-40B4-BE49-F238E27FC236}">
                <a16:creationId xmlns:a16="http://schemas.microsoft.com/office/drawing/2014/main" id="{29F79FDD-5B3D-1B6C-9C04-DC0BE7FDC662}"/>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11" name="Oval 10">
            <a:hlinkClick r:id="rId4" action="ppaction://hlinksldjump"/>
            <a:extLst>
              <a:ext uri="{FF2B5EF4-FFF2-40B4-BE49-F238E27FC236}">
                <a16:creationId xmlns:a16="http://schemas.microsoft.com/office/drawing/2014/main" id="{6A1EE582-DB54-5617-AF81-B8E6B2283139}"/>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7" name="Interaktive Schaltfläche: Erste Folie 16">
            <a:hlinkClick r:id="rId5" action="ppaction://hlinksldjump" highlightClick="1"/>
            <a:extLst>
              <a:ext uri="{FF2B5EF4-FFF2-40B4-BE49-F238E27FC236}">
                <a16:creationId xmlns:a16="http://schemas.microsoft.com/office/drawing/2014/main" id="{E4FE166D-6775-93F7-C025-90FEF067B126}"/>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Oval 3">
            <a:hlinkClick r:id="rId6" action="ppaction://hlinksldjump"/>
            <a:extLst>
              <a:ext uri="{FF2B5EF4-FFF2-40B4-BE49-F238E27FC236}">
                <a16:creationId xmlns:a16="http://schemas.microsoft.com/office/drawing/2014/main" id="{6283FE83-EA93-E881-7779-E88889FC8F7B}"/>
              </a:ext>
            </a:extLst>
          </p:cNvPr>
          <p:cNvSpPr/>
          <p:nvPr/>
        </p:nvSpPr>
        <p:spPr>
          <a:xfrm>
            <a:off x="5279752" y="1084670"/>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sp>
        <p:nvSpPr>
          <p:cNvPr id="7" name="Fußzeilenplatzhalter 6">
            <a:extLst>
              <a:ext uri="{FF2B5EF4-FFF2-40B4-BE49-F238E27FC236}">
                <a16:creationId xmlns:a16="http://schemas.microsoft.com/office/drawing/2014/main" id="{D86C0647-E77F-D162-CBAC-F6CB5C2AF182}"/>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472131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153AA78F-1590-ACF2-95CE-2AAC83930445}"/>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„Eigene Stärken herausfinden“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Eigene Stärken herausfinden</a:t>
            </a:r>
          </a:p>
        </p:txBody>
      </p:sp>
      <p:sp>
        <p:nvSpPr>
          <p:cNvPr id="4" name="Oval 3">
            <a:hlinkClick r:id="rId2" action="ppaction://hlinksldjump"/>
            <a:extLst>
              <a:ext uri="{FF2B5EF4-FFF2-40B4-BE49-F238E27FC236}">
                <a16:creationId xmlns:a16="http://schemas.microsoft.com/office/drawing/2014/main" id="{28860329-4753-5480-A760-F35033B49450}"/>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7" name="Oval 6">
            <a:hlinkClick r:id="rId3" action="ppaction://hlinksldjump"/>
            <a:extLst>
              <a:ext uri="{FF2B5EF4-FFF2-40B4-BE49-F238E27FC236}">
                <a16:creationId xmlns:a16="http://schemas.microsoft.com/office/drawing/2014/main" id="{318729F9-A93E-9423-B408-6619CE594504}"/>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15" name="Oval 14">
            <a:hlinkClick r:id="rId4" action="ppaction://hlinksldjump"/>
            <a:extLst>
              <a:ext uri="{FF2B5EF4-FFF2-40B4-BE49-F238E27FC236}">
                <a16:creationId xmlns:a16="http://schemas.microsoft.com/office/drawing/2014/main" id="{D353FBFE-77EF-57FD-07EF-7518BA15F7AD}"/>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Bewegung &amp; Sport</a:t>
            </a:r>
          </a:p>
        </p:txBody>
      </p:sp>
      <p:sp>
        <p:nvSpPr>
          <p:cNvPr id="17" name="Interaktive Schaltfläche: Erste Folie 16">
            <a:hlinkClick r:id="rId5" action="ppaction://hlinksldjump" highlightClick="1"/>
            <a:extLst>
              <a:ext uri="{FF2B5EF4-FFF2-40B4-BE49-F238E27FC236}">
                <a16:creationId xmlns:a16="http://schemas.microsoft.com/office/drawing/2014/main" id="{AB39B591-C502-4728-07B1-4E6D1F4545B8}"/>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C89260FB-CDC2-5896-9ECE-CF6086CE5111}"/>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402910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F1A70653-DB9E-8411-9427-AA80A00244E9}"/>
              </a:ext>
            </a:extLst>
          </p:cNvPr>
          <p:cNvSpPr/>
          <p:nvPr/>
        </p:nvSpPr>
        <p:spPr>
          <a:xfrm>
            <a:off x="2138516"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„Aufgaben verteilen“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141"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Aufgaben verteilen</a:t>
            </a:r>
          </a:p>
        </p:txBody>
      </p:sp>
      <p:sp>
        <p:nvSpPr>
          <p:cNvPr id="4" name="Oval 3">
            <a:hlinkClick r:id="rId2" action="ppaction://hlinksldjump"/>
            <a:extLst>
              <a:ext uri="{FF2B5EF4-FFF2-40B4-BE49-F238E27FC236}">
                <a16:creationId xmlns:a16="http://schemas.microsoft.com/office/drawing/2014/main" id="{1FF9349C-E762-3653-93F4-CFB499E4E76D}"/>
              </a:ext>
            </a:extLst>
          </p:cNvPr>
          <p:cNvSpPr/>
          <p:nvPr/>
        </p:nvSpPr>
        <p:spPr>
          <a:xfrm>
            <a:off x="1322384"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15" name="Oval 14">
            <a:hlinkClick r:id="rId3" action="ppaction://hlinksldjump"/>
            <a:extLst>
              <a:ext uri="{FF2B5EF4-FFF2-40B4-BE49-F238E27FC236}">
                <a16:creationId xmlns:a16="http://schemas.microsoft.com/office/drawing/2014/main" id="{6EEB318E-095A-EBD1-2263-553E54BAA8E8}"/>
              </a:ext>
            </a:extLst>
          </p:cNvPr>
          <p:cNvSpPr/>
          <p:nvPr/>
        </p:nvSpPr>
        <p:spPr>
          <a:xfrm>
            <a:off x="9237352"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Bewegung &amp; Sport</a:t>
            </a:r>
          </a:p>
        </p:txBody>
      </p:sp>
      <p:sp>
        <p:nvSpPr>
          <p:cNvPr id="17" name="Interaktive Schaltfläche: Erste Folie 16">
            <a:hlinkClick r:id="rId4" action="ppaction://hlinksldjump" highlightClick="1"/>
            <a:extLst>
              <a:ext uri="{FF2B5EF4-FFF2-40B4-BE49-F238E27FC236}">
                <a16:creationId xmlns:a16="http://schemas.microsoft.com/office/drawing/2014/main" id="{FFB69DC4-B4DA-C345-3430-6529C6C17F54}"/>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28097322-CE83-1714-B05A-86077DCEBE3E}"/>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38457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6BD1F3E4-9500-B620-F7A7-9BCC963B92E5}"/>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„Materialien besorgen“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Materialien besorgen</a:t>
            </a:r>
          </a:p>
        </p:txBody>
      </p:sp>
      <p:sp>
        <p:nvSpPr>
          <p:cNvPr id="14" name="Oval 13">
            <a:hlinkClick r:id="rId2" action="ppaction://hlinksldjump"/>
            <a:extLst>
              <a:ext uri="{FF2B5EF4-FFF2-40B4-BE49-F238E27FC236}">
                <a16:creationId xmlns:a16="http://schemas.microsoft.com/office/drawing/2014/main" id="{84E3084B-AD26-08D9-2280-F5992B73427D}"/>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5" name="Oval 14">
            <a:hlinkClick r:id="rId3" action="ppaction://hlinksldjump"/>
            <a:extLst>
              <a:ext uri="{FF2B5EF4-FFF2-40B4-BE49-F238E27FC236}">
                <a16:creationId xmlns:a16="http://schemas.microsoft.com/office/drawing/2014/main" id="{230903B7-43F1-FDE6-489F-25055653EC48}"/>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Bewegung &amp; Sport</a:t>
            </a:r>
          </a:p>
        </p:txBody>
      </p:sp>
      <p:sp>
        <p:nvSpPr>
          <p:cNvPr id="16" name="Oval 15">
            <a:hlinkClick r:id="rId4" action="ppaction://hlinksldjump"/>
            <a:extLst>
              <a:ext uri="{FF2B5EF4-FFF2-40B4-BE49-F238E27FC236}">
                <a16:creationId xmlns:a16="http://schemas.microsoft.com/office/drawing/2014/main" id="{3B1F3A92-0945-F364-57BC-2B4D6B65660A}"/>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sp>
        <p:nvSpPr>
          <p:cNvPr id="17" name="Interaktive Schaltfläche: Erste Folie 16">
            <a:hlinkClick r:id="rId5" action="ppaction://hlinksldjump" highlightClick="1"/>
            <a:extLst>
              <a:ext uri="{FF2B5EF4-FFF2-40B4-BE49-F238E27FC236}">
                <a16:creationId xmlns:a16="http://schemas.microsoft.com/office/drawing/2014/main" id="{BDE15326-BB54-DA3A-CB76-FA9A27FAC69C}"/>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E9566C5B-FE34-F48C-4445-3B13371B8BCD}"/>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42193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9D09D52B-9A24-23B6-8DB6-47E5A6E343A4}"/>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„Verkaufsgespräch vorbereiten“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Verkaufs-gespräch vorbereiten</a:t>
            </a:r>
          </a:p>
        </p:txBody>
      </p:sp>
      <p:sp>
        <p:nvSpPr>
          <p:cNvPr id="4" name="Oval 3">
            <a:hlinkClick r:id="rId2" action="ppaction://hlinksldjump"/>
            <a:extLst>
              <a:ext uri="{FF2B5EF4-FFF2-40B4-BE49-F238E27FC236}">
                <a16:creationId xmlns:a16="http://schemas.microsoft.com/office/drawing/2014/main" id="{39A5F099-49C7-2DB3-1635-0DA2B069138B}"/>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7" name="Oval 6">
            <a:hlinkClick r:id="rId3" action="ppaction://hlinksldjump"/>
            <a:extLst>
              <a:ext uri="{FF2B5EF4-FFF2-40B4-BE49-F238E27FC236}">
                <a16:creationId xmlns:a16="http://schemas.microsoft.com/office/drawing/2014/main" id="{20991692-8F60-75E2-2452-346117F1C85F}"/>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Englisch</a:t>
            </a:r>
          </a:p>
        </p:txBody>
      </p:sp>
      <p:sp>
        <p:nvSpPr>
          <p:cNvPr id="17" name="Interaktive Schaltfläche: Erste Folie 16">
            <a:hlinkClick r:id="rId4" action="ppaction://hlinksldjump" highlightClick="1"/>
            <a:extLst>
              <a:ext uri="{FF2B5EF4-FFF2-40B4-BE49-F238E27FC236}">
                <a16:creationId xmlns:a16="http://schemas.microsoft.com/office/drawing/2014/main" id="{2C67901A-A0BD-DF4A-BE51-394BE7BD69B7}"/>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343F4815-973B-68D8-AE0C-C743DE3D5F62}"/>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03363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2000" b="1" dirty="0"/>
              <a:t>Englisch</a:t>
            </a:r>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11149263" cy="1543884"/>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lebensnahe, altersadäquate Situationen erlernen und erproben - für späteren Alltag und Beruf</a:t>
            </a:r>
          </a:p>
          <a:p>
            <a:pPr marL="285750" indent="-285750">
              <a:lnSpc>
                <a:spcPts val="1780"/>
              </a:lnSpc>
              <a:spcAft>
                <a:spcPts val="600"/>
              </a:spcAft>
              <a:buFont typeface="Arial" panose="020B0604020202020204" pitchFamily="34" charset="0"/>
              <a:buChar char="•"/>
            </a:pPr>
            <a:r>
              <a:rPr lang="de-AT" sz="1400" dirty="0"/>
              <a:t>kreative und spielerische Elemente</a:t>
            </a:r>
          </a:p>
          <a:p>
            <a:pPr marL="285750" indent="-285750">
              <a:lnSpc>
                <a:spcPts val="1780"/>
              </a:lnSpc>
              <a:spcAft>
                <a:spcPts val="600"/>
              </a:spcAft>
              <a:buFont typeface="Arial" panose="020B0604020202020204" pitchFamily="34" charset="0"/>
              <a:buChar char="•"/>
            </a:pPr>
            <a:r>
              <a:rPr lang="de-AT" sz="1400" dirty="0"/>
              <a:t>kurze einfache Gespräche und Texte über vertraute Themen verstehen</a:t>
            </a:r>
          </a:p>
          <a:p>
            <a:pPr marL="285750" indent="-285750">
              <a:lnSpc>
                <a:spcPts val="1780"/>
              </a:lnSpc>
              <a:spcAft>
                <a:spcPts val="600"/>
              </a:spcAft>
              <a:buFont typeface="Arial" panose="020B0604020202020204" pitchFamily="34" charset="0"/>
              <a:buChar char="•"/>
            </a:pPr>
            <a:r>
              <a:rPr lang="de-AT" sz="1400" dirty="0"/>
              <a:t>über vertraute Themen sprechen und dabei Gefühle, Vorlieben, Stärken und Meinungen auf einfache Weise ausdrücken</a:t>
            </a:r>
          </a:p>
          <a:p>
            <a:pPr marL="285750" indent="-285750">
              <a:lnSpc>
                <a:spcPts val="1780"/>
              </a:lnSpc>
              <a:spcAft>
                <a:spcPts val="600"/>
              </a:spcAft>
              <a:buFont typeface="Arial" panose="020B0604020202020204" pitchFamily="34" charset="0"/>
              <a:buChar char="•"/>
            </a:pPr>
            <a:r>
              <a:rPr lang="de-AT" sz="1400" dirty="0"/>
              <a:t>kurze Texte verfassen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8217074" cy="3236720"/>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Ziele auf Englisch formulieren: Wann und wo soll der Markt-Tag stattfinden? </a:t>
            </a:r>
            <a:br>
              <a:rPr lang="de-AT" dirty="0"/>
            </a:br>
            <a:r>
              <a:rPr lang="de-AT" dirty="0" err="1"/>
              <a:t>Kund:innen</a:t>
            </a:r>
            <a:r>
              <a:rPr lang="de-AT" dirty="0"/>
              <a:t> beschreiben </a:t>
            </a:r>
            <a:r>
              <a:rPr lang="de-AT" dirty="0">
                <a:hlinkClick r:id="rId2" action="ppaction://hlinksldjump"/>
              </a:rPr>
              <a:t>(M - Ziele bestimmen</a:t>
            </a:r>
            <a:r>
              <a:rPr lang="de-AT" dirty="0"/>
              <a:t>)</a:t>
            </a:r>
          </a:p>
          <a:p>
            <a:r>
              <a:rPr lang="de-AT" dirty="0" err="1"/>
              <a:t>Empathiekarte</a:t>
            </a:r>
            <a:r>
              <a:rPr lang="de-AT" dirty="0"/>
              <a:t> auf Englisch ausfüllen (</a:t>
            </a:r>
            <a:r>
              <a:rPr lang="de-AT" dirty="0">
                <a:hlinkClick r:id="rId3" action="ppaction://hlinksldjump"/>
              </a:rPr>
              <a:t>M - Design Thinking, Teil 1</a:t>
            </a:r>
            <a:r>
              <a:rPr lang="de-AT" dirty="0"/>
              <a:t>)</a:t>
            </a:r>
          </a:p>
          <a:p>
            <a:r>
              <a:rPr lang="de-AT" dirty="0"/>
              <a:t>Fragen überlegen und Interview auf Englisch führen (</a:t>
            </a:r>
            <a:r>
              <a:rPr lang="de-AT" dirty="0">
                <a:hlinkClick r:id="rId3" action="ppaction://hlinksldjump"/>
              </a:rPr>
              <a:t>M - Design Thinking, Teil 1</a:t>
            </a:r>
            <a:r>
              <a:rPr lang="de-AT" dirty="0"/>
              <a:t>)</a:t>
            </a:r>
          </a:p>
          <a:p>
            <a:r>
              <a:rPr lang="de-AT" dirty="0" err="1"/>
              <a:t>Storycard</a:t>
            </a:r>
            <a:r>
              <a:rPr lang="de-AT" dirty="0"/>
              <a:t> und Bedürfnisstatement auf Englisch formulieren (</a:t>
            </a:r>
            <a:r>
              <a:rPr lang="de-AT" dirty="0">
                <a:hlinkClick r:id="rId3" action="ppaction://hlinksldjump"/>
              </a:rPr>
              <a:t>M - Design Thinking, Teil 1</a:t>
            </a:r>
            <a:r>
              <a:rPr lang="de-AT" dirty="0"/>
              <a:t>)</a:t>
            </a:r>
          </a:p>
          <a:p>
            <a:r>
              <a:rPr lang="de-AT" dirty="0"/>
              <a:t>Werbeplakate, Schilder, Texte für </a:t>
            </a:r>
            <a:r>
              <a:rPr lang="de-AT" dirty="0" err="1"/>
              <a:t>Social</a:t>
            </a:r>
            <a:r>
              <a:rPr lang="de-AT" dirty="0"/>
              <a:t> Media auf Englisch formulieren (</a:t>
            </a:r>
            <a:r>
              <a:rPr lang="de-AT" dirty="0">
                <a:hlinkClick r:id="rId4" action="ppaction://hlinksldjump"/>
              </a:rPr>
              <a:t>M - Projekt planen, Arbeitspakete</a:t>
            </a:r>
            <a:r>
              <a:rPr lang="de-AT" dirty="0"/>
              <a:t>)</a:t>
            </a:r>
          </a:p>
          <a:p>
            <a:r>
              <a:rPr lang="de-AT" dirty="0"/>
              <a:t>Werbevideo mit englischen Texten drehen (</a:t>
            </a:r>
            <a:r>
              <a:rPr lang="de-AT" dirty="0">
                <a:hlinkClick r:id="rId4" action="ppaction://hlinksldjump"/>
              </a:rPr>
              <a:t>M - Projekt planen, Arbeitspakete</a:t>
            </a:r>
            <a:r>
              <a:rPr lang="de-AT" dirty="0"/>
              <a:t>)</a:t>
            </a:r>
          </a:p>
          <a:p>
            <a:r>
              <a:rPr lang="de-AT" dirty="0"/>
              <a:t>Verkaufsgespräche auf Englisch spielen (</a:t>
            </a:r>
            <a:r>
              <a:rPr lang="de-AT" dirty="0">
                <a:hlinkClick r:id="rId5" action="ppaction://hlinksldjump"/>
              </a:rPr>
              <a:t>M - Verkaufsgespräch vorbereiten</a:t>
            </a:r>
            <a:r>
              <a:rPr lang="de-AT" dirty="0"/>
              <a:t>)</a:t>
            </a:r>
          </a:p>
          <a:p>
            <a:r>
              <a:rPr lang="de-AT" dirty="0"/>
              <a:t>über eigene Stärken reden (</a:t>
            </a:r>
            <a:r>
              <a:rPr lang="de-AT" dirty="0">
                <a:hlinkClick r:id="rId6" action="ppaction://hlinksldjump"/>
              </a:rPr>
              <a:t>M - eigene Stärken herausfinden</a:t>
            </a:r>
            <a:r>
              <a:rPr lang="de-AT" dirty="0"/>
              <a:t>)</a:t>
            </a:r>
          </a:p>
          <a:p>
            <a:pPr marL="0" indent="0">
              <a:buNone/>
            </a:pPr>
            <a:r>
              <a:rPr lang="de-AT" dirty="0"/>
              <a:t>Hinweis: Die Inhalte und Erklärvideos der beiden ursprünglichen Challenges - </a:t>
            </a:r>
            <a:r>
              <a:rPr lang="de-AT" dirty="0" err="1"/>
              <a:t>Idea</a:t>
            </a:r>
            <a:r>
              <a:rPr lang="de-AT" dirty="0"/>
              <a:t> Challenge und </a:t>
            </a:r>
            <a:r>
              <a:rPr lang="de-AT" dirty="0" err="1"/>
              <a:t>Lemonade</a:t>
            </a:r>
            <a:r>
              <a:rPr lang="de-AT" dirty="0"/>
              <a:t> Stand Challenge - stehen auch auf Englisch zur Verfügung (kostenlos unter: </a:t>
            </a:r>
            <a:r>
              <a:rPr lang="de-AT" dirty="0">
                <a:hlinkClick r:id="rId7"/>
              </a:rPr>
              <a:t>www.jugendstärken.at</a:t>
            </a:r>
            <a:r>
              <a:rPr lang="de-AT" dirty="0"/>
              <a:t>)</a:t>
            </a:r>
          </a:p>
        </p:txBody>
      </p:sp>
      <p:sp>
        <p:nvSpPr>
          <p:cNvPr id="4" name="Fußzeilenplatzhalter 3">
            <a:extLst>
              <a:ext uri="{FF2B5EF4-FFF2-40B4-BE49-F238E27FC236}">
                <a16:creationId xmlns:a16="http://schemas.microsoft.com/office/drawing/2014/main" id="{3D860722-3760-5BDF-B207-BDF0EE3147C9}"/>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6948214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D98DAFCE-629D-8379-D415-CC21A54A5AFD}"/>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„Verkaufsstand vorbereiten“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Verkaufsstand vorbereiten</a:t>
            </a:r>
          </a:p>
        </p:txBody>
      </p:sp>
      <p:sp>
        <p:nvSpPr>
          <p:cNvPr id="4" name="Oval 3">
            <a:hlinkClick r:id="rId2" action="ppaction://hlinksldjump"/>
            <a:extLst>
              <a:ext uri="{FF2B5EF4-FFF2-40B4-BE49-F238E27FC236}">
                <a16:creationId xmlns:a16="http://schemas.microsoft.com/office/drawing/2014/main" id="{87717FE9-6F07-7FAE-78C9-91CBB16991CD}"/>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13" name="Oval 12">
            <a:hlinkClick r:id="rId3" action="ppaction://hlinksldjump"/>
            <a:extLst>
              <a:ext uri="{FF2B5EF4-FFF2-40B4-BE49-F238E27FC236}">
                <a16:creationId xmlns:a16="http://schemas.microsoft.com/office/drawing/2014/main" id="{0693B062-ADB3-F84E-274A-B93D7D24A910}"/>
              </a:ext>
            </a:extLst>
          </p:cNvPr>
          <p:cNvSpPr/>
          <p:nvPr/>
        </p:nvSpPr>
        <p:spPr>
          <a:xfrm>
            <a:off x="9237236"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4" name="Oval 13">
            <a:hlinkClick r:id="rId4" action="ppaction://hlinksldjump"/>
            <a:extLst>
              <a:ext uri="{FF2B5EF4-FFF2-40B4-BE49-F238E27FC236}">
                <a16:creationId xmlns:a16="http://schemas.microsoft.com/office/drawing/2014/main" id="{59C107D5-2F37-6FA4-3E2A-9F7233475CA6}"/>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7" name="Interaktive Schaltfläche: Erste Folie 16">
            <a:hlinkClick r:id="rId5" action="ppaction://hlinksldjump" highlightClick="1"/>
            <a:extLst>
              <a:ext uri="{FF2B5EF4-FFF2-40B4-BE49-F238E27FC236}">
                <a16:creationId xmlns:a16="http://schemas.microsoft.com/office/drawing/2014/main" id="{F696EA5C-2DE3-9291-EC2B-21260DB0795D}"/>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3F1142B3-8971-1620-FC30-A1C900404ABE}"/>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3578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1669F0D2-C047-B78E-5F44-C4EEC443835D}"/>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1082012"/>
          </a:xfrm>
        </p:spPr>
        <p:txBody>
          <a:bodyPr>
            <a:normAutofit fontScale="90000"/>
          </a:bodyPr>
          <a:lstStyle/>
          <a:p>
            <a:r>
              <a:rPr lang="de-AT" b="1" dirty="0"/>
              <a:t>Modul „Produkt herstellen / Dienstleistung vorbereiten“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Produkt herstellen / Dienstleistung vorbereiten</a:t>
            </a:r>
          </a:p>
        </p:txBody>
      </p:sp>
      <p:sp>
        <p:nvSpPr>
          <p:cNvPr id="8" name="Oval 7">
            <a:hlinkClick r:id="rId2" action="ppaction://hlinksldjump"/>
            <a:extLst>
              <a:ext uri="{FF2B5EF4-FFF2-40B4-BE49-F238E27FC236}">
                <a16:creationId xmlns:a16="http://schemas.microsoft.com/office/drawing/2014/main" id="{EA3B2BBB-507E-521C-62AA-77DB375E2BE7}"/>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Physik</a:t>
            </a:r>
          </a:p>
        </p:txBody>
      </p:sp>
      <p:sp>
        <p:nvSpPr>
          <p:cNvPr id="9" name="Oval 8">
            <a:hlinkClick r:id="rId3" action="ppaction://hlinksldjump"/>
            <a:extLst>
              <a:ext uri="{FF2B5EF4-FFF2-40B4-BE49-F238E27FC236}">
                <a16:creationId xmlns:a16="http://schemas.microsoft.com/office/drawing/2014/main" id="{B76E3A37-BC0B-1332-6AB6-7876C330CEF8}"/>
              </a:ext>
            </a:extLst>
          </p:cNvPr>
          <p:cNvSpPr/>
          <p:nvPr/>
        </p:nvSpPr>
        <p:spPr>
          <a:xfrm>
            <a:off x="9237236"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Biologie &amp; Umwelt-bildung</a:t>
            </a:r>
          </a:p>
        </p:txBody>
      </p:sp>
      <p:sp>
        <p:nvSpPr>
          <p:cNvPr id="10" name="Oval 9">
            <a:hlinkClick r:id="rId4" action="ppaction://hlinksldjump"/>
            <a:extLst>
              <a:ext uri="{FF2B5EF4-FFF2-40B4-BE49-F238E27FC236}">
                <a16:creationId xmlns:a16="http://schemas.microsoft.com/office/drawing/2014/main" id="{2E9044E8-D7FA-C60A-58C7-0E59F7F912DA}"/>
              </a:ext>
            </a:extLst>
          </p:cNvPr>
          <p:cNvSpPr/>
          <p:nvPr/>
        </p:nvSpPr>
        <p:spPr>
          <a:xfrm>
            <a:off x="5279752" y="1117217"/>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Geschichte &amp; Politische Bildung</a:t>
            </a:r>
          </a:p>
        </p:txBody>
      </p:sp>
      <p:sp>
        <p:nvSpPr>
          <p:cNvPr id="12" name="Oval 11">
            <a:hlinkClick r:id="rId5" action="ppaction://hlinksldjump"/>
            <a:extLst>
              <a:ext uri="{FF2B5EF4-FFF2-40B4-BE49-F238E27FC236}">
                <a16:creationId xmlns:a16="http://schemas.microsoft.com/office/drawing/2014/main" id="{03AD13E4-A9A2-6631-5F8E-9F35C1247F11}"/>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Musik</a:t>
            </a:r>
          </a:p>
        </p:txBody>
      </p:sp>
      <p:sp>
        <p:nvSpPr>
          <p:cNvPr id="13" name="Oval 12">
            <a:hlinkClick r:id="rId6" action="ppaction://hlinksldjump"/>
            <a:extLst>
              <a:ext uri="{FF2B5EF4-FFF2-40B4-BE49-F238E27FC236}">
                <a16:creationId xmlns:a16="http://schemas.microsoft.com/office/drawing/2014/main" id="{584F455D-C701-96EC-B2D2-33215D67B8E4}"/>
              </a:ext>
            </a:extLst>
          </p:cNvPr>
          <p:cNvSpPr/>
          <p:nvPr/>
        </p:nvSpPr>
        <p:spPr>
          <a:xfrm>
            <a:off x="7666559" y="1557246"/>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4" name="Oval 13">
            <a:hlinkClick r:id="rId7" action="ppaction://hlinksldjump"/>
            <a:extLst>
              <a:ext uri="{FF2B5EF4-FFF2-40B4-BE49-F238E27FC236}">
                <a16:creationId xmlns:a16="http://schemas.microsoft.com/office/drawing/2014/main" id="{C02A8C78-2DB4-3C45-70DD-20B54354A5EA}"/>
              </a:ext>
            </a:extLst>
          </p:cNvPr>
          <p:cNvSpPr/>
          <p:nvPr/>
        </p:nvSpPr>
        <p:spPr>
          <a:xfrm>
            <a:off x="2892944" y="1570881"/>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Technik &amp; Design</a:t>
            </a:r>
          </a:p>
        </p:txBody>
      </p:sp>
      <p:sp>
        <p:nvSpPr>
          <p:cNvPr id="15" name="Oval 14">
            <a:hlinkClick r:id="rId8" action="ppaction://hlinksldjump"/>
            <a:extLst>
              <a:ext uri="{FF2B5EF4-FFF2-40B4-BE49-F238E27FC236}">
                <a16:creationId xmlns:a16="http://schemas.microsoft.com/office/drawing/2014/main" id="{4E574C96-C628-ECCA-3E3B-1AB555D80E6B}"/>
              </a:ext>
            </a:extLst>
          </p:cNvPr>
          <p:cNvSpPr/>
          <p:nvPr/>
        </p:nvSpPr>
        <p:spPr>
          <a:xfrm>
            <a:off x="2892944" y="447098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Bewegung &amp; Sport</a:t>
            </a:r>
          </a:p>
        </p:txBody>
      </p:sp>
      <p:sp>
        <p:nvSpPr>
          <p:cNvPr id="16" name="Oval 15">
            <a:hlinkClick r:id="rId9" action="ppaction://hlinksldjump"/>
            <a:extLst>
              <a:ext uri="{FF2B5EF4-FFF2-40B4-BE49-F238E27FC236}">
                <a16:creationId xmlns:a16="http://schemas.microsoft.com/office/drawing/2014/main" id="{4C97F41F-97B1-DFD7-9B76-9394A773B91E}"/>
              </a:ext>
            </a:extLst>
          </p:cNvPr>
          <p:cNvSpPr/>
          <p:nvPr/>
        </p:nvSpPr>
        <p:spPr>
          <a:xfrm>
            <a:off x="7604975" y="456085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sp>
        <p:nvSpPr>
          <p:cNvPr id="17" name="Interaktive Schaltfläche: Erste Folie 16">
            <a:hlinkClick r:id="rId10" action="ppaction://hlinksldjump" highlightClick="1"/>
            <a:extLst>
              <a:ext uri="{FF2B5EF4-FFF2-40B4-BE49-F238E27FC236}">
                <a16:creationId xmlns:a16="http://schemas.microsoft.com/office/drawing/2014/main" id="{B90070C6-55F7-2C1D-DC14-963B80246C0D}"/>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4" name="Fußzeilenplatzhalter 3">
            <a:extLst>
              <a:ext uri="{FF2B5EF4-FFF2-40B4-BE49-F238E27FC236}">
                <a16:creationId xmlns:a16="http://schemas.microsoft.com/office/drawing/2014/main" id="{2689E444-0311-433E-831C-EE9469AF733B}"/>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68456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6B9BDED2-1ECA-6312-1D2F-03E927ACFE80}"/>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„Reflexion“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Reflexion</a:t>
            </a:r>
          </a:p>
        </p:txBody>
      </p:sp>
      <p:sp>
        <p:nvSpPr>
          <p:cNvPr id="4" name="Oval 3">
            <a:hlinkClick r:id="rId2" action="ppaction://hlinksldjump"/>
            <a:extLst>
              <a:ext uri="{FF2B5EF4-FFF2-40B4-BE49-F238E27FC236}">
                <a16:creationId xmlns:a16="http://schemas.microsoft.com/office/drawing/2014/main" id="{BDF9747D-15FB-358C-D014-44A39EE94F0F}"/>
              </a:ext>
            </a:extLst>
          </p:cNvPr>
          <p:cNvSpPr/>
          <p:nvPr/>
        </p:nvSpPr>
        <p:spPr>
          <a:xfrm>
            <a:off x="1322268"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11" name="Oval 10">
            <a:hlinkClick r:id="rId3" action="ppaction://hlinksldjump"/>
            <a:extLst>
              <a:ext uri="{FF2B5EF4-FFF2-40B4-BE49-F238E27FC236}">
                <a16:creationId xmlns:a16="http://schemas.microsoft.com/office/drawing/2014/main" id="{722C32EF-F9D6-B549-5E32-5B8B4BF7527E}"/>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Geografie &amp; </a:t>
            </a:r>
            <a:r>
              <a:rPr lang="de-AT" sz="1600" b="1" dirty="0" err="1"/>
              <a:t>wirtschaft-liche</a:t>
            </a:r>
            <a:r>
              <a:rPr lang="de-AT" sz="1600" b="1" dirty="0"/>
              <a:t> Bildung</a:t>
            </a:r>
          </a:p>
        </p:txBody>
      </p:sp>
      <p:sp>
        <p:nvSpPr>
          <p:cNvPr id="17" name="Interaktive Schaltfläche: Erste Folie 16">
            <a:hlinkClick r:id="rId4" action="ppaction://hlinksldjump" highlightClick="1"/>
            <a:extLst>
              <a:ext uri="{FF2B5EF4-FFF2-40B4-BE49-F238E27FC236}">
                <a16:creationId xmlns:a16="http://schemas.microsoft.com/office/drawing/2014/main" id="{08901F6A-FC17-470D-2B5F-68792ACF1FAE}"/>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Oval 4">
            <a:hlinkClick r:id="rId5" action="ppaction://hlinksldjump"/>
            <a:extLst>
              <a:ext uri="{FF2B5EF4-FFF2-40B4-BE49-F238E27FC236}">
                <a16:creationId xmlns:a16="http://schemas.microsoft.com/office/drawing/2014/main" id="{E8E2B62A-1CA4-4465-3F17-7EDE6D2A94AB}"/>
              </a:ext>
            </a:extLst>
          </p:cNvPr>
          <p:cNvSpPr/>
          <p:nvPr/>
        </p:nvSpPr>
        <p:spPr>
          <a:xfrm>
            <a:off x="9237236"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Mathe-</a:t>
            </a:r>
            <a:r>
              <a:rPr lang="de-AT" sz="1600" b="1" dirty="0" err="1"/>
              <a:t>matik</a:t>
            </a:r>
            <a:endParaRPr lang="de-AT" sz="1600" b="1" dirty="0"/>
          </a:p>
        </p:txBody>
      </p:sp>
      <p:sp>
        <p:nvSpPr>
          <p:cNvPr id="6" name="Fußzeilenplatzhalter 5">
            <a:extLst>
              <a:ext uri="{FF2B5EF4-FFF2-40B4-BE49-F238E27FC236}">
                <a16:creationId xmlns:a16="http://schemas.microsoft.com/office/drawing/2014/main" id="{71BF1A25-10E3-7F4A-E003-7560EA906F26}"/>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781176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AE62087D-9F7F-B55F-8874-307324B24829}"/>
              </a:ext>
            </a:extLst>
          </p:cNvPr>
          <p:cNvSpPr/>
          <p:nvPr/>
        </p:nvSpPr>
        <p:spPr>
          <a:xfrm>
            <a:off x="2138400" y="1900800"/>
            <a:ext cx="7914967" cy="3962400"/>
          </a:xfrm>
          <a:prstGeom prst="ellipse">
            <a:avLst/>
          </a:prstGeom>
          <a:noFill/>
          <a:ln w="25400">
            <a:solidFill>
              <a:srgbClr val="00959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6404B283-4674-1A2E-34E2-A80FD2B1FD9B}"/>
              </a:ext>
            </a:extLst>
          </p:cNvPr>
          <p:cNvSpPr>
            <a:spLocks noGrp="1"/>
          </p:cNvSpPr>
          <p:nvPr>
            <p:ph type="title"/>
          </p:nvPr>
        </p:nvSpPr>
        <p:spPr>
          <a:xfrm>
            <a:off x="838200" y="365125"/>
            <a:ext cx="10515600" cy="867327"/>
          </a:xfrm>
        </p:spPr>
        <p:txBody>
          <a:bodyPr/>
          <a:lstStyle/>
          <a:p>
            <a:r>
              <a:rPr lang="de-AT" b="1" dirty="0"/>
              <a:t>Modul „Feiern und präsentieren“</a:t>
            </a:r>
          </a:p>
        </p:txBody>
      </p:sp>
      <p:sp>
        <p:nvSpPr>
          <p:cNvPr id="3" name="Abgerundetes Rechteck 2">
            <a:extLst>
              <a:ext uri="{FF2B5EF4-FFF2-40B4-BE49-F238E27FC236}">
                <a16:creationId xmlns:a16="http://schemas.microsoft.com/office/drawing/2014/main" id="{838D8048-6812-BFA9-46FA-AB9A9982906E}"/>
              </a:ext>
            </a:extLst>
          </p:cNvPr>
          <p:cNvSpPr/>
          <p:nvPr/>
        </p:nvSpPr>
        <p:spPr>
          <a:xfrm>
            <a:off x="5417025" y="3203142"/>
            <a:ext cx="1357716" cy="1357716"/>
          </a:xfrm>
          <a:prstGeom prst="roundRect">
            <a:avLst>
              <a:gd name="adj" fmla="val 4965"/>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de-AT" sz="1400" b="1" dirty="0">
                <a:solidFill>
                  <a:schemeClr val="bg1"/>
                </a:solidFill>
              </a:rPr>
              <a:t>Modul</a:t>
            </a:r>
          </a:p>
          <a:p>
            <a:pPr algn="ctr"/>
            <a:r>
              <a:rPr lang="de-AT" sz="1400" b="1" dirty="0">
                <a:solidFill>
                  <a:schemeClr val="bg1"/>
                </a:solidFill>
              </a:rPr>
              <a:t>Feiern und präsentieren</a:t>
            </a:r>
          </a:p>
        </p:txBody>
      </p:sp>
      <p:sp>
        <p:nvSpPr>
          <p:cNvPr id="4" name="Oval 3">
            <a:hlinkClick r:id="rId2" action="ppaction://hlinksldjump"/>
            <a:extLst>
              <a:ext uri="{FF2B5EF4-FFF2-40B4-BE49-F238E27FC236}">
                <a16:creationId xmlns:a16="http://schemas.microsoft.com/office/drawing/2014/main" id="{F6EF3210-73B5-EF6E-0C89-92A5B1AE7351}"/>
              </a:ext>
            </a:extLst>
          </p:cNvPr>
          <p:cNvSpPr/>
          <p:nvPr/>
        </p:nvSpPr>
        <p:spPr>
          <a:xfrm>
            <a:off x="1329321" y="30658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Deutsch</a:t>
            </a:r>
          </a:p>
        </p:txBody>
      </p:sp>
      <p:sp>
        <p:nvSpPr>
          <p:cNvPr id="6" name="Oval 5">
            <a:hlinkClick r:id="rId3" action="ppaction://hlinksldjump"/>
            <a:extLst>
              <a:ext uri="{FF2B5EF4-FFF2-40B4-BE49-F238E27FC236}">
                <a16:creationId xmlns:a16="http://schemas.microsoft.com/office/drawing/2014/main" id="{4B5887A6-9251-BA72-5EAF-8A36D025BDFB}"/>
              </a:ext>
            </a:extLst>
          </p:cNvPr>
          <p:cNvSpPr/>
          <p:nvPr/>
        </p:nvSpPr>
        <p:spPr>
          <a:xfrm>
            <a:off x="9230184" y="3065868"/>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Digitale Grund-bildung</a:t>
            </a:r>
          </a:p>
        </p:txBody>
      </p:sp>
      <p:sp>
        <p:nvSpPr>
          <p:cNvPr id="13" name="Oval 12">
            <a:hlinkClick r:id="rId4" action="ppaction://hlinksldjump"/>
            <a:extLst>
              <a:ext uri="{FF2B5EF4-FFF2-40B4-BE49-F238E27FC236}">
                <a16:creationId xmlns:a16="http://schemas.microsoft.com/office/drawing/2014/main" id="{16CDEDB3-4881-376F-3850-F3E4247BD16D}"/>
              </a:ext>
            </a:extLst>
          </p:cNvPr>
          <p:cNvSpPr/>
          <p:nvPr/>
        </p:nvSpPr>
        <p:spPr>
          <a:xfrm>
            <a:off x="5279752" y="5047069"/>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Kunst &amp; Gestaltung</a:t>
            </a:r>
          </a:p>
        </p:txBody>
      </p:sp>
      <p:sp>
        <p:nvSpPr>
          <p:cNvPr id="16" name="Oval 15">
            <a:hlinkClick r:id="rId5" action="ppaction://hlinksldjump"/>
            <a:extLst>
              <a:ext uri="{FF2B5EF4-FFF2-40B4-BE49-F238E27FC236}">
                <a16:creationId xmlns:a16="http://schemas.microsoft.com/office/drawing/2014/main" id="{5FBBE8FA-926A-C8CE-0C44-84957F78A478}"/>
              </a:ext>
            </a:extLst>
          </p:cNvPr>
          <p:cNvSpPr/>
          <p:nvPr/>
        </p:nvSpPr>
        <p:spPr>
          <a:xfrm>
            <a:off x="5279752" y="1084670"/>
            <a:ext cx="1632261" cy="1632261"/>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600" b="1" dirty="0"/>
              <a:t>Ernährung &amp; Haushalt</a:t>
            </a:r>
          </a:p>
        </p:txBody>
      </p:sp>
      <p:sp>
        <p:nvSpPr>
          <p:cNvPr id="30" name="Interaktive Schaltfläche: Erste Folie 29">
            <a:hlinkClick r:id="rId6" action="ppaction://hlinksldjump" highlightClick="1"/>
            <a:extLst>
              <a:ext uri="{FF2B5EF4-FFF2-40B4-BE49-F238E27FC236}">
                <a16:creationId xmlns:a16="http://schemas.microsoft.com/office/drawing/2014/main" id="{175C32A7-8A2F-EFA6-F942-5CE170BC2831}"/>
              </a:ext>
            </a:extLst>
          </p:cNvPr>
          <p:cNvSpPr/>
          <p:nvPr/>
        </p:nvSpPr>
        <p:spPr>
          <a:xfrm>
            <a:off x="11417969" y="6145050"/>
            <a:ext cx="513347" cy="558800"/>
          </a:xfrm>
          <a:prstGeom prst="actionButtonHom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5" name="Fußzeilenplatzhalter 4">
            <a:extLst>
              <a:ext uri="{FF2B5EF4-FFF2-40B4-BE49-F238E27FC236}">
                <a16:creationId xmlns:a16="http://schemas.microsoft.com/office/drawing/2014/main" id="{E56074D6-36F0-59C1-EF1C-DEB43910844F}"/>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85235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FEFFD94-AFFC-C2E7-EAA1-EDC178CE7172}"/>
              </a:ext>
            </a:extLst>
          </p:cNvPr>
          <p:cNvSpPr/>
          <p:nvPr/>
        </p:nvSpPr>
        <p:spPr>
          <a:xfrm>
            <a:off x="-376474" y="-5042911"/>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Englisch</a:t>
            </a:r>
          </a:p>
        </p:txBody>
      </p:sp>
      <p:sp>
        <p:nvSpPr>
          <p:cNvPr id="3" name="Textfeld 2">
            <a:extLst>
              <a:ext uri="{FF2B5EF4-FFF2-40B4-BE49-F238E27FC236}">
                <a16:creationId xmlns:a16="http://schemas.microsoft.com/office/drawing/2014/main" id="{29C3D36F-6E3D-F8EB-ED8D-1FF7A3D71C49}"/>
              </a:ext>
            </a:extLst>
          </p:cNvPr>
          <p:cNvSpPr txBox="1"/>
          <p:nvPr/>
        </p:nvSpPr>
        <p:spPr>
          <a:xfrm>
            <a:off x="756653" y="2726065"/>
            <a:ext cx="11149263" cy="1543884"/>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lebensnahe, altersadäquate Situationen erlernen und erproben - für späteren Alltag und Beruf</a:t>
            </a:r>
          </a:p>
          <a:p>
            <a:pPr marL="285750" indent="-285750">
              <a:lnSpc>
                <a:spcPts val="1780"/>
              </a:lnSpc>
              <a:spcAft>
                <a:spcPts val="600"/>
              </a:spcAft>
              <a:buFont typeface="Arial" panose="020B0604020202020204" pitchFamily="34" charset="0"/>
              <a:buChar char="•"/>
            </a:pPr>
            <a:r>
              <a:rPr lang="de-AT" sz="1400" dirty="0"/>
              <a:t>kreative und spielerische Elemente</a:t>
            </a:r>
          </a:p>
          <a:p>
            <a:pPr marL="285750" indent="-285750">
              <a:lnSpc>
                <a:spcPts val="1780"/>
              </a:lnSpc>
              <a:spcAft>
                <a:spcPts val="600"/>
              </a:spcAft>
              <a:buFont typeface="Arial" panose="020B0604020202020204" pitchFamily="34" charset="0"/>
              <a:buChar char="•"/>
            </a:pPr>
            <a:r>
              <a:rPr lang="de-AT" sz="1400" dirty="0"/>
              <a:t>kurze einfache Gespräche und Texte über vertraute Themen verstehen</a:t>
            </a:r>
          </a:p>
          <a:p>
            <a:pPr marL="285750" indent="-285750">
              <a:lnSpc>
                <a:spcPts val="1780"/>
              </a:lnSpc>
              <a:spcAft>
                <a:spcPts val="600"/>
              </a:spcAft>
              <a:buFont typeface="Arial" panose="020B0604020202020204" pitchFamily="34" charset="0"/>
              <a:buChar char="•"/>
            </a:pPr>
            <a:r>
              <a:rPr lang="de-AT" sz="1400" dirty="0"/>
              <a:t>über vertraute Themen sprechen und dabei Gefühle, Vorlieben, Stärken und Meinungen auf einfache Weise ausdrücken</a:t>
            </a:r>
          </a:p>
          <a:p>
            <a:pPr marL="285750" indent="-285750">
              <a:lnSpc>
                <a:spcPts val="1780"/>
              </a:lnSpc>
              <a:spcAft>
                <a:spcPts val="600"/>
              </a:spcAft>
              <a:buFont typeface="Arial" panose="020B0604020202020204" pitchFamily="34" charset="0"/>
              <a:buChar char="•"/>
            </a:pPr>
            <a:r>
              <a:rPr lang="de-AT" sz="1400" dirty="0"/>
              <a:t>kurze Texte verfassen</a:t>
            </a:r>
          </a:p>
        </p:txBody>
      </p:sp>
      <p:sp>
        <p:nvSpPr>
          <p:cNvPr id="5" name="Oval 4">
            <a:extLst>
              <a:ext uri="{FF2B5EF4-FFF2-40B4-BE49-F238E27FC236}">
                <a16:creationId xmlns:a16="http://schemas.microsoft.com/office/drawing/2014/main" id="{3C50451C-C978-6439-4345-EB6A43ACE6E5}"/>
              </a:ext>
            </a:extLst>
          </p:cNvPr>
          <p:cNvSpPr/>
          <p:nvPr/>
        </p:nvSpPr>
        <p:spPr>
          <a:xfrm>
            <a:off x="-376474" y="-11584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7" name="Textfeld 6">
            <a:extLst>
              <a:ext uri="{FF2B5EF4-FFF2-40B4-BE49-F238E27FC236}">
                <a16:creationId xmlns:a16="http://schemas.microsoft.com/office/drawing/2014/main" id="{05963640-B0CE-3FC4-7390-398131E9CF06}"/>
              </a:ext>
            </a:extLst>
          </p:cNvPr>
          <p:cNvSpPr txBox="1"/>
          <p:nvPr/>
        </p:nvSpPr>
        <p:spPr>
          <a:xfrm>
            <a:off x="-9103741" y="2697950"/>
            <a:ext cx="8217074" cy="3313599"/>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Ziele auf Englisch formulieren: Wann und wo soll der Markt-Tag stattfinden? </a:t>
            </a:r>
            <a:br>
              <a:rPr lang="de-AT" dirty="0"/>
            </a:br>
            <a:r>
              <a:rPr lang="de-AT" dirty="0" err="1"/>
              <a:t>Kund:innen</a:t>
            </a:r>
            <a:r>
              <a:rPr lang="de-AT" dirty="0"/>
              <a:t> beschreiben </a:t>
            </a:r>
            <a:r>
              <a:rPr lang="de-AT" dirty="0">
                <a:hlinkClick r:id="rId2" action="ppaction://hlinksldjump"/>
              </a:rPr>
              <a:t>(M - Ziele bestimmen</a:t>
            </a:r>
            <a:r>
              <a:rPr lang="de-AT" dirty="0"/>
              <a:t>)</a:t>
            </a:r>
          </a:p>
          <a:p>
            <a:r>
              <a:rPr lang="de-AT" dirty="0" err="1"/>
              <a:t>Empathiekarte</a:t>
            </a:r>
            <a:r>
              <a:rPr lang="de-AT" dirty="0"/>
              <a:t> auf Englisch ausfüllen (</a:t>
            </a:r>
            <a:r>
              <a:rPr lang="de-AT" dirty="0">
                <a:hlinkClick r:id="rId3" action="ppaction://hlinksldjump"/>
              </a:rPr>
              <a:t>M - Design Thinking, Teil 1</a:t>
            </a:r>
            <a:r>
              <a:rPr lang="de-AT" dirty="0"/>
              <a:t>)</a:t>
            </a:r>
          </a:p>
          <a:p>
            <a:r>
              <a:rPr lang="de-AT" dirty="0"/>
              <a:t>Fragen überlegen und Interview auf Englisch führen (</a:t>
            </a:r>
            <a:r>
              <a:rPr lang="de-AT" dirty="0">
                <a:hlinkClick r:id="rId3" action="ppaction://hlinksldjump"/>
              </a:rPr>
              <a:t>M - Design Thinking, Teil 1</a:t>
            </a:r>
            <a:r>
              <a:rPr lang="de-AT" dirty="0"/>
              <a:t>)</a:t>
            </a:r>
          </a:p>
          <a:p>
            <a:r>
              <a:rPr lang="de-AT" dirty="0" err="1"/>
              <a:t>Storycard</a:t>
            </a:r>
            <a:r>
              <a:rPr lang="de-AT" dirty="0"/>
              <a:t> und Bedürfnisstatement auf Englisch formulieren (</a:t>
            </a:r>
            <a:r>
              <a:rPr lang="de-AT" dirty="0">
                <a:hlinkClick r:id="rId3" action="ppaction://hlinksldjump"/>
              </a:rPr>
              <a:t>M - Design Thinking, Teil 1</a:t>
            </a:r>
            <a:r>
              <a:rPr lang="de-AT" dirty="0"/>
              <a:t>)</a:t>
            </a:r>
          </a:p>
          <a:p>
            <a:r>
              <a:rPr lang="de-AT" dirty="0"/>
              <a:t>Werbeplakate, Schilder, Texte für </a:t>
            </a:r>
            <a:r>
              <a:rPr lang="de-AT" dirty="0" err="1"/>
              <a:t>Social</a:t>
            </a:r>
            <a:r>
              <a:rPr lang="de-AT" dirty="0"/>
              <a:t> Media auf Englisch formulieren (</a:t>
            </a:r>
            <a:r>
              <a:rPr lang="de-AT" dirty="0">
                <a:hlinkClick r:id="rId4" action="ppaction://hlinksldjump"/>
              </a:rPr>
              <a:t>M - Projekt planen, Arbeitspakete</a:t>
            </a:r>
            <a:r>
              <a:rPr lang="de-AT" dirty="0"/>
              <a:t>)</a:t>
            </a:r>
          </a:p>
          <a:p>
            <a:r>
              <a:rPr lang="de-AT" dirty="0"/>
              <a:t>Werbevideo mit englischen Texten drehen (</a:t>
            </a:r>
            <a:r>
              <a:rPr lang="de-AT" dirty="0">
                <a:hlinkClick r:id="rId4" action="ppaction://hlinksldjump"/>
              </a:rPr>
              <a:t>M - Projekt planen, Arbeitspakete</a:t>
            </a:r>
            <a:r>
              <a:rPr lang="de-AT" dirty="0"/>
              <a:t>)</a:t>
            </a:r>
          </a:p>
          <a:p>
            <a:r>
              <a:rPr lang="de-AT" dirty="0"/>
              <a:t>Verkaufsgespräche auf Englisch spielen (</a:t>
            </a:r>
            <a:r>
              <a:rPr lang="de-AT" dirty="0">
                <a:hlinkClick r:id="rId5" action="ppaction://hlinksldjump"/>
              </a:rPr>
              <a:t>M - Verkaufsgespräch vorbereiten</a:t>
            </a:r>
            <a:r>
              <a:rPr lang="de-AT" dirty="0"/>
              <a:t>)</a:t>
            </a:r>
          </a:p>
          <a:p>
            <a:r>
              <a:rPr lang="de-AT" dirty="0"/>
              <a:t>über eigene Stärken reden (</a:t>
            </a:r>
            <a:r>
              <a:rPr lang="de-AT" dirty="0">
                <a:hlinkClick r:id="rId6" action="ppaction://hlinksldjump"/>
              </a:rPr>
              <a:t>M - eigene Stärken herausfinden</a:t>
            </a:r>
            <a:r>
              <a:rPr lang="de-AT" dirty="0"/>
              <a:t>)</a:t>
            </a:r>
          </a:p>
          <a:p>
            <a:pPr marL="0" indent="0">
              <a:buNone/>
            </a:pPr>
            <a:r>
              <a:rPr lang="de-AT" dirty="0"/>
              <a:t>Hinweis: Die Inhalte und Erklärvideos der beiden ursprünglichen Challenges - </a:t>
            </a:r>
            <a:r>
              <a:rPr lang="de-AT" dirty="0" err="1"/>
              <a:t>Idea</a:t>
            </a:r>
            <a:r>
              <a:rPr lang="de-AT" dirty="0"/>
              <a:t> Challenge und </a:t>
            </a:r>
            <a:r>
              <a:rPr lang="de-AT" dirty="0" err="1"/>
              <a:t>Lemonade</a:t>
            </a:r>
            <a:r>
              <a:rPr lang="de-AT" dirty="0"/>
              <a:t> Stand Challenge - stehen auch auf Englisch zur Verfügung (kostenlos unter: </a:t>
            </a:r>
            <a:r>
              <a:rPr lang="de-AT" dirty="0">
                <a:hlinkClick r:id="rId7"/>
              </a:rPr>
              <a:t>www.jugendstärken.at</a:t>
            </a:r>
            <a:r>
              <a:rPr lang="de-AT" dirty="0"/>
              <a:t>)</a:t>
            </a:r>
          </a:p>
        </p:txBody>
      </p:sp>
      <p:sp>
        <p:nvSpPr>
          <p:cNvPr id="4" name="Fußzeilenplatzhalter 3">
            <a:extLst>
              <a:ext uri="{FF2B5EF4-FFF2-40B4-BE49-F238E27FC236}">
                <a16:creationId xmlns:a16="http://schemas.microsoft.com/office/drawing/2014/main" id="{A7B6BFED-7557-7DCF-8A7F-F7C1826B0FA3}"/>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35815777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9124864" y="-1158423"/>
            <a:ext cx="3671999" cy="3671999"/>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4000" b="1" dirty="0"/>
              <a:t>Englisch</a:t>
            </a:r>
          </a:p>
        </p:txBody>
      </p:sp>
      <p:sp>
        <p:nvSpPr>
          <p:cNvPr id="3" name="Textfeld 2">
            <a:extLst>
              <a:ext uri="{FF2B5EF4-FFF2-40B4-BE49-F238E27FC236}">
                <a16:creationId xmlns:a16="http://schemas.microsoft.com/office/drawing/2014/main" id="{29C3D36F-6E3D-F8EB-ED8D-1FF7A3D71C49}"/>
              </a:ext>
            </a:extLst>
          </p:cNvPr>
          <p:cNvSpPr txBox="1"/>
          <p:nvPr/>
        </p:nvSpPr>
        <p:spPr>
          <a:xfrm>
            <a:off x="13583653" y="2513576"/>
            <a:ext cx="11149263" cy="1543884"/>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lebensnahe, altersadäquate Situationen erlernen und erproben - für späteren Alltag und Beruf</a:t>
            </a:r>
          </a:p>
          <a:p>
            <a:pPr marL="285750" indent="-285750">
              <a:lnSpc>
                <a:spcPts val="1780"/>
              </a:lnSpc>
              <a:spcAft>
                <a:spcPts val="600"/>
              </a:spcAft>
              <a:buFont typeface="Arial" panose="020B0604020202020204" pitchFamily="34" charset="0"/>
              <a:buChar char="•"/>
            </a:pPr>
            <a:r>
              <a:rPr lang="de-AT" sz="1400" dirty="0"/>
              <a:t>kreative und spielerische Elemente</a:t>
            </a:r>
          </a:p>
          <a:p>
            <a:pPr marL="285750" indent="-285750">
              <a:lnSpc>
                <a:spcPts val="1780"/>
              </a:lnSpc>
              <a:spcAft>
                <a:spcPts val="600"/>
              </a:spcAft>
              <a:buFont typeface="Arial" panose="020B0604020202020204" pitchFamily="34" charset="0"/>
              <a:buChar char="•"/>
            </a:pPr>
            <a:r>
              <a:rPr lang="de-AT" sz="1400" dirty="0"/>
              <a:t>kurze einfache Gespräche und Texte über vertraute Themen verstehen</a:t>
            </a:r>
          </a:p>
          <a:p>
            <a:pPr marL="285750" indent="-285750">
              <a:lnSpc>
                <a:spcPts val="1780"/>
              </a:lnSpc>
              <a:spcAft>
                <a:spcPts val="600"/>
              </a:spcAft>
              <a:buFont typeface="Arial" panose="020B0604020202020204" pitchFamily="34" charset="0"/>
              <a:buChar char="•"/>
            </a:pPr>
            <a:r>
              <a:rPr lang="de-AT" sz="1400" dirty="0"/>
              <a:t>über vertraute Themen sprechen und dabei Gefühle, Vorlieben, Stärken und Meinungen auf einfache Weise ausdrücken</a:t>
            </a:r>
          </a:p>
          <a:p>
            <a:pPr marL="285750" indent="-285750">
              <a:lnSpc>
                <a:spcPts val="1780"/>
              </a:lnSpc>
              <a:spcAft>
                <a:spcPts val="600"/>
              </a:spcAft>
              <a:buFont typeface="Arial" panose="020B0604020202020204" pitchFamily="34" charset="0"/>
              <a:buChar char="•"/>
            </a:pPr>
            <a:r>
              <a:rPr lang="de-AT" sz="1400" dirty="0"/>
              <a:t>kurze Texte verfassen</a:t>
            </a:r>
          </a:p>
        </p:txBody>
      </p:sp>
      <p:sp>
        <p:nvSpPr>
          <p:cNvPr id="5" name="Oval 4">
            <a:extLst>
              <a:ext uri="{FF2B5EF4-FFF2-40B4-BE49-F238E27FC236}">
                <a16:creationId xmlns:a16="http://schemas.microsoft.com/office/drawing/2014/main" id="{3C50451C-C978-6439-4345-EB6A43ACE6E5}"/>
              </a:ext>
            </a:extLst>
          </p:cNvPr>
          <p:cNvSpPr/>
          <p:nvPr/>
        </p:nvSpPr>
        <p:spPr>
          <a:xfrm>
            <a:off x="-4065395" y="-472623"/>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298937" y="-472623"/>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3373063" y="2687625"/>
            <a:ext cx="8217074" cy="3313599"/>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r>
              <a:rPr lang="de-AT" dirty="0"/>
              <a:t>Ziele auf Englisch formulieren: Wann und wo soll der Markt-Tag stattfinden? </a:t>
            </a:r>
            <a:br>
              <a:rPr lang="de-AT" dirty="0"/>
            </a:br>
            <a:r>
              <a:rPr lang="de-AT" dirty="0" err="1"/>
              <a:t>Kund:innen</a:t>
            </a:r>
            <a:r>
              <a:rPr lang="de-AT" dirty="0"/>
              <a:t> beschreiben </a:t>
            </a:r>
            <a:r>
              <a:rPr lang="de-AT" dirty="0">
                <a:hlinkClick r:id="rId2" action="ppaction://hlinksldjump"/>
              </a:rPr>
              <a:t>(M - Ziele bestimmen</a:t>
            </a:r>
            <a:r>
              <a:rPr lang="de-AT" dirty="0"/>
              <a:t>)</a:t>
            </a:r>
          </a:p>
          <a:p>
            <a:r>
              <a:rPr lang="de-AT" dirty="0" err="1"/>
              <a:t>Empathiekarte</a:t>
            </a:r>
            <a:r>
              <a:rPr lang="de-AT" dirty="0"/>
              <a:t> auf Englisch ausfüllen (</a:t>
            </a:r>
            <a:r>
              <a:rPr lang="de-AT" dirty="0">
                <a:hlinkClick r:id="rId3" action="ppaction://hlinksldjump"/>
              </a:rPr>
              <a:t>M - Design </a:t>
            </a:r>
            <a:r>
              <a:rPr lang="de-AT" dirty="0" err="1">
                <a:hlinkClick r:id="rId3" action="ppaction://hlinksldjump"/>
              </a:rPr>
              <a:t>Thinking</a:t>
            </a:r>
            <a:r>
              <a:rPr lang="de-AT" dirty="0">
                <a:hlinkClick r:id="rId3" action="ppaction://hlinksldjump"/>
              </a:rPr>
              <a:t>, Teil 1</a:t>
            </a:r>
            <a:r>
              <a:rPr lang="de-AT" dirty="0"/>
              <a:t>)</a:t>
            </a:r>
          </a:p>
          <a:p>
            <a:r>
              <a:rPr lang="de-AT" dirty="0"/>
              <a:t>Fragen überlegen und Interview auf Englisch führen (</a:t>
            </a:r>
            <a:r>
              <a:rPr lang="de-AT" dirty="0">
                <a:hlinkClick r:id="rId3" action="ppaction://hlinksldjump"/>
              </a:rPr>
              <a:t>M - Design </a:t>
            </a:r>
            <a:r>
              <a:rPr lang="de-AT" dirty="0" err="1">
                <a:hlinkClick r:id="rId3" action="ppaction://hlinksldjump"/>
              </a:rPr>
              <a:t>Thinking</a:t>
            </a:r>
            <a:r>
              <a:rPr lang="de-AT" dirty="0">
                <a:hlinkClick r:id="rId3" action="ppaction://hlinksldjump"/>
              </a:rPr>
              <a:t>, Teil 1</a:t>
            </a:r>
            <a:r>
              <a:rPr lang="de-AT" dirty="0"/>
              <a:t>)</a:t>
            </a:r>
          </a:p>
          <a:p>
            <a:r>
              <a:rPr lang="de-AT" dirty="0" err="1"/>
              <a:t>Storycard</a:t>
            </a:r>
            <a:r>
              <a:rPr lang="de-AT" dirty="0"/>
              <a:t> und Bedürfnisstatement auf Englisch formulieren (</a:t>
            </a:r>
            <a:r>
              <a:rPr lang="de-AT" dirty="0">
                <a:hlinkClick r:id="rId3" action="ppaction://hlinksldjump"/>
              </a:rPr>
              <a:t>M - Design </a:t>
            </a:r>
            <a:r>
              <a:rPr lang="de-AT" dirty="0" err="1">
                <a:hlinkClick r:id="rId3" action="ppaction://hlinksldjump"/>
              </a:rPr>
              <a:t>Thinking</a:t>
            </a:r>
            <a:r>
              <a:rPr lang="de-AT" dirty="0">
                <a:hlinkClick r:id="rId3" action="ppaction://hlinksldjump"/>
              </a:rPr>
              <a:t>, Teil 1</a:t>
            </a:r>
            <a:r>
              <a:rPr lang="de-AT" dirty="0"/>
              <a:t>)</a:t>
            </a:r>
          </a:p>
          <a:p>
            <a:r>
              <a:rPr lang="de-AT" dirty="0"/>
              <a:t>Werbeplakate, Schilder, Texte für </a:t>
            </a:r>
            <a:r>
              <a:rPr lang="de-AT" dirty="0" err="1"/>
              <a:t>Social</a:t>
            </a:r>
            <a:r>
              <a:rPr lang="de-AT" dirty="0"/>
              <a:t> Media auf Englisch formulieren (</a:t>
            </a:r>
            <a:r>
              <a:rPr lang="de-AT" dirty="0">
                <a:hlinkClick r:id="rId4" action="ppaction://hlinksldjump"/>
              </a:rPr>
              <a:t>M - Projekt planen, Arbeitspakete</a:t>
            </a:r>
            <a:r>
              <a:rPr lang="de-AT" dirty="0"/>
              <a:t>)</a:t>
            </a:r>
          </a:p>
          <a:p>
            <a:r>
              <a:rPr lang="de-AT" dirty="0"/>
              <a:t>Werbevideo mit englischen Texten drehen (</a:t>
            </a:r>
            <a:r>
              <a:rPr lang="de-AT" dirty="0">
                <a:hlinkClick r:id="rId4" action="ppaction://hlinksldjump"/>
              </a:rPr>
              <a:t>M - Projekt planen, Arbeitspakete</a:t>
            </a:r>
            <a:r>
              <a:rPr lang="de-AT" dirty="0"/>
              <a:t>)</a:t>
            </a:r>
          </a:p>
          <a:p>
            <a:r>
              <a:rPr lang="de-AT" dirty="0"/>
              <a:t>Verkaufsgespräche auf Englisch spielen (</a:t>
            </a:r>
            <a:r>
              <a:rPr lang="de-AT" dirty="0">
                <a:hlinkClick r:id="rId5" action="ppaction://hlinksldjump"/>
              </a:rPr>
              <a:t>M - Verkaufsgespräch vorbereiten</a:t>
            </a:r>
            <a:r>
              <a:rPr lang="de-AT" dirty="0"/>
              <a:t>)</a:t>
            </a:r>
          </a:p>
          <a:p>
            <a:r>
              <a:rPr lang="de-AT" dirty="0"/>
              <a:t>über eigene Stärken reden (</a:t>
            </a:r>
            <a:r>
              <a:rPr lang="de-AT" dirty="0">
                <a:hlinkClick r:id="rId6" action="ppaction://hlinksldjump"/>
              </a:rPr>
              <a:t>M - eigene Stärken herausfinden</a:t>
            </a:r>
            <a:r>
              <a:rPr lang="de-AT" dirty="0"/>
              <a:t>)</a:t>
            </a:r>
          </a:p>
          <a:p>
            <a:pPr marL="0" indent="0">
              <a:buNone/>
            </a:pPr>
            <a:r>
              <a:rPr lang="de-AT" dirty="0"/>
              <a:t>Hinweis: Die Inhalte und Erklärvideos der beiden ursprünglichen Challenges - </a:t>
            </a:r>
            <a:r>
              <a:rPr lang="de-AT" dirty="0" err="1"/>
              <a:t>Idea</a:t>
            </a:r>
            <a:r>
              <a:rPr lang="de-AT" dirty="0"/>
              <a:t> Challenge und </a:t>
            </a:r>
            <a:r>
              <a:rPr lang="de-AT" dirty="0" err="1"/>
              <a:t>Lemonade</a:t>
            </a:r>
            <a:r>
              <a:rPr lang="de-AT" dirty="0"/>
              <a:t> Stand Challenge - stehen auch auf Englisch zur Verfügung (kostenlos unter: </a:t>
            </a:r>
            <a:r>
              <a:rPr lang="de-AT" dirty="0">
                <a:hlinkClick r:id="rId7"/>
              </a:rPr>
              <a:t>www.jugendstärken.at</a:t>
            </a:r>
            <a:r>
              <a:rPr lang="de-AT" dirty="0"/>
              <a:t>)</a:t>
            </a:r>
          </a:p>
        </p:txBody>
      </p:sp>
      <p:sp>
        <p:nvSpPr>
          <p:cNvPr id="4" name="Interaktive Schaltfläche: Erste Folie 3">
            <a:hlinkClick r:id="rId8" action="ppaction://hlinksldjump" highlightClick="1"/>
            <a:extLst>
              <a:ext uri="{FF2B5EF4-FFF2-40B4-BE49-F238E27FC236}">
                <a16:creationId xmlns:a16="http://schemas.microsoft.com/office/drawing/2014/main" id="{67A8A1BB-3ECB-BA28-11E5-5F4CC629C504}"/>
              </a:ext>
            </a:extLst>
          </p:cNvPr>
          <p:cNvSpPr/>
          <p:nvPr/>
        </p:nvSpPr>
        <p:spPr>
          <a:xfrm>
            <a:off x="11417969" y="6145050"/>
            <a:ext cx="513347" cy="558800"/>
          </a:xfrm>
          <a:prstGeom prst="actionButtonHom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Fußzeilenplatzhalter 7">
            <a:extLst>
              <a:ext uri="{FF2B5EF4-FFF2-40B4-BE49-F238E27FC236}">
                <a16:creationId xmlns:a16="http://schemas.microsoft.com/office/drawing/2014/main" id="{FE566C30-78DF-9456-2D48-456E3F069888}"/>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278776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90441318-618F-AD21-7404-8DB878B5C66C}"/>
              </a:ext>
            </a:extLst>
          </p:cNvPr>
          <p:cNvSpPr/>
          <p:nvPr/>
        </p:nvSpPr>
        <p:spPr>
          <a:xfrm>
            <a:off x="1987463" y="-679537"/>
            <a:ext cx="8217074" cy="8217074"/>
          </a:xfrm>
          <a:prstGeom prst="ellipse">
            <a:avLst/>
          </a:prstGeom>
          <a:solidFill>
            <a:srgbClr val="E3C629"/>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72000" rtlCol="0" anchor="ctr"/>
          <a:lstStyle/>
          <a:p>
            <a:pPr algn="ctr"/>
            <a:r>
              <a:rPr lang="de-AT" sz="12000" b="1" dirty="0"/>
              <a:t>Mathe-</a:t>
            </a:r>
            <a:r>
              <a:rPr lang="de-AT" sz="12000" b="1" dirty="0" err="1"/>
              <a:t>matik</a:t>
            </a:r>
            <a:endParaRPr lang="de-AT" sz="12000" b="1" dirty="0"/>
          </a:p>
        </p:txBody>
      </p:sp>
      <p:sp>
        <p:nvSpPr>
          <p:cNvPr id="3" name="Textfeld 2">
            <a:extLst>
              <a:ext uri="{FF2B5EF4-FFF2-40B4-BE49-F238E27FC236}">
                <a16:creationId xmlns:a16="http://schemas.microsoft.com/office/drawing/2014/main" id="{29C3D36F-6E3D-F8EB-ED8D-1FF7A3D71C49}"/>
              </a:ext>
            </a:extLst>
          </p:cNvPr>
          <p:cNvSpPr txBox="1"/>
          <p:nvPr/>
        </p:nvSpPr>
        <p:spPr>
          <a:xfrm>
            <a:off x="-11206747" y="2513576"/>
            <a:ext cx="11149263" cy="2775055"/>
          </a:xfrm>
          <a:prstGeom prst="rect">
            <a:avLst/>
          </a:prstGeom>
          <a:noFill/>
        </p:spPr>
        <p:txBody>
          <a:bodyPr wrap="square" rtlCol="0">
            <a:spAutoFit/>
          </a:bodyPr>
          <a:lstStyle/>
          <a:p>
            <a:pPr marL="285750" indent="-285750">
              <a:lnSpc>
                <a:spcPts val="1780"/>
              </a:lnSpc>
              <a:spcAft>
                <a:spcPts val="600"/>
              </a:spcAft>
              <a:buFont typeface="Arial" panose="020B0604020202020204" pitchFamily="34" charset="0"/>
              <a:buChar char="•"/>
            </a:pPr>
            <a:r>
              <a:rPr lang="de-AT" sz="1400" dirty="0"/>
              <a:t>Anhand konkreter Anwendungen wird bewusst, dass und wie außermathematische Problemstellungen in diese Sprache übertragen und dort bearbeitet werden können.</a:t>
            </a:r>
          </a:p>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erfahren im Unterricht, wie mathematische Denk- und Rechenvorgänge in unterschiedlichen Anwendungen, Berufsfeldern und anderen Wissenschaften eingesetzt werden, sodass sie Mathematik als beziehungsreich und nicht als isoliert erleben.</a:t>
            </a:r>
          </a:p>
          <a:p>
            <a:pPr marL="285750" indent="-285750">
              <a:lnSpc>
                <a:spcPts val="1780"/>
              </a:lnSpc>
              <a:spcAft>
                <a:spcPts val="600"/>
              </a:spcAft>
              <a:buFont typeface="Arial" panose="020B0604020202020204" pitchFamily="34" charset="0"/>
              <a:buChar char="•"/>
            </a:pPr>
            <a:r>
              <a:rPr lang="de-AT" sz="1400" dirty="0"/>
              <a:t>Die </a:t>
            </a:r>
            <a:r>
              <a:rPr lang="de-AT" sz="1400" dirty="0" err="1"/>
              <a:t>SuS</a:t>
            </a:r>
            <a:r>
              <a:rPr lang="de-AT" sz="1400" dirty="0"/>
              <a:t> erleben Mathematik nicht nur als Unterrichtsgegenstand mit fertigen und zu lernenden Zusammenhängen, sondern vor allem als Prozess, in den sie selbst involviert sind.</a:t>
            </a:r>
          </a:p>
          <a:p>
            <a:pPr marL="285750" indent="-285750">
              <a:lnSpc>
                <a:spcPts val="1780"/>
              </a:lnSpc>
              <a:spcAft>
                <a:spcPts val="600"/>
              </a:spcAft>
              <a:buFont typeface="Arial" panose="020B0604020202020204" pitchFamily="34" charset="0"/>
              <a:buChar char="•"/>
            </a:pPr>
            <a:r>
              <a:rPr lang="de-AT" sz="1400" dirty="0"/>
              <a:t>Rechnen: Durchführen von Rechenoperationen mit konkreten Zahlen (auch Abschätzen von Größenordnungen)</a:t>
            </a:r>
          </a:p>
          <a:p>
            <a:pPr marL="285750" indent="-285750">
              <a:lnSpc>
                <a:spcPts val="1780"/>
              </a:lnSpc>
              <a:spcAft>
                <a:spcPts val="600"/>
              </a:spcAft>
              <a:buFont typeface="Arial" panose="020B0604020202020204" pitchFamily="34" charset="0"/>
              <a:buChar char="•"/>
            </a:pPr>
            <a:r>
              <a:rPr lang="de-AT" sz="1400" dirty="0"/>
              <a:t>Eine Herausforderung ... liegt in der Balance zwischen der Nutzung digitaler Technologien und der Ausbildung grundlegender kognitiver Fähigkeiten sowie manuell-operativer Fertigkeiten.</a:t>
            </a:r>
          </a:p>
          <a:p>
            <a:pPr marL="285750" indent="-285750">
              <a:lnSpc>
                <a:spcPts val="1780"/>
              </a:lnSpc>
              <a:spcAft>
                <a:spcPts val="600"/>
              </a:spcAft>
              <a:buFont typeface="Arial" panose="020B0604020202020204" pitchFamily="34" charset="0"/>
              <a:buChar char="•"/>
            </a:pPr>
            <a:r>
              <a:rPr lang="de-AT" sz="1400" dirty="0"/>
              <a:t>Der Unterricht soll die Eigenständigkeit und Selbsttätigkeit der </a:t>
            </a:r>
            <a:r>
              <a:rPr lang="de-AT" sz="1400" dirty="0" err="1"/>
              <a:t>SuS</a:t>
            </a:r>
            <a:r>
              <a:rPr lang="de-AT" sz="1400" dirty="0"/>
              <a:t> fördern.</a:t>
            </a:r>
          </a:p>
        </p:txBody>
      </p:sp>
      <p:sp>
        <p:nvSpPr>
          <p:cNvPr id="5" name="Oval 4">
            <a:extLst>
              <a:ext uri="{FF2B5EF4-FFF2-40B4-BE49-F238E27FC236}">
                <a16:creationId xmlns:a16="http://schemas.microsoft.com/office/drawing/2014/main" id="{3C50451C-C978-6439-4345-EB6A43ACE6E5}"/>
              </a:ext>
            </a:extLst>
          </p:cNvPr>
          <p:cNvSpPr/>
          <p:nvPr/>
        </p:nvSpPr>
        <p:spPr>
          <a:xfrm>
            <a:off x="-4539918" y="-1556086"/>
            <a:ext cx="3672000" cy="3672000"/>
          </a:xfrm>
          <a:prstGeom prst="ellipse">
            <a:avLst/>
          </a:prstGeom>
          <a:solidFill>
            <a:srgbClr val="CF7F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tx1"/>
                </a:solidFill>
              </a:rPr>
              <a:t>Bezug zum Lehrplan</a:t>
            </a:r>
          </a:p>
        </p:txBody>
      </p:sp>
      <p:sp>
        <p:nvSpPr>
          <p:cNvPr id="6" name="Oval 5">
            <a:extLst>
              <a:ext uri="{FF2B5EF4-FFF2-40B4-BE49-F238E27FC236}">
                <a16:creationId xmlns:a16="http://schemas.microsoft.com/office/drawing/2014/main" id="{7FEFFD94-AFFC-C2E7-EAA1-EDC178CE7172}"/>
              </a:ext>
            </a:extLst>
          </p:cNvPr>
          <p:cNvSpPr/>
          <p:nvPr/>
        </p:nvSpPr>
        <p:spPr>
          <a:xfrm>
            <a:off x="-8824879" y="-1556086"/>
            <a:ext cx="3672000" cy="3672000"/>
          </a:xfrm>
          <a:prstGeom prst="ellipse">
            <a:avLst/>
          </a:prstGeom>
          <a:solidFill>
            <a:srgbClr val="0095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solidFill>
                  <a:schemeClr val="bg1"/>
                </a:solidFill>
              </a:rPr>
              <a:t>mögliche Aktivitäten im Projekt „Marktwoche“</a:t>
            </a:r>
          </a:p>
        </p:txBody>
      </p:sp>
      <p:sp>
        <p:nvSpPr>
          <p:cNvPr id="7" name="Textfeld 6">
            <a:extLst>
              <a:ext uri="{FF2B5EF4-FFF2-40B4-BE49-F238E27FC236}">
                <a16:creationId xmlns:a16="http://schemas.microsoft.com/office/drawing/2014/main" id="{05963640-B0CE-3FC4-7390-398131E9CF06}"/>
              </a:ext>
            </a:extLst>
          </p:cNvPr>
          <p:cNvSpPr txBox="1"/>
          <p:nvPr/>
        </p:nvSpPr>
        <p:spPr>
          <a:xfrm>
            <a:off x="-11206747" y="6147958"/>
            <a:ext cx="8217074" cy="3390608"/>
          </a:xfrm>
          <a:prstGeom prst="rect">
            <a:avLst/>
          </a:prstGeom>
          <a:noFill/>
        </p:spPr>
        <p:txBody>
          <a:bodyPr wrap="square" rtlCol="0">
            <a:spAutoFit/>
          </a:bodyPr>
          <a:lstStyle>
            <a:defPPr>
              <a:defRPr lang="de-DE"/>
            </a:defPPr>
            <a:lvl1pPr marL="285750" indent="-285750">
              <a:lnSpc>
                <a:spcPts val="1780"/>
              </a:lnSpc>
              <a:spcAft>
                <a:spcPts val="600"/>
              </a:spcAft>
              <a:buFont typeface="Arial" panose="020B0604020202020204" pitchFamily="34" charset="0"/>
              <a:buChar char="•"/>
              <a:defRPr sz="1400"/>
            </a:lvl1pPr>
          </a:lstStyle>
          <a:p>
            <a:pPr marL="0" indent="0">
              <a:buNone/>
            </a:pPr>
            <a:r>
              <a:rPr lang="de-AT" b="1" dirty="0"/>
              <a:t>digital und analog möglich:</a:t>
            </a:r>
          </a:p>
          <a:p>
            <a:r>
              <a:rPr lang="de-AT" dirty="0"/>
              <a:t>Liste mit benötigten Materialien ausfüllen und Preise für die jeweiligen Mengen berechnen (</a:t>
            </a:r>
            <a:r>
              <a:rPr lang="de-AT" dirty="0">
                <a:hlinkClick r:id="rId2" action="ppaction://hlinksldjump"/>
              </a:rPr>
              <a:t>M - Projekt planen, Materialien</a:t>
            </a:r>
            <a:r>
              <a:rPr lang="de-AT" dirty="0"/>
              <a:t>)</a:t>
            </a:r>
          </a:p>
          <a:p>
            <a:r>
              <a:rPr lang="de-AT" dirty="0"/>
              <a:t>Gesamtarbeitszeit für die Herstellung der Stückzahl berechnen bzw. Zeit zum Einüben der Dienstleistung schätzen (</a:t>
            </a:r>
            <a:r>
              <a:rPr lang="de-AT" dirty="0">
                <a:hlinkClick r:id="rId3" action="ppaction://hlinksldjump"/>
              </a:rPr>
              <a:t>M - Projekt planen, Arbeitspakete</a:t>
            </a:r>
            <a:r>
              <a:rPr lang="de-AT" dirty="0"/>
              <a:t>)</a:t>
            </a:r>
          </a:p>
          <a:p>
            <a:r>
              <a:rPr lang="de-AT" dirty="0"/>
              <a:t>Wechselgeld (im Kopf) berechnen und herausgeben (</a:t>
            </a:r>
            <a:r>
              <a:rPr lang="de-AT" dirty="0">
                <a:hlinkClick r:id="rId4" action="ppaction://hlinksldjump"/>
              </a:rPr>
              <a:t>M - Markt-Tag</a:t>
            </a:r>
            <a:r>
              <a:rPr lang="de-AT" dirty="0"/>
              <a:t>)</a:t>
            </a:r>
          </a:p>
          <a:p>
            <a:r>
              <a:rPr lang="de-AT" dirty="0"/>
              <a:t>Angebot und Nachfrage für den Markt-Tag schätzen und berechnen (</a:t>
            </a:r>
            <a:r>
              <a:rPr lang="de-AT" dirty="0">
                <a:hlinkClick r:id="rId5" action="ppaction://hlinksldjump"/>
              </a:rPr>
              <a:t>M - Angebot &amp; Nachfrage</a:t>
            </a:r>
            <a:r>
              <a:rPr lang="de-AT" dirty="0"/>
              <a:t>)</a:t>
            </a:r>
          </a:p>
          <a:p>
            <a:r>
              <a:rPr lang="de-AT" dirty="0"/>
              <a:t>fairen Preis schätzen und berechnen (</a:t>
            </a:r>
            <a:r>
              <a:rPr lang="de-AT" dirty="0">
                <a:hlinkClick r:id="rId6" action="ppaction://hlinksldjump"/>
              </a:rPr>
              <a:t>M - Preis berechnen</a:t>
            </a:r>
            <a:r>
              <a:rPr lang="de-AT" dirty="0"/>
              <a:t>)</a:t>
            </a:r>
          </a:p>
          <a:p>
            <a:r>
              <a:rPr lang="de-AT" dirty="0"/>
              <a:t>gesamte Ausgaben berechnen (Einkaufsliste und sonstige Kosten) (</a:t>
            </a:r>
            <a:r>
              <a:rPr lang="de-AT" dirty="0">
                <a:hlinkClick r:id="rId6" action="ppaction://hlinksldjump"/>
              </a:rPr>
              <a:t>M - Preis berechnen</a:t>
            </a:r>
            <a:r>
              <a:rPr lang="de-AT" dirty="0"/>
              <a:t>)</a:t>
            </a:r>
          </a:p>
          <a:p>
            <a:r>
              <a:rPr lang="de-AT" dirty="0"/>
              <a:t>mit Hilfe des Formulars zum Finanzplan folgende Werte berechnen: Ausgaben, Ausgaben pro Stück, Verkaufspreis (Arbeitszeit!), Mindest-Stückzahl, um keinen Verlust zu machen; maximale und tatsächliche Einnahmen, maximalen und tatsächlichen Gewinn (</a:t>
            </a:r>
            <a:r>
              <a:rPr lang="de-AT" dirty="0">
                <a:hlinkClick r:id="rId6" action="ppaction://hlinksldjump"/>
              </a:rPr>
              <a:t>M - Preis berechnen</a:t>
            </a:r>
            <a:r>
              <a:rPr lang="de-AT" dirty="0"/>
              <a:t>, </a:t>
            </a:r>
            <a:r>
              <a:rPr lang="de-AT" dirty="0">
                <a:hlinkClick r:id="rId7" action="ppaction://hlinksldjump"/>
              </a:rPr>
              <a:t>M - Reflexion</a:t>
            </a:r>
            <a:r>
              <a:rPr lang="de-AT" dirty="0"/>
              <a:t>)</a:t>
            </a:r>
          </a:p>
        </p:txBody>
      </p:sp>
      <p:sp>
        <p:nvSpPr>
          <p:cNvPr id="4" name="Fußzeilenplatzhalter 3">
            <a:extLst>
              <a:ext uri="{FF2B5EF4-FFF2-40B4-BE49-F238E27FC236}">
                <a16:creationId xmlns:a16="http://schemas.microsoft.com/office/drawing/2014/main" id="{526686D4-4BB8-67E8-9B6F-85800CC0F690}"/>
              </a:ext>
            </a:extLst>
          </p:cNvPr>
          <p:cNvSpPr>
            <a:spLocks noGrp="1"/>
          </p:cNvSpPr>
          <p:nvPr>
            <p:ph type="ftr" sz="quarter" idx="11"/>
          </p:nvPr>
        </p:nvSpPr>
        <p:spPr/>
        <p:txBody>
          <a:bodyPr/>
          <a:lstStyle/>
          <a:p>
            <a:r>
              <a:rPr lang="de-AT"/>
              <a:t>Lernnetz© zur Marktwoche | ifte.at</a:t>
            </a:r>
          </a:p>
        </p:txBody>
      </p:sp>
    </p:spTree>
    <p:extLst>
      <p:ext uri="{BB962C8B-B14F-4D97-AF65-F5344CB8AC3E}">
        <p14:creationId xmlns:p14="http://schemas.microsoft.com/office/powerpoint/2010/main" val="12043863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a:themeElements>
    <a:clrScheme name="Benutzerdefiniert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959E"/>
      </a:hlink>
      <a:folHlink>
        <a:srgbClr val="888EA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8" ma:contentTypeDescription="Ein neues Dokument erstellen." ma:contentTypeScope="" ma:versionID="f5e3b4240479c2d2fb83b7ce32ab2b2e">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096f724d03bae60f97515ed20eb8d29d"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D9E635-AF15-49DC-B8FC-DED93424875F}"/>
</file>

<file path=customXml/itemProps2.xml><?xml version="1.0" encoding="utf-8"?>
<ds:datastoreItem xmlns:ds="http://schemas.openxmlformats.org/officeDocument/2006/customXml" ds:itemID="{2944124A-8225-456C-AAF7-D2F57160B790}"/>
</file>

<file path=docProps/app.xml><?xml version="1.0" encoding="utf-8"?>
<Properties xmlns="http://schemas.openxmlformats.org/officeDocument/2006/extended-properties" xmlns:vt="http://schemas.openxmlformats.org/officeDocument/2006/docPropsVTypes">
  <TotalTime>0</TotalTime>
  <Words>12053</Words>
  <Application>Microsoft Macintosh PowerPoint</Application>
  <PresentationFormat>Breitbild</PresentationFormat>
  <Paragraphs>883</Paragraphs>
  <Slides>63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63</vt:i4>
      </vt:variant>
    </vt:vector>
  </HeadingPairs>
  <TitlesOfParts>
    <vt:vector size="67" baseType="lpstr">
      <vt:lpstr>Arial</vt:lpstr>
      <vt:lpstr>Calibri</vt:lpstr>
      <vt:lpstr>Calibri Light</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Module zur „Marktwoche“</vt:lpstr>
      <vt:lpstr>Modul „Markt-Tag“</vt:lpstr>
      <vt:lpstr>Modul „Einstieg“</vt:lpstr>
      <vt:lpstr>Modul „Ziele bestimmen“</vt:lpstr>
      <vt:lpstr>Modul „Design Thinking, kreative Übung“</vt:lpstr>
      <vt:lpstr>Modul „Design Thinking, Entrepreneurship App“</vt:lpstr>
      <vt:lpstr>Modul „Design Thinking, App besprechen und Tag 2 erklären“</vt:lpstr>
      <vt:lpstr>Modul „Design Thinking, Teil 1“</vt:lpstr>
      <vt:lpstr>Modul „Design Thinking, Teil 2“</vt:lpstr>
      <vt:lpstr>Modul „Checkpoint“</vt:lpstr>
      <vt:lpstr>Modul „Projekt planen, Materialien“</vt:lpstr>
      <vt:lpstr>Modul „Projekt planen, Arbeitspakete“</vt:lpstr>
      <vt:lpstr>Modul „Angebot &amp; Nachfrage“</vt:lpstr>
      <vt:lpstr>Modul „Preis berechnen“</vt:lpstr>
      <vt:lpstr>Modul „Eigene Stärken herausfinden“</vt:lpstr>
      <vt:lpstr>Modul „Aufgaben verteilen“</vt:lpstr>
      <vt:lpstr>Modul „Materialien besorgen“</vt:lpstr>
      <vt:lpstr>Modul „Verkaufsgespräch vorbereiten“</vt:lpstr>
      <vt:lpstr>Modul „Verkaufsstand vorbereiten“</vt:lpstr>
      <vt:lpstr>Modul „Produkt herstellen / Dienstleistung vorbereiten“</vt:lpstr>
      <vt:lpstr>Modul „Reflexion“</vt:lpstr>
      <vt:lpstr>Modul „Feiern und präsentieren“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Gerald Fröhlich</dc:creator>
  <cp:lastModifiedBy>Gerald Fröhlich</cp:lastModifiedBy>
  <cp:revision>55</cp:revision>
  <dcterms:created xsi:type="dcterms:W3CDTF">2023-08-18T09:48:30Z</dcterms:created>
  <dcterms:modified xsi:type="dcterms:W3CDTF">2023-08-28T06:02:11Z</dcterms:modified>
</cp:coreProperties>
</file>