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318" r:id="rId6"/>
    <p:sldId id="257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9999FF"/>
    <a:srgbClr val="109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0A4E3D-1B29-41AE-9980-8D16A47AFA91}" v="3" dt="2024-07-08T09:13:06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694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E6AEF9C-658A-913C-9738-B4CBA6E51D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BE4259D-5FF8-21D6-AA34-3AC9144463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E7F32-1E2C-4E53-8182-5538962F12C5}" type="datetimeFigureOut">
              <a:rPr lang="de-AT" smtClean="0"/>
              <a:t>10.08.2026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AE8756-03FE-B489-7842-4CD0D9E787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AEDEDC-30EC-45EA-E4CF-677C3B8E03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089D9-9695-4731-8F20-C43BF1C68EE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30652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CE6F3-B57E-443A-A8DA-6C2C80B6CC27}" type="datetimeFigureOut">
              <a:rPr lang="de-AT" smtClean="0"/>
              <a:t>10.08.2026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7A2DD-559C-4957-BFD1-D1F3EC9024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025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64ABD-7F6F-CB5C-BB82-49BD8AC5B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7379"/>
            <a:ext cx="9144000" cy="1092584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89A1FF-69B3-5ED1-F08E-06B48DAD6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D2F7CC-F5E0-9E58-F49E-0CD0DC111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AFC8-71AF-4FA8-81EA-9CC1D8591C18}" type="datetime1">
              <a:rPr lang="de-AT" smtClean="0"/>
              <a:t>10.08.2026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FC7B56-405B-CEC6-5F70-96042FC7A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32A690-45BC-2082-EF1E-F00BF76E3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descr="Ein Bild, das Grafiken, Schrift, Grafikdesign, Text enthält.&#10;&#10;Automatisch generierte Beschreibung">
            <a:extLst>
              <a:ext uri="{FF2B5EF4-FFF2-40B4-BE49-F238E27FC236}">
                <a16:creationId xmlns:a16="http://schemas.microsoft.com/office/drawing/2014/main" id="{A980B4CC-8D7F-A554-4EC3-2DE1719F4F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7376160" y="1825625"/>
            <a:ext cx="1234440" cy="706755"/>
          </a:xfrm>
          <a:prstGeom prst="rect">
            <a:avLst/>
          </a:prstGeom>
        </p:spPr>
      </p:pic>
      <p:pic>
        <p:nvPicPr>
          <p:cNvPr id="8" name="Grafik 7" descr="Ein Bild, das Text, Schrift, Screenshot, weiß enthält.&#10;&#10;Automatisch generierte Beschreibung">
            <a:extLst>
              <a:ext uri="{FF2B5EF4-FFF2-40B4-BE49-F238E27FC236}">
                <a16:creationId xmlns:a16="http://schemas.microsoft.com/office/drawing/2014/main" id="{82BC6F5F-CAC9-79C0-6347-07C26E381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28825"/>
            <a:ext cx="3634740" cy="51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840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86DB4-0146-BA32-3C81-CDB6ADA9F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BEE132-D228-1F40-F945-92639918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06F0E2-28DC-65DB-7031-A193A7A0B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DD10-9B23-4350-97BC-2C1CFC0D54F1}" type="datetime1">
              <a:rPr lang="de-AT" smtClean="0"/>
              <a:t>10.08.2026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1969DB-A210-3A73-0122-1A770E75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2B2BE5-2AEB-18E8-F087-0D5DB9EF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9770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4134C2F-843F-23F2-08C1-039F13C30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46345AD-93B7-8C08-BE3B-A1F20C3FD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6DAA41-1689-7BA6-EF63-0E2175A70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01F8-98D9-4D95-8348-CD17CB4A3F68}" type="datetime1">
              <a:rPr lang="de-AT" smtClean="0"/>
              <a:t>10.08.2026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94FEF3-53C3-5730-AFDF-DEBCBF593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F285EF-1D57-311D-8577-6A9F133B9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2270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9223D-CB3E-BEA4-08F0-FB556A9E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>
                <a:solidFill>
                  <a:srgbClr val="1096B6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1F9A8B-94A7-632E-1EA3-65E85F45F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B483B5-19CD-7CF0-9C19-E3D408D28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2C201-6C60-4773-9E8B-B829119F319A}" type="datetime1">
              <a:rPr lang="de-AT" smtClean="0"/>
              <a:t>10.08.2026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D298C-0C2A-61AA-F6B4-9DAB6217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03FFE4-FEFC-3AFF-B232-62D883E0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Folie </a:t>
            </a:r>
            <a:fld id="{4C23FFEC-42AF-4C5F-8FEB-D69D9B6A7C04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E52D445-B16A-DC23-1E19-5E8840CF7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" y="50705"/>
            <a:ext cx="12192000" cy="63054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1985109-0A2E-F212-F0F2-07023400DE4F}"/>
              </a:ext>
            </a:extLst>
          </p:cNvPr>
          <p:cNvCxnSpPr>
            <a:cxnSpLocks/>
          </p:cNvCxnSpPr>
          <p:nvPr userDrawn="1"/>
        </p:nvCxnSpPr>
        <p:spPr>
          <a:xfrm>
            <a:off x="79513" y="6356350"/>
            <a:ext cx="12016409" cy="0"/>
          </a:xfrm>
          <a:prstGeom prst="line">
            <a:avLst/>
          </a:prstGeom>
          <a:ln w="12700">
            <a:solidFill>
              <a:srgbClr val="1096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08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9C815-B4AA-44AC-D907-ABBDCC44A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74AF07-8386-1579-5C88-E48076DCB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859A44-2F25-E5DE-75BF-8B83340C4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0FBB4-2693-4AEC-8D3A-B96C8CEF2613}" type="datetime1">
              <a:rPr lang="de-AT" smtClean="0"/>
              <a:t>10.08.2026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B55C9F-4A01-92CC-ACA3-8F09A88DD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E4F155-3138-5774-87EF-18846B50C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868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35FB1-8054-049B-4A4B-F3A97A139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9F1288-06B3-FCEC-DECD-430E296222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0993D54-8D56-C8D3-BED2-C737DFFC4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F9C42F-658D-1E47-D056-C49F693C1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AA2DF-D5AA-403F-88F0-92CBBEE81278}" type="datetime1">
              <a:rPr lang="de-AT" smtClean="0"/>
              <a:t>10.08.2026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1C0140-32AE-F47B-9A46-05260C92C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DABDA0A-DF7D-D0A1-2A9D-32DB6F8FB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407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41E12-E963-7B45-FE6B-5384FBF84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B6FB0A-DDE3-4649-1764-48A0C065F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39A23F1-5D17-F4E5-36F2-EAA49679F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08DF235-FAE9-6FCB-C2D0-698E76090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8B32B09-5D1B-011A-A223-6659FC9AAB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A65B16-A26E-CAD0-FF72-05B157D4A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1250-63A7-4381-833C-4FBE381FC9FB}" type="datetime1">
              <a:rPr lang="de-AT" smtClean="0"/>
              <a:t>10.08.2026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3C70F9C-38A9-2459-CBF3-120EB374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C327E51-B105-183D-C9AF-A431D4195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280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E04AD-9C81-F30B-17F9-0DF668C0A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D61C28-73F4-4E15-FD2D-19C6760BF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B09A9-2E27-4799-B323-A66541FEF0C0}" type="datetime1">
              <a:rPr lang="de-AT" smtClean="0"/>
              <a:t>10.08.2026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AD59C0-2464-A704-CB57-A5FEFCBDE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387A09-A537-8DA8-6B60-6694687DC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001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3773ED8-578A-EAF3-1031-2E9629BB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B653-35AB-42A8-820C-A4395AEC0D50}" type="datetime1">
              <a:rPr lang="de-AT" smtClean="0"/>
              <a:t>10.08.2026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E32D6F-3340-3CE3-4C95-55B977A14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2DD9E9-541E-8FB3-152C-100D0276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109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A0621-764F-1889-A6F4-7D04F733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3B9605-035F-56BC-2A55-89BFBD8EF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67CC33-AD4A-9E80-BC98-5B8ABF45F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16A415-0A15-1A1F-B96E-389707D94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10289-1E52-431D-BAF2-45A2C1CF2F63}" type="datetime1">
              <a:rPr lang="de-AT" smtClean="0"/>
              <a:t>10.08.2026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1294D9-0629-385E-285C-3550C9BC4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398957-8C79-CDCF-0BCE-0818B90AC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60649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1DEE8-1121-5CB2-3A1A-18529DE2C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02AEAFB-3281-60F1-BCC8-C314C5B4E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EF4F349-8F68-20E1-1E15-FC0998733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B140D7-7BC1-AEF8-976B-C806D0058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A0B00-6C18-4671-9DC0-E76C9C59F4EF}" type="datetime1">
              <a:rPr lang="de-AT" smtClean="0"/>
              <a:t>10.08.2026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80B8D4-96F7-5982-5619-EDBF54C9C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E0A3988-3A38-4E5D-492A-0403484F5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77180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81CE185-5458-C32E-F998-3C23CB00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9889F1-8313-4686-9FC8-C59AEB8C1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33E04D-BF2D-0644-EDBB-869B6453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1594-A142-473C-8999-B68A3E6D610E}" type="datetime1">
              <a:rPr lang="de-AT" smtClean="0"/>
              <a:t>10.08.2026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313F64-D68B-6A33-94F2-1FA989C39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26A613-7E35-9D31-D730-23A8C3B37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8034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97CEF-5D78-3E43-978C-073D2115F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49391"/>
            <a:ext cx="9144000" cy="1092584"/>
          </a:xfrm>
        </p:spPr>
        <p:txBody>
          <a:bodyPr/>
          <a:lstStyle/>
          <a:p>
            <a:r>
              <a:rPr lang="de-AT" dirty="0"/>
              <a:t>Lernstrecke 1: Umgang mit Geld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111E99-03BD-708F-D1DE-97A79C2DC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1346"/>
            <a:ext cx="9144000" cy="1655762"/>
          </a:xfrm>
        </p:spPr>
        <p:txBody>
          <a:bodyPr/>
          <a:lstStyle/>
          <a:p>
            <a:r>
              <a:rPr lang="de-AT" dirty="0" err="1"/>
              <a:t>Good</a:t>
            </a:r>
            <a:r>
              <a:rPr lang="de-AT" dirty="0"/>
              <a:t> News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6605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5" y="576582"/>
            <a:ext cx="10515600" cy="1009651"/>
          </a:xfrm>
        </p:spPr>
        <p:txBody>
          <a:bodyPr/>
          <a:lstStyle/>
          <a:p>
            <a:r>
              <a:rPr lang="de-AT" dirty="0"/>
              <a:t>Konsumbereiche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3F151-E55A-2F41-5A59-2FDB82AF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</a:t>
            </a:fld>
            <a:endParaRPr lang="de-AT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DCD58A07-91B5-FF8C-E0C1-8AC800289913}"/>
              </a:ext>
            </a:extLst>
          </p:cNvPr>
          <p:cNvCxnSpPr/>
          <p:nvPr/>
        </p:nvCxnSpPr>
        <p:spPr>
          <a:xfrm>
            <a:off x="333602" y="1379622"/>
            <a:ext cx="11621048" cy="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80000">
                  <a:srgbClr val="45ADC5"/>
                </a:gs>
                <a:gs pos="35000">
                  <a:srgbClr val="4BB0C7"/>
                </a:gs>
                <a:gs pos="100000">
                  <a:srgbClr val="008FB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B4F284D4-CF5C-91FF-6796-A78114CF8ECA}"/>
              </a:ext>
            </a:extLst>
          </p:cNvPr>
          <p:cNvSpPr txBox="1"/>
          <p:nvPr/>
        </p:nvSpPr>
        <p:spPr>
          <a:xfrm>
            <a:off x="6743353" y="2445544"/>
            <a:ext cx="4858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j-lt"/>
              </a:rPr>
              <a:t>Wohnen</a:t>
            </a:r>
          </a:p>
          <a:p>
            <a:pPr algn="just"/>
            <a:r>
              <a:rPr lang="de-DE" sz="2000" b="0" i="0" dirty="0">
                <a:solidFill>
                  <a:srgbClr val="333333"/>
                </a:solidFill>
                <a:effectLst/>
                <a:latin typeface="+mj-lt"/>
              </a:rPr>
              <a:t>In diesem </a:t>
            </a:r>
            <a:r>
              <a:rPr lang="de-DE" sz="2000" dirty="0">
                <a:solidFill>
                  <a:srgbClr val="333333"/>
                </a:solidFill>
                <a:latin typeface="+mj-lt"/>
              </a:rPr>
              <a:t>Bereich </a:t>
            </a:r>
            <a:r>
              <a:rPr lang="de-DE" sz="2000" b="0" i="0" dirty="0">
                <a:solidFill>
                  <a:srgbClr val="333333"/>
                </a:solidFill>
                <a:effectLst/>
                <a:latin typeface="+mj-lt"/>
              </a:rPr>
              <a:t>geht es um jene Ressourcen, die wir für Wohnen, Heizung, Strom, und Warmwasser aufwenden.</a:t>
            </a:r>
            <a:endParaRPr lang="de-AT" sz="2000" dirty="0">
              <a:latin typeface="+mj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F0BB9F5-D189-67EB-7075-0ACBEB93E5C0}"/>
              </a:ext>
            </a:extLst>
          </p:cNvPr>
          <p:cNvSpPr txBox="1"/>
          <p:nvPr/>
        </p:nvSpPr>
        <p:spPr>
          <a:xfrm>
            <a:off x="590545" y="2440102"/>
            <a:ext cx="49972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Ernährung</a:t>
            </a:r>
            <a:r>
              <a:rPr lang="de-AT" sz="2000" b="1" dirty="0">
                <a:solidFill>
                  <a:srgbClr val="1096B6"/>
                </a:solidFill>
                <a:latin typeface="+mj-lt"/>
              </a:rPr>
              <a:t> </a:t>
            </a:r>
          </a:p>
          <a:p>
            <a:pPr algn="just"/>
            <a:r>
              <a:rPr lang="de-DE" sz="2000" b="0" i="0" dirty="0">
                <a:solidFill>
                  <a:srgbClr val="333333"/>
                </a:solidFill>
                <a:effectLst/>
                <a:latin typeface="+mj-lt"/>
              </a:rPr>
              <a:t>Dazu zählt die gesamte Nahrung, die wir essen oder wegwerfen, und auch die Verpackung und Ressourcen für Transport und Zubereitung.</a:t>
            </a:r>
            <a:endParaRPr lang="de-AT" sz="2000" dirty="0">
              <a:latin typeface="+mj-lt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7A2203B-732A-DD2D-2FF4-4BFAFD5D0F7C}"/>
              </a:ext>
            </a:extLst>
          </p:cNvPr>
          <p:cNvSpPr txBox="1"/>
          <p:nvPr/>
        </p:nvSpPr>
        <p:spPr>
          <a:xfrm>
            <a:off x="590544" y="4816658"/>
            <a:ext cx="5321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i="0" dirty="0">
                <a:solidFill>
                  <a:srgbClr val="1096B6"/>
                </a:solidFill>
                <a:effectLst/>
                <a:latin typeface="+mj-lt"/>
              </a:rPr>
              <a:t>Mobilität</a:t>
            </a:r>
          </a:p>
          <a:p>
            <a:pPr algn="just"/>
            <a:r>
              <a:rPr lang="de-DE" sz="2000" b="0" i="0" dirty="0">
                <a:solidFill>
                  <a:srgbClr val="333333"/>
                </a:solidFill>
                <a:effectLst/>
                <a:latin typeface="+mj-lt"/>
              </a:rPr>
              <a:t>Hier geht es nur um die persönliche Mobilität, wie Bus- oder Autofahren. (Transport von Gütern wird in den anderen Bereichen eingerechnet)</a:t>
            </a:r>
            <a:endParaRPr lang="de-AT" sz="2000" dirty="0">
              <a:latin typeface="+mj-lt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F4C2DEF-F745-B7F1-7795-AE6A5A30FE19}"/>
              </a:ext>
            </a:extLst>
          </p:cNvPr>
          <p:cNvSpPr txBox="1"/>
          <p:nvPr/>
        </p:nvSpPr>
        <p:spPr>
          <a:xfrm>
            <a:off x="6743353" y="4816658"/>
            <a:ext cx="4858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i="0" dirty="0">
                <a:solidFill>
                  <a:srgbClr val="CCCCFF"/>
                </a:solidFill>
                <a:effectLst/>
                <a:latin typeface="+mj-lt"/>
              </a:rPr>
              <a:t>Persönlicher Konsum</a:t>
            </a:r>
          </a:p>
          <a:p>
            <a:pPr algn="just"/>
            <a:r>
              <a:rPr lang="de-DE" sz="2000" b="0" i="0" dirty="0">
                <a:solidFill>
                  <a:srgbClr val="333333"/>
                </a:solidFill>
                <a:effectLst/>
                <a:latin typeface="+mj-lt"/>
              </a:rPr>
              <a:t>Konsumgüter wie Möbel, Elektronik, Bekleidung oder Sportgeräte; aber auch Hotels, Friseurbesuche und vieles mehr.</a:t>
            </a:r>
            <a:endParaRPr lang="de-AT" sz="2000" dirty="0">
              <a:latin typeface="+mj-lt"/>
            </a:endParaRPr>
          </a:p>
        </p:txBody>
      </p:sp>
      <p:pic>
        <p:nvPicPr>
          <p:cNvPr id="40" name="Grafik 39" descr="Haus mit einfarbiger Füllung">
            <a:extLst>
              <a:ext uri="{FF2B5EF4-FFF2-40B4-BE49-F238E27FC236}">
                <a16:creationId xmlns:a16="http://schemas.microsoft.com/office/drawing/2014/main" id="{8D73860B-53B4-78F2-911A-821A3144E3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18075" y="1528352"/>
            <a:ext cx="914400" cy="914400"/>
          </a:xfrm>
          <a:prstGeom prst="rect">
            <a:avLst/>
          </a:prstGeom>
        </p:spPr>
      </p:pic>
      <p:pic>
        <p:nvPicPr>
          <p:cNvPr id="42" name="Grafik 41" descr="Bus mit einfarbiger Füllung">
            <a:extLst>
              <a:ext uri="{FF2B5EF4-FFF2-40B4-BE49-F238E27FC236}">
                <a16:creationId xmlns:a16="http://schemas.microsoft.com/office/drawing/2014/main" id="{52A04436-C3AD-4E22-3A3E-B07A7C48FC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4848" y="3991721"/>
            <a:ext cx="914400" cy="914400"/>
          </a:xfrm>
          <a:prstGeom prst="rect">
            <a:avLst/>
          </a:prstGeom>
        </p:spPr>
      </p:pic>
      <p:pic>
        <p:nvPicPr>
          <p:cNvPr id="44" name="Grafik 43" descr="Obstschüssel mit einfarbiger Füllung">
            <a:extLst>
              <a:ext uri="{FF2B5EF4-FFF2-40B4-BE49-F238E27FC236}">
                <a16:creationId xmlns:a16="http://schemas.microsoft.com/office/drawing/2014/main" id="{68D92D1E-8C45-63B2-DB9A-D9DB6F8229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54848" y="1493585"/>
            <a:ext cx="914400" cy="914400"/>
          </a:xfrm>
          <a:prstGeom prst="rect">
            <a:avLst/>
          </a:prstGeom>
        </p:spPr>
      </p:pic>
      <p:pic>
        <p:nvPicPr>
          <p:cNvPr id="46" name="Grafik 45" descr="Warenkorb mit einfarbiger Füllung">
            <a:extLst>
              <a:ext uri="{FF2B5EF4-FFF2-40B4-BE49-F238E27FC236}">
                <a16:creationId xmlns:a16="http://schemas.microsoft.com/office/drawing/2014/main" id="{94C194F4-5AB6-D84A-41CD-C4BB8B85A2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15204" y="39022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20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5" y="576582"/>
            <a:ext cx="10515600" cy="1009651"/>
          </a:xfrm>
        </p:spPr>
        <p:txBody>
          <a:bodyPr/>
          <a:lstStyle/>
          <a:p>
            <a:r>
              <a:rPr lang="de-AT" dirty="0"/>
              <a:t>Gruppeneinteilung: Interviews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3F151-E55A-2F41-5A59-2FDB82AF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</a:t>
            </a:fld>
            <a:endParaRPr lang="de-AT" dirty="0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DCD58A07-91B5-FF8C-E0C1-8AC800289913}"/>
              </a:ext>
            </a:extLst>
          </p:cNvPr>
          <p:cNvCxnSpPr/>
          <p:nvPr/>
        </p:nvCxnSpPr>
        <p:spPr>
          <a:xfrm>
            <a:off x="333602" y="1379622"/>
            <a:ext cx="11621048" cy="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80000">
                  <a:srgbClr val="45ADC5"/>
                </a:gs>
                <a:gs pos="35000">
                  <a:srgbClr val="4BB0C7"/>
                </a:gs>
                <a:gs pos="100000">
                  <a:srgbClr val="008FB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B4F284D4-CF5C-91FF-6796-A78114CF8ECA}"/>
              </a:ext>
            </a:extLst>
          </p:cNvPr>
          <p:cNvSpPr txBox="1"/>
          <p:nvPr/>
        </p:nvSpPr>
        <p:spPr>
          <a:xfrm>
            <a:off x="2118397" y="2902327"/>
            <a:ext cx="505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Gruppe 2: Wohnen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F0BB9F5-D189-67EB-7075-0ACBEB93E5C0}"/>
              </a:ext>
            </a:extLst>
          </p:cNvPr>
          <p:cNvSpPr txBox="1"/>
          <p:nvPr/>
        </p:nvSpPr>
        <p:spPr>
          <a:xfrm>
            <a:off x="2118397" y="1756363"/>
            <a:ext cx="4729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Gruppe 1: Ernährung</a:t>
            </a:r>
          </a:p>
        </p:txBody>
      </p:sp>
      <p:pic>
        <p:nvPicPr>
          <p:cNvPr id="8" name="Grafik 7" descr="Benutzer Silhouette">
            <a:extLst>
              <a:ext uri="{FF2B5EF4-FFF2-40B4-BE49-F238E27FC236}">
                <a16:creationId xmlns:a16="http://schemas.microsoft.com/office/drawing/2014/main" id="{D5EC8ACB-1EA1-C537-E45B-9051E6371C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5855" y="1429310"/>
            <a:ext cx="448418" cy="448418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41D5A1F4-F02C-8DCB-4E55-ED827216B76C}"/>
              </a:ext>
            </a:extLst>
          </p:cNvPr>
          <p:cNvSpPr/>
          <p:nvPr/>
        </p:nvSpPr>
        <p:spPr>
          <a:xfrm>
            <a:off x="1149881" y="1810632"/>
            <a:ext cx="415901" cy="4179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 descr="Benutzer Silhouette">
            <a:extLst>
              <a:ext uri="{FF2B5EF4-FFF2-40B4-BE49-F238E27FC236}">
                <a16:creationId xmlns:a16="http://schemas.microsoft.com/office/drawing/2014/main" id="{28E040DF-7D5E-0BB5-7113-D21A918AB1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51714" y="1556121"/>
            <a:ext cx="448418" cy="448418"/>
          </a:xfrm>
          <a:prstGeom prst="rect">
            <a:avLst/>
          </a:prstGeom>
        </p:spPr>
      </p:pic>
      <p:pic>
        <p:nvPicPr>
          <p:cNvPr id="11" name="Grafik 10" descr="Benutzer Silhouette">
            <a:extLst>
              <a:ext uri="{FF2B5EF4-FFF2-40B4-BE49-F238E27FC236}">
                <a16:creationId xmlns:a16="http://schemas.microsoft.com/office/drawing/2014/main" id="{E76D05D2-998D-FEA2-54A2-5B76548688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42691" y="1932373"/>
            <a:ext cx="448418" cy="448418"/>
          </a:xfrm>
          <a:prstGeom prst="rect">
            <a:avLst/>
          </a:prstGeom>
        </p:spPr>
      </p:pic>
      <p:pic>
        <p:nvPicPr>
          <p:cNvPr id="12" name="Grafik 11" descr="Benutzer Silhouette">
            <a:extLst>
              <a:ext uri="{FF2B5EF4-FFF2-40B4-BE49-F238E27FC236}">
                <a16:creationId xmlns:a16="http://schemas.microsoft.com/office/drawing/2014/main" id="{6E403812-96E8-A6A9-4BBE-5EF08FBAE0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5031" y="1723100"/>
            <a:ext cx="448418" cy="448418"/>
          </a:xfrm>
          <a:prstGeom prst="rect">
            <a:avLst/>
          </a:prstGeom>
        </p:spPr>
      </p:pic>
      <p:pic>
        <p:nvPicPr>
          <p:cNvPr id="14" name="Grafik 13" descr="Benutzer Silhouette">
            <a:extLst>
              <a:ext uri="{FF2B5EF4-FFF2-40B4-BE49-F238E27FC236}">
                <a16:creationId xmlns:a16="http://schemas.microsoft.com/office/drawing/2014/main" id="{9F7E1DD5-3B9D-63AA-4D21-8257C69DB6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264" y="2561300"/>
            <a:ext cx="448418" cy="448418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81083874-E174-11CE-F7AB-E0EDC6A5C702}"/>
              </a:ext>
            </a:extLst>
          </p:cNvPr>
          <p:cNvSpPr/>
          <p:nvPr/>
        </p:nvSpPr>
        <p:spPr>
          <a:xfrm>
            <a:off x="1110290" y="2942622"/>
            <a:ext cx="415901" cy="41794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6" name="Grafik 15" descr="Benutzer Silhouette">
            <a:extLst>
              <a:ext uri="{FF2B5EF4-FFF2-40B4-BE49-F238E27FC236}">
                <a16:creationId xmlns:a16="http://schemas.microsoft.com/office/drawing/2014/main" id="{DDF7FF93-3191-6A7D-B5E2-D40FD365B8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2123" y="2688111"/>
            <a:ext cx="448418" cy="448418"/>
          </a:xfrm>
          <a:prstGeom prst="rect">
            <a:avLst/>
          </a:prstGeom>
        </p:spPr>
      </p:pic>
      <p:pic>
        <p:nvPicPr>
          <p:cNvPr id="17" name="Grafik 16" descr="Benutzer Silhouette">
            <a:extLst>
              <a:ext uri="{FF2B5EF4-FFF2-40B4-BE49-F238E27FC236}">
                <a16:creationId xmlns:a16="http://schemas.microsoft.com/office/drawing/2014/main" id="{BB767EAE-E932-5603-9F84-C077B4744B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3100" y="3064363"/>
            <a:ext cx="448418" cy="448418"/>
          </a:xfrm>
          <a:prstGeom prst="rect">
            <a:avLst/>
          </a:prstGeom>
        </p:spPr>
      </p:pic>
      <p:pic>
        <p:nvPicPr>
          <p:cNvPr id="18" name="Grafik 17" descr="Benutzer Silhouette">
            <a:extLst>
              <a:ext uri="{FF2B5EF4-FFF2-40B4-BE49-F238E27FC236}">
                <a16:creationId xmlns:a16="http://schemas.microsoft.com/office/drawing/2014/main" id="{B0AADA8B-0672-AAF8-8476-87691CC083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440" y="2855090"/>
            <a:ext cx="448418" cy="448418"/>
          </a:xfrm>
          <a:prstGeom prst="rect">
            <a:avLst/>
          </a:prstGeom>
        </p:spPr>
      </p:pic>
      <p:pic>
        <p:nvPicPr>
          <p:cNvPr id="20" name="Grafik 19" descr="Benutzer Silhouette">
            <a:extLst>
              <a:ext uri="{FF2B5EF4-FFF2-40B4-BE49-F238E27FC236}">
                <a16:creationId xmlns:a16="http://schemas.microsoft.com/office/drawing/2014/main" id="{9158AFCF-04DC-E126-F5B2-67BB39B107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146" y="4926123"/>
            <a:ext cx="448418" cy="448418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395D667E-DA06-AD99-E631-CF829D791B3A}"/>
              </a:ext>
            </a:extLst>
          </p:cNvPr>
          <p:cNvSpPr/>
          <p:nvPr/>
        </p:nvSpPr>
        <p:spPr>
          <a:xfrm>
            <a:off x="1103172" y="5307445"/>
            <a:ext cx="415901" cy="417947"/>
          </a:xfrm>
          <a:prstGeom prst="ellipse">
            <a:avLst/>
          </a:prstGeom>
          <a:solidFill>
            <a:srgbClr val="CC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2" name="Grafik 21" descr="Benutzer Silhouette">
            <a:extLst>
              <a:ext uri="{FF2B5EF4-FFF2-40B4-BE49-F238E27FC236}">
                <a16:creationId xmlns:a16="http://schemas.microsoft.com/office/drawing/2014/main" id="{A7144458-1363-3922-BECD-1B95295554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5005" y="5052934"/>
            <a:ext cx="448418" cy="448418"/>
          </a:xfrm>
          <a:prstGeom prst="rect">
            <a:avLst/>
          </a:prstGeom>
        </p:spPr>
      </p:pic>
      <p:pic>
        <p:nvPicPr>
          <p:cNvPr id="23" name="Grafik 22" descr="Benutzer Silhouette">
            <a:extLst>
              <a:ext uri="{FF2B5EF4-FFF2-40B4-BE49-F238E27FC236}">
                <a16:creationId xmlns:a16="http://schemas.microsoft.com/office/drawing/2014/main" id="{CA71074A-41EB-D16F-DC45-CB263020E0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95982" y="5429186"/>
            <a:ext cx="448418" cy="448418"/>
          </a:xfrm>
          <a:prstGeom prst="rect">
            <a:avLst/>
          </a:prstGeom>
        </p:spPr>
      </p:pic>
      <p:pic>
        <p:nvPicPr>
          <p:cNvPr id="24" name="Grafik 23" descr="Benutzer Silhouette">
            <a:extLst>
              <a:ext uri="{FF2B5EF4-FFF2-40B4-BE49-F238E27FC236}">
                <a16:creationId xmlns:a16="http://schemas.microsoft.com/office/drawing/2014/main" id="{0040D457-71CB-AE82-5B64-7878E6A010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8322" y="5219913"/>
            <a:ext cx="448418" cy="448418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77A2203B-732A-DD2D-2FF4-4BFAFD5D0F7C}"/>
              </a:ext>
            </a:extLst>
          </p:cNvPr>
          <p:cNvSpPr txBox="1"/>
          <p:nvPr/>
        </p:nvSpPr>
        <p:spPr>
          <a:xfrm>
            <a:off x="2121418" y="4014982"/>
            <a:ext cx="2801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Gruppe 3: Mobilität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F4C2DEF-F745-B7F1-7795-AE6A5A30FE19}"/>
              </a:ext>
            </a:extLst>
          </p:cNvPr>
          <p:cNvSpPr txBox="1"/>
          <p:nvPr/>
        </p:nvSpPr>
        <p:spPr>
          <a:xfrm>
            <a:off x="2118397" y="5277143"/>
            <a:ext cx="4379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Gruppe 4: Persönlicher Konsum</a:t>
            </a:r>
          </a:p>
        </p:txBody>
      </p:sp>
      <p:pic>
        <p:nvPicPr>
          <p:cNvPr id="28" name="Grafik 27" descr="Benutzer Silhouette">
            <a:extLst>
              <a:ext uri="{FF2B5EF4-FFF2-40B4-BE49-F238E27FC236}">
                <a16:creationId xmlns:a16="http://schemas.microsoft.com/office/drawing/2014/main" id="{BF32D92A-B406-D688-9CB4-2E4FF18401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476" y="3790773"/>
            <a:ext cx="448418" cy="448418"/>
          </a:xfrm>
          <a:prstGeom prst="rect">
            <a:avLst/>
          </a:prstGeom>
        </p:spPr>
      </p:pic>
      <p:sp>
        <p:nvSpPr>
          <p:cNvPr id="29" name="Ellipse 28">
            <a:extLst>
              <a:ext uri="{FF2B5EF4-FFF2-40B4-BE49-F238E27FC236}">
                <a16:creationId xmlns:a16="http://schemas.microsoft.com/office/drawing/2014/main" id="{1DA59762-CC7B-5F14-31E0-EB0CB0DA6C1B}"/>
              </a:ext>
            </a:extLst>
          </p:cNvPr>
          <p:cNvSpPr/>
          <p:nvPr/>
        </p:nvSpPr>
        <p:spPr>
          <a:xfrm>
            <a:off x="1125502" y="4172095"/>
            <a:ext cx="415901" cy="417947"/>
          </a:xfrm>
          <a:prstGeom prst="ellipse">
            <a:avLst/>
          </a:prstGeom>
          <a:solidFill>
            <a:srgbClr val="4EB0C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30" name="Grafik 29" descr="Benutzer Silhouette">
            <a:extLst>
              <a:ext uri="{FF2B5EF4-FFF2-40B4-BE49-F238E27FC236}">
                <a16:creationId xmlns:a16="http://schemas.microsoft.com/office/drawing/2014/main" id="{9A225D09-C518-A946-2BA9-063FC4B9C7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7335" y="3917584"/>
            <a:ext cx="448418" cy="448418"/>
          </a:xfrm>
          <a:prstGeom prst="rect">
            <a:avLst/>
          </a:prstGeom>
        </p:spPr>
      </p:pic>
      <p:pic>
        <p:nvPicPr>
          <p:cNvPr id="31" name="Grafik 30" descr="Benutzer Silhouette">
            <a:extLst>
              <a:ext uri="{FF2B5EF4-FFF2-40B4-BE49-F238E27FC236}">
                <a16:creationId xmlns:a16="http://schemas.microsoft.com/office/drawing/2014/main" id="{A9AEE4A3-B5E6-7089-F928-5042FF230B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8312" y="4293836"/>
            <a:ext cx="448418" cy="448418"/>
          </a:xfrm>
          <a:prstGeom prst="rect">
            <a:avLst/>
          </a:prstGeom>
        </p:spPr>
      </p:pic>
      <p:pic>
        <p:nvPicPr>
          <p:cNvPr id="32" name="Grafik 31" descr="Benutzer Silhouette">
            <a:extLst>
              <a:ext uri="{FF2B5EF4-FFF2-40B4-BE49-F238E27FC236}">
                <a16:creationId xmlns:a16="http://schemas.microsoft.com/office/drawing/2014/main" id="{A0FF932C-4C06-0A2F-E124-93B7B6583E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652" y="4084563"/>
            <a:ext cx="448418" cy="448418"/>
          </a:xfrm>
          <a:prstGeom prst="rect">
            <a:avLst/>
          </a:prstGeom>
        </p:spPr>
      </p:pic>
      <p:pic>
        <p:nvPicPr>
          <p:cNvPr id="3" name="Grafik 2" descr="Benutzer Silhouette">
            <a:extLst>
              <a:ext uri="{FF2B5EF4-FFF2-40B4-BE49-F238E27FC236}">
                <a16:creationId xmlns:a16="http://schemas.microsoft.com/office/drawing/2014/main" id="{63879ED1-8F7B-800B-3AAB-DF68884E9B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061" y="1999200"/>
            <a:ext cx="448418" cy="448418"/>
          </a:xfrm>
          <a:prstGeom prst="rect">
            <a:avLst/>
          </a:prstGeom>
        </p:spPr>
      </p:pic>
      <p:pic>
        <p:nvPicPr>
          <p:cNvPr id="38" name="Grafik 37" descr="Benutzer Silhouette">
            <a:extLst>
              <a:ext uri="{FF2B5EF4-FFF2-40B4-BE49-F238E27FC236}">
                <a16:creationId xmlns:a16="http://schemas.microsoft.com/office/drawing/2014/main" id="{0DD97D4D-5F65-F228-B57C-17FD9D045F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449" y="3118315"/>
            <a:ext cx="448418" cy="448418"/>
          </a:xfrm>
          <a:prstGeom prst="rect">
            <a:avLst/>
          </a:prstGeom>
        </p:spPr>
      </p:pic>
      <p:pic>
        <p:nvPicPr>
          <p:cNvPr id="39" name="Grafik 38" descr="Benutzer Silhouette">
            <a:extLst>
              <a:ext uri="{FF2B5EF4-FFF2-40B4-BE49-F238E27FC236}">
                <a16:creationId xmlns:a16="http://schemas.microsoft.com/office/drawing/2014/main" id="{B1419661-648F-7FD4-69CB-D08AC9D1DC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647" y="4373420"/>
            <a:ext cx="448418" cy="448418"/>
          </a:xfrm>
          <a:prstGeom prst="rect">
            <a:avLst/>
          </a:prstGeom>
        </p:spPr>
      </p:pic>
      <p:pic>
        <p:nvPicPr>
          <p:cNvPr id="40" name="Grafik 39" descr="Benutzer Silhouette">
            <a:extLst>
              <a:ext uri="{FF2B5EF4-FFF2-40B4-BE49-F238E27FC236}">
                <a16:creationId xmlns:a16="http://schemas.microsoft.com/office/drawing/2014/main" id="{5F12C42F-1930-9E92-A81F-E241040AB8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672" y="5501183"/>
            <a:ext cx="448418" cy="44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12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E5E3F2-CFA9-4F09-B46C-CD02C3012E62}">
  <ds:schemaRefs>
    <ds:schemaRef ds:uri="http://schemas.microsoft.com/office/2006/metadata/properties"/>
    <ds:schemaRef ds:uri="http://schemas.microsoft.com/office/infopath/2007/PartnerControls"/>
    <ds:schemaRef ds:uri="f799415d-695a-4815-bd71-e216a568b99c"/>
    <ds:schemaRef ds:uri="698a1803-52f3-4d4f-bff9-093c0d5dc281"/>
  </ds:schemaRefs>
</ds:datastoreItem>
</file>

<file path=customXml/itemProps2.xml><?xml version="1.0" encoding="utf-8"?>
<ds:datastoreItem xmlns:ds="http://schemas.openxmlformats.org/officeDocument/2006/customXml" ds:itemID="{E2C6E214-66D9-4291-9734-586F47A5C2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A096E9-35DD-4D25-A1AF-D98BCB7117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9415d-695a-4815-bd71-e216a568b99c"/>
    <ds:schemaRef ds:uri="698a1803-52f3-4d4f-bff9-093c0d5dc2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Breitbild</PresentationFormat>
  <Paragraphs>18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Lernstrecke 1: Umgang mit Geld</vt:lpstr>
      <vt:lpstr>Konsumbereiche</vt:lpstr>
      <vt:lpstr>Gruppeneinteilung: Interviews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2024-07-08T09:13:06Z</dcterms:created>
  <dcterms:modified xsi:type="dcterms:W3CDTF">2026-08-10T17:13:24Z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0x010100595324AF558A4644A44B7A3BBA3F768F</vt:lpwstr>
  </property>
</Properties>
</file>