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4"/>
  </p:sldMasterIdLst>
  <p:notesMasterIdLst>
    <p:notesMasterId r:id="rId8"/>
  </p:notesMasterIdLst>
  <p:handoutMasterIdLst>
    <p:handoutMasterId r:id="rId9"/>
  </p:handoutMasterIdLst>
  <p:sldIdLst>
    <p:sldId id="256" r:id="rId5"/>
    <p:sldId id="317" r:id="rId6"/>
    <p:sldId id="318" r:id="rId7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100"/>
    <a:srgbClr val="1096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37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3" d="100"/>
          <a:sy n="73" d="100"/>
        </p:scale>
        <p:origin x="2694" y="27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>
            <a:extLst>
              <a:ext uri="{FF2B5EF4-FFF2-40B4-BE49-F238E27FC236}">
                <a16:creationId xmlns:a16="http://schemas.microsoft.com/office/drawing/2014/main" id="{3E6AEF9C-658A-913C-9738-B4CBA6E51D0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DBE4259D-5FF8-21D6-AA34-3AC91444636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0E7F32-1E2C-4E53-8182-5538962F12C5}" type="datetimeFigureOut">
              <a:rPr lang="de-AT" smtClean="0"/>
              <a:t>01.09.2026</a:t>
            </a:fld>
            <a:endParaRPr lang="de-AT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AAE8756-03FE-B489-7842-4CD0D9E7879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51AEDEDC-30EC-45EA-E4CF-677C3B8E03F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9089D9-9695-4731-8F20-C43BF1C68EE8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5306526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ACE6F3-B57E-443A-A8DA-6C2C80B6CC27}" type="datetimeFigureOut">
              <a:rPr lang="de-AT" smtClean="0"/>
              <a:t>01.09.2026</a:t>
            </a:fld>
            <a:endParaRPr lang="de-AT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AT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67A2DD-559C-4957-BFD1-D1F3EC90246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4202504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3464ABD-7F6F-CB5C-BB82-49BD8AC5B9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417379"/>
            <a:ext cx="9144000" cy="1092584"/>
          </a:xfrm>
        </p:spPr>
        <p:txBody>
          <a:bodyPr anchor="b">
            <a:normAutofit/>
          </a:bodyPr>
          <a:lstStyle>
            <a:lvl1pPr algn="ctr">
              <a:defRPr sz="5400"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Mastertitelformat bearbeiten</a:t>
            </a:r>
            <a:endParaRPr lang="de-AT" dirty="0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7189A1FF-69B3-5ED1-F08E-06B48DAD68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Master-Untertitelformat bearbeiten</a:t>
            </a:r>
            <a:endParaRPr lang="de-AT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ED2F7CC-F5E0-9E58-F49E-0CD0DC1114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2AFC8-71AF-4FA8-81EA-9CC1D8591C18}" type="datetime1">
              <a:rPr lang="de-AT" smtClean="0"/>
              <a:t>01.09.2026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9FC7B56-405B-CEC6-5F70-96042FC7A9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932A690-45BC-2082-EF1E-F00BF76E38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3FFEC-42AF-4C5F-8FEB-D69D9B6A7C04}" type="slidenum">
              <a:rPr lang="de-AT" smtClean="0"/>
              <a:t>‹Nr.›</a:t>
            </a:fld>
            <a:endParaRPr lang="de-AT"/>
          </a:p>
        </p:txBody>
      </p:sp>
      <p:pic>
        <p:nvPicPr>
          <p:cNvPr id="7" name="Grafik 6" descr="Ein Bild, das Grafiken, Schrift, Grafikdesign, Text enthält.&#10;&#10;Automatisch generierte Beschreibung">
            <a:extLst>
              <a:ext uri="{FF2B5EF4-FFF2-40B4-BE49-F238E27FC236}">
                <a16:creationId xmlns:a16="http://schemas.microsoft.com/office/drawing/2014/main" id="{A980B4CC-8D7F-A554-4EC3-2DE1719F4FA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 bwMode="auto">
          <a:xfrm>
            <a:off x="7376160" y="1825625"/>
            <a:ext cx="1234440" cy="706755"/>
          </a:xfrm>
          <a:prstGeom prst="rect">
            <a:avLst/>
          </a:prstGeom>
        </p:spPr>
      </p:pic>
      <p:pic>
        <p:nvPicPr>
          <p:cNvPr id="8" name="Grafik 7" descr="Ein Bild, das Text, Schrift, Screenshot, weiß enthält.&#10;&#10;Automatisch generierte Beschreibung">
            <a:extLst>
              <a:ext uri="{FF2B5EF4-FFF2-40B4-BE49-F238E27FC236}">
                <a16:creationId xmlns:a16="http://schemas.microsoft.com/office/drawing/2014/main" id="{82BC6F5F-CAC9-79C0-6347-07C26E38183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2028825"/>
            <a:ext cx="3634740" cy="5111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584017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BA9223D-CB3E-BEA4-08F0-FB556A9E06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1009651"/>
          </a:xfrm>
        </p:spPr>
        <p:txBody>
          <a:bodyPr/>
          <a:lstStyle>
            <a:lvl1pPr>
              <a:defRPr>
                <a:solidFill>
                  <a:srgbClr val="1096B6"/>
                </a:solidFill>
              </a:defRPr>
            </a:lvl1pPr>
          </a:lstStyle>
          <a:p>
            <a:r>
              <a:rPr lang="de-DE" dirty="0"/>
              <a:t>Mastertitelformat bearbeiten</a:t>
            </a:r>
            <a:endParaRPr lang="de-A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DC1F9A8B-94A7-632E-1EA3-65E85F45FE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AT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9B483B5-19CD-7CF0-9C19-E3D408D282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2C201-6C60-4773-9E8B-B829119F319A}" type="datetime1">
              <a:rPr lang="de-AT" smtClean="0"/>
              <a:t>01.09.2026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A2D298C-0C2A-61AA-F6B4-9DAB62177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F03FFE4-FEFC-3AFF-B232-62D883E025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AT" dirty="0"/>
              <a:t>Folie </a:t>
            </a:r>
            <a:fld id="{4C23FFEC-42AF-4C5F-8FEB-D69D9B6A7C04}" type="slidenum">
              <a:rPr lang="de-AT" smtClean="0"/>
              <a:pPr/>
              <a:t>‹Nr.›</a:t>
            </a:fld>
            <a:endParaRPr lang="de-AT" dirty="0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3E52D445-B16A-DC23-1E19-5E8840CF712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9" y="50705"/>
            <a:ext cx="12192000" cy="630544"/>
          </a:xfrm>
          <a:prstGeom prst="rect">
            <a:avLst/>
          </a:prstGeom>
        </p:spPr>
      </p:pic>
      <p:cxnSp>
        <p:nvCxnSpPr>
          <p:cNvPr id="10" name="Gerader Verbinder 9">
            <a:extLst>
              <a:ext uri="{FF2B5EF4-FFF2-40B4-BE49-F238E27FC236}">
                <a16:creationId xmlns:a16="http://schemas.microsoft.com/office/drawing/2014/main" id="{F1985109-0A2E-F212-F0F2-07023400DE4F}"/>
              </a:ext>
            </a:extLst>
          </p:cNvPr>
          <p:cNvCxnSpPr>
            <a:cxnSpLocks/>
          </p:cNvCxnSpPr>
          <p:nvPr userDrawn="1"/>
        </p:nvCxnSpPr>
        <p:spPr>
          <a:xfrm>
            <a:off x="79513" y="6356350"/>
            <a:ext cx="12016409" cy="0"/>
          </a:xfrm>
          <a:prstGeom prst="line">
            <a:avLst/>
          </a:prstGeom>
          <a:ln w="12700">
            <a:solidFill>
              <a:srgbClr val="1096B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20849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CD9C815-B4AA-44AC-D907-ABBDCC44A4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774AF07-8386-1579-5C88-E48076DCB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F859A44-2F25-E5DE-75BF-8B83340C4E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0FBB4-2693-4AEC-8D3A-B96C8CEF2613}" type="datetime1">
              <a:rPr lang="de-AT" smtClean="0"/>
              <a:t>01.09.2026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8B55C9F-4A01-92CC-ACA3-8F09A88DD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1E4F155-3138-5774-87EF-18846B50C6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3FFEC-42AF-4C5F-8FEB-D69D9B6A7C0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788687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8F35FB1-8054-049B-4A4B-F3A97A139C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F9F1288-06B3-FCEC-DECD-430E296222D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40993D54-8D56-C8D3-BED2-C737DFFC49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86F9C42F-658D-1E47-D056-C49F693C17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A2DF-D5AA-403F-88F0-92CBBEE81278}" type="datetime1">
              <a:rPr lang="de-AT" smtClean="0"/>
              <a:t>01.09.2026</a:t>
            </a:fld>
            <a:endParaRPr lang="de-AT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1A1C0140-32AE-F47B-9A46-05260C92C3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DABDA0A-DF7D-D0A1-2A9D-32DB6F8FB5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3FFEC-42AF-4C5F-8FEB-D69D9B6A7C0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384070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F741E12-E963-7B45-FE6B-5384FBF84D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76B6FB0A-DDE3-4649-1764-48A0C065F6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639A23F1-5D17-F4E5-36F2-EAA49679F8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08DF235-FAE9-6FCB-C2D0-698E760908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88B32B09-5D1B-011A-A223-6659FC9AAB0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6AA65B16-A26E-CAD0-FF72-05B157D4A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D1250-63A7-4381-833C-4FBE381FC9FB}" type="datetime1">
              <a:rPr lang="de-AT" smtClean="0"/>
              <a:t>01.09.2026</a:t>
            </a:fld>
            <a:endParaRPr lang="de-AT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83C70F9C-38A9-2459-CBF3-120EB37439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9C327E51-B105-183D-C9AF-A431D4195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3FFEC-42AF-4C5F-8FEB-D69D9B6A7C0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4028046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4BE04AD-9C81-F30B-17F9-0DF668C0A3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76D61C28-73F4-4E15-FD2D-19C6760BF3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B09A9-2E27-4799-B323-A66541FEF0C0}" type="datetime1">
              <a:rPr lang="de-AT" smtClean="0"/>
              <a:t>01.09.2026</a:t>
            </a:fld>
            <a:endParaRPr lang="de-AT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A4AD59C0-2464-A704-CB57-A5FEFCBDE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FD387A09-A537-8DA8-6B60-6694687DC8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3FFEC-42AF-4C5F-8FEB-D69D9B6A7C0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2500134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D3773ED8-578A-EAF3-1031-2E9629BBEA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CB653-35AB-42A8-820C-A4395AEC0D50}" type="datetime1">
              <a:rPr lang="de-AT" smtClean="0"/>
              <a:t>01.09.2026</a:t>
            </a:fld>
            <a:endParaRPr lang="de-AT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21E32D6F-3340-3CE3-4C95-55B977A147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9E2DD9E9-541E-8FB3-152C-100D02767D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3FFEC-42AF-4C5F-8FEB-D69D9B6A7C0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761099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D1A0621-764F-1889-A6F4-7D04F73314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13B9605-035F-56BC-2A55-89BFBD8EF0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F67CC33-AD4A-9E80-BC98-5B8ABF45F4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D16A415-0A15-1A1F-B96E-389707D94F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10289-1E52-431D-BAF2-45A2C1CF2F63}" type="datetime1">
              <a:rPr lang="de-AT" smtClean="0"/>
              <a:t>01.09.2026</a:t>
            </a:fld>
            <a:endParaRPr lang="de-AT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31294D9-0629-385E-285C-3550C9BC4F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A4398957-8C79-CDCF-0BCE-0818B90AC8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3FFEC-42AF-4C5F-8FEB-D69D9B6A7C0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4606490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7B1DEE8-1121-5CB2-3A1A-18529DE2C3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502AEAFB-3281-60F1-BCC8-C314C5B4EB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AT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FEF4F349-8F68-20E1-1E15-FC09987338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EB140D7-7BC1-AEF8-976B-C806D0058B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A0B00-6C18-4671-9DC0-E76C9C59F4EF}" type="datetime1">
              <a:rPr lang="de-AT" smtClean="0"/>
              <a:t>01.09.2026</a:t>
            </a:fld>
            <a:endParaRPr lang="de-AT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4780B8D4-96F7-5982-5619-EDBF54C9C5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E0A3988-3A38-4E5D-492A-0403484F5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3FFEC-42AF-4C5F-8FEB-D69D9B6A7C0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3771804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3D86DB4-0146-BA32-3C81-CDB6ADA9FA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14BEE132-D228-1F40-F945-92639918ED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906F0E2-28DC-65DB-7031-A193A7A0B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EDD10-9B23-4350-97BC-2C1CFC0D54F1}" type="datetime1">
              <a:rPr lang="de-AT" smtClean="0"/>
              <a:t>01.09.2026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211969DB-A210-3A73-0122-1A770E75C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D2B2BE5-2AEB-18E8-F087-0D5DB9EF2F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3FFEC-42AF-4C5F-8FEB-D69D9B6A7C0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7977041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C4134C2F-843F-23F2-08C1-039F13C301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A46345AD-93B7-8C08-BE3B-A1F20C3FDF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46DAA41-1689-7BA6-EF63-0E2175A708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01F8-98D9-4D95-8348-CD17CB4A3F68}" type="datetime1">
              <a:rPr lang="de-AT" smtClean="0"/>
              <a:t>01.09.2026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394FEF3-53C3-5730-AFDF-DEBCBF593A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3F285EF-1D57-311D-8577-6A9F133B9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3FFEC-42AF-4C5F-8FEB-D69D9B6A7C0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7227042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A81CE185-5458-C32E-F998-3C23CB000B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BC9889F1-8313-4686-9FC8-C59AEB8C1D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833E04D-BF2D-0644-EDBB-869B64538C4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9D1594-A142-473C-8999-B68A3E6D610E}" type="datetime1">
              <a:rPr lang="de-AT" smtClean="0"/>
              <a:t>01.09.2026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D313F64-D68B-6A33-94F2-1FA989C397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926A613-7E35-9D31-D730-23A8C3B37B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23FFEC-42AF-4C5F-8FEB-D69D9B6A7C0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180349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C697CEF-5D78-3E43-978C-073D2115F5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AT" dirty="0"/>
              <a:t>Arbeitsleben gestalten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37111E99-03BD-708F-D1DE-97A79C2DC80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AT" dirty="0" err="1"/>
              <a:t>Good</a:t>
            </a:r>
            <a:r>
              <a:rPr lang="de-AT" dirty="0"/>
              <a:t> News</a:t>
            </a:r>
          </a:p>
        </p:txBody>
      </p:sp>
    </p:spTree>
    <p:extLst>
      <p:ext uri="{BB962C8B-B14F-4D97-AF65-F5344CB8AC3E}">
        <p14:creationId xmlns:p14="http://schemas.microsoft.com/office/powerpoint/2010/main" val="30660536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>
            <a:extLst>
              <a:ext uri="{FF2B5EF4-FFF2-40B4-BE49-F238E27FC236}">
                <a16:creationId xmlns:a16="http://schemas.microsoft.com/office/drawing/2014/main" id="{3B99FEBF-74CF-76A0-F46D-3F15CE2C1B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Mögliche Darstellung eines </a:t>
            </a:r>
            <a:r>
              <a:rPr lang="de-AT" dirty="0" err="1"/>
              <a:t>Padlets</a:t>
            </a:r>
            <a:endParaRPr lang="de-AT" dirty="0"/>
          </a:p>
        </p:txBody>
      </p:sp>
      <p:pic>
        <p:nvPicPr>
          <p:cNvPr id="1026" name="Picture 2" descr="Logo und Pressefotos | Zotter Schokolade">
            <a:extLst>
              <a:ext uri="{FF2B5EF4-FFF2-40B4-BE49-F238E27FC236}">
                <a16:creationId xmlns:a16="http://schemas.microsoft.com/office/drawing/2014/main" id="{433FED37-8046-2474-900E-312C176D4D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3249" y="3295060"/>
            <a:ext cx="4185501" cy="915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hteck: abgerundete Ecken 12">
            <a:extLst>
              <a:ext uri="{FF2B5EF4-FFF2-40B4-BE49-F238E27FC236}">
                <a16:creationId xmlns:a16="http://schemas.microsoft.com/office/drawing/2014/main" id="{A9921840-E018-F488-6B23-83B6F1ADA8DC}"/>
              </a:ext>
            </a:extLst>
          </p:cNvPr>
          <p:cNvSpPr/>
          <p:nvPr/>
        </p:nvSpPr>
        <p:spPr>
          <a:xfrm>
            <a:off x="3789575" y="3000643"/>
            <a:ext cx="4628561" cy="1495943"/>
          </a:xfrm>
          <a:prstGeom prst="roundRect">
            <a:avLst/>
          </a:prstGeom>
          <a:noFill/>
          <a:ln w="28575">
            <a:solidFill>
              <a:srgbClr val="FFD1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cxnSp>
        <p:nvCxnSpPr>
          <p:cNvPr id="19" name="Gerader Verbinder 18">
            <a:extLst>
              <a:ext uri="{FF2B5EF4-FFF2-40B4-BE49-F238E27FC236}">
                <a16:creationId xmlns:a16="http://schemas.microsoft.com/office/drawing/2014/main" id="{E0452719-1DEC-8E03-F494-BFA7EF7F8738}"/>
              </a:ext>
            </a:extLst>
          </p:cNvPr>
          <p:cNvCxnSpPr/>
          <p:nvPr/>
        </p:nvCxnSpPr>
        <p:spPr>
          <a:xfrm flipH="1" flipV="1">
            <a:off x="1513490" y="2451538"/>
            <a:ext cx="2276085" cy="84352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Gerader Verbinder 20">
            <a:extLst>
              <a:ext uri="{FF2B5EF4-FFF2-40B4-BE49-F238E27FC236}">
                <a16:creationId xmlns:a16="http://schemas.microsoft.com/office/drawing/2014/main" id="{F6921B4E-4317-297C-B6EA-14182FBC81AA}"/>
              </a:ext>
            </a:extLst>
          </p:cNvPr>
          <p:cNvCxnSpPr/>
          <p:nvPr/>
        </p:nvCxnSpPr>
        <p:spPr>
          <a:xfrm flipV="1">
            <a:off x="8402424" y="3000643"/>
            <a:ext cx="1309135" cy="36647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Gerader Verbinder 22">
            <a:extLst>
              <a:ext uri="{FF2B5EF4-FFF2-40B4-BE49-F238E27FC236}">
                <a16:creationId xmlns:a16="http://schemas.microsoft.com/office/drawing/2014/main" id="{E2791FA0-63D4-9AE8-6BF7-659FD8584742}"/>
              </a:ext>
            </a:extLst>
          </p:cNvPr>
          <p:cNvCxnSpPr>
            <a:stCxn id="13" idx="2"/>
          </p:cNvCxnSpPr>
          <p:nvPr/>
        </p:nvCxnSpPr>
        <p:spPr>
          <a:xfrm flipH="1">
            <a:off x="5526058" y="4496586"/>
            <a:ext cx="577798" cy="97404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Rechteck: abgerundete Ecken 24">
            <a:extLst>
              <a:ext uri="{FF2B5EF4-FFF2-40B4-BE49-F238E27FC236}">
                <a16:creationId xmlns:a16="http://schemas.microsoft.com/office/drawing/2014/main" id="{90D97CA0-7992-C5E4-FD54-9CFFD5110635}"/>
              </a:ext>
            </a:extLst>
          </p:cNvPr>
          <p:cNvSpPr/>
          <p:nvPr/>
        </p:nvSpPr>
        <p:spPr>
          <a:xfrm>
            <a:off x="439726" y="1786431"/>
            <a:ext cx="2760673" cy="684650"/>
          </a:xfrm>
          <a:prstGeom prst="roundRect">
            <a:avLst/>
          </a:prstGeom>
          <a:noFill/>
          <a:ln w="28575">
            <a:solidFill>
              <a:srgbClr val="FFD1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dirty="0">
                <a:solidFill>
                  <a:schemeClr val="tx1"/>
                </a:solidFill>
              </a:rPr>
              <a:t>Motive für die Unternehmensgründung</a:t>
            </a:r>
          </a:p>
        </p:txBody>
      </p:sp>
      <p:sp>
        <p:nvSpPr>
          <p:cNvPr id="27" name="Rechteck: abgerundete Ecken 26">
            <a:extLst>
              <a:ext uri="{FF2B5EF4-FFF2-40B4-BE49-F238E27FC236}">
                <a16:creationId xmlns:a16="http://schemas.microsoft.com/office/drawing/2014/main" id="{8A12A6F8-DD75-1EFA-2A04-28CFE94D24B8}"/>
              </a:ext>
            </a:extLst>
          </p:cNvPr>
          <p:cNvSpPr/>
          <p:nvPr/>
        </p:nvSpPr>
        <p:spPr>
          <a:xfrm>
            <a:off x="3422037" y="5470634"/>
            <a:ext cx="2760673" cy="684650"/>
          </a:xfrm>
          <a:prstGeom prst="roundRect">
            <a:avLst/>
          </a:prstGeom>
          <a:noFill/>
          <a:ln w="28575">
            <a:solidFill>
              <a:srgbClr val="FFD1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dirty="0">
                <a:solidFill>
                  <a:schemeClr val="tx1"/>
                </a:solidFill>
              </a:rPr>
              <a:t>Eigenschaften von </a:t>
            </a:r>
            <a:r>
              <a:rPr lang="de-AT" dirty="0" err="1">
                <a:solidFill>
                  <a:schemeClr val="tx1"/>
                </a:solidFill>
              </a:rPr>
              <a:t>Entrepreneuer:innen</a:t>
            </a:r>
            <a:endParaRPr lang="de-AT" dirty="0">
              <a:solidFill>
                <a:schemeClr val="tx1"/>
              </a:solidFill>
            </a:endParaRPr>
          </a:p>
        </p:txBody>
      </p:sp>
      <p:sp>
        <p:nvSpPr>
          <p:cNvPr id="28" name="Rechteck: abgerundete Ecken 27">
            <a:extLst>
              <a:ext uri="{FF2B5EF4-FFF2-40B4-BE49-F238E27FC236}">
                <a16:creationId xmlns:a16="http://schemas.microsoft.com/office/drawing/2014/main" id="{3E83B081-5DAA-F194-8126-8A6EA56445AD}"/>
              </a:ext>
            </a:extLst>
          </p:cNvPr>
          <p:cNvSpPr/>
          <p:nvPr/>
        </p:nvSpPr>
        <p:spPr>
          <a:xfrm>
            <a:off x="8769175" y="2315993"/>
            <a:ext cx="2760673" cy="684650"/>
          </a:xfrm>
          <a:prstGeom prst="roundRect">
            <a:avLst/>
          </a:prstGeom>
          <a:noFill/>
          <a:ln w="28575">
            <a:solidFill>
              <a:srgbClr val="FFD1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dirty="0">
                <a:solidFill>
                  <a:schemeClr val="tx1"/>
                </a:solidFill>
              </a:rPr>
              <a:t>Fortbestand von Unternehmen</a:t>
            </a:r>
          </a:p>
        </p:txBody>
      </p:sp>
    </p:spTree>
    <p:extLst>
      <p:ext uri="{BB962C8B-B14F-4D97-AF65-F5344CB8AC3E}">
        <p14:creationId xmlns:p14="http://schemas.microsoft.com/office/powerpoint/2010/main" val="475095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>
            <a:extLst>
              <a:ext uri="{FF2B5EF4-FFF2-40B4-BE49-F238E27FC236}">
                <a16:creationId xmlns:a16="http://schemas.microsoft.com/office/drawing/2014/main" id="{3B99FEBF-74CF-76A0-F46D-3F15CE2C1B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Ausfüllen durch Schüler:innen</a:t>
            </a:r>
          </a:p>
        </p:txBody>
      </p:sp>
      <p:pic>
        <p:nvPicPr>
          <p:cNvPr id="1026" name="Picture 2" descr="Logo und Pressefotos | Zotter Schokolade">
            <a:extLst>
              <a:ext uri="{FF2B5EF4-FFF2-40B4-BE49-F238E27FC236}">
                <a16:creationId xmlns:a16="http://schemas.microsoft.com/office/drawing/2014/main" id="{433FED37-8046-2474-900E-312C176D4D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3249" y="3295060"/>
            <a:ext cx="4185501" cy="915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hteck: abgerundete Ecken 12">
            <a:extLst>
              <a:ext uri="{FF2B5EF4-FFF2-40B4-BE49-F238E27FC236}">
                <a16:creationId xmlns:a16="http://schemas.microsoft.com/office/drawing/2014/main" id="{A9921840-E018-F488-6B23-83B6F1ADA8DC}"/>
              </a:ext>
            </a:extLst>
          </p:cNvPr>
          <p:cNvSpPr/>
          <p:nvPr/>
        </p:nvSpPr>
        <p:spPr>
          <a:xfrm>
            <a:off x="3789575" y="3000643"/>
            <a:ext cx="4628561" cy="1495943"/>
          </a:xfrm>
          <a:prstGeom prst="roundRect">
            <a:avLst/>
          </a:prstGeom>
          <a:noFill/>
          <a:ln w="28575">
            <a:solidFill>
              <a:srgbClr val="FFD1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cxnSp>
        <p:nvCxnSpPr>
          <p:cNvPr id="19" name="Gerader Verbinder 18">
            <a:extLst>
              <a:ext uri="{FF2B5EF4-FFF2-40B4-BE49-F238E27FC236}">
                <a16:creationId xmlns:a16="http://schemas.microsoft.com/office/drawing/2014/main" id="{E0452719-1DEC-8E03-F494-BFA7EF7F8738}"/>
              </a:ext>
            </a:extLst>
          </p:cNvPr>
          <p:cNvCxnSpPr/>
          <p:nvPr/>
        </p:nvCxnSpPr>
        <p:spPr>
          <a:xfrm flipH="1" flipV="1">
            <a:off x="1513490" y="2451538"/>
            <a:ext cx="2276085" cy="84352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Gerader Verbinder 20">
            <a:extLst>
              <a:ext uri="{FF2B5EF4-FFF2-40B4-BE49-F238E27FC236}">
                <a16:creationId xmlns:a16="http://schemas.microsoft.com/office/drawing/2014/main" id="{F6921B4E-4317-297C-B6EA-14182FBC81AA}"/>
              </a:ext>
            </a:extLst>
          </p:cNvPr>
          <p:cNvCxnSpPr/>
          <p:nvPr/>
        </p:nvCxnSpPr>
        <p:spPr>
          <a:xfrm flipV="1">
            <a:off x="8402424" y="3000643"/>
            <a:ext cx="1309135" cy="36647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Gerader Verbinder 22">
            <a:extLst>
              <a:ext uri="{FF2B5EF4-FFF2-40B4-BE49-F238E27FC236}">
                <a16:creationId xmlns:a16="http://schemas.microsoft.com/office/drawing/2014/main" id="{E2791FA0-63D4-9AE8-6BF7-659FD8584742}"/>
              </a:ext>
            </a:extLst>
          </p:cNvPr>
          <p:cNvCxnSpPr>
            <a:stCxn id="13" idx="2"/>
          </p:cNvCxnSpPr>
          <p:nvPr/>
        </p:nvCxnSpPr>
        <p:spPr>
          <a:xfrm flipH="1">
            <a:off x="5526058" y="4496586"/>
            <a:ext cx="577798" cy="97404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Rechteck: abgerundete Ecken 24">
            <a:extLst>
              <a:ext uri="{FF2B5EF4-FFF2-40B4-BE49-F238E27FC236}">
                <a16:creationId xmlns:a16="http://schemas.microsoft.com/office/drawing/2014/main" id="{90D97CA0-7992-C5E4-FD54-9CFFD5110635}"/>
              </a:ext>
            </a:extLst>
          </p:cNvPr>
          <p:cNvSpPr/>
          <p:nvPr/>
        </p:nvSpPr>
        <p:spPr>
          <a:xfrm>
            <a:off x="439726" y="1786431"/>
            <a:ext cx="2760673" cy="684650"/>
          </a:xfrm>
          <a:prstGeom prst="roundRect">
            <a:avLst/>
          </a:prstGeom>
          <a:noFill/>
          <a:ln w="28575">
            <a:solidFill>
              <a:srgbClr val="FFD1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dirty="0">
                <a:solidFill>
                  <a:schemeClr val="tx1"/>
                </a:solidFill>
              </a:rPr>
              <a:t>Motive für die Unternehmensgründung</a:t>
            </a:r>
          </a:p>
        </p:txBody>
      </p:sp>
      <p:sp>
        <p:nvSpPr>
          <p:cNvPr id="27" name="Rechteck: abgerundete Ecken 26">
            <a:extLst>
              <a:ext uri="{FF2B5EF4-FFF2-40B4-BE49-F238E27FC236}">
                <a16:creationId xmlns:a16="http://schemas.microsoft.com/office/drawing/2014/main" id="{8A12A6F8-DD75-1EFA-2A04-28CFE94D24B8}"/>
              </a:ext>
            </a:extLst>
          </p:cNvPr>
          <p:cNvSpPr/>
          <p:nvPr/>
        </p:nvSpPr>
        <p:spPr>
          <a:xfrm>
            <a:off x="3422037" y="5470634"/>
            <a:ext cx="2760673" cy="684650"/>
          </a:xfrm>
          <a:prstGeom prst="roundRect">
            <a:avLst/>
          </a:prstGeom>
          <a:noFill/>
          <a:ln w="28575">
            <a:solidFill>
              <a:srgbClr val="FFD1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dirty="0">
                <a:solidFill>
                  <a:schemeClr val="tx1"/>
                </a:solidFill>
              </a:rPr>
              <a:t>Eigenschaften von </a:t>
            </a:r>
            <a:r>
              <a:rPr lang="de-AT">
                <a:solidFill>
                  <a:schemeClr val="tx1"/>
                </a:solidFill>
              </a:rPr>
              <a:t>Entrepreneur:innen</a:t>
            </a:r>
            <a:endParaRPr lang="de-AT" dirty="0">
              <a:solidFill>
                <a:schemeClr val="tx1"/>
              </a:solidFill>
            </a:endParaRPr>
          </a:p>
        </p:txBody>
      </p:sp>
      <p:sp>
        <p:nvSpPr>
          <p:cNvPr id="28" name="Rechteck: abgerundete Ecken 27">
            <a:extLst>
              <a:ext uri="{FF2B5EF4-FFF2-40B4-BE49-F238E27FC236}">
                <a16:creationId xmlns:a16="http://schemas.microsoft.com/office/drawing/2014/main" id="{3E83B081-5DAA-F194-8126-8A6EA56445AD}"/>
              </a:ext>
            </a:extLst>
          </p:cNvPr>
          <p:cNvSpPr/>
          <p:nvPr/>
        </p:nvSpPr>
        <p:spPr>
          <a:xfrm>
            <a:off x="8769175" y="2315993"/>
            <a:ext cx="2760673" cy="684650"/>
          </a:xfrm>
          <a:prstGeom prst="roundRect">
            <a:avLst/>
          </a:prstGeom>
          <a:noFill/>
          <a:ln w="28575">
            <a:solidFill>
              <a:srgbClr val="FFD1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dirty="0">
                <a:solidFill>
                  <a:schemeClr val="tx1"/>
                </a:solidFill>
              </a:rPr>
              <a:t>Fortbestand von Unternehmen</a:t>
            </a:r>
          </a:p>
        </p:txBody>
      </p:sp>
      <p:sp>
        <p:nvSpPr>
          <p:cNvPr id="2" name="Rechteck: gefaltete Ecke 1">
            <a:extLst>
              <a:ext uri="{FF2B5EF4-FFF2-40B4-BE49-F238E27FC236}">
                <a16:creationId xmlns:a16="http://schemas.microsoft.com/office/drawing/2014/main" id="{BDF02321-B313-4C14-930E-A04FE2BB2D96}"/>
              </a:ext>
            </a:extLst>
          </p:cNvPr>
          <p:cNvSpPr/>
          <p:nvPr/>
        </p:nvSpPr>
        <p:spPr>
          <a:xfrm>
            <a:off x="866684" y="2639607"/>
            <a:ext cx="1079938" cy="993162"/>
          </a:xfrm>
          <a:prstGeom prst="foldedCorner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15000"/>
              </a:lnSpc>
              <a:spcAft>
                <a:spcPts val="600"/>
              </a:spcAft>
            </a:pPr>
            <a:r>
              <a:rPr lang="de-AT" sz="8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w Cen MT" panose="020B0602020104020603" pitchFamily="34" charset="0"/>
                <a:cs typeface="Arial" panose="020B0604020202020204" pitchFamily="34" charset="0"/>
              </a:rPr>
              <a:t>Selbstbestimmung</a:t>
            </a:r>
            <a:r>
              <a:rPr lang="de-AT" sz="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w Cen MT" panose="020B0602020104020603" pitchFamily="34" charset="0"/>
                <a:cs typeface="Arial" panose="020B0604020202020204" pitchFamily="34" charset="0"/>
              </a:rPr>
              <a:t>: nicht den Hof der Eltern übernehmen, trotzdem zum Arbeiten im Waldviertel bleiben</a:t>
            </a:r>
          </a:p>
        </p:txBody>
      </p:sp>
      <p:sp>
        <p:nvSpPr>
          <p:cNvPr id="3" name="Rechteck: gefaltete Ecke 2">
            <a:extLst>
              <a:ext uri="{FF2B5EF4-FFF2-40B4-BE49-F238E27FC236}">
                <a16:creationId xmlns:a16="http://schemas.microsoft.com/office/drawing/2014/main" id="{21F56774-7FCF-48B8-05C2-8EA57EDCCC7E}"/>
              </a:ext>
            </a:extLst>
          </p:cNvPr>
          <p:cNvSpPr/>
          <p:nvPr/>
        </p:nvSpPr>
        <p:spPr>
          <a:xfrm>
            <a:off x="3463279" y="1552903"/>
            <a:ext cx="1282141" cy="1255133"/>
          </a:xfrm>
          <a:prstGeom prst="foldedCorner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15000"/>
              </a:lnSpc>
              <a:spcAft>
                <a:spcPts val="600"/>
              </a:spcAft>
            </a:pPr>
            <a:r>
              <a:rPr lang="de-AT" sz="8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w Cen MT" panose="020B0602020104020603" pitchFamily="34" charset="0"/>
                <a:cs typeface="Arial" panose="020B0604020202020204" pitchFamily="34" charset="0"/>
              </a:rPr>
              <a:t>Interesse/Hobby: </a:t>
            </a:r>
            <a:r>
              <a:rPr lang="de-AT" sz="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w Cen MT" panose="020B0602020104020603" pitchFamily="34" charset="0"/>
                <a:cs typeface="Arial" panose="020B0604020202020204" pitchFamily="34" charset="0"/>
              </a:rPr>
              <a:t>Interesse an der Schokolade, dem Anbau und der Förderung der Zusammenarbeit mit Kakaobauern und -bäuerinnen weltweit</a:t>
            </a:r>
          </a:p>
        </p:txBody>
      </p:sp>
      <p:sp>
        <p:nvSpPr>
          <p:cNvPr id="4" name="Rechteck: gefaltete Ecke 3">
            <a:extLst>
              <a:ext uri="{FF2B5EF4-FFF2-40B4-BE49-F238E27FC236}">
                <a16:creationId xmlns:a16="http://schemas.microsoft.com/office/drawing/2014/main" id="{BA52E455-2099-4FD6-CEAF-EBFA2A50ED2D}"/>
              </a:ext>
            </a:extLst>
          </p:cNvPr>
          <p:cNvSpPr/>
          <p:nvPr/>
        </p:nvSpPr>
        <p:spPr>
          <a:xfrm>
            <a:off x="6398833" y="5527717"/>
            <a:ext cx="1282141" cy="1255133"/>
          </a:xfrm>
          <a:prstGeom prst="foldedCorner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15000"/>
              </a:lnSpc>
              <a:spcAft>
                <a:spcPts val="600"/>
              </a:spcAft>
            </a:pPr>
            <a:r>
              <a:rPr lang="de-AT" sz="8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w Cen MT" panose="020B0602020104020603" pitchFamily="34" charset="0"/>
                <a:cs typeface="Arial" panose="020B0604020202020204" pitchFamily="34" charset="0"/>
              </a:rPr>
              <a:t>Kreativität: </a:t>
            </a:r>
            <a:r>
              <a:rPr lang="de-AT" sz="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w Cen MT" panose="020B0602020104020603" pitchFamily="34" charset="0"/>
                <a:cs typeface="Arial" panose="020B0604020202020204" pitchFamily="34" charset="0"/>
              </a:rPr>
              <a:t>Zeigt sich in seinen innovativen Produkten, aber auch Produktnamen und  -beschreibungen z.B. Die funny Torte</a:t>
            </a:r>
          </a:p>
        </p:txBody>
      </p:sp>
      <p:sp>
        <p:nvSpPr>
          <p:cNvPr id="5" name="Rechteck: gefaltete Ecke 4">
            <a:extLst>
              <a:ext uri="{FF2B5EF4-FFF2-40B4-BE49-F238E27FC236}">
                <a16:creationId xmlns:a16="http://schemas.microsoft.com/office/drawing/2014/main" id="{281A8D29-1B54-08D2-F555-7E85903CA4E7}"/>
              </a:ext>
            </a:extLst>
          </p:cNvPr>
          <p:cNvSpPr/>
          <p:nvPr/>
        </p:nvSpPr>
        <p:spPr>
          <a:xfrm>
            <a:off x="2031834" y="4926591"/>
            <a:ext cx="1282141" cy="1255133"/>
          </a:xfrm>
          <a:prstGeom prst="foldedCorner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15000"/>
              </a:lnSpc>
              <a:spcAft>
                <a:spcPts val="600"/>
              </a:spcAft>
            </a:pPr>
            <a:r>
              <a:rPr lang="de-AT" sz="8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w Cen MT" panose="020B0602020104020603" pitchFamily="34" charset="0"/>
                <a:cs typeface="Arial" panose="020B0604020202020204" pitchFamily="34" charset="0"/>
              </a:rPr>
              <a:t>Glaube an sich selbst:</a:t>
            </a:r>
            <a:r>
              <a:rPr lang="de-AT" sz="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w Cen MT" panose="020B0602020104020603" pitchFamily="34" charset="0"/>
                <a:cs typeface="Arial" panose="020B0604020202020204" pitchFamily="34" charset="0"/>
              </a:rPr>
              <a:t> Hat bei der riskanten Idee und trotz Fehlschlägen weiterhin an sich geglaubt</a:t>
            </a:r>
          </a:p>
        </p:txBody>
      </p:sp>
      <p:sp>
        <p:nvSpPr>
          <p:cNvPr id="7" name="Rechteck: gefaltete Ecke 6">
            <a:extLst>
              <a:ext uri="{FF2B5EF4-FFF2-40B4-BE49-F238E27FC236}">
                <a16:creationId xmlns:a16="http://schemas.microsoft.com/office/drawing/2014/main" id="{62FED521-7E71-236E-62E0-185F0EB6A75B}"/>
              </a:ext>
            </a:extLst>
          </p:cNvPr>
          <p:cNvSpPr/>
          <p:nvPr/>
        </p:nvSpPr>
        <p:spPr>
          <a:xfrm>
            <a:off x="9430588" y="3214260"/>
            <a:ext cx="1282141" cy="1255133"/>
          </a:xfrm>
          <a:prstGeom prst="foldedCorner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15000"/>
              </a:lnSpc>
              <a:spcAft>
                <a:spcPts val="600"/>
              </a:spcAft>
            </a:pPr>
            <a:r>
              <a:rPr lang="de-AT" sz="8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w Cen MT" panose="020B0602020104020603" pitchFamily="34" charset="0"/>
                <a:cs typeface="Arial" panose="020B0604020202020204" pitchFamily="34" charset="0"/>
              </a:rPr>
              <a:t>Qualität: </a:t>
            </a:r>
            <a:r>
              <a:rPr lang="de-AT" sz="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w Cen MT" panose="020B0602020104020603" pitchFamily="34" charset="0"/>
                <a:cs typeface="Arial" panose="020B0604020202020204" pitchFamily="34" charset="0"/>
              </a:rPr>
              <a:t>Josef Zotter möchte mit seinem Projekt für qualitative Produkte sorgen</a:t>
            </a:r>
          </a:p>
        </p:txBody>
      </p:sp>
      <p:sp>
        <p:nvSpPr>
          <p:cNvPr id="8" name="Rechteck: gefaltete Ecke 7">
            <a:extLst>
              <a:ext uri="{FF2B5EF4-FFF2-40B4-BE49-F238E27FC236}">
                <a16:creationId xmlns:a16="http://schemas.microsoft.com/office/drawing/2014/main" id="{3388F3B7-EF3B-B7D5-F3C4-B4F2534EB326}"/>
              </a:ext>
            </a:extLst>
          </p:cNvPr>
          <p:cNvSpPr/>
          <p:nvPr/>
        </p:nvSpPr>
        <p:spPr>
          <a:xfrm>
            <a:off x="10475808" y="954051"/>
            <a:ext cx="1282141" cy="1255133"/>
          </a:xfrm>
          <a:prstGeom prst="foldedCorner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15000"/>
              </a:lnSpc>
              <a:spcAft>
                <a:spcPts val="600"/>
              </a:spcAft>
            </a:pPr>
            <a:r>
              <a:rPr lang="de-AT" sz="8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w Cen MT" panose="020B0602020104020603" pitchFamily="34" charset="0"/>
                <a:cs typeface="Arial" panose="020B0604020202020204" pitchFamily="34" charset="0"/>
              </a:rPr>
              <a:t>Innovation: </a:t>
            </a:r>
            <a:r>
              <a:rPr lang="de-AT" sz="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w Cen MT" panose="020B0602020104020603" pitchFamily="34" charset="0"/>
                <a:cs typeface="Arial" panose="020B0604020202020204" pitchFamily="34" charset="0"/>
              </a:rPr>
              <a:t>Die Idee des essbaren Tiergartens ist sehr innovativ und neuartig</a:t>
            </a:r>
          </a:p>
        </p:txBody>
      </p:sp>
    </p:spTree>
    <p:extLst>
      <p:ext uri="{BB962C8B-B14F-4D97-AF65-F5344CB8AC3E}">
        <p14:creationId xmlns:p14="http://schemas.microsoft.com/office/powerpoint/2010/main" val="156985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799415d-695a-4815-bd71-e216a568b99c">
      <Terms xmlns="http://schemas.microsoft.com/office/infopath/2007/PartnerControls"/>
    </lcf76f155ced4ddcb4097134ff3c332f>
    <TaxCatchAll xmlns="698a1803-52f3-4d4f-bff9-093c0d5dc281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595324AF558A4644A44B7A3BBA3F768F" ma:contentTypeVersion="19" ma:contentTypeDescription="Ein neues Dokument erstellen." ma:contentTypeScope="" ma:versionID="b1f9da9653268a9c66370f66508d30b5">
  <xsd:schema xmlns:xsd="http://www.w3.org/2001/XMLSchema" xmlns:xs="http://www.w3.org/2001/XMLSchema" xmlns:p="http://schemas.microsoft.com/office/2006/metadata/properties" xmlns:ns2="f799415d-695a-4815-bd71-e216a568b99c" xmlns:ns3="698a1803-52f3-4d4f-bff9-093c0d5dc281" targetNamespace="http://schemas.microsoft.com/office/2006/metadata/properties" ma:root="true" ma:fieldsID="bab52046698bac61dd4f53ea55bbcdfa" ns2:_="" ns3:_="">
    <xsd:import namespace="f799415d-695a-4815-bd71-e216a568b99c"/>
    <xsd:import namespace="698a1803-52f3-4d4f-bff9-093c0d5dc28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99415d-695a-4815-bd71-e216a568b99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Bildmarkierungen" ma:readOnly="false" ma:fieldId="{5cf76f15-5ced-4ddc-b409-7134ff3c332f}" ma:taxonomyMulti="true" ma:sspId="20fdfe7a-b997-4e3a-99a3-6274e578001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8a1803-52f3-4d4f-bff9-093c0d5dc281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e0198f83-c038-448f-a28e-b8faf4838776}" ma:internalName="TaxCatchAll" ma:showField="CatchAllData" ma:web="698a1803-52f3-4d4f-bff9-093c0d5dc28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27B19F1-8C4B-4BC1-9401-1BBA0ED8235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F49BBCC-923D-4193-9AB6-090C2117F966}">
  <ds:schemaRefs>
    <ds:schemaRef ds:uri="http://purl.org/dc/elements/1.1/"/>
    <ds:schemaRef ds:uri="http://schemas.microsoft.com/office/2006/documentManagement/types"/>
    <ds:schemaRef ds:uri="http://purl.org/dc/dcmitype/"/>
    <ds:schemaRef ds:uri="f799415d-695a-4815-bd71-e216a568b99c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698a1803-52f3-4d4f-bff9-093c0d5dc281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6A071B08-932C-4927-AEF0-8724525627F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799415d-695a-4815-bd71-e216a568b99c"/>
    <ds:schemaRef ds:uri="698a1803-52f3-4d4f-bff9-093c0d5dc28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137</Words>
  <Application>Microsoft Office PowerPoint</Application>
  <PresentationFormat>Breitbild</PresentationFormat>
  <Paragraphs>16</Paragraphs>
  <Slides>3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</vt:lpstr>
      <vt:lpstr>Arbeitsleben gestalten</vt:lpstr>
      <vt:lpstr>Mögliche Darstellung eines Padlets</vt:lpstr>
      <vt:lpstr>Ausfüllen durch Schüler:innen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2024-07-10T06:28:13Z</dcterms:created>
  <dcterms:modified xsi:type="dcterms:W3CDTF">2026-09-01T05:12:52Z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0x010100595324AF558A4644A44B7A3BBA3F768F</vt:lpwstr>
  </property>
</Properties>
</file>