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18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9999FF"/>
    <a:srgbClr val="109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A4E3D-1B29-41AE-9980-8D16A47AFA91}" v="3" dt="2024-07-08T09:13:06.5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69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E6AEF9C-658A-913C-9738-B4CBA6E51D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E4259D-5FF8-21D6-AA34-3AC9144463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E7F32-1E2C-4E53-8182-5538962F12C5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AE8756-03FE-B489-7842-4CD0D9E787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AEDEDC-30EC-45EA-E4CF-677C3B8E0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089D9-9695-4731-8F20-C43BF1C68EE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0652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CE6F3-B57E-443A-A8DA-6C2C80B6CC27}" type="datetimeFigureOut">
              <a:rPr lang="de-AT" smtClean="0"/>
              <a:t>08.07.2024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7A2DD-559C-4957-BFD1-D1F3EC90246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025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40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86DB4-0146-BA32-3C81-CDB6ADA9F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BEE132-D228-1F40-F945-92639918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06F0E2-28DC-65DB-7031-A193A7A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DD10-9B23-4350-97BC-2C1CFC0D54F1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969DB-A210-3A73-0122-1A770E75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B2BE5-2AEB-18E8-F087-0D5DB9EF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770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134C2F-843F-23F2-08C1-039F13C3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6345AD-93B7-8C08-BE3B-A1F20C3F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DAA41-1689-7BA6-EF63-0E2175A70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01F8-98D9-4D95-8348-CD17CB4A3F68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94FEF3-53C3-5730-AFDF-DEBCBF59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F285EF-1D57-311D-8577-6A9F133B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270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1096B6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483B5-19CD-7CF0-9C19-E3D408D2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C201-6C60-4773-9E8B-B829119F319A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D298C-0C2A-61AA-F6B4-9DAB6217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3FFE4-FEFC-3AFF-B232-62D883E0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 dirty="0"/>
              <a:t>Folie </a:t>
            </a:r>
            <a:fld id="{4C23FFEC-42AF-4C5F-8FEB-D69D9B6A7C04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52D445-B16A-DC23-1E19-5E8840CF7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" y="50705"/>
            <a:ext cx="12192000" cy="630544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109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08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9C815-B4AA-44AC-D907-ABBDCC44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74AF07-8386-1579-5C88-E48076DC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59A44-2F25-E5DE-75BF-8B83340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FBB4-2693-4AEC-8D3A-B96C8CEF2613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55C9F-4A01-92CC-ACA3-8F09A88D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E4F155-3138-5774-87EF-18846B50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868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35FB1-8054-049B-4A4B-F3A97A13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F1288-06B3-FCEC-DECD-430E29622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93D54-8D56-C8D3-BED2-C737DFFC4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F9C42F-658D-1E47-D056-C49F693C1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A2DF-D5AA-403F-88F0-92CBBEE81278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1C0140-32AE-F47B-9A46-05260C92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ABDA0A-DF7D-D0A1-2A9D-32DB6F8F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407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1E12-E963-7B45-FE6B-5384FBF8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B6FB0A-DDE3-4649-1764-48A0C065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9A23F1-5D17-F4E5-36F2-EAA49679F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8DF235-FAE9-6FCB-C2D0-698E76090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B32B09-5D1B-011A-A223-6659FC9AA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A65B16-A26E-CAD0-FF72-05B157D4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1250-63A7-4381-833C-4FBE381FC9FB}" type="datetime1">
              <a:rPr lang="de-AT" smtClean="0"/>
              <a:t>08.07.2024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C70F9C-38A9-2459-CBF3-120EB374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327E51-B105-183D-C9AF-A431D419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280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E04AD-9C81-F30B-17F9-0DF668C0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D61C28-73F4-4E15-FD2D-19C6760B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09A9-2E27-4799-B323-A66541FEF0C0}" type="datetime1">
              <a:rPr lang="de-AT" smtClean="0"/>
              <a:t>08.07.2024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AD59C0-2464-A704-CB57-A5FEFCBD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87A09-A537-8DA8-6B60-6694687D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0013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08.07.2024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109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0621-764F-1889-A6F4-7D04F733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B9605-035F-56BC-2A55-89BFBD8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7CC33-AD4A-9E80-BC98-5B8ABF45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6A415-0A15-1A1F-B96E-389707D9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289-1E52-431D-BAF2-45A2C1CF2F63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1294D9-0629-385E-285C-3550C9BC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398957-8C79-CDCF-0BCE-0818B90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064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1DEE8-1121-5CB2-3A1A-18529DE2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2AEAFB-3281-60F1-BCC8-C314C5B4E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F4F349-8F68-20E1-1E15-FC0998733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140D7-7BC1-AEF8-976B-C806D005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0B00-6C18-4671-9DC0-E76C9C59F4EF}" type="datetime1">
              <a:rPr lang="de-AT" smtClean="0"/>
              <a:t>08.07.2024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80B8D4-96F7-5982-5619-EDBF54C9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0A3988-3A38-4E5D-492A-0403484F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718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08.07.2024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034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49391"/>
            <a:ext cx="9144000" cy="1092584"/>
          </a:xfrm>
        </p:spPr>
        <p:txBody>
          <a:bodyPr/>
          <a:lstStyle/>
          <a:p>
            <a:r>
              <a:rPr lang="de-AT" dirty="0"/>
              <a:t>Lernstrecke 1: Umgang mit Geld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1346"/>
            <a:ext cx="9144000" cy="1655762"/>
          </a:xfrm>
        </p:spPr>
        <p:txBody>
          <a:bodyPr/>
          <a:lstStyle/>
          <a:p>
            <a:r>
              <a:rPr lang="de-AT" dirty="0" err="1"/>
              <a:t>Good</a:t>
            </a:r>
            <a:r>
              <a:rPr lang="de-AT" dirty="0"/>
              <a:t> News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45" y="576582"/>
            <a:ext cx="10515600" cy="1009651"/>
          </a:xfrm>
        </p:spPr>
        <p:txBody>
          <a:bodyPr/>
          <a:lstStyle/>
          <a:p>
            <a:r>
              <a:rPr lang="de-AT" dirty="0"/>
              <a:t>Konsumbereiche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DCD58A07-91B5-FF8C-E0C1-8AC800289913}"/>
              </a:ext>
            </a:extLst>
          </p:cNvPr>
          <p:cNvCxnSpPr/>
          <p:nvPr/>
        </p:nvCxnSpPr>
        <p:spPr>
          <a:xfrm>
            <a:off x="333602" y="1379622"/>
            <a:ext cx="11621048" cy="0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0000">
                  <a:srgbClr val="45ADC5"/>
                </a:gs>
                <a:gs pos="35000">
                  <a:srgbClr val="4BB0C7"/>
                </a:gs>
                <a:gs pos="100000">
                  <a:srgbClr val="008FB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B4F284D4-CF5C-91FF-6796-A78114CF8ECA}"/>
              </a:ext>
            </a:extLst>
          </p:cNvPr>
          <p:cNvSpPr txBox="1"/>
          <p:nvPr/>
        </p:nvSpPr>
        <p:spPr>
          <a:xfrm>
            <a:off x="6743353" y="2445544"/>
            <a:ext cx="48581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i="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+mj-lt"/>
              </a:rPr>
              <a:t>Wohnen</a:t>
            </a:r>
          </a:p>
          <a:p>
            <a:pPr algn="just"/>
            <a:r>
              <a:rPr lang="de-DE" sz="2000" b="0" i="0" dirty="0">
                <a:solidFill>
                  <a:srgbClr val="333333"/>
                </a:solidFill>
                <a:effectLst/>
                <a:latin typeface="+mj-lt"/>
              </a:rPr>
              <a:t>In diesem </a:t>
            </a:r>
            <a:r>
              <a:rPr lang="de-DE" sz="2000" dirty="0">
                <a:solidFill>
                  <a:srgbClr val="333333"/>
                </a:solidFill>
                <a:latin typeface="+mj-lt"/>
              </a:rPr>
              <a:t>Bereich </a:t>
            </a:r>
            <a:r>
              <a:rPr lang="de-DE" sz="2000" b="0" i="0" dirty="0">
                <a:solidFill>
                  <a:srgbClr val="333333"/>
                </a:solidFill>
                <a:effectLst/>
                <a:latin typeface="+mj-lt"/>
              </a:rPr>
              <a:t>geht es um jene Ressourcen, die wir für Wohnen, Heizung, Strom, und Warmwasser aufwenden.</a:t>
            </a:r>
            <a:endParaRPr lang="de-AT" sz="2000" dirty="0">
              <a:latin typeface="+mj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0BB9F5-D189-67EB-7075-0ACBEB93E5C0}"/>
              </a:ext>
            </a:extLst>
          </p:cNvPr>
          <p:cNvSpPr txBox="1"/>
          <p:nvPr/>
        </p:nvSpPr>
        <p:spPr>
          <a:xfrm>
            <a:off x="590545" y="2440102"/>
            <a:ext cx="49972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Ernährung</a:t>
            </a:r>
            <a:r>
              <a:rPr lang="de-AT" sz="2000" b="1" dirty="0">
                <a:solidFill>
                  <a:srgbClr val="1096B6"/>
                </a:solidFill>
                <a:latin typeface="+mj-lt"/>
              </a:rPr>
              <a:t> </a:t>
            </a:r>
          </a:p>
          <a:p>
            <a:pPr algn="just"/>
            <a:r>
              <a:rPr lang="de-DE" sz="2000" b="0" i="0" dirty="0">
                <a:solidFill>
                  <a:srgbClr val="333333"/>
                </a:solidFill>
                <a:effectLst/>
                <a:latin typeface="+mj-lt"/>
              </a:rPr>
              <a:t>Dazu zählt die gesamte Nahrung, die wir essen oder wegwerfen, und auch die Verpackung und Ressourcen für Transport und Zubereitung.</a:t>
            </a:r>
            <a:endParaRPr lang="de-AT" sz="2000" dirty="0">
              <a:latin typeface="+mj-lt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7A2203B-732A-DD2D-2FF4-4BFAFD5D0F7C}"/>
              </a:ext>
            </a:extLst>
          </p:cNvPr>
          <p:cNvSpPr txBox="1"/>
          <p:nvPr/>
        </p:nvSpPr>
        <p:spPr>
          <a:xfrm>
            <a:off x="590545" y="4816658"/>
            <a:ext cx="51090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i="0" dirty="0">
                <a:solidFill>
                  <a:srgbClr val="1096B6"/>
                </a:solidFill>
                <a:effectLst/>
                <a:latin typeface="+mj-lt"/>
              </a:rPr>
              <a:t>Mobilität</a:t>
            </a:r>
          </a:p>
          <a:p>
            <a:pPr algn="just"/>
            <a:r>
              <a:rPr lang="de-DE" sz="2000" b="0" i="0" dirty="0">
                <a:solidFill>
                  <a:srgbClr val="333333"/>
                </a:solidFill>
                <a:effectLst/>
                <a:latin typeface="+mj-lt"/>
              </a:rPr>
              <a:t>Hier geht es nur um die persönliche Mobilität, wie Bus oder Autofahren. (Transport von Gütern wird in den anderen Bereichen eingerechnet)</a:t>
            </a:r>
            <a:endParaRPr lang="de-AT" sz="2000" dirty="0">
              <a:latin typeface="+mj-lt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F4C2DEF-F745-B7F1-7795-AE6A5A30FE19}"/>
              </a:ext>
            </a:extLst>
          </p:cNvPr>
          <p:cNvSpPr txBox="1"/>
          <p:nvPr/>
        </p:nvSpPr>
        <p:spPr>
          <a:xfrm>
            <a:off x="6743353" y="4816658"/>
            <a:ext cx="48581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i="0" dirty="0">
                <a:solidFill>
                  <a:srgbClr val="CCCCFF"/>
                </a:solidFill>
                <a:effectLst/>
                <a:latin typeface="+mj-lt"/>
              </a:rPr>
              <a:t>Persönlicher Konsum</a:t>
            </a:r>
          </a:p>
          <a:p>
            <a:pPr algn="just"/>
            <a:r>
              <a:rPr lang="de-DE" sz="2000" b="0" i="0" dirty="0">
                <a:solidFill>
                  <a:srgbClr val="333333"/>
                </a:solidFill>
                <a:effectLst/>
                <a:latin typeface="+mj-lt"/>
              </a:rPr>
              <a:t>Konsumgüter wie Möbel, Elektronik, Bekleidung oder Sportgeräte; aber auch Hotels, Friseurbesuche und vieles mehr.</a:t>
            </a:r>
            <a:endParaRPr lang="de-AT" sz="2000" dirty="0">
              <a:latin typeface="+mj-lt"/>
            </a:endParaRPr>
          </a:p>
        </p:txBody>
      </p:sp>
      <p:pic>
        <p:nvPicPr>
          <p:cNvPr id="40" name="Grafik 39" descr="Haus mit einfarbiger Füllung">
            <a:extLst>
              <a:ext uri="{FF2B5EF4-FFF2-40B4-BE49-F238E27FC236}">
                <a16:creationId xmlns:a16="http://schemas.microsoft.com/office/drawing/2014/main" id="{8D73860B-53B4-78F2-911A-821A3144E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18075" y="1528352"/>
            <a:ext cx="914400" cy="914400"/>
          </a:xfrm>
          <a:prstGeom prst="rect">
            <a:avLst/>
          </a:prstGeom>
        </p:spPr>
      </p:pic>
      <p:pic>
        <p:nvPicPr>
          <p:cNvPr id="42" name="Grafik 41" descr="Bus mit einfarbiger Füllung">
            <a:extLst>
              <a:ext uri="{FF2B5EF4-FFF2-40B4-BE49-F238E27FC236}">
                <a16:creationId xmlns:a16="http://schemas.microsoft.com/office/drawing/2014/main" id="{52A04436-C3AD-4E22-3A3E-B07A7C48F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54848" y="3991721"/>
            <a:ext cx="914400" cy="914400"/>
          </a:xfrm>
          <a:prstGeom prst="rect">
            <a:avLst/>
          </a:prstGeom>
        </p:spPr>
      </p:pic>
      <p:pic>
        <p:nvPicPr>
          <p:cNvPr id="44" name="Grafik 43" descr="Obstschüssel mit einfarbiger Füllung">
            <a:extLst>
              <a:ext uri="{FF2B5EF4-FFF2-40B4-BE49-F238E27FC236}">
                <a16:creationId xmlns:a16="http://schemas.microsoft.com/office/drawing/2014/main" id="{68D92D1E-8C45-63B2-DB9A-D9DB6F8229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54848" y="1493585"/>
            <a:ext cx="914400" cy="914400"/>
          </a:xfrm>
          <a:prstGeom prst="rect">
            <a:avLst/>
          </a:prstGeom>
        </p:spPr>
      </p:pic>
      <p:pic>
        <p:nvPicPr>
          <p:cNvPr id="46" name="Grafik 45" descr="Warenkorb mit einfarbiger Füllung">
            <a:extLst>
              <a:ext uri="{FF2B5EF4-FFF2-40B4-BE49-F238E27FC236}">
                <a16:creationId xmlns:a16="http://schemas.microsoft.com/office/drawing/2014/main" id="{94C194F4-5AB6-D84A-41CD-C4BB8B85A2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15204" y="39022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2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45" y="576582"/>
            <a:ext cx="10515600" cy="1009651"/>
          </a:xfrm>
        </p:spPr>
        <p:txBody>
          <a:bodyPr/>
          <a:lstStyle/>
          <a:p>
            <a:r>
              <a:rPr lang="de-AT" dirty="0"/>
              <a:t>Gruppeneinteilung: Interviews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DCD58A07-91B5-FF8C-E0C1-8AC800289913}"/>
              </a:ext>
            </a:extLst>
          </p:cNvPr>
          <p:cNvCxnSpPr/>
          <p:nvPr/>
        </p:nvCxnSpPr>
        <p:spPr>
          <a:xfrm>
            <a:off x="333602" y="1379622"/>
            <a:ext cx="11621048" cy="0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0000">
                  <a:srgbClr val="45ADC5"/>
                </a:gs>
                <a:gs pos="35000">
                  <a:srgbClr val="4BB0C7"/>
                </a:gs>
                <a:gs pos="100000">
                  <a:srgbClr val="008FB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B4F284D4-CF5C-91FF-6796-A78114CF8ECA}"/>
              </a:ext>
            </a:extLst>
          </p:cNvPr>
          <p:cNvSpPr txBox="1"/>
          <p:nvPr/>
        </p:nvSpPr>
        <p:spPr>
          <a:xfrm>
            <a:off x="2118397" y="2902327"/>
            <a:ext cx="505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Gruppe 2: Wohnen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0BB9F5-D189-67EB-7075-0ACBEB93E5C0}"/>
              </a:ext>
            </a:extLst>
          </p:cNvPr>
          <p:cNvSpPr txBox="1"/>
          <p:nvPr/>
        </p:nvSpPr>
        <p:spPr>
          <a:xfrm>
            <a:off x="2118397" y="1756363"/>
            <a:ext cx="472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Gruppe 1: Ernährung</a:t>
            </a:r>
          </a:p>
        </p:txBody>
      </p:sp>
      <p:pic>
        <p:nvPicPr>
          <p:cNvPr id="8" name="Grafik 7" descr="Benutzer Silhouette">
            <a:extLst>
              <a:ext uri="{FF2B5EF4-FFF2-40B4-BE49-F238E27FC236}">
                <a16:creationId xmlns:a16="http://schemas.microsoft.com/office/drawing/2014/main" id="{D5EC8ACB-1EA1-C537-E45B-9051E6371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855" y="1429310"/>
            <a:ext cx="448418" cy="448418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41D5A1F4-F02C-8DCB-4E55-ED827216B76C}"/>
              </a:ext>
            </a:extLst>
          </p:cNvPr>
          <p:cNvSpPr/>
          <p:nvPr/>
        </p:nvSpPr>
        <p:spPr>
          <a:xfrm>
            <a:off x="1149881" y="1810632"/>
            <a:ext cx="415901" cy="41794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" name="Grafik 9" descr="Benutzer Silhouette">
            <a:extLst>
              <a:ext uri="{FF2B5EF4-FFF2-40B4-BE49-F238E27FC236}">
                <a16:creationId xmlns:a16="http://schemas.microsoft.com/office/drawing/2014/main" id="{28E040DF-7D5E-0BB5-7113-D21A918AB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51714" y="1556121"/>
            <a:ext cx="448418" cy="448418"/>
          </a:xfrm>
          <a:prstGeom prst="rect">
            <a:avLst/>
          </a:prstGeom>
        </p:spPr>
      </p:pic>
      <p:pic>
        <p:nvPicPr>
          <p:cNvPr id="11" name="Grafik 10" descr="Benutzer Silhouette">
            <a:extLst>
              <a:ext uri="{FF2B5EF4-FFF2-40B4-BE49-F238E27FC236}">
                <a16:creationId xmlns:a16="http://schemas.microsoft.com/office/drawing/2014/main" id="{E76D05D2-998D-FEA2-54A2-5B7654868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42691" y="1932373"/>
            <a:ext cx="448418" cy="448418"/>
          </a:xfrm>
          <a:prstGeom prst="rect">
            <a:avLst/>
          </a:prstGeom>
        </p:spPr>
      </p:pic>
      <p:pic>
        <p:nvPicPr>
          <p:cNvPr id="12" name="Grafik 11" descr="Benutzer Silhouette">
            <a:extLst>
              <a:ext uri="{FF2B5EF4-FFF2-40B4-BE49-F238E27FC236}">
                <a16:creationId xmlns:a16="http://schemas.microsoft.com/office/drawing/2014/main" id="{6E403812-96E8-A6A9-4BBE-5EF08FBAE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5031" y="1723100"/>
            <a:ext cx="448418" cy="448418"/>
          </a:xfrm>
          <a:prstGeom prst="rect">
            <a:avLst/>
          </a:prstGeom>
        </p:spPr>
      </p:pic>
      <p:pic>
        <p:nvPicPr>
          <p:cNvPr id="14" name="Grafik 13" descr="Benutzer Silhouette">
            <a:extLst>
              <a:ext uri="{FF2B5EF4-FFF2-40B4-BE49-F238E27FC236}">
                <a16:creationId xmlns:a16="http://schemas.microsoft.com/office/drawing/2014/main" id="{9F7E1DD5-3B9D-63AA-4D21-8257C69DB6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6264" y="2561300"/>
            <a:ext cx="448418" cy="448418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81083874-E174-11CE-F7AB-E0EDC6A5C702}"/>
              </a:ext>
            </a:extLst>
          </p:cNvPr>
          <p:cNvSpPr/>
          <p:nvPr/>
        </p:nvSpPr>
        <p:spPr>
          <a:xfrm>
            <a:off x="1110290" y="2942622"/>
            <a:ext cx="415901" cy="41794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6" name="Grafik 15" descr="Benutzer Silhouette">
            <a:extLst>
              <a:ext uri="{FF2B5EF4-FFF2-40B4-BE49-F238E27FC236}">
                <a16:creationId xmlns:a16="http://schemas.microsoft.com/office/drawing/2014/main" id="{DDF7FF93-3191-6A7D-B5E2-D40FD365B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12123" y="2688111"/>
            <a:ext cx="448418" cy="448418"/>
          </a:xfrm>
          <a:prstGeom prst="rect">
            <a:avLst/>
          </a:prstGeom>
        </p:spPr>
      </p:pic>
      <p:pic>
        <p:nvPicPr>
          <p:cNvPr id="17" name="Grafik 16" descr="Benutzer Silhouette">
            <a:extLst>
              <a:ext uri="{FF2B5EF4-FFF2-40B4-BE49-F238E27FC236}">
                <a16:creationId xmlns:a16="http://schemas.microsoft.com/office/drawing/2014/main" id="{BB767EAE-E932-5603-9F84-C077B4744B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03100" y="3064363"/>
            <a:ext cx="448418" cy="448418"/>
          </a:xfrm>
          <a:prstGeom prst="rect">
            <a:avLst/>
          </a:prstGeom>
        </p:spPr>
      </p:pic>
      <p:pic>
        <p:nvPicPr>
          <p:cNvPr id="18" name="Grafik 17" descr="Benutzer Silhouette">
            <a:extLst>
              <a:ext uri="{FF2B5EF4-FFF2-40B4-BE49-F238E27FC236}">
                <a16:creationId xmlns:a16="http://schemas.microsoft.com/office/drawing/2014/main" id="{B0AADA8B-0672-AAF8-8476-87691CC08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5440" y="2855090"/>
            <a:ext cx="448418" cy="448418"/>
          </a:xfrm>
          <a:prstGeom prst="rect">
            <a:avLst/>
          </a:prstGeom>
        </p:spPr>
      </p:pic>
      <p:pic>
        <p:nvPicPr>
          <p:cNvPr id="20" name="Grafik 19" descr="Benutzer Silhouette">
            <a:extLst>
              <a:ext uri="{FF2B5EF4-FFF2-40B4-BE49-F238E27FC236}">
                <a16:creationId xmlns:a16="http://schemas.microsoft.com/office/drawing/2014/main" id="{9158AFCF-04DC-E126-F5B2-67BB39B107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9146" y="4926123"/>
            <a:ext cx="448418" cy="448418"/>
          </a:xfrm>
          <a:prstGeom prst="rect">
            <a:avLst/>
          </a:prstGeom>
        </p:spPr>
      </p:pic>
      <p:sp>
        <p:nvSpPr>
          <p:cNvPr id="21" name="Ellipse 20">
            <a:extLst>
              <a:ext uri="{FF2B5EF4-FFF2-40B4-BE49-F238E27FC236}">
                <a16:creationId xmlns:a16="http://schemas.microsoft.com/office/drawing/2014/main" id="{395D667E-DA06-AD99-E631-CF829D791B3A}"/>
              </a:ext>
            </a:extLst>
          </p:cNvPr>
          <p:cNvSpPr/>
          <p:nvPr/>
        </p:nvSpPr>
        <p:spPr>
          <a:xfrm>
            <a:off x="1103172" y="5307445"/>
            <a:ext cx="415901" cy="417947"/>
          </a:xfrm>
          <a:prstGeom prst="ellipse">
            <a:avLst/>
          </a:prstGeom>
          <a:solidFill>
            <a:srgbClr val="CCC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2" name="Grafik 21" descr="Benutzer Silhouette">
            <a:extLst>
              <a:ext uri="{FF2B5EF4-FFF2-40B4-BE49-F238E27FC236}">
                <a16:creationId xmlns:a16="http://schemas.microsoft.com/office/drawing/2014/main" id="{A7144458-1363-3922-BECD-1B95295554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05005" y="5052934"/>
            <a:ext cx="448418" cy="448418"/>
          </a:xfrm>
          <a:prstGeom prst="rect">
            <a:avLst/>
          </a:prstGeom>
        </p:spPr>
      </p:pic>
      <p:pic>
        <p:nvPicPr>
          <p:cNvPr id="23" name="Grafik 22" descr="Benutzer Silhouette">
            <a:extLst>
              <a:ext uri="{FF2B5EF4-FFF2-40B4-BE49-F238E27FC236}">
                <a16:creationId xmlns:a16="http://schemas.microsoft.com/office/drawing/2014/main" id="{CA71074A-41EB-D16F-DC45-CB263020E0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95982" y="5429186"/>
            <a:ext cx="448418" cy="448418"/>
          </a:xfrm>
          <a:prstGeom prst="rect">
            <a:avLst/>
          </a:prstGeom>
        </p:spPr>
      </p:pic>
      <p:pic>
        <p:nvPicPr>
          <p:cNvPr id="24" name="Grafik 23" descr="Benutzer Silhouette">
            <a:extLst>
              <a:ext uri="{FF2B5EF4-FFF2-40B4-BE49-F238E27FC236}">
                <a16:creationId xmlns:a16="http://schemas.microsoft.com/office/drawing/2014/main" id="{0040D457-71CB-AE82-5B64-7878E6A010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8322" y="5219913"/>
            <a:ext cx="448418" cy="448418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77A2203B-732A-DD2D-2FF4-4BFAFD5D0F7C}"/>
              </a:ext>
            </a:extLst>
          </p:cNvPr>
          <p:cNvSpPr txBox="1"/>
          <p:nvPr/>
        </p:nvSpPr>
        <p:spPr>
          <a:xfrm>
            <a:off x="2121418" y="4014982"/>
            <a:ext cx="2801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Gruppe 3: Mobilität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F4C2DEF-F745-B7F1-7795-AE6A5A30FE19}"/>
              </a:ext>
            </a:extLst>
          </p:cNvPr>
          <p:cNvSpPr txBox="1"/>
          <p:nvPr/>
        </p:nvSpPr>
        <p:spPr>
          <a:xfrm>
            <a:off x="2118397" y="5277143"/>
            <a:ext cx="4379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Gruppe 4: Persönlicher Konsum</a:t>
            </a:r>
          </a:p>
        </p:txBody>
      </p:sp>
      <p:pic>
        <p:nvPicPr>
          <p:cNvPr id="28" name="Grafik 27" descr="Benutzer Silhouette">
            <a:extLst>
              <a:ext uri="{FF2B5EF4-FFF2-40B4-BE49-F238E27FC236}">
                <a16:creationId xmlns:a16="http://schemas.microsoft.com/office/drawing/2014/main" id="{BF32D92A-B406-D688-9CB4-2E4FF18401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1476" y="3790773"/>
            <a:ext cx="448418" cy="448418"/>
          </a:xfrm>
          <a:prstGeom prst="rect">
            <a:avLst/>
          </a:prstGeom>
        </p:spPr>
      </p:pic>
      <p:sp>
        <p:nvSpPr>
          <p:cNvPr id="29" name="Ellipse 28">
            <a:extLst>
              <a:ext uri="{FF2B5EF4-FFF2-40B4-BE49-F238E27FC236}">
                <a16:creationId xmlns:a16="http://schemas.microsoft.com/office/drawing/2014/main" id="{1DA59762-CC7B-5F14-31E0-EB0CB0DA6C1B}"/>
              </a:ext>
            </a:extLst>
          </p:cNvPr>
          <p:cNvSpPr/>
          <p:nvPr/>
        </p:nvSpPr>
        <p:spPr>
          <a:xfrm>
            <a:off x="1125502" y="4172095"/>
            <a:ext cx="415901" cy="417947"/>
          </a:xfrm>
          <a:prstGeom prst="ellipse">
            <a:avLst/>
          </a:prstGeom>
          <a:solidFill>
            <a:srgbClr val="4EB0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0" name="Grafik 29" descr="Benutzer Silhouette">
            <a:extLst>
              <a:ext uri="{FF2B5EF4-FFF2-40B4-BE49-F238E27FC236}">
                <a16:creationId xmlns:a16="http://schemas.microsoft.com/office/drawing/2014/main" id="{9A225D09-C518-A946-2BA9-063FC4B9C7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27335" y="3917584"/>
            <a:ext cx="448418" cy="448418"/>
          </a:xfrm>
          <a:prstGeom prst="rect">
            <a:avLst/>
          </a:prstGeom>
        </p:spPr>
      </p:pic>
      <p:pic>
        <p:nvPicPr>
          <p:cNvPr id="31" name="Grafik 30" descr="Benutzer Silhouette">
            <a:extLst>
              <a:ext uri="{FF2B5EF4-FFF2-40B4-BE49-F238E27FC236}">
                <a16:creationId xmlns:a16="http://schemas.microsoft.com/office/drawing/2014/main" id="{A9AEE4A3-B5E6-7089-F928-5042FF230B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18312" y="4293836"/>
            <a:ext cx="448418" cy="448418"/>
          </a:xfrm>
          <a:prstGeom prst="rect">
            <a:avLst/>
          </a:prstGeom>
        </p:spPr>
      </p:pic>
      <p:pic>
        <p:nvPicPr>
          <p:cNvPr id="32" name="Grafik 31" descr="Benutzer Silhouette">
            <a:extLst>
              <a:ext uri="{FF2B5EF4-FFF2-40B4-BE49-F238E27FC236}">
                <a16:creationId xmlns:a16="http://schemas.microsoft.com/office/drawing/2014/main" id="{A0FF932C-4C06-0A2F-E124-93B7B6583E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0652" y="4084563"/>
            <a:ext cx="448418" cy="448418"/>
          </a:xfrm>
          <a:prstGeom prst="rect">
            <a:avLst/>
          </a:prstGeom>
        </p:spPr>
      </p:pic>
      <p:pic>
        <p:nvPicPr>
          <p:cNvPr id="3" name="Grafik 2" descr="Benutzer Silhouette">
            <a:extLst>
              <a:ext uri="{FF2B5EF4-FFF2-40B4-BE49-F238E27FC236}">
                <a16:creationId xmlns:a16="http://schemas.microsoft.com/office/drawing/2014/main" id="{63879ED1-8F7B-800B-3AAB-DF68884E9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061" y="1999200"/>
            <a:ext cx="448418" cy="448418"/>
          </a:xfrm>
          <a:prstGeom prst="rect">
            <a:avLst/>
          </a:prstGeom>
        </p:spPr>
      </p:pic>
      <p:pic>
        <p:nvPicPr>
          <p:cNvPr id="38" name="Grafik 37" descr="Benutzer Silhouette">
            <a:extLst>
              <a:ext uri="{FF2B5EF4-FFF2-40B4-BE49-F238E27FC236}">
                <a16:creationId xmlns:a16="http://schemas.microsoft.com/office/drawing/2014/main" id="{0DD97D4D-5F65-F228-B57C-17FD9D045F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2449" y="3118315"/>
            <a:ext cx="448418" cy="448418"/>
          </a:xfrm>
          <a:prstGeom prst="rect">
            <a:avLst/>
          </a:prstGeom>
        </p:spPr>
      </p:pic>
      <p:pic>
        <p:nvPicPr>
          <p:cNvPr id="39" name="Grafik 38" descr="Benutzer Silhouette">
            <a:extLst>
              <a:ext uri="{FF2B5EF4-FFF2-40B4-BE49-F238E27FC236}">
                <a16:creationId xmlns:a16="http://schemas.microsoft.com/office/drawing/2014/main" id="{B1419661-648F-7FD4-69CB-D08AC9D1DC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3647" y="4373420"/>
            <a:ext cx="448418" cy="448418"/>
          </a:xfrm>
          <a:prstGeom prst="rect">
            <a:avLst/>
          </a:prstGeom>
        </p:spPr>
      </p:pic>
      <p:pic>
        <p:nvPicPr>
          <p:cNvPr id="40" name="Grafik 39" descr="Benutzer Silhouette">
            <a:extLst>
              <a:ext uri="{FF2B5EF4-FFF2-40B4-BE49-F238E27FC236}">
                <a16:creationId xmlns:a16="http://schemas.microsoft.com/office/drawing/2014/main" id="{5F12C42F-1930-9E92-A81F-E241040AB8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5672" y="5501183"/>
            <a:ext cx="448418" cy="44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712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92B5DB22-565B-4736-B8E4-CDBCE851801B}"/>
</file>

<file path=customXml/itemProps2.xml><?xml version="1.0" encoding="utf-8"?>
<ds:datastoreItem xmlns:ds="http://schemas.openxmlformats.org/officeDocument/2006/customXml" ds:itemID="{E2C6E214-66D9-4291-9734-586F47A5C200}"/>
</file>

<file path=customXml/itemProps3.xml><?xml version="1.0" encoding="utf-8"?>
<ds:datastoreItem xmlns:ds="http://schemas.openxmlformats.org/officeDocument/2006/customXml" ds:itemID="{86E5E3F2-CFA9-4F09-B46C-CD02C3012E6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Breitbild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Lernstrecke 1: Umgang mit Geld</vt:lpstr>
      <vt:lpstr>Konsumbereiche</vt:lpstr>
      <vt:lpstr>Gruppeneinteilung: Interviews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2024-07-08T09:13:06Z</dcterms:created>
  <dcterms:modified xsi:type="dcterms:W3CDTF">2024-07-08T09:13:07Z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0x01010014E8844506ADE74D860AC3641FDE800D</vt:lpwstr>
  </property>
</Properties>
</file>