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14"/>
  </p:notesMasterIdLst>
  <p:handoutMasterIdLst>
    <p:handoutMasterId r:id="rId15"/>
  </p:handoutMasterIdLst>
  <p:sldIdLst>
    <p:sldId id="256" r:id="rId2"/>
    <p:sldId id="257" r:id="rId3"/>
    <p:sldId id="258" r:id="rId4"/>
    <p:sldId id="259" r:id="rId5"/>
    <p:sldId id="261" r:id="rId6"/>
    <p:sldId id="265" r:id="rId7"/>
    <p:sldId id="266" r:id="rId8"/>
    <p:sldId id="263" r:id="rId9"/>
    <p:sldId id="267" r:id="rId10"/>
    <p:sldId id="268" r:id="rId11"/>
    <p:sldId id="269" r:id="rId12"/>
    <p:sldId id="264" r:id="rId1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728A"/>
    <a:srgbClr val="F0F7FA"/>
    <a:srgbClr val="AEEAF8"/>
    <a:srgbClr val="1096B6"/>
    <a:srgbClr val="DFEDF3"/>
    <a:srgbClr val="ECF5E7"/>
    <a:srgbClr val="D1F3F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E96B7E-8E5B-4ADE-A022-934C0BE2E72D}" v="3" dt="2024-07-08T09:12:01.9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447" autoAdjust="0"/>
  </p:normalViewPr>
  <p:slideViewPr>
    <p:cSldViewPr snapToGrid="0">
      <p:cViewPr varScale="1">
        <p:scale>
          <a:sx n="114" d="100"/>
          <a:sy n="114" d="100"/>
        </p:scale>
        <p:origin x="734" y="96"/>
      </p:cViewPr>
      <p:guideLst/>
    </p:cSldViewPr>
  </p:slideViewPr>
  <p:notesTextViewPr>
    <p:cViewPr>
      <p:scale>
        <a:sx n="3" d="2"/>
        <a:sy n="3" d="2"/>
      </p:scale>
      <p:origin x="0" y="0"/>
    </p:cViewPr>
  </p:notesTextViewPr>
  <p:notesViewPr>
    <p:cSldViewPr snapToGrid="0">
      <p:cViewPr varScale="1">
        <p:scale>
          <a:sx n="73" d="100"/>
          <a:sy n="73" d="100"/>
        </p:scale>
        <p:origin x="2694" y="2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E6AEF9C-658A-913C-9738-B4CBA6E51D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a:extLst>
              <a:ext uri="{FF2B5EF4-FFF2-40B4-BE49-F238E27FC236}">
                <a16:creationId xmlns:a16="http://schemas.microsoft.com/office/drawing/2014/main" id="{DBE4259D-5FF8-21D6-AA34-3AC91444636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70E7F32-1E2C-4E53-8182-5538962F12C5}" type="datetimeFigureOut">
              <a:rPr lang="de-AT" smtClean="0"/>
              <a:t>08.07.2024</a:t>
            </a:fld>
            <a:endParaRPr lang="de-AT"/>
          </a:p>
        </p:txBody>
      </p:sp>
      <p:sp>
        <p:nvSpPr>
          <p:cNvPr id="4" name="Fußzeilenplatzhalter 3">
            <a:extLst>
              <a:ext uri="{FF2B5EF4-FFF2-40B4-BE49-F238E27FC236}">
                <a16:creationId xmlns:a16="http://schemas.microsoft.com/office/drawing/2014/main" id="{EAAE8756-03FE-B489-7842-4CD0D9E7879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5" name="Foliennummernplatzhalter 4">
            <a:extLst>
              <a:ext uri="{FF2B5EF4-FFF2-40B4-BE49-F238E27FC236}">
                <a16:creationId xmlns:a16="http://schemas.microsoft.com/office/drawing/2014/main" id="{51AEDEDC-30EC-45EA-E4CF-677C3B8E03F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9089D9-9695-4731-8F20-C43BF1C68EE8}" type="slidenum">
              <a:rPr lang="de-AT" smtClean="0"/>
              <a:t>‹Nr.›</a:t>
            </a:fld>
            <a:endParaRPr lang="de-AT"/>
          </a:p>
        </p:txBody>
      </p:sp>
    </p:spTree>
    <p:extLst>
      <p:ext uri="{BB962C8B-B14F-4D97-AF65-F5344CB8AC3E}">
        <p14:creationId xmlns:p14="http://schemas.microsoft.com/office/powerpoint/2010/main" val="530652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ACE6F3-B57E-443A-A8DA-6C2C80B6CC27}" type="datetimeFigureOut">
              <a:rPr lang="de-AT" smtClean="0"/>
              <a:t>08.07.2024</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67A2DD-559C-4957-BFD1-D1F3EC902464}" type="slidenum">
              <a:rPr lang="de-AT" smtClean="0"/>
              <a:t>‹Nr.›</a:t>
            </a:fld>
            <a:endParaRPr lang="de-AT"/>
          </a:p>
        </p:txBody>
      </p:sp>
    </p:spTree>
    <p:extLst>
      <p:ext uri="{BB962C8B-B14F-4D97-AF65-F5344CB8AC3E}">
        <p14:creationId xmlns:p14="http://schemas.microsoft.com/office/powerpoint/2010/main" val="1420250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Herstellkosten von 20-Euro-Scheinen: https://www.faz.net/aktuell/finanzen/meine-finanzen/sparen-und-geld-anlegen/nachrichten/neuer-20-euro-schein-ist-faelschungssicherer-als-der-alte-13908295.html#:~:text=4%2C5%20Milliarden%20neue%20Zwanziger,von%20insgesamt%20360%20Millionen%20Euro. </a:t>
            </a:r>
          </a:p>
        </p:txBody>
      </p:sp>
      <p:sp>
        <p:nvSpPr>
          <p:cNvPr id="4" name="Foliennummernplatzhalter 3"/>
          <p:cNvSpPr>
            <a:spLocks noGrp="1"/>
          </p:cNvSpPr>
          <p:nvPr>
            <p:ph type="sldNum" sz="quarter" idx="5"/>
          </p:nvPr>
        </p:nvSpPr>
        <p:spPr/>
        <p:txBody>
          <a:bodyPr/>
          <a:lstStyle/>
          <a:p>
            <a:fld id="{1567A2DD-559C-4957-BFD1-D1F3EC902464}" type="slidenum">
              <a:rPr lang="de-AT" smtClean="0"/>
              <a:t>3</a:t>
            </a:fld>
            <a:endParaRPr lang="de-AT"/>
          </a:p>
        </p:txBody>
      </p:sp>
    </p:spTree>
    <p:extLst>
      <p:ext uri="{BB962C8B-B14F-4D97-AF65-F5344CB8AC3E}">
        <p14:creationId xmlns:p14="http://schemas.microsoft.com/office/powerpoint/2010/main" val="277351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67A2DD-559C-4957-BFD1-D1F3EC902464}" type="slidenum">
              <a:rPr lang="de-AT" smtClean="0"/>
              <a:t>4</a:t>
            </a:fld>
            <a:endParaRPr lang="de-AT"/>
          </a:p>
        </p:txBody>
      </p:sp>
    </p:spTree>
    <p:extLst>
      <p:ext uri="{BB962C8B-B14F-4D97-AF65-F5344CB8AC3E}">
        <p14:creationId xmlns:p14="http://schemas.microsoft.com/office/powerpoint/2010/main" val="3022231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67A2DD-559C-4957-BFD1-D1F3EC902464}" type="slidenum">
              <a:rPr lang="de-AT" smtClean="0"/>
              <a:t>8</a:t>
            </a:fld>
            <a:endParaRPr lang="de-AT"/>
          </a:p>
        </p:txBody>
      </p:sp>
    </p:spTree>
    <p:extLst>
      <p:ext uri="{BB962C8B-B14F-4D97-AF65-F5344CB8AC3E}">
        <p14:creationId xmlns:p14="http://schemas.microsoft.com/office/powerpoint/2010/main" val="3784977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67A2DD-559C-4957-BFD1-D1F3EC902464}" type="slidenum">
              <a:rPr lang="de-AT" smtClean="0"/>
              <a:t>9</a:t>
            </a:fld>
            <a:endParaRPr lang="de-AT"/>
          </a:p>
        </p:txBody>
      </p:sp>
    </p:spTree>
    <p:extLst>
      <p:ext uri="{BB962C8B-B14F-4D97-AF65-F5344CB8AC3E}">
        <p14:creationId xmlns:p14="http://schemas.microsoft.com/office/powerpoint/2010/main" val="1380919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67A2DD-559C-4957-BFD1-D1F3EC902464}" type="slidenum">
              <a:rPr lang="de-AT" smtClean="0"/>
              <a:t>10</a:t>
            </a:fld>
            <a:endParaRPr lang="de-AT"/>
          </a:p>
        </p:txBody>
      </p:sp>
    </p:spTree>
    <p:extLst>
      <p:ext uri="{BB962C8B-B14F-4D97-AF65-F5344CB8AC3E}">
        <p14:creationId xmlns:p14="http://schemas.microsoft.com/office/powerpoint/2010/main" val="10411678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464ABD-7F6F-CB5C-BB82-49BD8AC5B989}"/>
              </a:ext>
            </a:extLst>
          </p:cNvPr>
          <p:cNvSpPr>
            <a:spLocks noGrp="1"/>
          </p:cNvSpPr>
          <p:nvPr>
            <p:ph type="ctrTitle"/>
          </p:nvPr>
        </p:nvSpPr>
        <p:spPr>
          <a:xfrm>
            <a:off x="1524000" y="2417379"/>
            <a:ext cx="9144000" cy="1092584"/>
          </a:xfrm>
        </p:spPr>
        <p:txBody>
          <a:bodyPr anchor="b">
            <a:normAutofit/>
          </a:bodyPr>
          <a:lstStyle>
            <a:lvl1pPr algn="ctr">
              <a:defRPr sz="5400">
                <a:solidFill>
                  <a:schemeClr val="bg1"/>
                </a:solidFill>
              </a:defRPr>
            </a:lvl1pPr>
          </a:lstStyle>
          <a:p>
            <a:r>
              <a:rPr lang="de-DE" dirty="0"/>
              <a:t>Mastertitelformat bearbeiten</a:t>
            </a:r>
            <a:endParaRPr lang="de-AT" dirty="0"/>
          </a:p>
        </p:txBody>
      </p:sp>
      <p:sp>
        <p:nvSpPr>
          <p:cNvPr id="3" name="Untertitel 2">
            <a:extLst>
              <a:ext uri="{FF2B5EF4-FFF2-40B4-BE49-F238E27FC236}">
                <a16:creationId xmlns:a16="http://schemas.microsoft.com/office/drawing/2014/main" id="{7189A1FF-69B3-5ED1-F08E-06B48DAD68BC}"/>
              </a:ext>
            </a:extLst>
          </p:cNvPr>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endParaRPr lang="de-AT" dirty="0"/>
          </a:p>
        </p:txBody>
      </p:sp>
      <p:sp>
        <p:nvSpPr>
          <p:cNvPr id="4" name="Datumsplatzhalter 3">
            <a:extLst>
              <a:ext uri="{FF2B5EF4-FFF2-40B4-BE49-F238E27FC236}">
                <a16:creationId xmlns:a16="http://schemas.microsoft.com/office/drawing/2014/main" id="{AED2F7CC-F5E0-9E58-F49E-0CD0DC111488}"/>
              </a:ext>
            </a:extLst>
          </p:cNvPr>
          <p:cNvSpPr>
            <a:spLocks noGrp="1"/>
          </p:cNvSpPr>
          <p:nvPr>
            <p:ph type="dt" sz="half" idx="10"/>
          </p:nvPr>
        </p:nvSpPr>
        <p:spPr/>
        <p:txBody>
          <a:bodyPr/>
          <a:lstStyle/>
          <a:p>
            <a:fld id="{7B72AFC8-71AF-4FA8-81EA-9CC1D8591C18}" type="datetime1">
              <a:rPr lang="de-AT" smtClean="0"/>
              <a:t>08.07.2024</a:t>
            </a:fld>
            <a:endParaRPr lang="de-AT"/>
          </a:p>
        </p:txBody>
      </p:sp>
      <p:sp>
        <p:nvSpPr>
          <p:cNvPr id="5" name="Fußzeilenplatzhalter 4">
            <a:extLst>
              <a:ext uri="{FF2B5EF4-FFF2-40B4-BE49-F238E27FC236}">
                <a16:creationId xmlns:a16="http://schemas.microsoft.com/office/drawing/2014/main" id="{69FC7B56-405B-CEC6-5F70-96042FC7A9FF}"/>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3932A690-45BC-2082-EF1E-F00BF76E3848}"/>
              </a:ext>
            </a:extLst>
          </p:cNvPr>
          <p:cNvSpPr>
            <a:spLocks noGrp="1"/>
          </p:cNvSpPr>
          <p:nvPr>
            <p:ph type="sldNum" sz="quarter" idx="12"/>
          </p:nvPr>
        </p:nvSpPr>
        <p:spPr/>
        <p:txBody>
          <a:bodyPr/>
          <a:lstStyle/>
          <a:p>
            <a:fld id="{4C23FFEC-42AF-4C5F-8FEB-D69D9B6A7C04}" type="slidenum">
              <a:rPr lang="de-AT" smtClean="0"/>
              <a:t>‹Nr.›</a:t>
            </a:fld>
            <a:endParaRPr lang="de-AT"/>
          </a:p>
        </p:txBody>
      </p:sp>
      <p:pic>
        <p:nvPicPr>
          <p:cNvPr id="7" name="Grafik 6" descr="Ein Bild, das Grafiken, Schrift, Grafikdesign, Text enthält.&#10;&#10;Automatisch generierte Beschreibung">
            <a:extLst>
              <a:ext uri="{FF2B5EF4-FFF2-40B4-BE49-F238E27FC236}">
                <a16:creationId xmlns:a16="http://schemas.microsoft.com/office/drawing/2014/main" id="{A980B4CC-8D7F-A554-4EC3-2DE1719F4FAC}"/>
              </a:ext>
            </a:extLst>
          </p:cNvPr>
          <p:cNvPicPr>
            <a:picLocks noChangeAspect="1"/>
          </p:cNvPicPr>
          <p:nvPr userDrawn="1"/>
        </p:nvPicPr>
        <p:blipFill>
          <a:blip r:embed="rId3"/>
          <a:stretch>
            <a:fillRect/>
          </a:stretch>
        </p:blipFill>
        <p:spPr bwMode="auto">
          <a:xfrm>
            <a:off x="7376160" y="1825625"/>
            <a:ext cx="1234440" cy="706755"/>
          </a:xfrm>
          <a:prstGeom prst="rect">
            <a:avLst/>
          </a:prstGeom>
        </p:spPr>
      </p:pic>
      <p:pic>
        <p:nvPicPr>
          <p:cNvPr id="8" name="Grafik 7" descr="Ein Bild, das Text, Schrift, Screenshot, weiß enthält.&#10;&#10;Automatisch generierte Beschreibung">
            <a:extLst>
              <a:ext uri="{FF2B5EF4-FFF2-40B4-BE49-F238E27FC236}">
                <a16:creationId xmlns:a16="http://schemas.microsoft.com/office/drawing/2014/main" id="{82BC6F5F-CAC9-79C0-6347-07C26E381833}"/>
              </a:ext>
            </a:extLst>
          </p:cNvPr>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05200" y="2028825"/>
            <a:ext cx="3634740" cy="511175"/>
          </a:xfrm>
          <a:prstGeom prst="rect">
            <a:avLst/>
          </a:prstGeom>
          <a:noFill/>
          <a:ln>
            <a:noFill/>
          </a:ln>
        </p:spPr>
      </p:pic>
    </p:spTree>
    <p:extLst>
      <p:ext uri="{BB962C8B-B14F-4D97-AF65-F5344CB8AC3E}">
        <p14:creationId xmlns:p14="http://schemas.microsoft.com/office/powerpoint/2010/main" val="2758401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D86DB4-0146-BA32-3C81-CDB6ADA9FA5C}"/>
              </a:ext>
            </a:extLst>
          </p:cNvPr>
          <p:cNvSpPr>
            <a:spLocks noGrp="1"/>
          </p:cNvSpPr>
          <p:nvPr>
            <p:ph type="title"/>
          </p:nvPr>
        </p:nvSpPr>
        <p:spPr/>
        <p:txBody>
          <a:bodyPr/>
          <a:lstStyle/>
          <a:p>
            <a:r>
              <a:rPr lang="de-DE"/>
              <a:t>Mastertitelformat bearbeiten</a:t>
            </a:r>
            <a:endParaRPr lang="de-AT"/>
          </a:p>
        </p:txBody>
      </p:sp>
      <p:sp>
        <p:nvSpPr>
          <p:cNvPr id="3" name="Vertikaler Textplatzhalter 2">
            <a:extLst>
              <a:ext uri="{FF2B5EF4-FFF2-40B4-BE49-F238E27FC236}">
                <a16:creationId xmlns:a16="http://schemas.microsoft.com/office/drawing/2014/main" id="{14BEE132-D228-1F40-F945-92639918ED4B}"/>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906F0E2-28DC-65DB-7031-A193A7A0B1E5}"/>
              </a:ext>
            </a:extLst>
          </p:cNvPr>
          <p:cNvSpPr>
            <a:spLocks noGrp="1"/>
          </p:cNvSpPr>
          <p:nvPr>
            <p:ph type="dt" sz="half" idx="10"/>
          </p:nvPr>
        </p:nvSpPr>
        <p:spPr/>
        <p:txBody>
          <a:bodyPr/>
          <a:lstStyle/>
          <a:p>
            <a:fld id="{338EDD10-9B23-4350-97BC-2C1CFC0D54F1}" type="datetime1">
              <a:rPr lang="de-AT" smtClean="0"/>
              <a:t>08.07.2024</a:t>
            </a:fld>
            <a:endParaRPr lang="de-AT"/>
          </a:p>
        </p:txBody>
      </p:sp>
      <p:sp>
        <p:nvSpPr>
          <p:cNvPr id="5" name="Fußzeilenplatzhalter 4">
            <a:extLst>
              <a:ext uri="{FF2B5EF4-FFF2-40B4-BE49-F238E27FC236}">
                <a16:creationId xmlns:a16="http://schemas.microsoft.com/office/drawing/2014/main" id="{211969DB-A210-3A73-0122-1A770E75CC34}"/>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7D2B2BE5-2AEB-18E8-F087-0D5DB9EF2F92}"/>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2797704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C4134C2F-843F-23F2-08C1-039F13C3016E}"/>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AT"/>
          </a:p>
        </p:txBody>
      </p:sp>
      <p:sp>
        <p:nvSpPr>
          <p:cNvPr id="3" name="Vertikaler Textplatzhalter 2">
            <a:extLst>
              <a:ext uri="{FF2B5EF4-FFF2-40B4-BE49-F238E27FC236}">
                <a16:creationId xmlns:a16="http://schemas.microsoft.com/office/drawing/2014/main" id="{A46345AD-93B7-8C08-BE3B-A1F20C3FDFE6}"/>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546DAA41-1689-7BA6-EF63-0E2175A708DA}"/>
              </a:ext>
            </a:extLst>
          </p:cNvPr>
          <p:cNvSpPr>
            <a:spLocks noGrp="1"/>
          </p:cNvSpPr>
          <p:nvPr>
            <p:ph type="dt" sz="half" idx="10"/>
          </p:nvPr>
        </p:nvSpPr>
        <p:spPr/>
        <p:txBody>
          <a:bodyPr/>
          <a:lstStyle/>
          <a:p>
            <a:fld id="{418801F8-98D9-4D95-8348-CD17CB4A3F68}" type="datetime1">
              <a:rPr lang="de-AT" smtClean="0"/>
              <a:t>08.07.2024</a:t>
            </a:fld>
            <a:endParaRPr lang="de-AT"/>
          </a:p>
        </p:txBody>
      </p:sp>
      <p:sp>
        <p:nvSpPr>
          <p:cNvPr id="5" name="Fußzeilenplatzhalter 4">
            <a:extLst>
              <a:ext uri="{FF2B5EF4-FFF2-40B4-BE49-F238E27FC236}">
                <a16:creationId xmlns:a16="http://schemas.microsoft.com/office/drawing/2014/main" id="{1394FEF3-53C3-5730-AFDF-DEBCBF593A5A}"/>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03F285EF-1D57-311D-8577-6A9F133B9447}"/>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722704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A9223D-CB3E-BEA4-08F0-FB556A9E06E2}"/>
              </a:ext>
            </a:extLst>
          </p:cNvPr>
          <p:cNvSpPr>
            <a:spLocks noGrp="1"/>
          </p:cNvSpPr>
          <p:nvPr>
            <p:ph type="title"/>
          </p:nvPr>
        </p:nvSpPr>
        <p:spPr>
          <a:xfrm>
            <a:off x="838200" y="681037"/>
            <a:ext cx="10515600" cy="1009651"/>
          </a:xfrm>
        </p:spPr>
        <p:txBody>
          <a:bodyPr/>
          <a:lstStyle>
            <a:lvl1pPr>
              <a:defRPr>
                <a:solidFill>
                  <a:srgbClr val="1096B6"/>
                </a:solidFill>
              </a:defRPr>
            </a:lvl1pPr>
          </a:lstStyle>
          <a:p>
            <a:r>
              <a:rPr lang="de-DE" dirty="0"/>
              <a:t>Mastertitelformat bearbeiten</a:t>
            </a:r>
            <a:endParaRPr lang="de-AT" dirty="0"/>
          </a:p>
        </p:txBody>
      </p:sp>
      <p:sp>
        <p:nvSpPr>
          <p:cNvPr id="3" name="Inhaltsplatzhalter 2">
            <a:extLst>
              <a:ext uri="{FF2B5EF4-FFF2-40B4-BE49-F238E27FC236}">
                <a16:creationId xmlns:a16="http://schemas.microsoft.com/office/drawing/2014/main" id="{DC1F9A8B-94A7-632E-1EA3-65E85F45FE28}"/>
              </a:ext>
            </a:extLst>
          </p:cNvPr>
          <p:cNvSpPr>
            <a:spLocks noGrp="1"/>
          </p:cNvSpPr>
          <p:nvPr>
            <p:ph idx="1"/>
          </p:nvPr>
        </p:nvSpPr>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AT" dirty="0"/>
          </a:p>
        </p:txBody>
      </p:sp>
      <p:sp>
        <p:nvSpPr>
          <p:cNvPr id="4" name="Datumsplatzhalter 3">
            <a:extLst>
              <a:ext uri="{FF2B5EF4-FFF2-40B4-BE49-F238E27FC236}">
                <a16:creationId xmlns:a16="http://schemas.microsoft.com/office/drawing/2014/main" id="{E9B483B5-19CD-7CF0-9C19-E3D408D282C2}"/>
              </a:ext>
            </a:extLst>
          </p:cNvPr>
          <p:cNvSpPr>
            <a:spLocks noGrp="1"/>
          </p:cNvSpPr>
          <p:nvPr>
            <p:ph type="dt" sz="half" idx="10"/>
          </p:nvPr>
        </p:nvSpPr>
        <p:spPr/>
        <p:txBody>
          <a:bodyPr/>
          <a:lstStyle/>
          <a:p>
            <a:fld id="{D8F2C201-6C60-4773-9E8B-B829119F319A}" type="datetime1">
              <a:rPr lang="de-AT" smtClean="0"/>
              <a:t>08.07.2024</a:t>
            </a:fld>
            <a:endParaRPr lang="de-AT"/>
          </a:p>
        </p:txBody>
      </p:sp>
      <p:sp>
        <p:nvSpPr>
          <p:cNvPr id="5" name="Fußzeilenplatzhalter 4">
            <a:extLst>
              <a:ext uri="{FF2B5EF4-FFF2-40B4-BE49-F238E27FC236}">
                <a16:creationId xmlns:a16="http://schemas.microsoft.com/office/drawing/2014/main" id="{8A2D298C-0C2A-61AA-F6B4-9DAB62177920}"/>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5F03FFE4-FEFC-3AFF-B232-62D883E025D7}"/>
              </a:ext>
            </a:extLst>
          </p:cNvPr>
          <p:cNvSpPr>
            <a:spLocks noGrp="1"/>
          </p:cNvSpPr>
          <p:nvPr>
            <p:ph type="sldNum" sz="quarter" idx="12"/>
          </p:nvPr>
        </p:nvSpPr>
        <p:spPr/>
        <p:txBody>
          <a:bodyPr/>
          <a:lstStyle/>
          <a:p>
            <a:r>
              <a:rPr lang="de-AT" dirty="0"/>
              <a:t>Folie </a:t>
            </a:r>
            <a:fld id="{4C23FFEC-42AF-4C5F-8FEB-D69D9B6A7C04}" type="slidenum">
              <a:rPr lang="de-AT" smtClean="0"/>
              <a:pPr/>
              <a:t>‹Nr.›</a:t>
            </a:fld>
            <a:endParaRPr lang="de-AT" dirty="0"/>
          </a:p>
        </p:txBody>
      </p:sp>
      <p:pic>
        <p:nvPicPr>
          <p:cNvPr id="8" name="Grafik 7">
            <a:extLst>
              <a:ext uri="{FF2B5EF4-FFF2-40B4-BE49-F238E27FC236}">
                <a16:creationId xmlns:a16="http://schemas.microsoft.com/office/drawing/2014/main" id="{3E52D445-B16A-DC23-1E19-5E8840CF71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39" y="50705"/>
            <a:ext cx="12192000" cy="630544"/>
          </a:xfrm>
          <a:prstGeom prst="rect">
            <a:avLst/>
          </a:prstGeom>
        </p:spPr>
      </p:pic>
      <p:cxnSp>
        <p:nvCxnSpPr>
          <p:cNvPr id="10" name="Gerader Verbinder 9">
            <a:extLst>
              <a:ext uri="{FF2B5EF4-FFF2-40B4-BE49-F238E27FC236}">
                <a16:creationId xmlns:a16="http://schemas.microsoft.com/office/drawing/2014/main" id="{F1985109-0A2E-F212-F0F2-07023400DE4F}"/>
              </a:ext>
            </a:extLst>
          </p:cNvPr>
          <p:cNvCxnSpPr>
            <a:cxnSpLocks/>
          </p:cNvCxnSpPr>
          <p:nvPr userDrawn="1"/>
        </p:nvCxnSpPr>
        <p:spPr>
          <a:xfrm>
            <a:off x="79513" y="6356350"/>
            <a:ext cx="12016409" cy="0"/>
          </a:xfrm>
          <a:prstGeom prst="line">
            <a:avLst/>
          </a:prstGeom>
          <a:ln w="12700">
            <a:solidFill>
              <a:srgbClr val="1096B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2084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D9C815-B4AA-44AC-D907-ABBDCC44A45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AT"/>
          </a:p>
        </p:txBody>
      </p:sp>
      <p:sp>
        <p:nvSpPr>
          <p:cNvPr id="3" name="Textplatzhalter 2">
            <a:extLst>
              <a:ext uri="{FF2B5EF4-FFF2-40B4-BE49-F238E27FC236}">
                <a16:creationId xmlns:a16="http://schemas.microsoft.com/office/drawing/2014/main" id="{5774AF07-8386-1579-5C88-E48076DCB4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F859A44-2F25-E5DE-75BF-8B83340C4E15}"/>
              </a:ext>
            </a:extLst>
          </p:cNvPr>
          <p:cNvSpPr>
            <a:spLocks noGrp="1"/>
          </p:cNvSpPr>
          <p:nvPr>
            <p:ph type="dt" sz="half" idx="10"/>
          </p:nvPr>
        </p:nvSpPr>
        <p:spPr/>
        <p:txBody>
          <a:bodyPr/>
          <a:lstStyle/>
          <a:p>
            <a:fld id="{55A0FBB4-2693-4AEC-8D3A-B96C8CEF2613}" type="datetime1">
              <a:rPr lang="de-AT" smtClean="0"/>
              <a:t>08.07.2024</a:t>
            </a:fld>
            <a:endParaRPr lang="de-AT"/>
          </a:p>
        </p:txBody>
      </p:sp>
      <p:sp>
        <p:nvSpPr>
          <p:cNvPr id="5" name="Fußzeilenplatzhalter 4">
            <a:extLst>
              <a:ext uri="{FF2B5EF4-FFF2-40B4-BE49-F238E27FC236}">
                <a16:creationId xmlns:a16="http://schemas.microsoft.com/office/drawing/2014/main" id="{18B55C9F-4A01-92CC-ACA3-8F09A88DD335}"/>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71E4F155-3138-5774-87EF-18846B50C6DD}"/>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788687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F35FB1-8054-049B-4A4B-F3A97A139CFA}"/>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4F9F1288-06B3-FCEC-DECD-430E296222D6}"/>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a:extLst>
              <a:ext uri="{FF2B5EF4-FFF2-40B4-BE49-F238E27FC236}">
                <a16:creationId xmlns:a16="http://schemas.microsoft.com/office/drawing/2014/main" id="{40993D54-8D56-C8D3-BED2-C737DFFC492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a:extLst>
              <a:ext uri="{FF2B5EF4-FFF2-40B4-BE49-F238E27FC236}">
                <a16:creationId xmlns:a16="http://schemas.microsoft.com/office/drawing/2014/main" id="{86F9C42F-658D-1E47-D056-C49F693C17F7}"/>
              </a:ext>
            </a:extLst>
          </p:cNvPr>
          <p:cNvSpPr>
            <a:spLocks noGrp="1"/>
          </p:cNvSpPr>
          <p:nvPr>
            <p:ph type="dt" sz="half" idx="10"/>
          </p:nvPr>
        </p:nvSpPr>
        <p:spPr/>
        <p:txBody>
          <a:bodyPr/>
          <a:lstStyle/>
          <a:p>
            <a:fld id="{063AA2DF-D5AA-403F-88F0-92CBBEE81278}" type="datetime1">
              <a:rPr lang="de-AT" smtClean="0"/>
              <a:t>08.07.2024</a:t>
            </a:fld>
            <a:endParaRPr lang="de-AT"/>
          </a:p>
        </p:txBody>
      </p:sp>
      <p:sp>
        <p:nvSpPr>
          <p:cNvPr id="6" name="Fußzeilenplatzhalter 5">
            <a:extLst>
              <a:ext uri="{FF2B5EF4-FFF2-40B4-BE49-F238E27FC236}">
                <a16:creationId xmlns:a16="http://schemas.microsoft.com/office/drawing/2014/main" id="{1A1C0140-32AE-F47B-9A46-05260C92C391}"/>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EDABDA0A-DF7D-D0A1-2A9D-32DB6F8FB58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2384070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741E12-E963-7B45-FE6B-5384FBF84D78}"/>
              </a:ext>
            </a:extLst>
          </p:cNvPr>
          <p:cNvSpPr>
            <a:spLocks noGrp="1"/>
          </p:cNvSpPr>
          <p:nvPr>
            <p:ph type="title"/>
          </p:nvPr>
        </p:nvSpPr>
        <p:spPr>
          <a:xfrm>
            <a:off x="839788" y="365125"/>
            <a:ext cx="10515600" cy="1325563"/>
          </a:xfrm>
        </p:spPr>
        <p:txBody>
          <a:bodyPr/>
          <a:lstStyle/>
          <a:p>
            <a:r>
              <a:rPr lang="de-DE"/>
              <a:t>Mastertitelformat bearbeiten</a:t>
            </a:r>
            <a:endParaRPr lang="de-AT"/>
          </a:p>
        </p:txBody>
      </p:sp>
      <p:sp>
        <p:nvSpPr>
          <p:cNvPr id="3" name="Textplatzhalter 2">
            <a:extLst>
              <a:ext uri="{FF2B5EF4-FFF2-40B4-BE49-F238E27FC236}">
                <a16:creationId xmlns:a16="http://schemas.microsoft.com/office/drawing/2014/main" id="{76B6FB0A-DDE3-4649-1764-48A0C065F6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639A23F1-5D17-F4E5-36F2-EAA49679F894}"/>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a:extLst>
              <a:ext uri="{FF2B5EF4-FFF2-40B4-BE49-F238E27FC236}">
                <a16:creationId xmlns:a16="http://schemas.microsoft.com/office/drawing/2014/main" id="{D08DF235-FAE9-6FCB-C2D0-698E76090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8B32B09-5D1B-011A-A223-6659FC9AAB0F}"/>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Datumsplatzhalter 6">
            <a:extLst>
              <a:ext uri="{FF2B5EF4-FFF2-40B4-BE49-F238E27FC236}">
                <a16:creationId xmlns:a16="http://schemas.microsoft.com/office/drawing/2014/main" id="{6AA65B16-A26E-CAD0-FF72-05B157D4ACB0}"/>
              </a:ext>
            </a:extLst>
          </p:cNvPr>
          <p:cNvSpPr>
            <a:spLocks noGrp="1"/>
          </p:cNvSpPr>
          <p:nvPr>
            <p:ph type="dt" sz="half" idx="10"/>
          </p:nvPr>
        </p:nvSpPr>
        <p:spPr/>
        <p:txBody>
          <a:bodyPr/>
          <a:lstStyle/>
          <a:p>
            <a:fld id="{645D1250-63A7-4381-833C-4FBE381FC9FB}" type="datetime1">
              <a:rPr lang="de-AT" smtClean="0"/>
              <a:t>08.07.2024</a:t>
            </a:fld>
            <a:endParaRPr lang="de-AT"/>
          </a:p>
        </p:txBody>
      </p:sp>
      <p:sp>
        <p:nvSpPr>
          <p:cNvPr id="8" name="Fußzeilenplatzhalter 7">
            <a:extLst>
              <a:ext uri="{FF2B5EF4-FFF2-40B4-BE49-F238E27FC236}">
                <a16:creationId xmlns:a16="http://schemas.microsoft.com/office/drawing/2014/main" id="{83C70F9C-38A9-2459-CBF3-120EB3743939}"/>
              </a:ext>
            </a:extLst>
          </p:cNvPr>
          <p:cNvSpPr>
            <a:spLocks noGrp="1"/>
          </p:cNvSpPr>
          <p:nvPr>
            <p:ph type="ftr" sz="quarter" idx="11"/>
          </p:nvPr>
        </p:nvSpPr>
        <p:spPr/>
        <p:txBody>
          <a:bodyPr/>
          <a:lstStyle/>
          <a:p>
            <a:endParaRPr lang="de-AT"/>
          </a:p>
        </p:txBody>
      </p:sp>
      <p:sp>
        <p:nvSpPr>
          <p:cNvPr id="9" name="Foliennummernplatzhalter 8">
            <a:extLst>
              <a:ext uri="{FF2B5EF4-FFF2-40B4-BE49-F238E27FC236}">
                <a16:creationId xmlns:a16="http://schemas.microsoft.com/office/drawing/2014/main" id="{9C327E51-B105-183D-C9AF-A431D419589C}"/>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402804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BE04AD-9C81-F30B-17F9-0DF668C0A397}"/>
              </a:ext>
            </a:extLst>
          </p:cNvPr>
          <p:cNvSpPr>
            <a:spLocks noGrp="1"/>
          </p:cNvSpPr>
          <p:nvPr>
            <p:ph type="title"/>
          </p:nvPr>
        </p:nvSpPr>
        <p:spPr/>
        <p:txBody>
          <a:bodyPr/>
          <a:lstStyle/>
          <a:p>
            <a:r>
              <a:rPr lang="de-DE"/>
              <a:t>Mastertitelformat bearbeiten</a:t>
            </a:r>
            <a:endParaRPr lang="de-AT"/>
          </a:p>
        </p:txBody>
      </p:sp>
      <p:sp>
        <p:nvSpPr>
          <p:cNvPr id="3" name="Datumsplatzhalter 2">
            <a:extLst>
              <a:ext uri="{FF2B5EF4-FFF2-40B4-BE49-F238E27FC236}">
                <a16:creationId xmlns:a16="http://schemas.microsoft.com/office/drawing/2014/main" id="{76D61C28-73F4-4E15-FD2D-19C6760BF3C4}"/>
              </a:ext>
            </a:extLst>
          </p:cNvPr>
          <p:cNvSpPr>
            <a:spLocks noGrp="1"/>
          </p:cNvSpPr>
          <p:nvPr>
            <p:ph type="dt" sz="half" idx="10"/>
          </p:nvPr>
        </p:nvSpPr>
        <p:spPr/>
        <p:txBody>
          <a:bodyPr/>
          <a:lstStyle/>
          <a:p>
            <a:fld id="{A79B09A9-2E27-4799-B323-A66541FEF0C0}" type="datetime1">
              <a:rPr lang="de-AT" smtClean="0"/>
              <a:t>08.07.2024</a:t>
            </a:fld>
            <a:endParaRPr lang="de-AT"/>
          </a:p>
        </p:txBody>
      </p:sp>
      <p:sp>
        <p:nvSpPr>
          <p:cNvPr id="4" name="Fußzeilenplatzhalter 3">
            <a:extLst>
              <a:ext uri="{FF2B5EF4-FFF2-40B4-BE49-F238E27FC236}">
                <a16:creationId xmlns:a16="http://schemas.microsoft.com/office/drawing/2014/main" id="{A4AD59C0-2464-A704-CB57-A5FEFCBDED2B}"/>
              </a:ext>
            </a:extLst>
          </p:cNvPr>
          <p:cNvSpPr>
            <a:spLocks noGrp="1"/>
          </p:cNvSpPr>
          <p:nvPr>
            <p:ph type="ftr" sz="quarter" idx="11"/>
          </p:nvPr>
        </p:nvSpPr>
        <p:spPr/>
        <p:txBody>
          <a:bodyPr/>
          <a:lstStyle/>
          <a:p>
            <a:endParaRPr lang="de-AT"/>
          </a:p>
        </p:txBody>
      </p:sp>
      <p:sp>
        <p:nvSpPr>
          <p:cNvPr id="5" name="Foliennummernplatzhalter 4">
            <a:extLst>
              <a:ext uri="{FF2B5EF4-FFF2-40B4-BE49-F238E27FC236}">
                <a16:creationId xmlns:a16="http://schemas.microsoft.com/office/drawing/2014/main" id="{FD387A09-A537-8DA8-6B60-6694687DC8B5}"/>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4250013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D3773ED8-578A-EAF3-1031-2E9629BBEA79}"/>
              </a:ext>
            </a:extLst>
          </p:cNvPr>
          <p:cNvSpPr>
            <a:spLocks noGrp="1"/>
          </p:cNvSpPr>
          <p:nvPr>
            <p:ph type="dt" sz="half" idx="10"/>
          </p:nvPr>
        </p:nvSpPr>
        <p:spPr/>
        <p:txBody>
          <a:bodyPr/>
          <a:lstStyle/>
          <a:p>
            <a:fld id="{DD7CB653-35AB-42A8-820C-A4395AEC0D50}" type="datetime1">
              <a:rPr lang="de-AT" smtClean="0"/>
              <a:t>08.07.2024</a:t>
            </a:fld>
            <a:endParaRPr lang="de-AT"/>
          </a:p>
        </p:txBody>
      </p:sp>
      <p:sp>
        <p:nvSpPr>
          <p:cNvPr id="3" name="Fußzeilenplatzhalter 2">
            <a:extLst>
              <a:ext uri="{FF2B5EF4-FFF2-40B4-BE49-F238E27FC236}">
                <a16:creationId xmlns:a16="http://schemas.microsoft.com/office/drawing/2014/main" id="{21E32D6F-3340-3CE3-4C95-55B977A14772}"/>
              </a:ext>
            </a:extLst>
          </p:cNvPr>
          <p:cNvSpPr>
            <a:spLocks noGrp="1"/>
          </p:cNvSpPr>
          <p:nvPr>
            <p:ph type="ftr" sz="quarter" idx="11"/>
          </p:nvPr>
        </p:nvSpPr>
        <p:spPr/>
        <p:txBody>
          <a:bodyPr/>
          <a:lstStyle/>
          <a:p>
            <a:endParaRPr lang="de-AT"/>
          </a:p>
        </p:txBody>
      </p:sp>
      <p:sp>
        <p:nvSpPr>
          <p:cNvPr id="4" name="Foliennummernplatzhalter 3">
            <a:extLst>
              <a:ext uri="{FF2B5EF4-FFF2-40B4-BE49-F238E27FC236}">
                <a16:creationId xmlns:a16="http://schemas.microsoft.com/office/drawing/2014/main" id="{9E2DD9E9-541E-8FB3-152C-100D02767D8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3761099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1A0621-764F-1889-A6F4-7D04F733140E}"/>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Inhaltsplatzhalter 2">
            <a:extLst>
              <a:ext uri="{FF2B5EF4-FFF2-40B4-BE49-F238E27FC236}">
                <a16:creationId xmlns:a16="http://schemas.microsoft.com/office/drawing/2014/main" id="{613B9605-035F-56BC-2A55-89BFBD8EF0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a:extLst>
              <a:ext uri="{FF2B5EF4-FFF2-40B4-BE49-F238E27FC236}">
                <a16:creationId xmlns:a16="http://schemas.microsoft.com/office/drawing/2014/main" id="{1F67CC33-AD4A-9E80-BC98-5B8ABF45F4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D16A415-0A15-1A1F-B96E-389707D94F02}"/>
              </a:ext>
            </a:extLst>
          </p:cNvPr>
          <p:cNvSpPr>
            <a:spLocks noGrp="1"/>
          </p:cNvSpPr>
          <p:nvPr>
            <p:ph type="dt" sz="half" idx="10"/>
          </p:nvPr>
        </p:nvSpPr>
        <p:spPr/>
        <p:txBody>
          <a:bodyPr/>
          <a:lstStyle/>
          <a:p>
            <a:fld id="{93410289-1E52-431D-BAF2-45A2C1CF2F63}" type="datetime1">
              <a:rPr lang="de-AT" smtClean="0"/>
              <a:t>08.07.2024</a:t>
            </a:fld>
            <a:endParaRPr lang="de-AT"/>
          </a:p>
        </p:txBody>
      </p:sp>
      <p:sp>
        <p:nvSpPr>
          <p:cNvPr id="6" name="Fußzeilenplatzhalter 5">
            <a:extLst>
              <a:ext uri="{FF2B5EF4-FFF2-40B4-BE49-F238E27FC236}">
                <a16:creationId xmlns:a16="http://schemas.microsoft.com/office/drawing/2014/main" id="{231294D9-0629-385E-285C-3550C9BC4F65}"/>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A4398957-8C79-CDCF-0BCE-0818B90AC83B}"/>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460649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B1DEE8-1121-5CB2-3A1A-18529DE2C34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Bildplatzhalter 2">
            <a:extLst>
              <a:ext uri="{FF2B5EF4-FFF2-40B4-BE49-F238E27FC236}">
                <a16:creationId xmlns:a16="http://schemas.microsoft.com/office/drawing/2014/main" id="{502AEAFB-3281-60F1-BCC8-C314C5B4EB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a:extLst>
              <a:ext uri="{FF2B5EF4-FFF2-40B4-BE49-F238E27FC236}">
                <a16:creationId xmlns:a16="http://schemas.microsoft.com/office/drawing/2014/main" id="{FEF4F349-8F68-20E1-1E15-FC0998733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EB140D7-7BC1-AEF8-976B-C806D0058B5C}"/>
              </a:ext>
            </a:extLst>
          </p:cNvPr>
          <p:cNvSpPr>
            <a:spLocks noGrp="1"/>
          </p:cNvSpPr>
          <p:nvPr>
            <p:ph type="dt" sz="half" idx="10"/>
          </p:nvPr>
        </p:nvSpPr>
        <p:spPr/>
        <p:txBody>
          <a:bodyPr/>
          <a:lstStyle/>
          <a:p>
            <a:fld id="{059A0B00-6C18-4671-9DC0-E76C9C59F4EF}" type="datetime1">
              <a:rPr lang="de-AT" smtClean="0"/>
              <a:t>08.07.2024</a:t>
            </a:fld>
            <a:endParaRPr lang="de-AT"/>
          </a:p>
        </p:txBody>
      </p:sp>
      <p:sp>
        <p:nvSpPr>
          <p:cNvPr id="6" name="Fußzeilenplatzhalter 5">
            <a:extLst>
              <a:ext uri="{FF2B5EF4-FFF2-40B4-BE49-F238E27FC236}">
                <a16:creationId xmlns:a16="http://schemas.microsoft.com/office/drawing/2014/main" id="{4780B8D4-96F7-5982-5619-EDBF54C9C584}"/>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9E0A3988-3A38-4E5D-492A-0403484F5F2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377180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81CE185-5458-C32E-F998-3C23CB000B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AT"/>
          </a:p>
        </p:txBody>
      </p:sp>
      <p:sp>
        <p:nvSpPr>
          <p:cNvPr id="3" name="Textplatzhalter 2">
            <a:extLst>
              <a:ext uri="{FF2B5EF4-FFF2-40B4-BE49-F238E27FC236}">
                <a16:creationId xmlns:a16="http://schemas.microsoft.com/office/drawing/2014/main" id="{BC9889F1-8313-4686-9FC8-C59AEB8C1D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833E04D-BF2D-0644-EDBB-869B64538C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9D1594-A142-473C-8999-B68A3E6D610E}" type="datetime1">
              <a:rPr lang="de-AT" smtClean="0"/>
              <a:t>08.07.2024</a:t>
            </a:fld>
            <a:endParaRPr lang="de-AT"/>
          </a:p>
        </p:txBody>
      </p:sp>
      <p:sp>
        <p:nvSpPr>
          <p:cNvPr id="5" name="Fußzeilenplatzhalter 4">
            <a:extLst>
              <a:ext uri="{FF2B5EF4-FFF2-40B4-BE49-F238E27FC236}">
                <a16:creationId xmlns:a16="http://schemas.microsoft.com/office/drawing/2014/main" id="{BD313F64-D68B-6A33-94F2-1FA989C397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AT"/>
          </a:p>
        </p:txBody>
      </p:sp>
      <p:sp>
        <p:nvSpPr>
          <p:cNvPr id="6" name="Foliennummernplatzhalter 5">
            <a:extLst>
              <a:ext uri="{FF2B5EF4-FFF2-40B4-BE49-F238E27FC236}">
                <a16:creationId xmlns:a16="http://schemas.microsoft.com/office/drawing/2014/main" id="{2926A613-7E35-9D31-D730-23A8C3B37B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23FFEC-42AF-4C5F-8FEB-D69D9B6A7C04}" type="slidenum">
              <a:rPr lang="de-AT" smtClean="0"/>
              <a:t>‹Nr.›</a:t>
            </a:fld>
            <a:endParaRPr lang="de-AT"/>
          </a:p>
        </p:txBody>
      </p:sp>
    </p:spTree>
    <p:extLst>
      <p:ext uri="{BB962C8B-B14F-4D97-AF65-F5344CB8AC3E}">
        <p14:creationId xmlns:p14="http://schemas.microsoft.com/office/powerpoint/2010/main" val="2180349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1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sv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hyperlink" Target="https://www.orderbird.com/de/pm-eis-creme-report-2023" TargetMode="External"/><Relationship Id="rId3" Type="http://schemas.openxmlformats.org/officeDocument/2006/relationships/image" Target="../media/image21.png"/><Relationship Id="rId7" Type="http://schemas.openxmlformats.org/officeDocument/2006/relationships/image" Target="../media/image24.jpeg"/><Relationship Id="rId12"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png"/><Relationship Id="rId10" Type="http://schemas.openxmlformats.org/officeDocument/2006/relationships/image" Target="../media/image27.jpeg"/><Relationship Id="rId4" Type="http://schemas.openxmlformats.org/officeDocument/2006/relationships/image" Target="../media/image6.png"/><Relationship Id="rId9" Type="http://schemas.openxmlformats.org/officeDocument/2006/relationships/image" Target="../media/image26.svg"/><Relationship Id="rId14" Type="http://schemas.openxmlformats.org/officeDocument/2006/relationships/hyperlink" Target="https://www.derstandard.at/story/3000000182939/wieso-kostet-eine-kugel-eis-zwei-euro-und-mehr"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9.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 Id="rId14" Type="http://schemas.openxmlformats.org/officeDocument/2006/relationships/image" Target="../media/image4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697CEF-5D78-3E43-978C-073D2115F578}"/>
              </a:ext>
            </a:extLst>
          </p:cNvPr>
          <p:cNvSpPr>
            <a:spLocks noGrp="1"/>
          </p:cNvSpPr>
          <p:nvPr>
            <p:ph type="ctrTitle"/>
          </p:nvPr>
        </p:nvSpPr>
        <p:spPr/>
        <p:txBody>
          <a:bodyPr/>
          <a:lstStyle/>
          <a:p>
            <a:r>
              <a:rPr lang="de-AT" dirty="0"/>
              <a:t>Lernstrecke: </a:t>
            </a:r>
            <a:r>
              <a:rPr lang="de-AT"/>
              <a:t>Umgang mit Geld</a:t>
            </a:r>
            <a:endParaRPr lang="de-AT" dirty="0"/>
          </a:p>
        </p:txBody>
      </p:sp>
      <p:sp>
        <p:nvSpPr>
          <p:cNvPr id="3" name="Untertitel 2">
            <a:extLst>
              <a:ext uri="{FF2B5EF4-FFF2-40B4-BE49-F238E27FC236}">
                <a16:creationId xmlns:a16="http://schemas.microsoft.com/office/drawing/2014/main" id="{37111E99-03BD-708F-D1DE-97A79C2DC805}"/>
              </a:ext>
            </a:extLst>
          </p:cNvPr>
          <p:cNvSpPr>
            <a:spLocks noGrp="1"/>
          </p:cNvSpPr>
          <p:nvPr>
            <p:ph type="subTitle" idx="1"/>
          </p:nvPr>
        </p:nvSpPr>
        <p:spPr/>
        <p:txBody>
          <a:bodyPr/>
          <a:lstStyle/>
          <a:p>
            <a:r>
              <a:rPr lang="de-AT" dirty="0"/>
              <a:t>Wert des Geldes</a:t>
            </a:r>
          </a:p>
        </p:txBody>
      </p:sp>
    </p:spTree>
    <p:extLst>
      <p:ext uri="{BB962C8B-B14F-4D97-AF65-F5344CB8AC3E}">
        <p14:creationId xmlns:p14="http://schemas.microsoft.com/office/powerpoint/2010/main" val="3066053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A50381-8A1C-5B42-94F5-868CDA02C6D6}"/>
              </a:ext>
            </a:extLst>
          </p:cNvPr>
          <p:cNvSpPr>
            <a:spLocks noGrp="1"/>
          </p:cNvSpPr>
          <p:nvPr>
            <p:ph type="title"/>
          </p:nvPr>
        </p:nvSpPr>
        <p:spPr>
          <a:xfrm>
            <a:off x="838200" y="681037"/>
            <a:ext cx="10515600" cy="1239203"/>
          </a:xfrm>
        </p:spPr>
        <p:txBody>
          <a:bodyPr>
            <a:normAutofit fontScale="90000"/>
          </a:bodyPr>
          <a:lstStyle/>
          <a:p>
            <a:r>
              <a:rPr lang="de-AT" dirty="0"/>
              <a:t>Kann man sich mehr leisten, wenn mehr Geld gedruckt wird?</a:t>
            </a:r>
          </a:p>
        </p:txBody>
      </p:sp>
      <p:sp>
        <p:nvSpPr>
          <p:cNvPr id="4" name="Foliennummernplatzhalter 3">
            <a:extLst>
              <a:ext uri="{FF2B5EF4-FFF2-40B4-BE49-F238E27FC236}">
                <a16:creationId xmlns:a16="http://schemas.microsoft.com/office/drawing/2014/main" id="{BF369181-1FA2-EBB0-0EC2-D79684CA159B}"/>
              </a:ext>
            </a:extLst>
          </p:cNvPr>
          <p:cNvSpPr>
            <a:spLocks noGrp="1"/>
          </p:cNvSpPr>
          <p:nvPr>
            <p:ph type="sldNum" sz="quarter" idx="12"/>
          </p:nvPr>
        </p:nvSpPr>
        <p:spPr/>
        <p:txBody>
          <a:bodyPr/>
          <a:lstStyle/>
          <a:p>
            <a:r>
              <a:rPr lang="de-AT"/>
              <a:t>Folie </a:t>
            </a:r>
            <a:fld id="{4C23FFEC-42AF-4C5F-8FEB-D69D9B6A7C04}" type="slidenum">
              <a:rPr lang="de-AT" smtClean="0"/>
              <a:pPr/>
              <a:t>10</a:t>
            </a:fld>
            <a:endParaRPr lang="de-AT" dirty="0"/>
          </a:p>
        </p:txBody>
      </p:sp>
      <p:pic>
        <p:nvPicPr>
          <p:cNvPr id="5" name="Grafik 4" descr="Junge trägt einen Rucksack">
            <a:extLst>
              <a:ext uri="{FF2B5EF4-FFF2-40B4-BE49-F238E27FC236}">
                <a16:creationId xmlns:a16="http://schemas.microsoft.com/office/drawing/2014/main" id="{AF7299DA-54B4-C6B9-80C3-B3D2B0DD48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04382" y="4230822"/>
            <a:ext cx="1002903" cy="2490653"/>
          </a:xfrm>
          <a:prstGeom prst="rect">
            <a:avLst/>
          </a:prstGeom>
        </p:spPr>
      </p:pic>
      <p:pic>
        <p:nvPicPr>
          <p:cNvPr id="6" name="Grafik 5" descr="Mädchen mit Rucksack">
            <a:extLst>
              <a:ext uri="{FF2B5EF4-FFF2-40B4-BE49-F238E27FC236}">
                <a16:creationId xmlns:a16="http://schemas.microsoft.com/office/drawing/2014/main" id="{5EEB39AF-CA46-054F-52B6-23B4E2FE58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62599" y="4025558"/>
            <a:ext cx="938532" cy="2330792"/>
          </a:xfrm>
          <a:prstGeom prst="rect">
            <a:avLst/>
          </a:prstGeom>
        </p:spPr>
      </p:pic>
      <p:pic>
        <p:nvPicPr>
          <p:cNvPr id="7" name="Grafik 6" descr="Mann mit Halskette">
            <a:extLst>
              <a:ext uri="{FF2B5EF4-FFF2-40B4-BE49-F238E27FC236}">
                <a16:creationId xmlns:a16="http://schemas.microsoft.com/office/drawing/2014/main" id="{5DA62AE7-6D99-5FEB-E47B-8ABF6F9D85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7721926" y="3877814"/>
            <a:ext cx="1113594" cy="2483750"/>
          </a:xfrm>
          <a:prstGeom prst="rect">
            <a:avLst/>
          </a:prstGeom>
        </p:spPr>
      </p:pic>
      <p:sp>
        <p:nvSpPr>
          <p:cNvPr id="8" name="Sprechblase: rechteckig mit abgerundeten Ecken 7">
            <a:extLst>
              <a:ext uri="{FF2B5EF4-FFF2-40B4-BE49-F238E27FC236}">
                <a16:creationId xmlns:a16="http://schemas.microsoft.com/office/drawing/2014/main" id="{8C5D4250-5909-8E79-BB60-F7E8024542DE}"/>
              </a:ext>
            </a:extLst>
          </p:cNvPr>
          <p:cNvSpPr/>
          <p:nvPr/>
        </p:nvSpPr>
        <p:spPr>
          <a:xfrm>
            <a:off x="8491416" y="1852295"/>
            <a:ext cx="3257550" cy="1508760"/>
          </a:xfrm>
          <a:custGeom>
            <a:avLst/>
            <a:gdLst>
              <a:gd name="connsiteX0" fmla="*/ 0 w 3257550"/>
              <a:gd name="connsiteY0" fmla="*/ 251465 h 1508760"/>
              <a:gd name="connsiteX1" fmla="*/ 251465 w 3257550"/>
              <a:gd name="connsiteY1" fmla="*/ 0 h 1508760"/>
              <a:gd name="connsiteX2" fmla="*/ 542925 w 3257550"/>
              <a:gd name="connsiteY2" fmla="*/ 0 h 1508760"/>
              <a:gd name="connsiteX3" fmla="*/ 542925 w 3257550"/>
              <a:gd name="connsiteY3" fmla="*/ 0 h 1508760"/>
              <a:gd name="connsiteX4" fmla="*/ 1357313 w 3257550"/>
              <a:gd name="connsiteY4" fmla="*/ 0 h 1508760"/>
              <a:gd name="connsiteX5" fmla="*/ 3006085 w 3257550"/>
              <a:gd name="connsiteY5" fmla="*/ 0 h 1508760"/>
              <a:gd name="connsiteX6" fmla="*/ 3257550 w 3257550"/>
              <a:gd name="connsiteY6" fmla="*/ 251465 h 1508760"/>
              <a:gd name="connsiteX7" fmla="*/ 3257550 w 3257550"/>
              <a:gd name="connsiteY7" fmla="*/ 880110 h 1508760"/>
              <a:gd name="connsiteX8" fmla="*/ 3257550 w 3257550"/>
              <a:gd name="connsiteY8" fmla="*/ 880110 h 1508760"/>
              <a:gd name="connsiteX9" fmla="*/ 3257550 w 3257550"/>
              <a:gd name="connsiteY9" fmla="*/ 1257300 h 1508760"/>
              <a:gd name="connsiteX10" fmla="*/ 3257550 w 3257550"/>
              <a:gd name="connsiteY10" fmla="*/ 1257295 h 1508760"/>
              <a:gd name="connsiteX11" fmla="*/ 3006085 w 3257550"/>
              <a:gd name="connsiteY11" fmla="*/ 1508760 h 1508760"/>
              <a:gd name="connsiteX12" fmla="*/ 1357313 w 3257550"/>
              <a:gd name="connsiteY12" fmla="*/ 1508760 h 1508760"/>
              <a:gd name="connsiteX13" fmla="*/ 89713 w 3257550"/>
              <a:gd name="connsiteY13" fmla="*/ 1964194 h 1508760"/>
              <a:gd name="connsiteX14" fmla="*/ 542925 w 3257550"/>
              <a:gd name="connsiteY14" fmla="*/ 1508760 h 1508760"/>
              <a:gd name="connsiteX15" fmla="*/ 251465 w 3257550"/>
              <a:gd name="connsiteY15" fmla="*/ 1508760 h 1508760"/>
              <a:gd name="connsiteX16" fmla="*/ 0 w 3257550"/>
              <a:gd name="connsiteY16" fmla="*/ 1257295 h 1508760"/>
              <a:gd name="connsiteX17" fmla="*/ 0 w 3257550"/>
              <a:gd name="connsiteY17" fmla="*/ 1257300 h 1508760"/>
              <a:gd name="connsiteX18" fmla="*/ 0 w 3257550"/>
              <a:gd name="connsiteY18" fmla="*/ 880110 h 1508760"/>
              <a:gd name="connsiteX19" fmla="*/ 0 w 3257550"/>
              <a:gd name="connsiteY19" fmla="*/ 880110 h 1508760"/>
              <a:gd name="connsiteX20" fmla="*/ 0 w 3257550"/>
              <a:gd name="connsiteY20" fmla="*/ 251465 h 150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57550" h="1508760" fill="none" extrusionOk="0">
                <a:moveTo>
                  <a:pt x="0" y="251465"/>
                </a:moveTo>
                <a:cubicBezTo>
                  <a:pt x="-4938" y="113188"/>
                  <a:pt x="91089" y="5339"/>
                  <a:pt x="251465" y="0"/>
                </a:cubicBezTo>
                <a:cubicBezTo>
                  <a:pt x="293852" y="10244"/>
                  <a:pt x="513051" y="4562"/>
                  <a:pt x="542925" y="0"/>
                </a:cubicBezTo>
                <a:lnTo>
                  <a:pt x="542925" y="0"/>
                </a:lnTo>
                <a:cubicBezTo>
                  <a:pt x="813930" y="70237"/>
                  <a:pt x="1196958" y="59378"/>
                  <a:pt x="1357313" y="0"/>
                </a:cubicBezTo>
                <a:cubicBezTo>
                  <a:pt x="1780391" y="-99196"/>
                  <a:pt x="2602521" y="119254"/>
                  <a:pt x="3006085" y="0"/>
                </a:cubicBezTo>
                <a:cubicBezTo>
                  <a:pt x="3138643" y="5526"/>
                  <a:pt x="3257031" y="115994"/>
                  <a:pt x="3257550" y="251465"/>
                </a:cubicBezTo>
                <a:cubicBezTo>
                  <a:pt x="3265264" y="457223"/>
                  <a:pt x="3233116" y="684697"/>
                  <a:pt x="3257550" y="880110"/>
                </a:cubicBezTo>
                <a:lnTo>
                  <a:pt x="3257550" y="880110"/>
                </a:lnTo>
                <a:cubicBezTo>
                  <a:pt x="3259824" y="942430"/>
                  <a:pt x="3224435" y="1070024"/>
                  <a:pt x="3257550" y="1257300"/>
                </a:cubicBezTo>
                <a:lnTo>
                  <a:pt x="3257550" y="1257295"/>
                </a:lnTo>
                <a:cubicBezTo>
                  <a:pt x="3236577" y="1378457"/>
                  <a:pt x="3142586" y="1485909"/>
                  <a:pt x="3006085" y="1508760"/>
                </a:cubicBezTo>
                <a:cubicBezTo>
                  <a:pt x="2806830" y="1430804"/>
                  <a:pt x="2109836" y="1573354"/>
                  <a:pt x="1357313" y="1508760"/>
                </a:cubicBezTo>
                <a:cubicBezTo>
                  <a:pt x="825967" y="1684490"/>
                  <a:pt x="651071" y="1770763"/>
                  <a:pt x="89713" y="1964194"/>
                </a:cubicBezTo>
                <a:cubicBezTo>
                  <a:pt x="321717" y="1764722"/>
                  <a:pt x="351415" y="1712258"/>
                  <a:pt x="542925" y="1508760"/>
                </a:cubicBezTo>
                <a:cubicBezTo>
                  <a:pt x="501992" y="1494935"/>
                  <a:pt x="393386" y="1489707"/>
                  <a:pt x="251465" y="1508760"/>
                </a:cubicBezTo>
                <a:cubicBezTo>
                  <a:pt x="116687" y="1521571"/>
                  <a:pt x="-1600" y="1397266"/>
                  <a:pt x="0" y="1257295"/>
                </a:cubicBezTo>
                <a:lnTo>
                  <a:pt x="0" y="1257300"/>
                </a:lnTo>
                <a:cubicBezTo>
                  <a:pt x="-25699" y="1159470"/>
                  <a:pt x="32644" y="940293"/>
                  <a:pt x="0" y="880110"/>
                </a:cubicBezTo>
                <a:lnTo>
                  <a:pt x="0" y="880110"/>
                </a:lnTo>
                <a:cubicBezTo>
                  <a:pt x="42730" y="628717"/>
                  <a:pt x="51498" y="526783"/>
                  <a:pt x="0" y="251465"/>
                </a:cubicBezTo>
                <a:close/>
              </a:path>
              <a:path w="3257550" h="1508760" stroke="0" extrusionOk="0">
                <a:moveTo>
                  <a:pt x="0" y="251465"/>
                </a:moveTo>
                <a:cubicBezTo>
                  <a:pt x="-10096" y="106408"/>
                  <a:pt x="111169" y="-11275"/>
                  <a:pt x="251465" y="0"/>
                </a:cubicBezTo>
                <a:cubicBezTo>
                  <a:pt x="394087" y="4168"/>
                  <a:pt x="513081" y="-18637"/>
                  <a:pt x="542925" y="0"/>
                </a:cubicBezTo>
                <a:lnTo>
                  <a:pt x="542925" y="0"/>
                </a:lnTo>
                <a:cubicBezTo>
                  <a:pt x="859459" y="-28842"/>
                  <a:pt x="1044262" y="42620"/>
                  <a:pt x="1357313" y="0"/>
                </a:cubicBezTo>
                <a:cubicBezTo>
                  <a:pt x="1560199" y="133613"/>
                  <a:pt x="2686901" y="-16843"/>
                  <a:pt x="3006085" y="0"/>
                </a:cubicBezTo>
                <a:cubicBezTo>
                  <a:pt x="3138493" y="-830"/>
                  <a:pt x="3250352" y="121751"/>
                  <a:pt x="3257550" y="251465"/>
                </a:cubicBezTo>
                <a:cubicBezTo>
                  <a:pt x="3210317" y="500565"/>
                  <a:pt x="3264061" y="679895"/>
                  <a:pt x="3257550" y="880110"/>
                </a:cubicBezTo>
                <a:lnTo>
                  <a:pt x="3257550" y="880110"/>
                </a:lnTo>
                <a:cubicBezTo>
                  <a:pt x="3286549" y="969334"/>
                  <a:pt x="3288906" y="1092360"/>
                  <a:pt x="3257550" y="1257300"/>
                </a:cubicBezTo>
                <a:lnTo>
                  <a:pt x="3257550" y="1257295"/>
                </a:lnTo>
                <a:cubicBezTo>
                  <a:pt x="3251788" y="1389901"/>
                  <a:pt x="3120655" y="1513868"/>
                  <a:pt x="3006085" y="1508760"/>
                </a:cubicBezTo>
                <a:cubicBezTo>
                  <a:pt x="2262795" y="1464721"/>
                  <a:pt x="1905600" y="1362386"/>
                  <a:pt x="1357313" y="1508760"/>
                </a:cubicBezTo>
                <a:cubicBezTo>
                  <a:pt x="1208257" y="1578913"/>
                  <a:pt x="564071" y="1694176"/>
                  <a:pt x="89713" y="1964194"/>
                </a:cubicBezTo>
                <a:cubicBezTo>
                  <a:pt x="195660" y="1911197"/>
                  <a:pt x="466790" y="1601262"/>
                  <a:pt x="542925" y="1508760"/>
                </a:cubicBezTo>
                <a:cubicBezTo>
                  <a:pt x="477243" y="1528364"/>
                  <a:pt x="380255" y="1496172"/>
                  <a:pt x="251465" y="1508760"/>
                </a:cubicBezTo>
                <a:cubicBezTo>
                  <a:pt x="90580" y="1500988"/>
                  <a:pt x="-2219" y="1381124"/>
                  <a:pt x="0" y="1257295"/>
                </a:cubicBezTo>
                <a:lnTo>
                  <a:pt x="0" y="1257300"/>
                </a:lnTo>
                <a:cubicBezTo>
                  <a:pt x="-2097" y="1178355"/>
                  <a:pt x="-12338" y="962743"/>
                  <a:pt x="0" y="880110"/>
                </a:cubicBezTo>
                <a:lnTo>
                  <a:pt x="0" y="880110"/>
                </a:lnTo>
                <a:cubicBezTo>
                  <a:pt x="-6989" y="695029"/>
                  <a:pt x="-25824" y="332833"/>
                  <a:pt x="0" y="251465"/>
                </a:cubicBezTo>
                <a:close/>
              </a:path>
            </a:pathLst>
          </a:custGeom>
          <a:solidFill>
            <a:schemeClr val="bg1">
              <a:lumMod val="95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47246"/>
                      <a:gd name="adj2" fmla="val 80186"/>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rPr>
              <a:t>1. </a:t>
            </a:r>
            <a:r>
              <a:rPr lang="de-AT" dirty="0">
                <a:solidFill>
                  <a:schemeClr val="tx1"/>
                </a:solidFill>
              </a:rPr>
              <a:t>Wenn mehr Geld gedruckt wird, könnte man sich dann nicht mehr Waren und Dienstleistungen leisten?</a:t>
            </a:r>
          </a:p>
        </p:txBody>
      </p:sp>
      <p:sp>
        <p:nvSpPr>
          <p:cNvPr id="9" name="Sprechblase: rechteckig mit abgerundeten Ecken 8">
            <a:extLst>
              <a:ext uri="{FF2B5EF4-FFF2-40B4-BE49-F238E27FC236}">
                <a16:creationId xmlns:a16="http://schemas.microsoft.com/office/drawing/2014/main" id="{3EB533DE-9340-EE5B-39AA-1AAB8DC06F8A}"/>
              </a:ext>
            </a:extLst>
          </p:cNvPr>
          <p:cNvSpPr/>
          <p:nvPr/>
        </p:nvSpPr>
        <p:spPr>
          <a:xfrm>
            <a:off x="4297844" y="1649896"/>
            <a:ext cx="3895244" cy="2227918"/>
          </a:xfrm>
          <a:custGeom>
            <a:avLst/>
            <a:gdLst>
              <a:gd name="connsiteX0" fmla="*/ 0 w 3895244"/>
              <a:gd name="connsiteY0" fmla="*/ 371327 h 2227918"/>
              <a:gd name="connsiteX1" fmla="*/ 371327 w 3895244"/>
              <a:gd name="connsiteY1" fmla="*/ 0 h 2227918"/>
              <a:gd name="connsiteX2" fmla="*/ 649207 w 3895244"/>
              <a:gd name="connsiteY2" fmla="*/ 0 h 2227918"/>
              <a:gd name="connsiteX3" fmla="*/ 649207 w 3895244"/>
              <a:gd name="connsiteY3" fmla="*/ 0 h 2227918"/>
              <a:gd name="connsiteX4" fmla="*/ 1623018 w 3895244"/>
              <a:gd name="connsiteY4" fmla="*/ 0 h 2227918"/>
              <a:gd name="connsiteX5" fmla="*/ 3523917 w 3895244"/>
              <a:gd name="connsiteY5" fmla="*/ 0 h 2227918"/>
              <a:gd name="connsiteX6" fmla="*/ 3895244 w 3895244"/>
              <a:gd name="connsiteY6" fmla="*/ 371327 h 2227918"/>
              <a:gd name="connsiteX7" fmla="*/ 3895244 w 3895244"/>
              <a:gd name="connsiteY7" fmla="*/ 1299619 h 2227918"/>
              <a:gd name="connsiteX8" fmla="*/ 3895244 w 3895244"/>
              <a:gd name="connsiteY8" fmla="*/ 1299619 h 2227918"/>
              <a:gd name="connsiteX9" fmla="*/ 3895244 w 3895244"/>
              <a:gd name="connsiteY9" fmla="*/ 1856598 h 2227918"/>
              <a:gd name="connsiteX10" fmla="*/ 3895244 w 3895244"/>
              <a:gd name="connsiteY10" fmla="*/ 1856591 h 2227918"/>
              <a:gd name="connsiteX11" fmla="*/ 3523917 w 3895244"/>
              <a:gd name="connsiteY11" fmla="*/ 2227918 h 2227918"/>
              <a:gd name="connsiteX12" fmla="*/ 1623018 w 3895244"/>
              <a:gd name="connsiteY12" fmla="*/ 2227918 h 2227918"/>
              <a:gd name="connsiteX13" fmla="*/ 1739772 w 3895244"/>
              <a:gd name="connsiteY13" fmla="*/ 2475417 h 2227918"/>
              <a:gd name="connsiteX14" fmla="*/ 649207 w 3895244"/>
              <a:gd name="connsiteY14" fmla="*/ 2227918 h 2227918"/>
              <a:gd name="connsiteX15" fmla="*/ 371327 w 3895244"/>
              <a:gd name="connsiteY15" fmla="*/ 2227918 h 2227918"/>
              <a:gd name="connsiteX16" fmla="*/ 0 w 3895244"/>
              <a:gd name="connsiteY16" fmla="*/ 1856591 h 2227918"/>
              <a:gd name="connsiteX17" fmla="*/ 0 w 3895244"/>
              <a:gd name="connsiteY17" fmla="*/ 1856598 h 2227918"/>
              <a:gd name="connsiteX18" fmla="*/ 0 w 3895244"/>
              <a:gd name="connsiteY18" fmla="*/ 1299619 h 2227918"/>
              <a:gd name="connsiteX19" fmla="*/ 0 w 3895244"/>
              <a:gd name="connsiteY19" fmla="*/ 1299619 h 2227918"/>
              <a:gd name="connsiteX20" fmla="*/ 0 w 3895244"/>
              <a:gd name="connsiteY20" fmla="*/ 371327 h 222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95244" h="2227918" fill="none" extrusionOk="0">
                <a:moveTo>
                  <a:pt x="0" y="371327"/>
                </a:moveTo>
                <a:cubicBezTo>
                  <a:pt x="-24565" y="169249"/>
                  <a:pt x="143878" y="5557"/>
                  <a:pt x="371327" y="0"/>
                </a:cubicBezTo>
                <a:cubicBezTo>
                  <a:pt x="507934" y="-4968"/>
                  <a:pt x="511960" y="2087"/>
                  <a:pt x="649207" y="0"/>
                </a:cubicBezTo>
                <a:lnTo>
                  <a:pt x="649207" y="0"/>
                </a:lnTo>
                <a:cubicBezTo>
                  <a:pt x="845338" y="-26094"/>
                  <a:pt x="1350875" y="-49071"/>
                  <a:pt x="1623018" y="0"/>
                </a:cubicBezTo>
                <a:cubicBezTo>
                  <a:pt x="1903652" y="-164929"/>
                  <a:pt x="2747630" y="-99389"/>
                  <a:pt x="3523917" y="0"/>
                </a:cubicBezTo>
                <a:cubicBezTo>
                  <a:pt x="3717675" y="9895"/>
                  <a:pt x="3890541" y="197170"/>
                  <a:pt x="3895244" y="371327"/>
                </a:cubicBezTo>
                <a:cubicBezTo>
                  <a:pt x="3941066" y="574556"/>
                  <a:pt x="3975921" y="1142244"/>
                  <a:pt x="3895244" y="1299619"/>
                </a:cubicBezTo>
                <a:lnTo>
                  <a:pt x="3895244" y="1299619"/>
                </a:lnTo>
                <a:cubicBezTo>
                  <a:pt x="3936362" y="1576474"/>
                  <a:pt x="3846974" y="1627154"/>
                  <a:pt x="3895244" y="1856598"/>
                </a:cubicBezTo>
                <a:lnTo>
                  <a:pt x="3895244" y="1856591"/>
                </a:lnTo>
                <a:cubicBezTo>
                  <a:pt x="3893346" y="2060066"/>
                  <a:pt x="3726441" y="2203383"/>
                  <a:pt x="3523917" y="2227918"/>
                </a:cubicBezTo>
                <a:cubicBezTo>
                  <a:pt x="2869652" y="2327949"/>
                  <a:pt x="2435724" y="2256927"/>
                  <a:pt x="1623018" y="2227918"/>
                </a:cubicBezTo>
                <a:cubicBezTo>
                  <a:pt x="1648595" y="2330382"/>
                  <a:pt x="1725265" y="2404884"/>
                  <a:pt x="1739772" y="2475417"/>
                </a:cubicBezTo>
                <a:cubicBezTo>
                  <a:pt x="1592613" y="2445774"/>
                  <a:pt x="1031748" y="2399699"/>
                  <a:pt x="649207" y="2227918"/>
                </a:cubicBezTo>
                <a:cubicBezTo>
                  <a:pt x="515580" y="2251089"/>
                  <a:pt x="419231" y="2233455"/>
                  <a:pt x="371327" y="2227918"/>
                </a:cubicBezTo>
                <a:cubicBezTo>
                  <a:pt x="167954" y="2233242"/>
                  <a:pt x="-16380" y="2072841"/>
                  <a:pt x="0" y="1856591"/>
                </a:cubicBezTo>
                <a:lnTo>
                  <a:pt x="0" y="1856598"/>
                </a:lnTo>
                <a:cubicBezTo>
                  <a:pt x="40451" y="1758760"/>
                  <a:pt x="9598" y="1458323"/>
                  <a:pt x="0" y="1299619"/>
                </a:cubicBezTo>
                <a:lnTo>
                  <a:pt x="0" y="1299619"/>
                </a:lnTo>
                <a:cubicBezTo>
                  <a:pt x="-75252" y="877948"/>
                  <a:pt x="69586" y="832949"/>
                  <a:pt x="0" y="371327"/>
                </a:cubicBezTo>
                <a:close/>
              </a:path>
              <a:path w="3895244" h="2227918" stroke="0" extrusionOk="0">
                <a:moveTo>
                  <a:pt x="0" y="371327"/>
                </a:moveTo>
                <a:cubicBezTo>
                  <a:pt x="-14884" y="157143"/>
                  <a:pt x="164059" y="-17437"/>
                  <a:pt x="371327" y="0"/>
                </a:cubicBezTo>
                <a:cubicBezTo>
                  <a:pt x="475806" y="-23964"/>
                  <a:pt x="531597" y="19111"/>
                  <a:pt x="649207" y="0"/>
                </a:cubicBezTo>
                <a:lnTo>
                  <a:pt x="649207" y="0"/>
                </a:lnTo>
                <a:cubicBezTo>
                  <a:pt x="1108318" y="-22863"/>
                  <a:pt x="1168136" y="10745"/>
                  <a:pt x="1623018" y="0"/>
                </a:cubicBezTo>
                <a:cubicBezTo>
                  <a:pt x="2119906" y="33044"/>
                  <a:pt x="2693393" y="30052"/>
                  <a:pt x="3523917" y="0"/>
                </a:cubicBezTo>
                <a:cubicBezTo>
                  <a:pt x="3705896" y="-2961"/>
                  <a:pt x="3893659" y="168267"/>
                  <a:pt x="3895244" y="371327"/>
                </a:cubicBezTo>
                <a:cubicBezTo>
                  <a:pt x="3919162" y="564462"/>
                  <a:pt x="3882085" y="1048008"/>
                  <a:pt x="3895244" y="1299619"/>
                </a:cubicBezTo>
                <a:lnTo>
                  <a:pt x="3895244" y="1299619"/>
                </a:lnTo>
                <a:cubicBezTo>
                  <a:pt x="3916734" y="1536570"/>
                  <a:pt x="3899827" y="1624684"/>
                  <a:pt x="3895244" y="1856598"/>
                </a:cubicBezTo>
                <a:lnTo>
                  <a:pt x="3895244" y="1856591"/>
                </a:lnTo>
                <a:cubicBezTo>
                  <a:pt x="3867613" y="2031582"/>
                  <a:pt x="3704238" y="2233120"/>
                  <a:pt x="3523917" y="2227918"/>
                </a:cubicBezTo>
                <a:cubicBezTo>
                  <a:pt x="3160333" y="2136592"/>
                  <a:pt x="2060415" y="2143254"/>
                  <a:pt x="1623018" y="2227918"/>
                </a:cubicBezTo>
                <a:cubicBezTo>
                  <a:pt x="1657458" y="2308597"/>
                  <a:pt x="1716681" y="2421363"/>
                  <a:pt x="1739772" y="2475417"/>
                </a:cubicBezTo>
                <a:cubicBezTo>
                  <a:pt x="1282203" y="2327095"/>
                  <a:pt x="979942" y="2251177"/>
                  <a:pt x="649207" y="2227918"/>
                </a:cubicBezTo>
                <a:cubicBezTo>
                  <a:pt x="545704" y="2216308"/>
                  <a:pt x="509714" y="2207048"/>
                  <a:pt x="371327" y="2227918"/>
                </a:cubicBezTo>
                <a:cubicBezTo>
                  <a:pt x="160329" y="2225827"/>
                  <a:pt x="-5768" y="2022540"/>
                  <a:pt x="0" y="1856591"/>
                </a:cubicBezTo>
                <a:lnTo>
                  <a:pt x="0" y="1856598"/>
                </a:lnTo>
                <a:cubicBezTo>
                  <a:pt x="-16415" y="1765883"/>
                  <a:pt x="6512" y="1404846"/>
                  <a:pt x="0" y="1299619"/>
                </a:cubicBezTo>
                <a:lnTo>
                  <a:pt x="0" y="1299619"/>
                </a:lnTo>
                <a:cubicBezTo>
                  <a:pt x="20607" y="921418"/>
                  <a:pt x="-54182" y="516118"/>
                  <a:pt x="0" y="371327"/>
                </a:cubicBezTo>
                <a:close/>
              </a:path>
            </a:pathLst>
          </a:custGeom>
          <a:solidFill>
            <a:schemeClr val="accent6">
              <a:lumMod val="20000"/>
              <a:lumOff val="80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5336"/>
                      <a:gd name="adj2" fmla="val 61109"/>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rPr>
              <a:t>2. Wenn die Menschen mehr Geld haben, sind sie eher bereit, mehr für etwas zu bezahlen. </a:t>
            </a:r>
            <a:r>
              <a:rPr lang="de-AT" dirty="0">
                <a:solidFill>
                  <a:schemeClr val="tx1"/>
                </a:solidFill>
              </a:rPr>
              <a:t>Unternehmen können dadurch mehr für ein Produkt verlangen, ihre Gewinne steigen dadurch.</a:t>
            </a:r>
          </a:p>
        </p:txBody>
      </p:sp>
      <p:sp>
        <p:nvSpPr>
          <p:cNvPr id="10" name="Sprechblase: rechteckig mit abgerundeten Ecken 9">
            <a:extLst>
              <a:ext uri="{FF2B5EF4-FFF2-40B4-BE49-F238E27FC236}">
                <a16:creationId xmlns:a16="http://schemas.microsoft.com/office/drawing/2014/main" id="{00B28C50-D98C-8D2E-D010-21BA4825DC78}"/>
              </a:ext>
            </a:extLst>
          </p:cNvPr>
          <p:cNvSpPr/>
          <p:nvPr/>
        </p:nvSpPr>
        <p:spPr>
          <a:xfrm>
            <a:off x="571500" y="2115729"/>
            <a:ext cx="3274943" cy="2250532"/>
          </a:xfrm>
          <a:custGeom>
            <a:avLst/>
            <a:gdLst>
              <a:gd name="connsiteX0" fmla="*/ 0 w 3274943"/>
              <a:gd name="connsiteY0" fmla="*/ 375096 h 2250532"/>
              <a:gd name="connsiteX1" fmla="*/ 375096 w 3274943"/>
              <a:gd name="connsiteY1" fmla="*/ 0 h 2250532"/>
              <a:gd name="connsiteX2" fmla="*/ 1910383 w 3274943"/>
              <a:gd name="connsiteY2" fmla="*/ 0 h 2250532"/>
              <a:gd name="connsiteX3" fmla="*/ 1910383 w 3274943"/>
              <a:gd name="connsiteY3" fmla="*/ 0 h 2250532"/>
              <a:gd name="connsiteX4" fmla="*/ 2729119 w 3274943"/>
              <a:gd name="connsiteY4" fmla="*/ 0 h 2250532"/>
              <a:gd name="connsiteX5" fmla="*/ 2899847 w 3274943"/>
              <a:gd name="connsiteY5" fmla="*/ 0 h 2250532"/>
              <a:gd name="connsiteX6" fmla="*/ 3274943 w 3274943"/>
              <a:gd name="connsiteY6" fmla="*/ 375096 h 2250532"/>
              <a:gd name="connsiteX7" fmla="*/ 3274943 w 3274943"/>
              <a:gd name="connsiteY7" fmla="*/ 1312810 h 2250532"/>
              <a:gd name="connsiteX8" fmla="*/ 4074422 w 3274943"/>
              <a:gd name="connsiteY8" fmla="*/ 2134225 h 2250532"/>
              <a:gd name="connsiteX9" fmla="*/ 3274943 w 3274943"/>
              <a:gd name="connsiteY9" fmla="*/ 1875443 h 2250532"/>
              <a:gd name="connsiteX10" fmla="*/ 3274943 w 3274943"/>
              <a:gd name="connsiteY10" fmla="*/ 1875436 h 2250532"/>
              <a:gd name="connsiteX11" fmla="*/ 2899847 w 3274943"/>
              <a:gd name="connsiteY11" fmla="*/ 2250532 h 2250532"/>
              <a:gd name="connsiteX12" fmla="*/ 2729119 w 3274943"/>
              <a:gd name="connsiteY12" fmla="*/ 2250532 h 2250532"/>
              <a:gd name="connsiteX13" fmla="*/ 1910383 w 3274943"/>
              <a:gd name="connsiteY13" fmla="*/ 2250532 h 2250532"/>
              <a:gd name="connsiteX14" fmla="*/ 1910383 w 3274943"/>
              <a:gd name="connsiteY14" fmla="*/ 2250532 h 2250532"/>
              <a:gd name="connsiteX15" fmla="*/ 375096 w 3274943"/>
              <a:gd name="connsiteY15" fmla="*/ 2250532 h 2250532"/>
              <a:gd name="connsiteX16" fmla="*/ 0 w 3274943"/>
              <a:gd name="connsiteY16" fmla="*/ 1875436 h 2250532"/>
              <a:gd name="connsiteX17" fmla="*/ 0 w 3274943"/>
              <a:gd name="connsiteY17" fmla="*/ 1875443 h 2250532"/>
              <a:gd name="connsiteX18" fmla="*/ 0 w 3274943"/>
              <a:gd name="connsiteY18" fmla="*/ 1312810 h 2250532"/>
              <a:gd name="connsiteX19" fmla="*/ 0 w 3274943"/>
              <a:gd name="connsiteY19" fmla="*/ 1312810 h 2250532"/>
              <a:gd name="connsiteX20" fmla="*/ 0 w 3274943"/>
              <a:gd name="connsiteY20" fmla="*/ 375096 h 225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74943" h="2250532" fill="none" extrusionOk="0">
                <a:moveTo>
                  <a:pt x="0" y="375096"/>
                </a:moveTo>
                <a:cubicBezTo>
                  <a:pt x="-6908" y="168780"/>
                  <a:pt x="142845" y="6232"/>
                  <a:pt x="375096" y="0"/>
                </a:cubicBezTo>
                <a:cubicBezTo>
                  <a:pt x="735727" y="-75619"/>
                  <a:pt x="1462157" y="132760"/>
                  <a:pt x="1910383" y="0"/>
                </a:cubicBezTo>
                <a:lnTo>
                  <a:pt x="1910383" y="0"/>
                </a:lnTo>
                <a:cubicBezTo>
                  <a:pt x="2306641" y="38394"/>
                  <a:pt x="2527518" y="-60980"/>
                  <a:pt x="2729119" y="0"/>
                </a:cubicBezTo>
                <a:cubicBezTo>
                  <a:pt x="2785789" y="7711"/>
                  <a:pt x="2863732" y="5369"/>
                  <a:pt x="2899847" y="0"/>
                </a:cubicBezTo>
                <a:cubicBezTo>
                  <a:pt x="3077689" y="25627"/>
                  <a:pt x="3273860" y="175058"/>
                  <a:pt x="3274943" y="375096"/>
                </a:cubicBezTo>
                <a:cubicBezTo>
                  <a:pt x="3315786" y="500540"/>
                  <a:pt x="3214731" y="1030123"/>
                  <a:pt x="3274943" y="1312810"/>
                </a:cubicBezTo>
                <a:cubicBezTo>
                  <a:pt x="3537748" y="1647166"/>
                  <a:pt x="3683187" y="1834447"/>
                  <a:pt x="4074422" y="2134225"/>
                </a:cubicBezTo>
                <a:cubicBezTo>
                  <a:pt x="3781277" y="2115427"/>
                  <a:pt x="3429323" y="1919107"/>
                  <a:pt x="3274943" y="1875443"/>
                </a:cubicBezTo>
                <a:lnTo>
                  <a:pt x="3274943" y="1875436"/>
                </a:lnTo>
                <a:cubicBezTo>
                  <a:pt x="3274366" y="2079115"/>
                  <a:pt x="3088099" y="2256116"/>
                  <a:pt x="2899847" y="2250532"/>
                </a:cubicBezTo>
                <a:cubicBezTo>
                  <a:pt x="2842371" y="2251005"/>
                  <a:pt x="2776077" y="2251405"/>
                  <a:pt x="2729119" y="2250532"/>
                </a:cubicBezTo>
                <a:cubicBezTo>
                  <a:pt x="2438906" y="2296636"/>
                  <a:pt x="2069538" y="2287206"/>
                  <a:pt x="1910383" y="2250532"/>
                </a:cubicBezTo>
                <a:lnTo>
                  <a:pt x="1910383" y="2250532"/>
                </a:lnTo>
                <a:cubicBezTo>
                  <a:pt x="1157334" y="2119271"/>
                  <a:pt x="1053476" y="2366734"/>
                  <a:pt x="375096" y="2250532"/>
                </a:cubicBezTo>
                <a:cubicBezTo>
                  <a:pt x="174088" y="2269744"/>
                  <a:pt x="-28108" y="2101768"/>
                  <a:pt x="0" y="1875436"/>
                </a:cubicBezTo>
                <a:lnTo>
                  <a:pt x="0" y="1875443"/>
                </a:lnTo>
                <a:cubicBezTo>
                  <a:pt x="3730" y="1759803"/>
                  <a:pt x="254" y="1420336"/>
                  <a:pt x="0" y="1312810"/>
                </a:cubicBezTo>
                <a:lnTo>
                  <a:pt x="0" y="1312810"/>
                </a:lnTo>
                <a:cubicBezTo>
                  <a:pt x="28653" y="1027587"/>
                  <a:pt x="-11998" y="523549"/>
                  <a:pt x="0" y="375096"/>
                </a:cubicBezTo>
                <a:close/>
              </a:path>
              <a:path w="3274943" h="2250532" stroke="0" extrusionOk="0">
                <a:moveTo>
                  <a:pt x="0" y="375096"/>
                </a:moveTo>
                <a:cubicBezTo>
                  <a:pt x="-24480" y="152959"/>
                  <a:pt x="167162" y="-6162"/>
                  <a:pt x="375096" y="0"/>
                </a:cubicBezTo>
                <a:cubicBezTo>
                  <a:pt x="1131534" y="24179"/>
                  <a:pt x="1252192" y="87261"/>
                  <a:pt x="1910383" y="0"/>
                </a:cubicBezTo>
                <a:lnTo>
                  <a:pt x="1910383" y="0"/>
                </a:lnTo>
                <a:cubicBezTo>
                  <a:pt x="2240619" y="45983"/>
                  <a:pt x="2351323" y="7842"/>
                  <a:pt x="2729119" y="0"/>
                </a:cubicBezTo>
                <a:cubicBezTo>
                  <a:pt x="2754561" y="-22"/>
                  <a:pt x="2868825" y="-437"/>
                  <a:pt x="2899847" y="0"/>
                </a:cubicBezTo>
                <a:cubicBezTo>
                  <a:pt x="3075345" y="-4058"/>
                  <a:pt x="3263148" y="182956"/>
                  <a:pt x="3274943" y="375096"/>
                </a:cubicBezTo>
                <a:cubicBezTo>
                  <a:pt x="3266583" y="695834"/>
                  <a:pt x="3279333" y="1112243"/>
                  <a:pt x="3274943" y="1312810"/>
                </a:cubicBezTo>
                <a:cubicBezTo>
                  <a:pt x="3683880" y="1705893"/>
                  <a:pt x="3782041" y="1703985"/>
                  <a:pt x="4074422" y="2134225"/>
                </a:cubicBezTo>
                <a:cubicBezTo>
                  <a:pt x="3958171" y="2050863"/>
                  <a:pt x="3527568" y="2031679"/>
                  <a:pt x="3274943" y="1875443"/>
                </a:cubicBezTo>
                <a:lnTo>
                  <a:pt x="3274943" y="1875436"/>
                </a:lnTo>
                <a:cubicBezTo>
                  <a:pt x="3247614" y="2056575"/>
                  <a:pt x="3099798" y="2257560"/>
                  <a:pt x="2899847" y="2250532"/>
                </a:cubicBezTo>
                <a:cubicBezTo>
                  <a:pt x="2874271" y="2254325"/>
                  <a:pt x="2803706" y="2249536"/>
                  <a:pt x="2729119" y="2250532"/>
                </a:cubicBezTo>
                <a:cubicBezTo>
                  <a:pt x="2603516" y="2255670"/>
                  <a:pt x="2050250" y="2192721"/>
                  <a:pt x="1910383" y="2250532"/>
                </a:cubicBezTo>
                <a:lnTo>
                  <a:pt x="1910383" y="2250532"/>
                </a:lnTo>
                <a:cubicBezTo>
                  <a:pt x="1498635" y="2114501"/>
                  <a:pt x="974249" y="2316569"/>
                  <a:pt x="375096" y="2250532"/>
                </a:cubicBezTo>
                <a:cubicBezTo>
                  <a:pt x="140348" y="2240789"/>
                  <a:pt x="-1216" y="2074346"/>
                  <a:pt x="0" y="1875436"/>
                </a:cubicBezTo>
                <a:lnTo>
                  <a:pt x="0" y="1875443"/>
                </a:lnTo>
                <a:cubicBezTo>
                  <a:pt x="25363" y="1731714"/>
                  <a:pt x="-37180" y="1578020"/>
                  <a:pt x="0" y="1312810"/>
                </a:cubicBezTo>
                <a:lnTo>
                  <a:pt x="0" y="1312810"/>
                </a:lnTo>
                <a:cubicBezTo>
                  <a:pt x="25591" y="1180743"/>
                  <a:pt x="-66563" y="655906"/>
                  <a:pt x="0" y="375096"/>
                </a:cubicBezTo>
                <a:close/>
              </a:path>
            </a:pathLst>
          </a:custGeom>
          <a:solidFill>
            <a:schemeClr val="accent6">
              <a:lumMod val="20000"/>
              <a:lumOff val="80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74412"/>
                      <a:gd name="adj2" fmla="val 44832"/>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600" b="1" dirty="0">
                <a:solidFill>
                  <a:schemeClr val="tx1"/>
                </a:solidFill>
              </a:rPr>
              <a:t>3. </a:t>
            </a:r>
            <a:r>
              <a:rPr lang="de-AT" sz="1600" dirty="0">
                <a:solidFill>
                  <a:schemeClr val="tx1"/>
                </a:solidFill>
              </a:rPr>
              <a:t>Mehr Geld im Umlauf bedeutet nicht automatisch, dass du dir mehr leisten kannst, weil auch die Preise steigen könnten. Das Geld wird weniger wert. Die tatsächliche Kaufkraft hängt vom wirtschaftlichen Umfeld ab.</a:t>
            </a:r>
          </a:p>
        </p:txBody>
      </p:sp>
    </p:spTree>
    <p:extLst>
      <p:ext uri="{BB962C8B-B14F-4D97-AF65-F5344CB8AC3E}">
        <p14:creationId xmlns:p14="http://schemas.microsoft.com/office/powerpoint/2010/main" val="145352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039F97-3EED-618F-8220-A052F7417C34}"/>
              </a:ext>
            </a:extLst>
          </p:cNvPr>
          <p:cNvSpPr>
            <a:spLocks noGrp="1"/>
          </p:cNvSpPr>
          <p:nvPr>
            <p:ph type="title"/>
          </p:nvPr>
        </p:nvSpPr>
        <p:spPr/>
        <p:txBody>
          <a:bodyPr/>
          <a:lstStyle/>
          <a:p>
            <a:r>
              <a:rPr lang="de-AT" dirty="0"/>
              <a:t>Wechselwirkungen und Interessensausgleich</a:t>
            </a:r>
          </a:p>
        </p:txBody>
      </p:sp>
      <p:sp>
        <p:nvSpPr>
          <p:cNvPr id="4" name="Foliennummernplatzhalter 3">
            <a:extLst>
              <a:ext uri="{FF2B5EF4-FFF2-40B4-BE49-F238E27FC236}">
                <a16:creationId xmlns:a16="http://schemas.microsoft.com/office/drawing/2014/main" id="{6CC2B08B-A5A3-ED9F-8A80-23F1352973D5}"/>
              </a:ext>
            </a:extLst>
          </p:cNvPr>
          <p:cNvSpPr>
            <a:spLocks noGrp="1"/>
          </p:cNvSpPr>
          <p:nvPr>
            <p:ph type="sldNum" sz="quarter" idx="12"/>
          </p:nvPr>
        </p:nvSpPr>
        <p:spPr/>
        <p:txBody>
          <a:bodyPr/>
          <a:lstStyle/>
          <a:p>
            <a:r>
              <a:rPr lang="de-AT" dirty="0"/>
              <a:t>Folie </a:t>
            </a:r>
            <a:fld id="{4C23FFEC-42AF-4C5F-8FEB-D69D9B6A7C04}" type="slidenum">
              <a:rPr lang="de-AT" smtClean="0"/>
              <a:pPr/>
              <a:t>11</a:t>
            </a:fld>
            <a:endParaRPr lang="de-AT" dirty="0"/>
          </a:p>
        </p:txBody>
      </p:sp>
      <p:sp>
        <p:nvSpPr>
          <p:cNvPr id="1037" name="Rechteck 1036">
            <a:extLst>
              <a:ext uri="{FF2B5EF4-FFF2-40B4-BE49-F238E27FC236}">
                <a16:creationId xmlns:a16="http://schemas.microsoft.com/office/drawing/2014/main" id="{7C6CF091-B2C7-8D1D-450B-3D61435DBBAC}"/>
              </a:ext>
            </a:extLst>
          </p:cNvPr>
          <p:cNvSpPr/>
          <p:nvPr/>
        </p:nvSpPr>
        <p:spPr>
          <a:xfrm>
            <a:off x="2050478" y="1821431"/>
            <a:ext cx="8086561" cy="1607569"/>
          </a:xfrm>
          <a:custGeom>
            <a:avLst/>
            <a:gdLst>
              <a:gd name="connsiteX0" fmla="*/ 0 w 8086561"/>
              <a:gd name="connsiteY0" fmla="*/ 0 h 1607569"/>
              <a:gd name="connsiteX1" fmla="*/ 8086561 w 8086561"/>
              <a:gd name="connsiteY1" fmla="*/ 0 h 1607569"/>
              <a:gd name="connsiteX2" fmla="*/ 8086561 w 8086561"/>
              <a:gd name="connsiteY2" fmla="*/ 1607569 h 1607569"/>
              <a:gd name="connsiteX3" fmla="*/ 0 w 8086561"/>
              <a:gd name="connsiteY3" fmla="*/ 1607569 h 1607569"/>
              <a:gd name="connsiteX4" fmla="*/ 0 w 8086561"/>
              <a:gd name="connsiteY4" fmla="*/ 0 h 1607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561" h="1607569" fill="none" extrusionOk="0">
                <a:moveTo>
                  <a:pt x="0" y="0"/>
                </a:moveTo>
                <a:cubicBezTo>
                  <a:pt x="3291334" y="-68477"/>
                  <a:pt x="6025805" y="-47607"/>
                  <a:pt x="8086561" y="0"/>
                </a:cubicBezTo>
                <a:cubicBezTo>
                  <a:pt x="8107093" y="520866"/>
                  <a:pt x="8212698" y="1369833"/>
                  <a:pt x="8086561" y="1607569"/>
                </a:cubicBezTo>
                <a:cubicBezTo>
                  <a:pt x="6591935" y="1566920"/>
                  <a:pt x="3566733" y="1752579"/>
                  <a:pt x="0" y="1607569"/>
                </a:cubicBezTo>
                <a:cubicBezTo>
                  <a:pt x="130624" y="1390633"/>
                  <a:pt x="67645" y="574300"/>
                  <a:pt x="0" y="0"/>
                </a:cubicBezTo>
                <a:close/>
              </a:path>
              <a:path w="8086561" h="1607569" stroke="0" extrusionOk="0">
                <a:moveTo>
                  <a:pt x="0" y="0"/>
                </a:moveTo>
                <a:cubicBezTo>
                  <a:pt x="867254" y="-46910"/>
                  <a:pt x="6636066" y="-64144"/>
                  <a:pt x="8086561" y="0"/>
                </a:cubicBezTo>
                <a:cubicBezTo>
                  <a:pt x="8078477" y="708505"/>
                  <a:pt x="7989427" y="988296"/>
                  <a:pt x="8086561" y="1607569"/>
                </a:cubicBezTo>
                <a:cubicBezTo>
                  <a:pt x="5569619" y="1539877"/>
                  <a:pt x="1337090" y="1458011"/>
                  <a:pt x="0" y="1607569"/>
                </a:cubicBezTo>
                <a:cubicBezTo>
                  <a:pt x="-887" y="929736"/>
                  <a:pt x="16235" y="409255"/>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Damit die Menschen gleich viel kaufen können brauchen sie mehr Geld, zum Beispiel durch höhere Gehälter. </a:t>
            </a:r>
          </a:p>
          <a:p>
            <a:pPr algn="ctr"/>
            <a:r>
              <a:rPr lang="de-AT" dirty="0">
                <a:solidFill>
                  <a:schemeClr val="tx1"/>
                </a:solidFill>
              </a:rPr>
              <a:t>Das erhöht die Kosten der Unternehmen und die Gewinne sinken wieder. </a:t>
            </a:r>
            <a:endParaRPr lang="de-AT" sz="2400" dirty="0">
              <a:solidFill>
                <a:schemeClr val="tx1"/>
              </a:solidFill>
            </a:endParaRPr>
          </a:p>
        </p:txBody>
      </p:sp>
      <p:sp>
        <p:nvSpPr>
          <p:cNvPr id="9" name="Rechteck 8">
            <a:extLst>
              <a:ext uri="{FF2B5EF4-FFF2-40B4-BE49-F238E27FC236}">
                <a16:creationId xmlns:a16="http://schemas.microsoft.com/office/drawing/2014/main" id="{B819A5FB-AC9B-C1B3-E16C-05861D5A0F62}"/>
              </a:ext>
            </a:extLst>
          </p:cNvPr>
          <p:cNvSpPr/>
          <p:nvPr/>
        </p:nvSpPr>
        <p:spPr>
          <a:xfrm>
            <a:off x="2050477" y="3937623"/>
            <a:ext cx="8086561" cy="1607569"/>
          </a:xfrm>
          <a:custGeom>
            <a:avLst/>
            <a:gdLst>
              <a:gd name="connsiteX0" fmla="*/ 0 w 8086561"/>
              <a:gd name="connsiteY0" fmla="*/ 0 h 1607569"/>
              <a:gd name="connsiteX1" fmla="*/ 8086561 w 8086561"/>
              <a:gd name="connsiteY1" fmla="*/ 0 h 1607569"/>
              <a:gd name="connsiteX2" fmla="*/ 8086561 w 8086561"/>
              <a:gd name="connsiteY2" fmla="*/ 1607569 h 1607569"/>
              <a:gd name="connsiteX3" fmla="*/ 0 w 8086561"/>
              <a:gd name="connsiteY3" fmla="*/ 1607569 h 1607569"/>
              <a:gd name="connsiteX4" fmla="*/ 0 w 8086561"/>
              <a:gd name="connsiteY4" fmla="*/ 0 h 1607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561" h="1607569" fill="none" extrusionOk="0">
                <a:moveTo>
                  <a:pt x="0" y="0"/>
                </a:moveTo>
                <a:cubicBezTo>
                  <a:pt x="3291334" y="-68477"/>
                  <a:pt x="6025805" y="-47607"/>
                  <a:pt x="8086561" y="0"/>
                </a:cubicBezTo>
                <a:cubicBezTo>
                  <a:pt x="8107093" y="520866"/>
                  <a:pt x="8212698" y="1369833"/>
                  <a:pt x="8086561" y="1607569"/>
                </a:cubicBezTo>
                <a:cubicBezTo>
                  <a:pt x="6591935" y="1566920"/>
                  <a:pt x="3566733" y="1752579"/>
                  <a:pt x="0" y="1607569"/>
                </a:cubicBezTo>
                <a:cubicBezTo>
                  <a:pt x="130624" y="1390633"/>
                  <a:pt x="67645" y="574300"/>
                  <a:pt x="0" y="0"/>
                </a:cubicBezTo>
                <a:close/>
              </a:path>
              <a:path w="8086561" h="1607569" stroke="0" extrusionOk="0">
                <a:moveTo>
                  <a:pt x="0" y="0"/>
                </a:moveTo>
                <a:cubicBezTo>
                  <a:pt x="867254" y="-46910"/>
                  <a:pt x="6636066" y="-64144"/>
                  <a:pt x="8086561" y="0"/>
                </a:cubicBezTo>
                <a:cubicBezTo>
                  <a:pt x="8078477" y="708505"/>
                  <a:pt x="7989427" y="988296"/>
                  <a:pt x="8086561" y="1607569"/>
                </a:cubicBezTo>
                <a:cubicBezTo>
                  <a:pt x="5569619" y="1539877"/>
                  <a:pt x="1337090" y="1458011"/>
                  <a:pt x="0" y="1607569"/>
                </a:cubicBezTo>
                <a:cubicBezTo>
                  <a:pt x="-887" y="929736"/>
                  <a:pt x="16235" y="409255"/>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Vertreter der Arbeitnehmer:innen und der Arbeitgeber:innen verhandeln jedes Jahr die Löhne und Gehälter, um einen Ausgleich der Interessen und gute Bedingungen für die Entwicklung der Wirtschaft zu finden.</a:t>
            </a:r>
            <a:endParaRPr lang="de-AT" sz="2400" dirty="0">
              <a:solidFill>
                <a:schemeClr val="tx1"/>
              </a:solidFill>
            </a:endParaRPr>
          </a:p>
        </p:txBody>
      </p:sp>
      <p:pic>
        <p:nvPicPr>
          <p:cNvPr id="13" name="Grafik 12" descr="Münzen Silhouette">
            <a:extLst>
              <a:ext uri="{FF2B5EF4-FFF2-40B4-BE49-F238E27FC236}">
                <a16:creationId xmlns:a16="http://schemas.microsoft.com/office/drawing/2014/main" id="{C426F3AA-4D1A-C81D-EBBC-358990E2E22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81000" y="2393577"/>
            <a:ext cx="914400" cy="914400"/>
          </a:xfrm>
          <a:prstGeom prst="rect">
            <a:avLst/>
          </a:prstGeom>
        </p:spPr>
      </p:pic>
      <p:pic>
        <p:nvPicPr>
          <p:cNvPr id="18" name="Grafik 17" descr="Münzen Silhouette">
            <a:extLst>
              <a:ext uri="{FF2B5EF4-FFF2-40B4-BE49-F238E27FC236}">
                <a16:creationId xmlns:a16="http://schemas.microsoft.com/office/drawing/2014/main" id="{786795AB-8BCC-EFFD-BB1A-B2F84F5DC3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3364" y="2149289"/>
            <a:ext cx="914400" cy="914400"/>
          </a:xfrm>
          <a:prstGeom prst="rect">
            <a:avLst/>
          </a:prstGeom>
        </p:spPr>
      </p:pic>
      <p:pic>
        <p:nvPicPr>
          <p:cNvPr id="22" name="Grafik 21" descr="Besprechung mit einfarbiger Füllung">
            <a:extLst>
              <a:ext uri="{FF2B5EF4-FFF2-40B4-BE49-F238E27FC236}">
                <a16:creationId xmlns:a16="http://schemas.microsoft.com/office/drawing/2014/main" id="{F9612D6A-62A3-9FF8-8BE4-4E7D9080F4B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5641" y="4203983"/>
            <a:ext cx="1168117" cy="1168117"/>
          </a:xfrm>
          <a:prstGeom prst="rect">
            <a:avLst/>
          </a:prstGeom>
        </p:spPr>
      </p:pic>
    </p:spTree>
    <p:extLst>
      <p:ext uri="{BB962C8B-B14F-4D97-AF65-F5344CB8AC3E}">
        <p14:creationId xmlns:p14="http://schemas.microsoft.com/office/powerpoint/2010/main" val="1633306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D97868-A750-758B-DD6E-32D4866E33FC}"/>
              </a:ext>
            </a:extLst>
          </p:cNvPr>
          <p:cNvSpPr>
            <a:spLocks noGrp="1"/>
          </p:cNvSpPr>
          <p:nvPr>
            <p:ph type="title"/>
          </p:nvPr>
        </p:nvSpPr>
        <p:spPr/>
        <p:txBody>
          <a:bodyPr/>
          <a:lstStyle/>
          <a:p>
            <a:r>
              <a:rPr lang="de-AT" dirty="0"/>
              <a:t>PIA</a:t>
            </a:r>
          </a:p>
        </p:txBody>
      </p:sp>
      <p:sp>
        <p:nvSpPr>
          <p:cNvPr id="3" name="Inhaltsplatzhalter 2">
            <a:extLst>
              <a:ext uri="{FF2B5EF4-FFF2-40B4-BE49-F238E27FC236}">
                <a16:creationId xmlns:a16="http://schemas.microsoft.com/office/drawing/2014/main" id="{9B4F210B-4BD0-4AC2-2198-C6A9A41FA29B}"/>
              </a:ext>
            </a:extLst>
          </p:cNvPr>
          <p:cNvSpPr>
            <a:spLocks noGrp="1"/>
          </p:cNvSpPr>
          <p:nvPr>
            <p:ph idx="1"/>
          </p:nvPr>
        </p:nvSpPr>
        <p:spPr>
          <a:xfrm>
            <a:off x="838200" y="1825625"/>
            <a:ext cx="6522720" cy="4351338"/>
          </a:xfrm>
        </p:spPr>
        <p:txBody>
          <a:bodyPr/>
          <a:lstStyle/>
          <a:p>
            <a:pPr marL="0" indent="0">
              <a:buNone/>
            </a:pPr>
            <a:r>
              <a:rPr lang="de-AT" dirty="0"/>
              <a:t>Scannen Sie den QR-Code ein, um PIA (Persönliche </a:t>
            </a:r>
            <a:r>
              <a:rPr lang="de-AT" dirty="0" err="1"/>
              <a:t>InflationsApp</a:t>
            </a:r>
            <a:r>
              <a:rPr lang="de-AT" dirty="0"/>
              <a:t>) zu öffnen.</a:t>
            </a:r>
          </a:p>
          <a:p>
            <a:pPr marL="0" indent="0">
              <a:buNone/>
            </a:pPr>
            <a:endParaRPr lang="de-AT" dirty="0"/>
          </a:p>
          <a:p>
            <a:pPr marL="0" indent="0">
              <a:buNone/>
            </a:pPr>
            <a:r>
              <a:rPr lang="de-AT" dirty="0"/>
              <a:t>Bearbeiten Sie die Aufgabe 1 und 2 auf dem Arbeitsblatt.</a:t>
            </a:r>
          </a:p>
          <a:p>
            <a:pPr marL="0" indent="0">
              <a:buNone/>
            </a:pPr>
            <a:endParaRPr lang="de-AT" dirty="0"/>
          </a:p>
          <a:p>
            <a:pPr marL="0" indent="0">
              <a:buNone/>
            </a:pPr>
            <a:endParaRPr lang="de-AT" dirty="0"/>
          </a:p>
        </p:txBody>
      </p:sp>
      <p:sp>
        <p:nvSpPr>
          <p:cNvPr id="4" name="Foliennummernplatzhalter 3">
            <a:extLst>
              <a:ext uri="{FF2B5EF4-FFF2-40B4-BE49-F238E27FC236}">
                <a16:creationId xmlns:a16="http://schemas.microsoft.com/office/drawing/2014/main" id="{21E1A857-6213-24BF-222F-5B5B8AC93A65}"/>
              </a:ext>
            </a:extLst>
          </p:cNvPr>
          <p:cNvSpPr>
            <a:spLocks noGrp="1"/>
          </p:cNvSpPr>
          <p:nvPr>
            <p:ph type="sldNum" sz="quarter" idx="12"/>
          </p:nvPr>
        </p:nvSpPr>
        <p:spPr/>
        <p:txBody>
          <a:bodyPr/>
          <a:lstStyle/>
          <a:p>
            <a:r>
              <a:rPr lang="de-AT"/>
              <a:t>Folie </a:t>
            </a:r>
            <a:fld id="{4C23FFEC-42AF-4C5F-8FEB-D69D9B6A7C04}" type="slidenum">
              <a:rPr lang="de-AT" smtClean="0"/>
              <a:pPr/>
              <a:t>12</a:t>
            </a:fld>
            <a:endParaRPr lang="de-AT" dirty="0"/>
          </a:p>
        </p:txBody>
      </p:sp>
      <p:pic>
        <p:nvPicPr>
          <p:cNvPr id="5" name="Grafik 4">
            <a:extLst>
              <a:ext uri="{FF2B5EF4-FFF2-40B4-BE49-F238E27FC236}">
                <a16:creationId xmlns:a16="http://schemas.microsoft.com/office/drawing/2014/main" id="{BE7C34F5-817F-66A8-89F6-2D4FBF74797D}"/>
              </a:ext>
            </a:extLst>
          </p:cNvPr>
          <p:cNvPicPr>
            <a:picLocks noChangeAspect="1"/>
          </p:cNvPicPr>
          <p:nvPr/>
        </p:nvPicPr>
        <p:blipFill>
          <a:blip r:embed="rId2"/>
          <a:stretch>
            <a:fillRect/>
          </a:stretch>
        </p:blipFill>
        <p:spPr>
          <a:xfrm>
            <a:off x="7528560" y="1690688"/>
            <a:ext cx="3825240" cy="3825240"/>
          </a:xfrm>
          <a:prstGeom prst="rect">
            <a:avLst/>
          </a:prstGeom>
        </p:spPr>
      </p:pic>
    </p:spTree>
    <p:extLst>
      <p:ext uri="{BB962C8B-B14F-4D97-AF65-F5344CB8AC3E}">
        <p14:creationId xmlns:p14="http://schemas.microsoft.com/office/powerpoint/2010/main" val="934763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p:txBody>
          <a:bodyPr/>
          <a:lstStyle/>
          <a:p>
            <a:r>
              <a:rPr lang="de-AT" dirty="0"/>
              <a:t>Wie viel ist dieser Geldschein wert?</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2</a:t>
            </a:fld>
            <a:endParaRPr lang="de-AT" dirty="0"/>
          </a:p>
        </p:txBody>
      </p:sp>
      <p:pic>
        <p:nvPicPr>
          <p:cNvPr id="1026" name="Picture 2" descr="Euro, Geld, Banknote, Währungen, 20 Euro">
            <a:extLst>
              <a:ext uri="{FF2B5EF4-FFF2-40B4-BE49-F238E27FC236}">
                <a16:creationId xmlns:a16="http://schemas.microsoft.com/office/drawing/2014/main" id="{61326419-104F-5A1C-E9EE-26F03ED811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0311" y="1690688"/>
            <a:ext cx="8091377" cy="4330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712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p:txBody>
          <a:bodyPr/>
          <a:lstStyle/>
          <a:p>
            <a:r>
              <a:rPr lang="de-AT" dirty="0"/>
              <a:t>Wert des Geldes</a:t>
            </a:r>
          </a:p>
        </p:txBody>
      </p:sp>
      <p:sp>
        <p:nvSpPr>
          <p:cNvPr id="5" name="Foliennummernplatzhalter 4">
            <a:extLst>
              <a:ext uri="{FF2B5EF4-FFF2-40B4-BE49-F238E27FC236}">
                <a16:creationId xmlns:a16="http://schemas.microsoft.com/office/drawing/2014/main" id="{DA08FB7C-22B4-161D-7AA1-FE3A0DB77DDA}"/>
              </a:ext>
            </a:extLst>
          </p:cNvPr>
          <p:cNvSpPr>
            <a:spLocks noGrp="1"/>
          </p:cNvSpPr>
          <p:nvPr>
            <p:ph type="sldNum" sz="quarter" idx="12"/>
          </p:nvPr>
        </p:nvSpPr>
        <p:spPr/>
        <p:txBody>
          <a:bodyPr/>
          <a:lstStyle/>
          <a:p>
            <a:fld id="{4C23FFEC-42AF-4C5F-8FEB-D69D9B6A7C04}" type="slidenum">
              <a:rPr lang="de-AT" smtClean="0"/>
              <a:t>3</a:t>
            </a:fld>
            <a:endParaRPr lang="de-AT" dirty="0"/>
          </a:p>
        </p:txBody>
      </p:sp>
      <p:sp>
        <p:nvSpPr>
          <p:cNvPr id="7" name="Rounded Rectangle 29">
            <a:extLst>
              <a:ext uri="{FF2B5EF4-FFF2-40B4-BE49-F238E27FC236}">
                <a16:creationId xmlns:a16="http://schemas.microsoft.com/office/drawing/2014/main" id="{DA3015FD-B22F-258C-9E5C-D28C814BA38F}"/>
              </a:ext>
            </a:extLst>
          </p:cNvPr>
          <p:cNvSpPr/>
          <p:nvPr/>
        </p:nvSpPr>
        <p:spPr>
          <a:xfrm>
            <a:off x="7937695" y="1633667"/>
            <a:ext cx="3253739" cy="685357"/>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000" b="1" dirty="0">
                <a:solidFill>
                  <a:sysClr val="windowText" lastClr="000000"/>
                </a:solidFill>
                <a:latin typeface="+mj-lt"/>
              </a:rPr>
              <a:t>Tauschwert</a:t>
            </a:r>
          </a:p>
        </p:txBody>
      </p:sp>
      <p:sp>
        <p:nvSpPr>
          <p:cNvPr id="8" name="Rounded Rectangle 29">
            <a:extLst>
              <a:ext uri="{FF2B5EF4-FFF2-40B4-BE49-F238E27FC236}">
                <a16:creationId xmlns:a16="http://schemas.microsoft.com/office/drawing/2014/main" id="{0A24776C-25FE-5683-C6A8-53AA361DD213}"/>
              </a:ext>
            </a:extLst>
          </p:cNvPr>
          <p:cNvSpPr/>
          <p:nvPr/>
        </p:nvSpPr>
        <p:spPr>
          <a:xfrm>
            <a:off x="838200" y="1634768"/>
            <a:ext cx="3253740" cy="685357"/>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000" b="1" dirty="0">
                <a:solidFill>
                  <a:sysClr val="windowText" lastClr="000000"/>
                </a:solidFill>
                <a:latin typeface="+mj-lt"/>
              </a:rPr>
              <a:t>Herstellwert/Materialwert</a:t>
            </a:r>
          </a:p>
        </p:txBody>
      </p:sp>
      <p:sp>
        <p:nvSpPr>
          <p:cNvPr id="9" name="Rounded Rectangle 29">
            <a:extLst>
              <a:ext uri="{FF2B5EF4-FFF2-40B4-BE49-F238E27FC236}">
                <a16:creationId xmlns:a16="http://schemas.microsoft.com/office/drawing/2014/main" id="{CBF20DAB-9E1E-D925-C5B4-E1F12A27A9BB}"/>
              </a:ext>
            </a:extLst>
          </p:cNvPr>
          <p:cNvSpPr/>
          <p:nvPr/>
        </p:nvSpPr>
        <p:spPr>
          <a:xfrm>
            <a:off x="4387948" y="1633667"/>
            <a:ext cx="3253739" cy="685357"/>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000" b="1" dirty="0">
                <a:solidFill>
                  <a:sysClr val="windowText" lastClr="000000"/>
                </a:solidFill>
                <a:latin typeface="+mj-lt"/>
              </a:rPr>
              <a:t>Nominalwert</a:t>
            </a:r>
          </a:p>
        </p:txBody>
      </p:sp>
      <p:sp>
        <p:nvSpPr>
          <p:cNvPr id="11" name="Rechteck 10">
            <a:extLst>
              <a:ext uri="{FF2B5EF4-FFF2-40B4-BE49-F238E27FC236}">
                <a16:creationId xmlns:a16="http://schemas.microsoft.com/office/drawing/2014/main" id="{17904F9A-06AF-0108-8C63-B8A0C267E1E6}"/>
              </a:ext>
            </a:extLst>
          </p:cNvPr>
          <p:cNvSpPr/>
          <p:nvPr/>
        </p:nvSpPr>
        <p:spPr>
          <a:xfrm>
            <a:off x="4387948" y="2519081"/>
            <a:ext cx="3253739" cy="900190"/>
          </a:xfrm>
          <a:prstGeom prst="rect">
            <a:avLst/>
          </a:prstGeom>
          <a:noFill/>
          <a:ln>
            <a:solidFill>
              <a:srgbClr val="1096B6"/>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auf der Banknote oder Münze aufgedruckte bzw. aufgeprägte Wert </a:t>
            </a:r>
          </a:p>
        </p:txBody>
      </p:sp>
      <p:sp>
        <p:nvSpPr>
          <p:cNvPr id="12" name="Rechteck 11">
            <a:extLst>
              <a:ext uri="{FF2B5EF4-FFF2-40B4-BE49-F238E27FC236}">
                <a16:creationId xmlns:a16="http://schemas.microsoft.com/office/drawing/2014/main" id="{A2282EE2-55DA-FFA3-F2A5-8E93B33502EB}"/>
              </a:ext>
            </a:extLst>
          </p:cNvPr>
          <p:cNvSpPr/>
          <p:nvPr/>
        </p:nvSpPr>
        <p:spPr>
          <a:xfrm>
            <a:off x="838200" y="2523728"/>
            <a:ext cx="3253740" cy="900190"/>
          </a:xfrm>
          <a:prstGeom prst="rect">
            <a:avLst/>
          </a:prstGeom>
          <a:noFill/>
          <a:ln>
            <a:solidFill>
              <a:srgbClr val="1096B6"/>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Papier aus Baumwoll- oder Leinenfasern, Edelmetalle etc.</a:t>
            </a:r>
          </a:p>
        </p:txBody>
      </p:sp>
      <p:sp>
        <p:nvSpPr>
          <p:cNvPr id="13" name="Rechteck 12">
            <a:extLst>
              <a:ext uri="{FF2B5EF4-FFF2-40B4-BE49-F238E27FC236}">
                <a16:creationId xmlns:a16="http://schemas.microsoft.com/office/drawing/2014/main" id="{3F0DC94D-AA0A-F73E-1644-A451E7204E6F}"/>
              </a:ext>
            </a:extLst>
          </p:cNvPr>
          <p:cNvSpPr/>
          <p:nvPr/>
        </p:nvSpPr>
        <p:spPr>
          <a:xfrm>
            <a:off x="7937695" y="2528810"/>
            <a:ext cx="3253739" cy="900190"/>
          </a:xfrm>
          <a:prstGeom prst="rect">
            <a:avLst/>
          </a:prstGeom>
          <a:noFill/>
          <a:ln>
            <a:solidFill>
              <a:srgbClr val="1096B6"/>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rPr>
              <a:t>Wert an Güter &amp; Dienstleistungen, die man beim Eintausch bekommt</a:t>
            </a:r>
          </a:p>
        </p:txBody>
      </p:sp>
      <p:sp>
        <p:nvSpPr>
          <p:cNvPr id="15" name="Rechteck 14">
            <a:extLst>
              <a:ext uri="{FF2B5EF4-FFF2-40B4-BE49-F238E27FC236}">
                <a16:creationId xmlns:a16="http://schemas.microsoft.com/office/drawing/2014/main" id="{FF0A2FB5-B964-7BFD-B18D-C4FF1A50563F}"/>
              </a:ext>
            </a:extLst>
          </p:cNvPr>
          <p:cNvSpPr/>
          <p:nvPr/>
        </p:nvSpPr>
        <p:spPr>
          <a:xfrm>
            <a:off x="838200" y="3523220"/>
            <a:ext cx="3253740" cy="62219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die Herstellkosten von einem 20-Euro-Schein betragen ca. 8 Cent </a:t>
            </a:r>
          </a:p>
        </p:txBody>
      </p:sp>
      <p:pic>
        <p:nvPicPr>
          <p:cNvPr id="18" name="Picture 2" descr="Euro, Geld, Banknote, Währungen, 20 Euro">
            <a:extLst>
              <a:ext uri="{FF2B5EF4-FFF2-40B4-BE49-F238E27FC236}">
                <a16:creationId xmlns:a16="http://schemas.microsoft.com/office/drawing/2014/main" id="{F6803E70-E420-C930-881C-9F35571627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799" y="3832090"/>
            <a:ext cx="2892962" cy="1548186"/>
          </a:xfrm>
          <a:prstGeom prst="rect">
            <a:avLst/>
          </a:prstGeom>
          <a:noFill/>
          <a:extLst>
            <a:ext uri="{909E8E84-426E-40DD-AFC4-6F175D3DCCD1}">
              <a14:hiddenFill xmlns:a14="http://schemas.microsoft.com/office/drawing/2010/main">
                <a:solidFill>
                  <a:srgbClr val="FFFFFF"/>
                </a:solidFill>
              </a14:hiddenFill>
            </a:ext>
          </a:extLst>
        </p:spPr>
      </p:pic>
      <p:sp>
        <p:nvSpPr>
          <p:cNvPr id="19" name="Ellipse 18">
            <a:extLst>
              <a:ext uri="{FF2B5EF4-FFF2-40B4-BE49-F238E27FC236}">
                <a16:creationId xmlns:a16="http://schemas.microsoft.com/office/drawing/2014/main" id="{49BA2AEE-6781-51A5-7E26-2C7ECF296974}"/>
              </a:ext>
            </a:extLst>
          </p:cNvPr>
          <p:cNvSpPr/>
          <p:nvPr/>
        </p:nvSpPr>
        <p:spPr>
          <a:xfrm>
            <a:off x="5350434" y="3803497"/>
            <a:ext cx="936000" cy="739714"/>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2052" name="Picture 4" descr="Cent, Euro, Euro Cent, Münze">
            <a:extLst>
              <a:ext uri="{FF2B5EF4-FFF2-40B4-BE49-F238E27FC236}">
                <a16:creationId xmlns:a16="http://schemas.microsoft.com/office/drawing/2014/main" id="{C7BEDEB3-5A53-4DE8-228E-21B48F098A1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208" t="29166" r="29129" b="29377"/>
          <a:stretch/>
        </p:blipFill>
        <p:spPr bwMode="auto">
          <a:xfrm>
            <a:off x="3057891" y="4526173"/>
            <a:ext cx="796661" cy="79582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ent, Euro, Münze, Währung, Kleingeld">
            <a:extLst>
              <a:ext uri="{FF2B5EF4-FFF2-40B4-BE49-F238E27FC236}">
                <a16:creationId xmlns:a16="http://schemas.microsoft.com/office/drawing/2014/main" id="{E79F4697-4B9E-12F3-2ED3-6D34E73C7CB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6523" t="25988" r="28735" b="27500"/>
          <a:stretch/>
        </p:blipFill>
        <p:spPr bwMode="auto">
          <a:xfrm>
            <a:off x="924290" y="4373275"/>
            <a:ext cx="967740" cy="94872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ent, Euro, Euro Cent, Münze, Währung">
            <a:extLst>
              <a:ext uri="{FF2B5EF4-FFF2-40B4-BE49-F238E27FC236}">
                <a16:creationId xmlns:a16="http://schemas.microsoft.com/office/drawing/2014/main" id="{9F2699FE-40A8-ACC7-2FB4-82E85F8571F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2034897" y="4440341"/>
            <a:ext cx="880127" cy="88165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Korb, Voll, Gemüse, Lebensmittel, Markt">
            <a:extLst>
              <a:ext uri="{FF2B5EF4-FFF2-40B4-BE49-F238E27FC236}">
                <a16:creationId xmlns:a16="http://schemas.microsoft.com/office/drawing/2014/main" id="{17275BE2-C6F5-4E4D-72B7-45D8938DB08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7844"/>
          <a:stretch/>
        </p:blipFill>
        <p:spPr bwMode="auto">
          <a:xfrm>
            <a:off x="8626796" y="3791216"/>
            <a:ext cx="1875536" cy="1629933"/>
          </a:xfrm>
          <a:prstGeom prst="rect">
            <a:avLst/>
          </a:prstGeom>
          <a:noFill/>
          <a:extLst>
            <a:ext uri="{909E8E84-426E-40DD-AFC4-6F175D3DCCD1}">
              <a14:hiddenFill xmlns:a14="http://schemas.microsoft.com/office/drawing/2010/main">
                <a:solidFill>
                  <a:srgbClr val="FFFFFF"/>
                </a:solidFill>
              </a14:hiddenFill>
            </a:ext>
          </a:extLst>
        </p:spPr>
      </p:pic>
      <p:sp>
        <p:nvSpPr>
          <p:cNvPr id="20" name="Rechteck 19">
            <a:extLst>
              <a:ext uri="{FF2B5EF4-FFF2-40B4-BE49-F238E27FC236}">
                <a16:creationId xmlns:a16="http://schemas.microsoft.com/office/drawing/2014/main" id="{C1E38725-57AB-C0CF-2210-6A623F5CFBCC}"/>
              </a:ext>
            </a:extLst>
          </p:cNvPr>
          <p:cNvSpPr/>
          <p:nvPr/>
        </p:nvSpPr>
        <p:spPr>
          <a:xfrm>
            <a:off x="7992207" y="5246374"/>
            <a:ext cx="3144714" cy="85496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mj-lt"/>
              </a:rPr>
              <a:t>ändert sich im Zeitablauf!</a:t>
            </a:r>
          </a:p>
        </p:txBody>
      </p:sp>
    </p:spTree>
    <p:extLst>
      <p:ext uri="{BB962C8B-B14F-4D97-AF65-F5344CB8AC3E}">
        <p14:creationId xmlns:p14="http://schemas.microsoft.com/office/powerpoint/2010/main" val="2026384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5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05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5" grpId="0"/>
      <p:bldP spid="19" grpId="0" animBg="1"/>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0" name="Picture 18" descr="Post It, Zettel, Notiz, Pin, Papier">
            <a:extLst>
              <a:ext uri="{FF2B5EF4-FFF2-40B4-BE49-F238E27FC236}">
                <a16:creationId xmlns:a16="http://schemas.microsoft.com/office/drawing/2014/main" id="{07747556-F56A-EEF3-1CD8-AC8BDD83BF4B}"/>
              </a:ext>
            </a:extLst>
          </p:cNvPr>
          <p:cNvPicPr>
            <a:picLocks noChangeAspect="1" noChangeArrowheads="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p:blipFill>
        <p:spPr bwMode="auto">
          <a:xfrm>
            <a:off x="570394" y="1681988"/>
            <a:ext cx="4428326" cy="3899511"/>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F463837E-C36C-DF42-EB53-76B8AE21AD6C}"/>
              </a:ext>
            </a:extLst>
          </p:cNvPr>
          <p:cNvSpPr>
            <a:spLocks noGrp="1"/>
          </p:cNvSpPr>
          <p:nvPr>
            <p:ph type="title"/>
          </p:nvPr>
        </p:nvSpPr>
        <p:spPr/>
        <p:txBody>
          <a:bodyPr/>
          <a:lstStyle/>
          <a:p>
            <a:r>
              <a:rPr lang="de-AT" dirty="0"/>
              <a:t>Tauschwert des Geldes</a:t>
            </a:r>
          </a:p>
        </p:txBody>
      </p:sp>
      <p:sp>
        <p:nvSpPr>
          <p:cNvPr id="4" name="Foliennummernplatzhalter 3">
            <a:extLst>
              <a:ext uri="{FF2B5EF4-FFF2-40B4-BE49-F238E27FC236}">
                <a16:creationId xmlns:a16="http://schemas.microsoft.com/office/drawing/2014/main" id="{05E94FD0-2A7D-9FF4-964F-10CA726895F6}"/>
              </a:ext>
            </a:extLst>
          </p:cNvPr>
          <p:cNvSpPr>
            <a:spLocks noGrp="1"/>
          </p:cNvSpPr>
          <p:nvPr>
            <p:ph type="sldNum" sz="quarter" idx="12"/>
          </p:nvPr>
        </p:nvSpPr>
        <p:spPr/>
        <p:txBody>
          <a:bodyPr/>
          <a:lstStyle/>
          <a:p>
            <a:r>
              <a:rPr lang="de-AT"/>
              <a:t>Folie </a:t>
            </a:r>
            <a:fld id="{4C23FFEC-42AF-4C5F-8FEB-D69D9B6A7C04}" type="slidenum">
              <a:rPr lang="de-AT" smtClean="0"/>
              <a:pPr/>
              <a:t>4</a:t>
            </a:fld>
            <a:endParaRPr lang="de-AT" dirty="0"/>
          </a:p>
        </p:txBody>
      </p:sp>
      <p:pic>
        <p:nvPicPr>
          <p:cNvPr id="5" name="Picture 2" descr="Euro, Geld, Banknote, Währungen, 20 Euro">
            <a:extLst>
              <a:ext uri="{FF2B5EF4-FFF2-40B4-BE49-F238E27FC236}">
                <a16:creationId xmlns:a16="http://schemas.microsoft.com/office/drawing/2014/main" id="{48BC5345-7AA8-9B81-A84C-B895F200E5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2248" y="2231052"/>
            <a:ext cx="1737360" cy="929759"/>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29">
            <a:extLst>
              <a:ext uri="{FF2B5EF4-FFF2-40B4-BE49-F238E27FC236}">
                <a16:creationId xmlns:a16="http://schemas.microsoft.com/office/drawing/2014/main" id="{B5083E89-3F65-FC24-3B86-56C62EAF815E}"/>
              </a:ext>
            </a:extLst>
          </p:cNvPr>
          <p:cNvSpPr/>
          <p:nvPr/>
        </p:nvSpPr>
        <p:spPr>
          <a:xfrm>
            <a:off x="5588184" y="1634769"/>
            <a:ext cx="2796540" cy="450381"/>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000" b="1" dirty="0">
                <a:solidFill>
                  <a:sysClr val="windowText" lastClr="000000"/>
                </a:solidFill>
                <a:latin typeface="+mj-lt"/>
              </a:rPr>
              <a:t>2015</a:t>
            </a:r>
          </a:p>
        </p:txBody>
      </p:sp>
      <p:sp>
        <p:nvSpPr>
          <p:cNvPr id="9" name="Rounded Rectangle 29">
            <a:extLst>
              <a:ext uri="{FF2B5EF4-FFF2-40B4-BE49-F238E27FC236}">
                <a16:creationId xmlns:a16="http://schemas.microsoft.com/office/drawing/2014/main" id="{ED9F7165-BE41-57E3-3911-2A96A16DAB4E}"/>
              </a:ext>
            </a:extLst>
          </p:cNvPr>
          <p:cNvSpPr/>
          <p:nvPr/>
        </p:nvSpPr>
        <p:spPr>
          <a:xfrm>
            <a:off x="9146724" y="1634768"/>
            <a:ext cx="2796540" cy="450381"/>
          </a:xfrm>
          <a:prstGeom prst="roundRect">
            <a:avLst/>
          </a:prstGeom>
          <a:solidFill>
            <a:srgbClr val="D1F3FB"/>
          </a:solidFill>
          <a:ln>
            <a:solidFill>
              <a:srgbClr val="1096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000" b="1" dirty="0">
                <a:solidFill>
                  <a:sysClr val="windowText" lastClr="000000"/>
                </a:solidFill>
                <a:latin typeface="+mj-lt"/>
              </a:rPr>
              <a:t>2023</a:t>
            </a:r>
          </a:p>
        </p:txBody>
      </p:sp>
      <p:pic>
        <p:nvPicPr>
          <p:cNvPr id="33" name="Picture 2" descr="Euro, Geld, Banknote, Währungen, 20 Euro">
            <a:extLst>
              <a:ext uri="{FF2B5EF4-FFF2-40B4-BE49-F238E27FC236}">
                <a16:creationId xmlns:a16="http://schemas.microsoft.com/office/drawing/2014/main" id="{1594E98B-F51A-F96E-691A-280C20E252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30180" y="2231052"/>
            <a:ext cx="1737360" cy="929759"/>
          </a:xfrm>
          <a:prstGeom prst="rect">
            <a:avLst/>
          </a:prstGeom>
          <a:noFill/>
          <a:extLst>
            <a:ext uri="{909E8E84-426E-40DD-AFC4-6F175D3DCCD1}">
              <a14:hiddenFill xmlns:a14="http://schemas.microsoft.com/office/drawing/2010/main">
                <a:solidFill>
                  <a:srgbClr val="FFFFFF"/>
                </a:solidFill>
              </a14:hiddenFill>
            </a:ext>
          </a:extLst>
        </p:spPr>
      </p:pic>
      <p:sp>
        <p:nvSpPr>
          <p:cNvPr id="38" name="Pfeil: nach oben und unten 37">
            <a:extLst>
              <a:ext uri="{FF2B5EF4-FFF2-40B4-BE49-F238E27FC236}">
                <a16:creationId xmlns:a16="http://schemas.microsoft.com/office/drawing/2014/main" id="{E26D943A-38FB-B175-A7B4-612C69C7C8E4}"/>
              </a:ext>
            </a:extLst>
          </p:cNvPr>
          <p:cNvSpPr/>
          <p:nvPr/>
        </p:nvSpPr>
        <p:spPr>
          <a:xfrm>
            <a:off x="6814848" y="3235352"/>
            <a:ext cx="343211" cy="576000"/>
          </a:xfrm>
          <a:prstGeom prst="upDownArrow">
            <a:avLst/>
          </a:prstGeom>
          <a:solidFill>
            <a:srgbClr val="1096B6"/>
          </a:solidFill>
          <a:ln>
            <a:solidFill>
              <a:srgbClr val="D1F3F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9" name="Pfeil: nach oben und unten 38">
            <a:extLst>
              <a:ext uri="{FF2B5EF4-FFF2-40B4-BE49-F238E27FC236}">
                <a16:creationId xmlns:a16="http://schemas.microsoft.com/office/drawing/2014/main" id="{0A58E4E2-3844-11B2-A10D-6BFACC191098}"/>
              </a:ext>
            </a:extLst>
          </p:cNvPr>
          <p:cNvSpPr/>
          <p:nvPr/>
        </p:nvSpPr>
        <p:spPr>
          <a:xfrm>
            <a:off x="10327254" y="3247068"/>
            <a:ext cx="343211" cy="576000"/>
          </a:xfrm>
          <a:prstGeom prst="upDownArrow">
            <a:avLst/>
          </a:prstGeom>
          <a:solidFill>
            <a:srgbClr val="1096B6"/>
          </a:solidFill>
          <a:ln>
            <a:solidFill>
              <a:srgbClr val="D1F3F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0" name="Rechteck 39">
            <a:extLst>
              <a:ext uri="{FF2B5EF4-FFF2-40B4-BE49-F238E27FC236}">
                <a16:creationId xmlns:a16="http://schemas.microsoft.com/office/drawing/2014/main" id="{731CD334-DECA-B271-F157-EC9D8A1E7361}"/>
              </a:ext>
            </a:extLst>
          </p:cNvPr>
          <p:cNvSpPr/>
          <p:nvPr/>
        </p:nvSpPr>
        <p:spPr>
          <a:xfrm>
            <a:off x="1047750" y="2413462"/>
            <a:ext cx="3444240" cy="27414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Tauschwert des Geldes wird durch die Kaufkraft ausgedrückt.</a:t>
            </a:r>
          </a:p>
          <a:p>
            <a:pPr algn="ctr"/>
            <a:endParaRPr lang="de-AT" dirty="0">
              <a:solidFill>
                <a:schemeClr val="tx1"/>
              </a:solidFill>
              <a:latin typeface="+mj-lt"/>
            </a:endParaRPr>
          </a:p>
          <a:p>
            <a:pPr algn="ctr"/>
            <a:r>
              <a:rPr lang="de-AT" b="1" dirty="0">
                <a:solidFill>
                  <a:schemeClr val="tx1"/>
                </a:solidFill>
                <a:latin typeface="+mj-lt"/>
              </a:rPr>
              <a:t>Kaufkraft: </a:t>
            </a:r>
            <a:r>
              <a:rPr lang="de-DE" sz="1800" dirty="0">
                <a:solidFill>
                  <a:schemeClr val="tx1"/>
                </a:solidFill>
                <a:latin typeface="+mj-lt"/>
              </a:rPr>
              <a:t>Gütermenge, die man für eine bestimmte Geldmenge kaufen kann</a:t>
            </a:r>
            <a:r>
              <a:rPr lang="de-AT" dirty="0">
                <a:solidFill>
                  <a:schemeClr val="tx1"/>
                </a:solidFill>
                <a:latin typeface="+mj-lt"/>
              </a:rPr>
              <a:t> </a:t>
            </a:r>
          </a:p>
        </p:txBody>
      </p:sp>
      <p:pic>
        <p:nvPicPr>
          <p:cNvPr id="41" name="Grafik 40">
            <a:extLst>
              <a:ext uri="{FF2B5EF4-FFF2-40B4-BE49-F238E27FC236}">
                <a16:creationId xmlns:a16="http://schemas.microsoft.com/office/drawing/2014/main" id="{1D6CA533-B1C5-09E7-8A0F-FDEF92175935}"/>
              </a:ext>
            </a:extLst>
          </p:cNvPr>
          <p:cNvPicPr>
            <a:picLocks noChangeAspect="1"/>
          </p:cNvPicPr>
          <p:nvPr/>
        </p:nvPicPr>
        <p:blipFill>
          <a:blip r:embed="rId5"/>
          <a:stretch>
            <a:fillRect/>
          </a:stretch>
        </p:blipFill>
        <p:spPr>
          <a:xfrm>
            <a:off x="5840585" y="3429000"/>
            <a:ext cx="2291735" cy="2287613"/>
          </a:xfrm>
          <a:prstGeom prst="rect">
            <a:avLst/>
          </a:prstGeom>
        </p:spPr>
      </p:pic>
      <p:pic>
        <p:nvPicPr>
          <p:cNvPr id="42" name="Grafik 41">
            <a:extLst>
              <a:ext uri="{FF2B5EF4-FFF2-40B4-BE49-F238E27FC236}">
                <a16:creationId xmlns:a16="http://schemas.microsoft.com/office/drawing/2014/main" id="{4029A144-D941-A332-34F0-C54EAFF25F30}"/>
              </a:ext>
            </a:extLst>
          </p:cNvPr>
          <p:cNvPicPr>
            <a:picLocks noChangeAspect="1"/>
          </p:cNvPicPr>
          <p:nvPr/>
        </p:nvPicPr>
        <p:blipFill>
          <a:blip r:embed="rId6"/>
          <a:stretch>
            <a:fillRect/>
          </a:stretch>
        </p:blipFill>
        <p:spPr>
          <a:xfrm>
            <a:off x="9390558" y="3424878"/>
            <a:ext cx="2291735" cy="2291735"/>
          </a:xfrm>
          <a:prstGeom prst="rect">
            <a:avLst/>
          </a:prstGeom>
        </p:spPr>
      </p:pic>
      <p:sp>
        <p:nvSpPr>
          <p:cNvPr id="47" name="Rechteck 46">
            <a:extLst>
              <a:ext uri="{FF2B5EF4-FFF2-40B4-BE49-F238E27FC236}">
                <a16:creationId xmlns:a16="http://schemas.microsoft.com/office/drawing/2014/main" id="{8721B77B-2214-E004-C556-5A782745657D}"/>
              </a:ext>
            </a:extLst>
          </p:cNvPr>
          <p:cNvSpPr/>
          <p:nvPr/>
        </p:nvSpPr>
        <p:spPr>
          <a:xfrm>
            <a:off x="5433060" y="5530689"/>
            <a:ext cx="6355080" cy="7591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latin typeface="+mj-lt"/>
              </a:rPr>
              <a:t>Kaufkraft ist über die Jahre gesunken </a:t>
            </a:r>
            <a:r>
              <a:rPr lang="de-AT" dirty="0">
                <a:solidFill>
                  <a:schemeClr val="tx1"/>
                </a:solidFill>
                <a:latin typeface="+mj-lt"/>
                <a:sym typeface="Wingdings" panose="05000000000000000000" pitchFamily="2" charset="2"/>
              </a:rPr>
              <a:t> </a:t>
            </a:r>
            <a:r>
              <a:rPr lang="de-AT" sz="2400" b="1" dirty="0">
                <a:solidFill>
                  <a:srgbClr val="1096B6"/>
                </a:solidFill>
                <a:latin typeface="+mj-lt"/>
                <a:sym typeface="Wingdings" panose="05000000000000000000" pitchFamily="2" charset="2"/>
              </a:rPr>
              <a:t>INFLATION</a:t>
            </a:r>
            <a:endParaRPr lang="de-AT" b="1" dirty="0">
              <a:solidFill>
                <a:srgbClr val="1096B6"/>
              </a:solidFill>
              <a:latin typeface="+mj-lt"/>
            </a:endParaRPr>
          </a:p>
        </p:txBody>
      </p:sp>
    </p:spTree>
    <p:extLst>
      <p:ext uri="{BB962C8B-B14F-4D97-AF65-F5344CB8AC3E}">
        <p14:creationId xmlns:p14="http://schemas.microsoft.com/office/powerpoint/2010/main" val="260783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16F2B4-D7C3-2A60-4FDA-345D84B0C151}"/>
              </a:ext>
            </a:extLst>
          </p:cNvPr>
          <p:cNvSpPr>
            <a:spLocks noGrp="1"/>
          </p:cNvSpPr>
          <p:nvPr>
            <p:ph type="title"/>
          </p:nvPr>
        </p:nvSpPr>
        <p:spPr/>
        <p:txBody>
          <a:bodyPr/>
          <a:lstStyle/>
          <a:p>
            <a:r>
              <a:rPr lang="de-AT" dirty="0"/>
              <a:t>Inflation</a:t>
            </a:r>
          </a:p>
        </p:txBody>
      </p:sp>
      <p:sp>
        <p:nvSpPr>
          <p:cNvPr id="4" name="Foliennummernplatzhalter 3">
            <a:extLst>
              <a:ext uri="{FF2B5EF4-FFF2-40B4-BE49-F238E27FC236}">
                <a16:creationId xmlns:a16="http://schemas.microsoft.com/office/drawing/2014/main" id="{BEE0C3BF-2945-515E-A6B3-32A6F15FAD0F}"/>
              </a:ext>
            </a:extLst>
          </p:cNvPr>
          <p:cNvSpPr>
            <a:spLocks noGrp="1"/>
          </p:cNvSpPr>
          <p:nvPr>
            <p:ph type="sldNum" sz="quarter" idx="12"/>
          </p:nvPr>
        </p:nvSpPr>
        <p:spPr/>
        <p:txBody>
          <a:bodyPr/>
          <a:lstStyle/>
          <a:p>
            <a:r>
              <a:rPr lang="de-AT"/>
              <a:t>Folie </a:t>
            </a:r>
            <a:fld id="{4C23FFEC-42AF-4C5F-8FEB-D69D9B6A7C04}" type="slidenum">
              <a:rPr lang="de-AT" smtClean="0"/>
              <a:pPr/>
              <a:t>5</a:t>
            </a:fld>
            <a:endParaRPr lang="de-AT" dirty="0"/>
          </a:p>
        </p:txBody>
      </p:sp>
      <p:sp>
        <p:nvSpPr>
          <p:cNvPr id="5" name="Rechteck: abgerundete Ecken 4">
            <a:extLst>
              <a:ext uri="{FF2B5EF4-FFF2-40B4-BE49-F238E27FC236}">
                <a16:creationId xmlns:a16="http://schemas.microsoft.com/office/drawing/2014/main" id="{EF3FCAE2-FC06-5302-6401-0164A0CAC466}"/>
              </a:ext>
            </a:extLst>
          </p:cNvPr>
          <p:cNvSpPr/>
          <p:nvPr/>
        </p:nvSpPr>
        <p:spPr>
          <a:xfrm>
            <a:off x="1094725" y="1600447"/>
            <a:ext cx="10002549" cy="1405375"/>
          </a:xfrm>
          <a:prstGeom prst="roundRect">
            <a:avLst/>
          </a:prstGeom>
          <a:solidFill>
            <a:schemeClr val="bg1"/>
          </a:solidFill>
          <a:ln>
            <a:solidFill>
              <a:srgbClr val="1096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2000" dirty="0">
              <a:solidFill>
                <a:schemeClr val="tx1"/>
              </a:solidFill>
              <a:latin typeface="+mj-lt"/>
            </a:endParaRPr>
          </a:p>
          <a:p>
            <a:pPr algn="ctr"/>
            <a:endParaRPr lang="de-AT" sz="2000" dirty="0">
              <a:solidFill>
                <a:schemeClr val="tx1"/>
              </a:solidFill>
              <a:latin typeface="+mj-lt"/>
            </a:endParaRPr>
          </a:p>
          <a:p>
            <a:pPr algn="ctr"/>
            <a:r>
              <a:rPr lang="de-AT" sz="2000" dirty="0">
                <a:solidFill>
                  <a:schemeClr val="tx1"/>
                </a:solidFill>
                <a:latin typeface="+mj-lt"/>
              </a:rPr>
              <a:t>Über einen längeren Zeitraum zu beobachtende Erhöhung der Preisniveaus, die in Prozent angegeben wird.</a:t>
            </a:r>
          </a:p>
        </p:txBody>
      </p:sp>
      <p:sp>
        <p:nvSpPr>
          <p:cNvPr id="6" name="Rounded Rectangle 26">
            <a:extLst>
              <a:ext uri="{FF2B5EF4-FFF2-40B4-BE49-F238E27FC236}">
                <a16:creationId xmlns:a16="http://schemas.microsoft.com/office/drawing/2014/main" id="{D0504C40-7F7C-E73C-F476-6A3337641EB5}"/>
              </a:ext>
            </a:extLst>
          </p:cNvPr>
          <p:cNvSpPr/>
          <p:nvPr/>
        </p:nvSpPr>
        <p:spPr>
          <a:xfrm>
            <a:off x="1094725" y="1594573"/>
            <a:ext cx="10002549" cy="497713"/>
          </a:xfrm>
          <a:prstGeom prst="rect">
            <a:avLst/>
          </a:prstGeom>
          <a:solidFill>
            <a:srgbClr val="1096B6"/>
          </a:solidFill>
          <a:ln>
            <a:solidFill>
              <a:srgbClr val="1096B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b="1" dirty="0">
                <a:solidFill>
                  <a:schemeClr val="bg1"/>
                </a:solidFill>
                <a:latin typeface="+mj-lt"/>
              </a:rPr>
              <a:t>Definition:</a:t>
            </a:r>
            <a:endParaRPr lang="de-AT" sz="2000" b="1" dirty="0">
              <a:solidFill>
                <a:schemeClr val="bg1"/>
              </a:solidFill>
              <a:latin typeface="+mj-lt"/>
            </a:endParaRPr>
          </a:p>
        </p:txBody>
      </p:sp>
      <p:sp>
        <p:nvSpPr>
          <p:cNvPr id="16" name="Rechteck 15">
            <a:extLst>
              <a:ext uri="{FF2B5EF4-FFF2-40B4-BE49-F238E27FC236}">
                <a16:creationId xmlns:a16="http://schemas.microsoft.com/office/drawing/2014/main" id="{376AAF0A-7F26-2CD9-AC49-E0C38A7459F0}"/>
              </a:ext>
            </a:extLst>
          </p:cNvPr>
          <p:cNvSpPr/>
          <p:nvPr/>
        </p:nvSpPr>
        <p:spPr>
          <a:xfrm>
            <a:off x="1094725" y="3371592"/>
            <a:ext cx="2743198" cy="1271332"/>
          </a:xfrm>
          <a:custGeom>
            <a:avLst/>
            <a:gdLst>
              <a:gd name="connsiteX0" fmla="*/ 0 w 2743198"/>
              <a:gd name="connsiteY0" fmla="*/ 0 h 1271332"/>
              <a:gd name="connsiteX1" fmla="*/ 2743198 w 2743198"/>
              <a:gd name="connsiteY1" fmla="*/ 0 h 1271332"/>
              <a:gd name="connsiteX2" fmla="*/ 2743198 w 2743198"/>
              <a:gd name="connsiteY2" fmla="*/ 1271332 h 1271332"/>
              <a:gd name="connsiteX3" fmla="*/ 0 w 2743198"/>
              <a:gd name="connsiteY3" fmla="*/ 1271332 h 1271332"/>
              <a:gd name="connsiteX4" fmla="*/ 0 w 2743198"/>
              <a:gd name="connsiteY4" fmla="*/ 0 h 1271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198" h="1271332" fill="none" extrusionOk="0">
                <a:moveTo>
                  <a:pt x="0" y="0"/>
                </a:moveTo>
                <a:cubicBezTo>
                  <a:pt x="303241" y="-33775"/>
                  <a:pt x="1449631" y="138873"/>
                  <a:pt x="2743198" y="0"/>
                </a:cubicBezTo>
                <a:cubicBezTo>
                  <a:pt x="2669034" y="228329"/>
                  <a:pt x="2710429" y="1045703"/>
                  <a:pt x="2743198" y="1271332"/>
                </a:cubicBezTo>
                <a:cubicBezTo>
                  <a:pt x="1711414" y="1134002"/>
                  <a:pt x="574083" y="1133476"/>
                  <a:pt x="0" y="1271332"/>
                </a:cubicBezTo>
                <a:cubicBezTo>
                  <a:pt x="-95915" y="911050"/>
                  <a:pt x="9329" y="149473"/>
                  <a:pt x="0" y="0"/>
                </a:cubicBezTo>
                <a:close/>
              </a:path>
              <a:path w="2743198" h="1271332" stroke="0" extrusionOk="0">
                <a:moveTo>
                  <a:pt x="0" y="0"/>
                </a:moveTo>
                <a:cubicBezTo>
                  <a:pt x="1179622" y="-101487"/>
                  <a:pt x="2095660" y="-162162"/>
                  <a:pt x="2743198" y="0"/>
                </a:cubicBezTo>
                <a:cubicBezTo>
                  <a:pt x="2824477" y="598025"/>
                  <a:pt x="2735379" y="1080071"/>
                  <a:pt x="2743198" y="1271332"/>
                </a:cubicBezTo>
                <a:cubicBezTo>
                  <a:pt x="1412533" y="1321397"/>
                  <a:pt x="602199" y="1112883"/>
                  <a:pt x="0" y="1271332"/>
                </a:cubicBezTo>
                <a:cubicBezTo>
                  <a:pt x="-91363" y="930109"/>
                  <a:pt x="69361" y="247921"/>
                  <a:pt x="0" y="0"/>
                </a:cubicBezTo>
                <a:close/>
              </a:path>
            </a:pathLst>
          </a:custGeom>
          <a:solidFill>
            <a:srgbClr val="D1F3FB"/>
          </a:solidFill>
          <a:ln>
            <a:solidFill>
              <a:srgbClr val="1096B6"/>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Tauschwert des Geldes sinkt.</a:t>
            </a:r>
          </a:p>
        </p:txBody>
      </p:sp>
      <p:sp>
        <p:nvSpPr>
          <p:cNvPr id="19" name="Rechteck 18">
            <a:extLst>
              <a:ext uri="{FF2B5EF4-FFF2-40B4-BE49-F238E27FC236}">
                <a16:creationId xmlns:a16="http://schemas.microsoft.com/office/drawing/2014/main" id="{7DD01696-09EE-878C-DB8F-4C59BCD13626}"/>
              </a:ext>
            </a:extLst>
          </p:cNvPr>
          <p:cNvSpPr/>
          <p:nvPr/>
        </p:nvSpPr>
        <p:spPr>
          <a:xfrm>
            <a:off x="1094724" y="4904145"/>
            <a:ext cx="2743199" cy="1292185"/>
          </a:xfrm>
          <a:custGeom>
            <a:avLst/>
            <a:gdLst>
              <a:gd name="connsiteX0" fmla="*/ 0 w 2743199"/>
              <a:gd name="connsiteY0" fmla="*/ 0 h 1292185"/>
              <a:gd name="connsiteX1" fmla="*/ 2743199 w 2743199"/>
              <a:gd name="connsiteY1" fmla="*/ 0 h 1292185"/>
              <a:gd name="connsiteX2" fmla="*/ 2743199 w 2743199"/>
              <a:gd name="connsiteY2" fmla="*/ 1292185 h 1292185"/>
              <a:gd name="connsiteX3" fmla="*/ 0 w 2743199"/>
              <a:gd name="connsiteY3" fmla="*/ 1292185 h 1292185"/>
              <a:gd name="connsiteX4" fmla="*/ 0 w 2743199"/>
              <a:gd name="connsiteY4" fmla="*/ 0 h 1292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199" h="1292185" fill="none" extrusionOk="0">
                <a:moveTo>
                  <a:pt x="0" y="0"/>
                </a:moveTo>
                <a:cubicBezTo>
                  <a:pt x="303009" y="-33775"/>
                  <a:pt x="1448315" y="138873"/>
                  <a:pt x="2743199" y="0"/>
                </a:cubicBezTo>
                <a:cubicBezTo>
                  <a:pt x="2734976" y="453392"/>
                  <a:pt x="2729529" y="1039925"/>
                  <a:pt x="2743199" y="1292185"/>
                </a:cubicBezTo>
                <a:cubicBezTo>
                  <a:pt x="1712323" y="1154855"/>
                  <a:pt x="575561" y="1154329"/>
                  <a:pt x="0" y="1292185"/>
                </a:cubicBezTo>
                <a:cubicBezTo>
                  <a:pt x="107484" y="1123703"/>
                  <a:pt x="-90931" y="628404"/>
                  <a:pt x="0" y="0"/>
                </a:cubicBezTo>
                <a:close/>
              </a:path>
              <a:path w="2743199" h="1292185" stroke="0" extrusionOk="0">
                <a:moveTo>
                  <a:pt x="0" y="0"/>
                </a:moveTo>
                <a:cubicBezTo>
                  <a:pt x="1178590" y="-101487"/>
                  <a:pt x="2095019" y="-162162"/>
                  <a:pt x="2743199" y="0"/>
                </a:cubicBezTo>
                <a:cubicBezTo>
                  <a:pt x="2800367" y="247464"/>
                  <a:pt x="2704232" y="1128211"/>
                  <a:pt x="2743199" y="1292185"/>
                </a:cubicBezTo>
                <a:cubicBezTo>
                  <a:pt x="1413020" y="1342250"/>
                  <a:pt x="603261" y="1133736"/>
                  <a:pt x="0" y="1292185"/>
                </a:cubicBezTo>
                <a:cubicBezTo>
                  <a:pt x="43369" y="1052127"/>
                  <a:pt x="49912" y="473025"/>
                  <a:pt x="0" y="0"/>
                </a:cubicBezTo>
                <a:close/>
              </a:path>
            </a:pathLst>
          </a:custGeom>
          <a:solidFill>
            <a:srgbClr val="D1F3FB"/>
          </a:solidFill>
          <a:ln>
            <a:solidFill>
              <a:srgbClr val="1096B6"/>
            </a:solidFill>
            <a:extLst>
              <a:ext uri="{C807C97D-BFC1-408E-A445-0C87EB9F89A2}">
                <ask:lineSketchStyleProps xmlns:ask="http://schemas.microsoft.com/office/drawing/2018/sketchyshapes" sd="98176570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Man kann sich weniger Güter und Dienstleistungen leisten.</a:t>
            </a:r>
          </a:p>
        </p:txBody>
      </p:sp>
      <p:pic>
        <p:nvPicPr>
          <p:cNvPr id="4098" name="Picture 2" descr="Post It, Zettel, Notiz, Pin, Papier">
            <a:extLst>
              <a:ext uri="{FF2B5EF4-FFF2-40B4-BE49-F238E27FC236}">
                <a16:creationId xmlns:a16="http://schemas.microsoft.com/office/drawing/2014/main" id="{260080BF-9C80-7ED7-3C3A-112C9767E7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2273283" y="3039882"/>
            <a:ext cx="386080" cy="5263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Post It, Zettel, Notiz, Pin, Papier">
            <a:extLst>
              <a:ext uri="{FF2B5EF4-FFF2-40B4-BE49-F238E27FC236}">
                <a16:creationId xmlns:a16="http://schemas.microsoft.com/office/drawing/2014/main" id="{85880897-2264-F2D4-5723-82A835F99E7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2273283" y="4567478"/>
            <a:ext cx="386080" cy="526358"/>
          </a:xfrm>
          <a:prstGeom prst="rect">
            <a:avLst/>
          </a:prstGeom>
          <a:noFill/>
          <a:extLst>
            <a:ext uri="{909E8E84-426E-40DD-AFC4-6F175D3DCCD1}">
              <a14:hiddenFill xmlns:a14="http://schemas.microsoft.com/office/drawing/2010/main">
                <a:solidFill>
                  <a:srgbClr val="FFFFFF"/>
                </a:solidFill>
              </a14:hiddenFill>
            </a:ext>
          </a:extLst>
        </p:spPr>
      </p:pic>
      <p:pic>
        <p:nvPicPr>
          <p:cNvPr id="23" name="Grafik 22" descr="Junge trägt einen Rucksack">
            <a:extLst>
              <a:ext uri="{FF2B5EF4-FFF2-40B4-BE49-F238E27FC236}">
                <a16:creationId xmlns:a16="http://schemas.microsoft.com/office/drawing/2014/main" id="{DA4132F3-6C42-A869-4F62-AF3305BC70E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13885" y="4367347"/>
            <a:ext cx="1002903" cy="2490653"/>
          </a:xfrm>
          <a:prstGeom prst="rect">
            <a:avLst/>
          </a:prstGeom>
        </p:spPr>
      </p:pic>
      <p:pic>
        <p:nvPicPr>
          <p:cNvPr id="25" name="Grafik 24" descr="Mädchen mit Rucksack">
            <a:extLst>
              <a:ext uri="{FF2B5EF4-FFF2-40B4-BE49-F238E27FC236}">
                <a16:creationId xmlns:a16="http://schemas.microsoft.com/office/drawing/2014/main" id="{8E2C29E0-D2C4-5A4E-31CB-CCE7DB637D4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592694" y="4277418"/>
            <a:ext cx="938532" cy="2330792"/>
          </a:xfrm>
          <a:prstGeom prst="rect">
            <a:avLst/>
          </a:prstGeom>
        </p:spPr>
      </p:pic>
      <p:pic>
        <p:nvPicPr>
          <p:cNvPr id="27" name="Grafik 26" descr="Mann mit Halskette">
            <a:extLst>
              <a:ext uri="{FF2B5EF4-FFF2-40B4-BE49-F238E27FC236}">
                <a16:creationId xmlns:a16="http://schemas.microsoft.com/office/drawing/2014/main" id="{A12733C4-A208-A732-F07B-6D224E9C094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9036376" y="4237725"/>
            <a:ext cx="1113594" cy="2483750"/>
          </a:xfrm>
          <a:prstGeom prst="rect">
            <a:avLst/>
          </a:prstGeom>
        </p:spPr>
      </p:pic>
      <p:sp>
        <p:nvSpPr>
          <p:cNvPr id="30" name="Sprechblase: rechteckig mit abgerundeten Ecken 29">
            <a:extLst>
              <a:ext uri="{FF2B5EF4-FFF2-40B4-BE49-F238E27FC236}">
                <a16:creationId xmlns:a16="http://schemas.microsoft.com/office/drawing/2014/main" id="{C1358B19-4D23-054A-FAFB-757E03FC0B2B}"/>
              </a:ext>
            </a:extLst>
          </p:cNvPr>
          <p:cNvSpPr/>
          <p:nvPr/>
        </p:nvSpPr>
        <p:spPr>
          <a:xfrm>
            <a:off x="8686800" y="3174467"/>
            <a:ext cx="2388870" cy="894613"/>
          </a:xfrm>
          <a:custGeom>
            <a:avLst/>
            <a:gdLst>
              <a:gd name="connsiteX0" fmla="*/ 0 w 2388870"/>
              <a:gd name="connsiteY0" fmla="*/ 149105 h 894613"/>
              <a:gd name="connsiteX1" fmla="*/ 149105 w 2388870"/>
              <a:gd name="connsiteY1" fmla="*/ 0 h 894613"/>
              <a:gd name="connsiteX2" fmla="*/ 1393508 w 2388870"/>
              <a:gd name="connsiteY2" fmla="*/ 0 h 894613"/>
              <a:gd name="connsiteX3" fmla="*/ 1393508 w 2388870"/>
              <a:gd name="connsiteY3" fmla="*/ 0 h 894613"/>
              <a:gd name="connsiteX4" fmla="*/ 1990725 w 2388870"/>
              <a:gd name="connsiteY4" fmla="*/ 0 h 894613"/>
              <a:gd name="connsiteX5" fmla="*/ 2239765 w 2388870"/>
              <a:gd name="connsiteY5" fmla="*/ 0 h 894613"/>
              <a:gd name="connsiteX6" fmla="*/ 2388870 w 2388870"/>
              <a:gd name="connsiteY6" fmla="*/ 149105 h 894613"/>
              <a:gd name="connsiteX7" fmla="*/ 2388870 w 2388870"/>
              <a:gd name="connsiteY7" fmla="*/ 521858 h 894613"/>
              <a:gd name="connsiteX8" fmla="*/ 2388870 w 2388870"/>
              <a:gd name="connsiteY8" fmla="*/ 521858 h 894613"/>
              <a:gd name="connsiteX9" fmla="*/ 2388870 w 2388870"/>
              <a:gd name="connsiteY9" fmla="*/ 745511 h 894613"/>
              <a:gd name="connsiteX10" fmla="*/ 2388870 w 2388870"/>
              <a:gd name="connsiteY10" fmla="*/ 745508 h 894613"/>
              <a:gd name="connsiteX11" fmla="*/ 2239765 w 2388870"/>
              <a:gd name="connsiteY11" fmla="*/ 894613 h 894613"/>
              <a:gd name="connsiteX12" fmla="*/ 1990725 w 2388870"/>
              <a:gd name="connsiteY12" fmla="*/ 894613 h 894613"/>
              <a:gd name="connsiteX13" fmla="*/ 1313974 w 2388870"/>
              <a:gd name="connsiteY13" fmla="*/ 1260062 h 894613"/>
              <a:gd name="connsiteX14" fmla="*/ 1393508 w 2388870"/>
              <a:gd name="connsiteY14" fmla="*/ 894613 h 894613"/>
              <a:gd name="connsiteX15" fmla="*/ 149105 w 2388870"/>
              <a:gd name="connsiteY15" fmla="*/ 894613 h 894613"/>
              <a:gd name="connsiteX16" fmla="*/ 0 w 2388870"/>
              <a:gd name="connsiteY16" fmla="*/ 745508 h 894613"/>
              <a:gd name="connsiteX17" fmla="*/ 0 w 2388870"/>
              <a:gd name="connsiteY17" fmla="*/ 745511 h 894613"/>
              <a:gd name="connsiteX18" fmla="*/ 0 w 2388870"/>
              <a:gd name="connsiteY18" fmla="*/ 521858 h 894613"/>
              <a:gd name="connsiteX19" fmla="*/ 0 w 2388870"/>
              <a:gd name="connsiteY19" fmla="*/ 521858 h 894613"/>
              <a:gd name="connsiteX20" fmla="*/ 0 w 2388870"/>
              <a:gd name="connsiteY20" fmla="*/ 149105 h 89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88870" h="894613" fill="none" extrusionOk="0">
                <a:moveTo>
                  <a:pt x="0" y="149105"/>
                </a:moveTo>
                <a:cubicBezTo>
                  <a:pt x="-5262" y="67400"/>
                  <a:pt x="59218" y="1873"/>
                  <a:pt x="149105" y="0"/>
                </a:cubicBezTo>
                <a:cubicBezTo>
                  <a:pt x="584926" y="101385"/>
                  <a:pt x="975333" y="102491"/>
                  <a:pt x="1393508" y="0"/>
                </a:cubicBezTo>
                <a:lnTo>
                  <a:pt x="1393508" y="0"/>
                </a:lnTo>
                <a:cubicBezTo>
                  <a:pt x="1556516" y="26270"/>
                  <a:pt x="1765529" y="-28183"/>
                  <a:pt x="1990725" y="0"/>
                </a:cubicBezTo>
                <a:cubicBezTo>
                  <a:pt x="2090392" y="-12867"/>
                  <a:pt x="2191123" y="-14683"/>
                  <a:pt x="2239765" y="0"/>
                </a:cubicBezTo>
                <a:cubicBezTo>
                  <a:pt x="2315862" y="5464"/>
                  <a:pt x="2388260" y="70767"/>
                  <a:pt x="2388870" y="149105"/>
                </a:cubicBezTo>
                <a:cubicBezTo>
                  <a:pt x="2367882" y="319846"/>
                  <a:pt x="2399597" y="447144"/>
                  <a:pt x="2388870" y="521858"/>
                </a:cubicBezTo>
                <a:lnTo>
                  <a:pt x="2388870" y="521858"/>
                </a:lnTo>
                <a:cubicBezTo>
                  <a:pt x="2402935" y="574260"/>
                  <a:pt x="2374938" y="671556"/>
                  <a:pt x="2388870" y="745511"/>
                </a:cubicBezTo>
                <a:lnTo>
                  <a:pt x="2388870" y="745508"/>
                </a:lnTo>
                <a:cubicBezTo>
                  <a:pt x="2378294" y="818921"/>
                  <a:pt x="2321584" y="889527"/>
                  <a:pt x="2239765" y="894613"/>
                </a:cubicBezTo>
                <a:cubicBezTo>
                  <a:pt x="2123899" y="896450"/>
                  <a:pt x="2028946" y="889138"/>
                  <a:pt x="1990725" y="894613"/>
                </a:cubicBezTo>
                <a:cubicBezTo>
                  <a:pt x="1749350" y="1090102"/>
                  <a:pt x="1618442" y="1173079"/>
                  <a:pt x="1313974" y="1260062"/>
                </a:cubicBezTo>
                <a:cubicBezTo>
                  <a:pt x="1363325" y="1083462"/>
                  <a:pt x="1368273" y="1063522"/>
                  <a:pt x="1393508" y="894613"/>
                </a:cubicBezTo>
                <a:cubicBezTo>
                  <a:pt x="1258102" y="895806"/>
                  <a:pt x="545417" y="987624"/>
                  <a:pt x="149105" y="894613"/>
                </a:cubicBezTo>
                <a:cubicBezTo>
                  <a:pt x="68197" y="899110"/>
                  <a:pt x="-11106" y="835431"/>
                  <a:pt x="0" y="745508"/>
                </a:cubicBezTo>
                <a:lnTo>
                  <a:pt x="0" y="745511"/>
                </a:lnTo>
                <a:cubicBezTo>
                  <a:pt x="16605" y="679625"/>
                  <a:pt x="6244" y="553261"/>
                  <a:pt x="0" y="521858"/>
                </a:cubicBezTo>
                <a:lnTo>
                  <a:pt x="0" y="521858"/>
                </a:lnTo>
                <a:cubicBezTo>
                  <a:pt x="-6038" y="419515"/>
                  <a:pt x="-13416" y="224776"/>
                  <a:pt x="0" y="149105"/>
                </a:cubicBezTo>
                <a:close/>
              </a:path>
              <a:path w="2388870" h="894613" stroke="0" extrusionOk="0">
                <a:moveTo>
                  <a:pt x="0" y="149105"/>
                </a:moveTo>
                <a:cubicBezTo>
                  <a:pt x="-1339" y="65938"/>
                  <a:pt x="65178" y="-12568"/>
                  <a:pt x="149105" y="0"/>
                </a:cubicBezTo>
                <a:cubicBezTo>
                  <a:pt x="603264" y="92734"/>
                  <a:pt x="908653" y="67789"/>
                  <a:pt x="1393508" y="0"/>
                </a:cubicBezTo>
                <a:lnTo>
                  <a:pt x="1393508" y="0"/>
                </a:lnTo>
                <a:cubicBezTo>
                  <a:pt x="1666854" y="41950"/>
                  <a:pt x="1743035" y="-41599"/>
                  <a:pt x="1990725" y="0"/>
                </a:cubicBezTo>
                <a:cubicBezTo>
                  <a:pt x="2076437" y="-4619"/>
                  <a:pt x="2200646" y="20853"/>
                  <a:pt x="2239765" y="0"/>
                </a:cubicBezTo>
                <a:cubicBezTo>
                  <a:pt x="2309515" y="-1615"/>
                  <a:pt x="2385014" y="71668"/>
                  <a:pt x="2388870" y="149105"/>
                </a:cubicBezTo>
                <a:cubicBezTo>
                  <a:pt x="2400409" y="313808"/>
                  <a:pt x="2401996" y="395326"/>
                  <a:pt x="2388870" y="521858"/>
                </a:cubicBezTo>
                <a:lnTo>
                  <a:pt x="2388870" y="521858"/>
                </a:lnTo>
                <a:cubicBezTo>
                  <a:pt x="2380300" y="553554"/>
                  <a:pt x="2382633" y="668675"/>
                  <a:pt x="2388870" y="745511"/>
                </a:cubicBezTo>
                <a:lnTo>
                  <a:pt x="2388870" y="745508"/>
                </a:lnTo>
                <a:cubicBezTo>
                  <a:pt x="2381880" y="820245"/>
                  <a:pt x="2312761" y="896578"/>
                  <a:pt x="2239765" y="894613"/>
                </a:cubicBezTo>
                <a:cubicBezTo>
                  <a:pt x="2162629" y="886688"/>
                  <a:pt x="2038219" y="904447"/>
                  <a:pt x="1990725" y="894613"/>
                </a:cubicBezTo>
                <a:cubicBezTo>
                  <a:pt x="1845420" y="1016941"/>
                  <a:pt x="1404275" y="1139876"/>
                  <a:pt x="1313974" y="1260062"/>
                </a:cubicBezTo>
                <a:cubicBezTo>
                  <a:pt x="1314540" y="1204886"/>
                  <a:pt x="1401687" y="1000052"/>
                  <a:pt x="1393508" y="894613"/>
                </a:cubicBezTo>
                <a:cubicBezTo>
                  <a:pt x="1102861" y="786217"/>
                  <a:pt x="634308" y="817281"/>
                  <a:pt x="149105" y="894613"/>
                </a:cubicBezTo>
                <a:cubicBezTo>
                  <a:pt x="59503" y="892051"/>
                  <a:pt x="-1948" y="814642"/>
                  <a:pt x="0" y="745508"/>
                </a:cubicBezTo>
                <a:lnTo>
                  <a:pt x="0" y="745511"/>
                </a:lnTo>
                <a:cubicBezTo>
                  <a:pt x="-4858" y="654991"/>
                  <a:pt x="6301" y="561521"/>
                  <a:pt x="0" y="521858"/>
                </a:cubicBezTo>
                <a:lnTo>
                  <a:pt x="0" y="521858"/>
                </a:lnTo>
                <a:cubicBezTo>
                  <a:pt x="2651" y="431583"/>
                  <a:pt x="-5854" y="224740"/>
                  <a:pt x="0" y="149105"/>
                </a:cubicBezTo>
                <a:close/>
              </a:path>
            </a:pathLst>
          </a:custGeom>
          <a:solidFill>
            <a:schemeClr val="bg1">
              <a:lumMod val="95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5004"/>
                      <a:gd name="adj2" fmla="val 90850"/>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400" b="1" dirty="0">
                <a:solidFill>
                  <a:schemeClr val="tx1"/>
                </a:solidFill>
              </a:rPr>
              <a:t>1. </a:t>
            </a:r>
            <a:r>
              <a:rPr lang="de-AT" sz="1400" dirty="0">
                <a:solidFill>
                  <a:schemeClr val="tx1"/>
                </a:solidFill>
              </a:rPr>
              <a:t>Warum kostet im Supermarkt fast alles viel mehr als vor einem Jahr?</a:t>
            </a:r>
          </a:p>
        </p:txBody>
      </p:sp>
      <p:sp>
        <p:nvSpPr>
          <p:cNvPr id="31" name="Sprechblase: rechteckig mit abgerundeten Ecken 30">
            <a:extLst>
              <a:ext uri="{FF2B5EF4-FFF2-40B4-BE49-F238E27FC236}">
                <a16:creationId xmlns:a16="http://schemas.microsoft.com/office/drawing/2014/main" id="{5C95B12D-E37D-38CE-2235-857F8BF562E9}"/>
              </a:ext>
            </a:extLst>
          </p:cNvPr>
          <p:cNvSpPr/>
          <p:nvPr/>
        </p:nvSpPr>
        <p:spPr>
          <a:xfrm>
            <a:off x="6480810" y="3109840"/>
            <a:ext cx="1885834" cy="894613"/>
          </a:xfrm>
          <a:custGeom>
            <a:avLst/>
            <a:gdLst>
              <a:gd name="connsiteX0" fmla="*/ 0 w 1885834"/>
              <a:gd name="connsiteY0" fmla="*/ 149105 h 894613"/>
              <a:gd name="connsiteX1" fmla="*/ 149105 w 1885834"/>
              <a:gd name="connsiteY1" fmla="*/ 0 h 894613"/>
              <a:gd name="connsiteX2" fmla="*/ 1100070 w 1885834"/>
              <a:gd name="connsiteY2" fmla="*/ 0 h 894613"/>
              <a:gd name="connsiteX3" fmla="*/ 1100070 w 1885834"/>
              <a:gd name="connsiteY3" fmla="*/ 0 h 894613"/>
              <a:gd name="connsiteX4" fmla="*/ 1571528 w 1885834"/>
              <a:gd name="connsiteY4" fmla="*/ 0 h 894613"/>
              <a:gd name="connsiteX5" fmla="*/ 1736729 w 1885834"/>
              <a:gd name="connsiteY5" fmla="*/ 0 h 894613"/>
              <a:gd name="connsiteX6" fmla="*/ 1885834 w 1885834"/>
              <a:gd name="connsiteY6" fmla="*/ 149105 h 894613"/>
              <a:gd name="connsiteX7" fmla="*/ 1885834 w 1885834"/>
              <a:gd name="connsiteY7" fmla="*/ 521858 h 894613"/>
              <a:gd name="connsiteX8" fmla="*/ 1885834 w 1885834"/>
              <a:gd name="connsiteY8" fmla="*/ 521858 h 894613"/>
              <a:gd name="connsiteX9" fmla="*/ 1885834 w 1885834"/>
              <a:gd name="connsiteY9" fmla="*/ 745511 h 894613"/>
              <a:gd name="connsiteX10" fmla="*/ 1885834 w 1885834"/>
              <a:gd name="connsiteY10" fmla="*/ 745508 h 894613"/>
              <a:gd name="connsiteX11" fmla="*/ 1736729 w 1885834"/>
              <a:gd name="connsiteY11" fmla="*/ 894613 h 894613"/>
              <a:gd name="connsiteX12" fmla="*/ 1571528 w 1885834"/>
              <a:gd name="connsiteY12" fmla="*/ 894613 h 894613"/>
              <a:gd name="connsiteX13" fmla="*/ 1596717 w 1885834"/>
              <a:gd name="connsiteY13" fmla="*/ 1077186 h 894613"/>
              <a:gd name="connsiteX14" fmla="*/ 1100070 w 1885834"/>
              <a:gd name="connsiteY14" fmla="*/ 894613 h 894613"/>
              <a:gd name="connsiteX15" fmla="*/ 149105 w 1885834"/>
              <a:gd name="connsiteY15" fmla="*/ 894613 h 894613"/>
              <a:gd name="connsiteX16" fmla="*/ 0 w 1885834"/>
              <a:gd name="connsiteY16" fmla="*/ 745508 h 894613"/>
              <a:gd name="connsiteX17" fmla="*/ 0 w 1885834"/>
              <a:gd name="connsiteY17" fmla="*/ 745511 h 894613"/>
              <a:gd name="connsiteX18" fmla="*/ 0 w 1885834"/>
              <a:gd name="connsiteY18" fmla="*/ 521858 h 894613"/>
              <a:gd name="connsiteX19" fmla="*/ 0 w 1885834"/>
              <a:gd name="connsiteY19" fmla="*/ 521858 h 894613"/>
              <a:gd name="connsiteX20" fmla="*/ 0 w 1885834"/>
              <a:gd name="connsiteY20" fmla="*/ 149105 h 89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5834" h="894613" fill="none" extrusionOk="0">
                <a:moveTo>
                  <a:pt x="0" y="149105"/>
                </a:moveTo>
                <a:cubicBezTo>
                  <a:pt x="-5262" y="67400"/>
                  <a:pt x="59218" y="1873"/>
                  <a:pt x="149105" y="0"/>
                </a:cubicBezTo>
                <a:cubicBezTo>
                  <a:pt x="494680" y="-70009"/>
                  <a:pt x="730791" y="59068"/>
                  <a:pt x="1100070" y="0"/>
                </a:cubicBezTo>
                <a:lnTo>
                  <a:pt x="1100070" y="0"/>
                </a:lnTo>
                <a:cubicBezTo>
                  <a:pt x="1306626" y="36511"/>
                  <a:pt x="1364859" y="22495"/>
                  <a:pt x="1571528" y="0"/>
                </a:cubicBezTo>
                <a:cubicBezTo>
                  <a:pt x="1626365" y="7034"/>
                  <a:pt x="1713925" y="-8087"/>
                  <a:pt x="1736729" y="0"/>
                </a:cubicBezTo>
                <a:cubicBezTo>
                  <a:pt x="1812826" y="5464"/>
                  <a:pt x="1885224" y="70767"/>
                  <a:pt x="1885834" y="149105"/>
                </a:cubicBezTo>
                <a:cubicBezTo>
                  <a:pt x="1864846" y="319846"/>
                  <a:pt x="1896561" y="447144"/>
                  <a:pt x="1885834" y="521858"/>
                </a:cubicBezTo>
                <a:lnTo>
                  <a:pt x="1885834" y="521858"/>
                </a:lnTo>
                <a:cubicBezTo>
                  <a:pt x="1899899" y="574260"/>
                  <a:pt x="1871902" y="671556"/>
                  <a:pt x="1885834" y="745511"/>
                </a:cubicBezTo>
                <a:lnTo>
                  <a:pt x="1885834" y="745508"/>
                </a:lnTo>
                <a:cubicBezTo>
                  <a:pt x="1875258" y="818921"/>
                  <a:pt x="1818548" y="889527"/>
                  <a:pt x="1736729" y="894613"/>
                </a:cubicBezTo>
                <a:cubicBezTo>
                  <a:pt x="1684930" y="904704"/>
                  <a:pt x="1613468" y="907934"/>
                  <a:pt x="1571528" y="894613"/>
                </a:cubicBezTo>
                <a:cubicBezTo>
                  <a:pt x="1565426" y="921960"/>
                  <a:pt x="1599308" y="1006828"/>
                  <a:pt x="1596717" y="1077186"/>
                </a:cubicBezTo>
                <a:cubicBezTo>
                  <a:pt x="1498196" y="1084719"/>
                  <a:pt x="1202420" y="882315"/>
                  <a:pt x="1100070" y="894613"/>
                </a:cubicBezTo>
                <a:cubicBezTo>
                  <a:pt x="981308" y="854932"/>
                  <a:pt x="285703" y="893375"/>
                  <a:pt x="149105" y="894613"/>
                </a:cubicBezTo>
                <a:cubicBezTo>
                  <a:pt x="68197" y="899110"/>
                  <a:pt x="-11106" y="835431"/>
                  <a:pt x="0" y="745508"/>
                </a:cubicBezTo>
                <a:lnTo>
                  <a:pt x="0" y="745511"/>
                </a:lnTo>
                <a:cubicBezTo>
                  <a:pt x="16605" y="679625"/>
                  <a:pt x="6244" y="553261"/>
                  <a:pt x="0" y="521858"/>
                </a:cubicBezTo>
                <a:lnTo>
                  <a:pt x="0" y="521858"/>
                </a:lnTo>
                <a:cubicBezTo>
                  <a:pt x="-6038" y="419515"/>
                  <a:pt x="-13416" y="224776"/>
                  <a:pt x="0" y="149105"/>
                </a:cubicBezTo>
                <a:close/>
              </a:path>
              <a:path w="1885834" h="894613" stroke="0" extrusionOk="0">
                <a:moveTo>
                  <a:pt x="0" y="149105"/>
                </a:moveTo>
                <a:cubicBezTo>
                  <a:pt x="-1339" y="65938"/>
                  <a:pt x="65178" y="-12568"/>
                  <a:pt x="149105" y="0"/>
                </a:cubicBezTo>
                <a:cubicBezTo>
                  <a:pt x="553174" y="45025"/>
                  <a:pt x="747467" y="-31309"/>
                  <a:pt x="1100070" y="0"/>
                </a:cubicBezTo>
                <a:lnTo>
                  <a:pt x="1100070" y="0"/>
                </a:lnTo>
                <a:cubicBezTo>
                  <a:pt x="1204152" y="13196"/>
                  <a:pt x="1399467" y="-18503"/>
                  <a:pt x="1571528" y="0"/>
                </a:cubicBezTo>
                <a:cubicBezTo>
                  <a:pt x="1647484" y="-2124"/>
                  <a:pt x="1711639" y="8182"/>
                  <a:pt x="1736729" y="0"/>
                </a:cubicBezTo>
                <a:cubicBezTo>
                  <a:pt x="1806479" y="-1615"/>
                  <a:pt x="1881978" y="71668"/>
                  <a:pt x="1885834" y="149105"/>
                </a:cubicBezTo>
                <a:cubicBezTo>
                  <a:pt x="1897373" y="313808"/>
                  <a:pt x="1898960" y="395326"/>
                  <a:pt x="1885834" y="521858"/>
                </a:cubicBezTo>
                <a:lnTo>
                  <a:pt x="1885834" y="521858"/>
                </a:lnTo>
                <a:cubicBezTo>
                  <a:pt x="1877264" y="553554"/>
                  <a:pt x="1879597" y="668675"/>
                  <a:pt x="1885834" y="745511"/>
                </a:cubicBezTo>
                <a:lnTo>
                  <a:pt x="1885834" y="745508"/>
                </a:lnTo>
                <a:cubicBezTo>
                  <a:pt x="1878844" y="820245"/>
                  <a:pt x="1809725" y="896578"/>
                  <a:pt x="1736729" y="894613"/>
                </a:cubicBezTo>
                <a:cubicBezTo>
                  <a:pt x="1654757" y="890314"/>
                  <a:pt x="1608756" y="908326"/>
                  <a:pt x="1571528" y="894613"/>
                </a:cubicBezTo>
                <a:cubicBezTo>
                  <a:pt x="1568384" y="940275"/>
                  <a:pt x="1579397" y="1025743"/>
                  <a:pt x="1596717" y="1077186"/>
                </a:cubicBezTo>
                <a:cubicBezTo>
                  <a:pt x="1376745" y="950571"/>
                  <a:pt x="1178134" y="944648"/>
                  <a:pt x="1100070" y="894613"/>
                </a:cubicBezTo>
                <a:cubicBezTo>
                  <a:pt x="964280" y="811104"/>
                  <a:pt x="330392" y="839850"/>
                  <a:pt x="149105" y="894613"/>
                </a:cubicBezTo>
                <a:cubicBezTo>
                  <a:pt x="59503" y="892051"/>
                  <a:pt x="-1948" y="814642"/>
                  <a:pt x="0" y="745508"/>
                </a:cubicBezTo>
                <a:lnTo>
                  <a:pt x="0" y="745511"/>
                </a:lnTo>
                <a:cubicBezTo>
                  <a:pt x="-4858" y="654991"/>
                  <a:pt x="6301" y="561521"/>
                  <a:pt x="0" y="521858"/>
                </a:cubicBezTo>
                <a:lnTo>
                  <a:pt x="0" y="521858"/>
                </a:lnTo>
                <a:cubicBezTo>
                  <a:pt x="2651" y="431583"/>
                  <a:pt x="-5854" y="224740"/>
                  <a:pt x="0" y="149105"/>
                </a:cubicBezTo>
                <a:close/>
              </a:path>
            </a:pathLst>
          </a:custGeom>
          <a:solidFill>
            <a:schemeClr val="accent6">
              <a:lumMod val="20000"/>
              <a:lumOff val="80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34669"/>
                      <a:gd name="adj2" fmla="val 70408"/>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400" b="1" dirty="0">
                <a:solidFill>
                  <a:schemeClr val="tx1"/>
                </a:solidFill>
              </a:rPr>
              <a:t>2. </a:t>
            </a:r>
            <a:r>
              <a:rPr lang="de-AT" sz="1400" dirty="0">
                <a:solidFill>
                  <a:schemeClr val="tx1"/>
                </a:solidFill>
              </a:rPr>
              <a:t>Weil die Preise steigen.</a:t>
            </a:r>
          </a:p>
        </p:txBody>
      </p:sp>
      <p:sp>
        <p:nvSpPr>
          <p:cNvPr id="32" name="Sprechblase: rechteckig mit abgerundeten Ecken 31">
            <a:extLst>
              <a:ext uri="{FF2B5EF4-FFF2-40B4-BE49-F238E27FC236}">
                <a16:creationId xmlns:a16="http://schemas.microsoft.com/office/drawing/2014/main" id="{5010F70D-F832-77A1-4827-1E81AF5D32C7}"/>
              </a:ext>
            </a:extLst>
          </p:cNvPr>
          <p:cNvSpPr/>
          <p:nvPr/>
        </p:nvSpPr>
        <p:spPr>
          <a:xfrm>
            <a:off x="4511368" y="3936044"/>
            <a:ext cx="1885834" cy="894613"/>
          </a:xfrm>
          <a:custGeom>
            <a:avLst/>
            <a:gdLst>
              <a:gd name="connsiteX0" fmla="*/ 0 w 1885834"/>
              <a:gd name="connsiteY0" fmla="*/ 149105 h 894613"/>
              <a:gd name="connsiteX1" fmla="*/ 149105 w 1885834"/>
              <a:gd name="connsiteY1" fmla="*/ 0 h 894613"/>
              <a:gd name="connsiteX2" fmla="*/ 1100070 w 1885834"/>
              <a:gd name="connsiteY2" fmla="*/ 0 h 894613"/>
              <a:gd name="connsiteX3" fmla="*/ 1100070 w 1885834"/>
              <a:gd name="connsiteY3" fmla="*/ 0 h 894613"/>
              <a:gd name="connsiteX4" fmla="*/ 1571528 w 1885834"/>
              <a:gd name="connsiteY4" fmla="*/ 0 h 894613"/>
              <a:gd name="connsiteX5" fmla="*/ 1736729 w 1885834"/>
              <a:gd name="connsiteY5" fmla="*/ 0 h 894613"/>
              <a:gd name="connsiteX6" fmla="*/ 1885834 w 1885834"/>
              <a:gd name="connsiteY6" fmla="*/ 149105 h 894613"/>
              <a:gd name="connsiteX7" fmla="*/ 1885834 w 1885834"/>
              <a:gd name="connsiteY7" fmla="*/ 521858 h 894613"/>
              <a:gd name="connsiteX8" fmla="*/ 2431104 w 1885834"/>
              <a:gd name="connsiteY8" fmla="*/ 585694 h 894613"/>
              <a:gd name="connsiteX9" fmla="*/ 1885834 w 1885834"/>
              <a:gd name="connsiteY9" fmla="*/ 745511 h 894613"/>
              <a:gd name="connsiteX10" fmla="*/ 1885834 w 1885834"/>
              <a:gd name="connsiteY10" fmla="*/ 745508 h 894613"/>
              <a:gd name="connsiteX11" fmla="*/ 1736729 w 1885834"/>
              <a:gd name="connsiteY11" fmla="*/ 894613 h 894613"/>
              <a:gd name="connsiteX12" fmla="*/ 1571528 w 1885834"/>
              <a:gd name="connsiteY12" fmla="*/ 894613 h 894613"/>
              <a:gd name="connsiteX13" fmla="*/ 1100070 w 1885834"/>
              <a:gd name="connsiteY13" fmla="*/ 894613 h 894613"/>
              <a:gd name="connsiteX14" fmla="*/ 1100070 w 1885834"/>
              <a:gd name="connsiteY14" fmla="*/ 894613 h 894613"/>
              <a:gd name="connsiteX15" fmla="*/ 149105 w 1885834"/>
              <a:gd name="connsiteY15" fmla="*/ 894613 h 894613"/>
              <a:gd name="connsiteX16" fmla="*/ 0 w 1885834"/>
              <a:gd name="connsiteY16" fmla="*/ 745508 h 894613"/>
              <a:gd name="connsiteX17" fmla="*/ 0 w 1885834"/>
              <a:gd name="connsiteY17" fmla="*/ 745511 h 894613"/>
              <a:gd name="connsiteX18" fmla="*/ 0 w 1885834"/>
              <a:gd name="connsiteY18" fmla="*/ 521858 h 894613"/>
              <a:gd name="connsiteX19" fmla="*/ 0 w 1885834"/>
              <a:gd name="connsiteY19" fmla="*/ 521858 h 894613"/>
              <a:gd name="connsiteX20" fmla="*/ 0 w 1885834"/>
              <a:gd name="connsiteY20" fmla="*/ 149105 h 89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5834" h="894613" fill="none" extrusionOk="0">
                <a:moveTo>
                  <a:pt x="0" y="149105"/>
                </a:moveTo>
                <a:cubicBezTo>
                  <a:pt x="-5262" y="67400"/>
                  <a:pt x="59218" y="1873"/>
                  <a:pt x="149105" y="0"/>
                </a:cubicBezTo>
                <a:cubicBezTo>
                  <a:pt x="494680" y="-70009"/>
                  <a:pt x="730791" y="59068"/>
                  <a:pt x="1100070" y="0"/>
                </a:cubicBezTo>
                <a:lnTo>
                  <a:pt x="1100070" y="0"/>
                </a:lnTo>
                <a:cubicBezTo>
                  <a:pt x="1306626" y="36511"/>
                  <a:pt x="1364859" y="22495"/>
                  <a:pt x="1571528" y="0"/>
                </a:cubicBezTo>
                <a:cubicBezTo>
                  <a:pt x="1626365" y="7034"/>
                  <a:pt x="1713925" y="-8087"/>
                  <a:pt x="1736729" y="0"/>
                </a:cubicBezTo>
                <a:cubicBezTo>
                  <a:pt x="1812826" y="5464"/>
                  <a:pt x="1885224" y="70767"/>
                  <a:pt x="1885834" y="149105"/>
                </a:cubicBezTo>
                <a:cubicBezTo>
                  <a:pt x="1864846" y="319846"/>
                  <a:pt x="1896561" y="447144"/>
                  <a:pt x="1885834" y="521858"/>
                </a:cubicBezTo>
                <a:cubicBezTo>
                  <a:pt x="2044272" y="566924"/>
                  <a:pt x="2173141" y="547985"/>
                  <a:pt x="2431104" y="585694"/>
                </a:cubicBezTo>
                <a:cubicBezTo>
                  <a:pt x="2168106" y="630215"/>
                  <a:pt x="1969812" y="760486"/>
                  <a:pt x="1885834" y="745511"/>
                </a:cubicBezTo>
                <a:lnTo>
                  <a:pt x="1885834" y="745508"/>
                </a:lnTo>
                <a:cubicBezTo>
                  <a:pt x="1885204" y="824056"/>
                  <a:pt x="1804947" y="898786"/>
                  <a:pt x="1736729" y="894613"/>
                </a:cubicBezTo>
                <a:cubicBezTo>
                  <a:pt x="1655325" y="883677"/>
                  <a:pt x="1615857" y="887051"/>
                  <a:pt x="1571528" y="894613"/>
                </a:cubicBezTo>
                <a:cubicBezTo>
                  <a:pt x="1390181" y="932432"/>
                  <a:pt x="1175069" y="901534"/>
                  <a:pt x="1100070" y="894613"/>
                </a:cubicBezTo>
                <a:lnTo>
                  <a:pt x="1100070" y="894613"/>
                </a:lnTo>
                <a:cubicBezTo>
                  <a:pt x="981308" y="854932"/>
                  <a:pt x="285703" y="893375"/>
                  <a:pt x="149105" y="894613"/>
                </a:cubicBezTo>
                <a:cubicBezTo>
                  <a:pt x="68197" y="899110"/>
                  <a:pt x="-11106" y="835431"/>
                  <a:pt x="0" y="745508"/>
                </a:cubicBezTo>
                <a:lnTo>
                  <a:pt x="0" y="745511"/>
                </a:lnTo>
                <a:cubicBezTo>
                  <a:pt x="16605" y="679625"/>
                  <a:pt x="6244" y="553261"/>
                  <a:pt x="0" y="521858"/>
                </a:cubicBezTo>
                <a:lnTo>
                  <a:pt x="0" y="521858"/>
                </a:lnTo>
                <a:cubicBezTo>
                  <a:pt x="-6038" y="419515"/>
                  <a:pt x="-13416" y="224776"/>
                  <a:pt x="0" y="149105"/>
                </a:cubicBezTo>
                <a:close/>
              </a:path>
              <a:path w="1885834" h="894613" stroke="0" extrusionOk="0">
                <a:moveTo>
                  <a:pt x="0" y="149105"/>
                </a:moveTo>
                <a:cubicBezTo>
                  <a:pt x="-1339" y="65938"/>
                  <a:pt x="65178" y="-12568"/>
                  <a:pt x="149105" y="0"/>
                </a:cubicBezTo>
                <a:cubicBezTo>
                  <a:pt x="553174" y="45025"/>
                  <a:pt x="747467" y="-31309"/>
                  <a:pt x="1100070" y="0"/>
                </a:cubicBezTo>
                <a:lnTo>
                  <a:pt x="1100070" y="0"/>
                </a:lnTo>
                <a:cubicBezTo>
                  <a:pt x="1204152" y="13196"/>
                  <a:pt x="1399467" y="-18503"/>
                  <a:pt x="1571528" y="0"/>
                </a:cubicBezTo>
                <a:cubicBezTo>
                  <a:pt x="1647484" y="-2124"/>
                  <a:pt x="1711639" y="8182"/>
                  <a:pt x="1736729" y="0"/>
                </a:cubicBezTo>
                <a:cubicBezTo>
                  <a:pt x="1806479" y="-1615"/>
                  <a:pt x="1881978" y="71668"/>
                  <a:pt x="1885834" y="149105"/>
                </a:cubicBezTo>
                <a:cubicBezTo>
                  <a:pt x="1897373" y="313808"/>
                  <a:pt x="1898960" y="395326"/>
                  <a:pt x="1885834" y="521858"/>
                </a:cubicBezTo>
                <a:cubicBezTo>
                  <a:pt x="2117547" y="530651"/>
                  <a:pt x="2172779" y="527605"/>
                  <a:pt x="2431104" y="585694"/>
                </a:cubicBezTo>
                <a:cubicBezTo>
                  <a:pt x="2248119" y="620870"/>
                  <a:pt x="2045801" y="697091"/>
                  <a:pt x="1885834" y="745511"/>
                </a:cubicBezTo>
                <a:lnTo>
                  <a:pt x="1885834" y="745508"/>
                </a:lnTo>
                <a:cubicBezTo>
                  <a:pt x="1874849" y="817397"/>
                  <a:pt x="1807849" y="905559"/>
                  <a:pt x="1736729" y="894613"/>
                </a:cubicBezTo>
                <a:cubicBezTo>
                  <a:pt x="1718647" y="892978"/>
                  <a:pt x="1628741" y="897882"/>
                  <a:pt x="1571528" y="894613"/>
                </a:cubicBezTo>
                <a:cubicBezTo>
                  <a:pt x="1494766" y="856432"/>
                  <a:pt x="1200394" y="922061"/>
                  <a:pt x="1100070" y="894613"/>
                </a:cubicBezTo>
                <a:lnTo>
                  <a:pt x="1100070" y="894613"/>
                </a:lnTo>
                <a:cubicBezTo>
                  <a:pt x="964280" y="811104"/>
                  <a:pt x="330392" y="839850"/>
                  <a:pt x="149105" y="894613"/>
                </a:cubicBezTo>
                <a:cubicBezTo>
                  <a:pt x="59503" y="892051"/>
                  <a:pt x="-1948" y="814642"/>
                  <a:pt x="0" y="745508"/>
                </a:cubicBezTo>
                <a:lnTo>
                  <a:pt x="0" y="745511"/>
                </a:lnTo>
                <a:cubicBezTo>
                  <a:pt x="-4858" y="654991"/>
                  <a:pt x="6301" y="561521"/>
                  <a:pt x="0" y="521858"/>
                </a:cubicBezTo>
                <a:lnTo>
                  <a:pt x="0" y="521858"/>
                </a:lnTo>
                <a:cubicBezTo>
                  <a:pt x="2651" y="431583"/>
                  <a:pt x="-5854" y="224740"/>
                  <a:pt x="0" y="149105"/>
                </a:cubicBezTo>
                <a:close/>
              </a:path>
            </a:pathLst>
          </a:custGeom>
          <a:solidFill>
            <a:schemeClr val="accent6">
              <a:lumMod val="20000"/>
              <a:lumOff val="80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78914"/>
                      <a:gd name="adj2" fmla="val 15469"/>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400" b="1" dirty="0">
                <a:solidFill>
                  <a:schemeClr val="tx1"/>
                </a:solidFill>
              </a:rPr>
              <a:t>3. </a:t>
            </a:r>
            <a:r>
              <a:rPr lang="de-AT" sz="1400" dirty="0">
                <a:solidFill>
                  <a:schemeClr val="tx1"/>
                </a:solidFill>
              </a:rPr>
              <a:t>Genau. Das bedeutet, dass unser Geld weniger wert wird.</a:t>
            </a:r>
          </a:p>
        </p:txBody>
      </p:sp>
    </p:spTree>
    <p:extLst>
      <p:ext uri="{BB962C8B-B14F-4D97-AF65-F5344CB8AC3E}">
        <p14:creationId xmlns:p14="http://schemas.microsoft.com/office/powerpoint/2010/main" val="167585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039F97-3EED-618F-8220-A052F7417C34}"/>
              </a:ext>
            </a:extLst>
          </p:cNvPr>
          <p:cNvSpPr>
            <a:spLocks noGrp="1"/>
          </p:cNvSpPr>
          <p:nvPr>
            <p:ph type="title"/>
          </p:nvPr>
        </p:nvSpPr>
        <p:spPr/>
        <p:txBody>
          <a:bodyPr/>
          <a:lstStyle/>
          <a:p>
            <a:r>
              <a:rPr lang="de-AT" dirty="0"/>
              <a:t>Preis für eine Kugel Eis in Österreich</a:t>
            </a:r>
          </a:p>
        </p:txBody>
      </p:sp>
      <p:sp>
        <p:nvSpPr>
          <p:cNvPr id="4" name="Foliennummernplatzhalter 3">
            <a:extLst>
              <a:ext uri="{FF2B5EF4-FFF2-40B4-BE49-F238E27FC236}">
                <a16:creationId xmlns:a16="http://schemas.microsoft.com/office/drawing/2014/main" id="{6CC2B08B-A5A3-ED9F-8A80-23F1352973D5}"/>
              </a:ext>
            </a:extLst>
          </p:cNvPr>
          <p:cNvSpPr>
            <a:spLocks noGrp="1"/>
          </p:cNvSpPr>
          <p:nvPr>
            <p:ph type="sldNum" sz="quarter" idx="12"/>
          </p:nvPr>
        </p:nvSpPr>
        <p:spPr/>
        <p:txBody>
          <a:bodyPr/>
          <a:lstStyle/>
          <a:p>
            <a:r>
              <a:rPr lang="de-AT" dirty="0"/>
              <a:t>Folie </a:t>
            </a:r>
            <a:fld id="{4C23FFEC-42AF-4C5F-8FEB-D69D9B6A7C04}" type="slidenum">
              <a:rPr lang="de-AT" smtClean="0"/>
              <a:pPr/>
              <a:t>6</a:t>
            </a:fld>
            <a:endParaRPr lang="de-AT" dirty="0"/>
          </a:p>
        </p:txBody>
      </p:sp>
      <p:pic>
        <p:nvPicPr>
          <p:cNvPr id="1026" name="Picture 2" descr="Eis, Waffel, Dessert, Sommer, Süß">
            <a:extLst>
              <a:ext uri="{FF2B5EF4-FFF2-40B4-BE49-F238E27FC236}">
                <a16:creationId xmlns:a16="http://schemas.microsoft.com/office/drawing/2014/main" id="{DEE1B4D4-1BD6-89DE-17C7-71778216C8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727" y="1780559"/>
            <a:ext cx="2157676" cy="4315352"/>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Gruppieren 36">
            <a:extLst>
              <a:ext uri="{FF2B5EF4-FFF2-40B4-BE49-F238E27FC236}">
                <a16:creationId xmlns:a16="http://schemas.microsoft.com/office/drawing/2014/main" id="{488276FB-AA40-62A5-A53B-3F1AF701CD7D}"/>
              </a:ext>
            </a:extLst>
          </p:cNvPr>
          <p:cNvGrpSpPr/>
          <p:nvPr/>
        </p:nvGrpSpPr>
        <p:grpSpPr>
          <a:xfrm>
            <a:off x="2547910" y="1540428"/>
            <a:ext cx="2339667" cy="3454222"/>
            <a:chOff x="2974680" y="2178811"/>
            <a:chExt cx="2339667" cy="3454222"/>
          </a:xfrm>
        </p:grpSpPr>
        <p:grpSp>
          <p:nvGrpSpPr>
            <p:cNvPr id="27" name="Gruppieren 26">
              <a:extLst>
                <a:ext uri="{FF2B5EF4-FFF2-40B4-BE49-F238E27FC236}">
                  <a16:creationId xmlns:a16="http://schemas.microsoft.com/office/drawing/2014/main" id="{ACA28BAB-8A41-FDDF-881E-596A0F217EE7}"/>
                </a:ext>
              </a:extLst>
            </p:cNvPr>
            <p:cNvGrpSpPr/>
            <p:nvPr/>
          </p:nvGrpSpPr>
          <p:grpSpPr>
            <a:xfrm>
              <a:off x="2974680" y="2178811"/>
              <a:ext cx="2339667" cy="3454222"/>
              <a:chOff x="1189390" y="1642766"/>
              <a:chExt cx="2339667" cy="3454222"/>
            </a:xfrm>
          </p:grpSpPr>
          <p:pic>
            <p:nvPicPr>
              <p:cNvPr id="1030" name="Picture 6" descr="Euro, Münze, Geld, Währung, Reichtum">
                <a:extLst>
                  <a:ext uri="{FF2B5EF4-FFF2-40B4-BE49-F238E27FC236}">
                    <a16:creationId xmlns:a16="http://schemas.microsoft.com/office/drawing/2014/main" id="{7500CC52-0771-8221-A4B6-F96644EADD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390" y="3719408"/>
                <a:ext cx="880127" cy="82173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ent, Euro, Euro Cent, Münze">
                <a:extLst>
                  <a:ext uri="{FF2B5EF4-FFF2-40B4-BE49-F238E27FC236}">
                    <a16:creationId xmlns:a16="http://schemas.microsoft.com/office/drawing/2014/main" id="{88DB5308-A350-EFC5-1B29-AFC2EDDE20F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208" t="29166" r="29129" b="29377"/>
              <a:stretch/>
            </p:blipFill>
            <p:spPr bwMode="auto">
              <a:xfrm>
                <a:off x="2339558" y="4565943"/>
                <a:ext cx="531605" cy="5310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Cent, Euro, Euro Cent, Münze, Währung">
                <a:extLst>
                  <a:ext uri="{FF2B5EF4-FFF2-40B4-BE49-F238E27FC236}">
                    <a16:creationId xmlns:a16="http://schemas.microsoft.com/office/drawing/2014/main" id="{CFF6D1FC-37CA-CC2F-32D8-D78798DC551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945" t="30342" r="30056" b="29589"/>
              <a:stretch/>
            </p:blipFill>
            <p:spPr bwMode="auto">
              <a:xfrm>
                <a:off x="1782536" y="4538999"/>
                <a:ext cx="557022" cy="55798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ent, Euro, Münze, Währung, Europa">
                <a:extLst>
                  <a:ext uri="{FF2B5EF4-FFF2-40B4-BE49-F238E27FC236}">
                    <a16:creationId xmlns:a16="http://schemas.microsoft.com/office/drawing/2014/main" id="{7B991D85-31BF-7D6C-4410-315DDAC62462}"/>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66537" y="3683748"/>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ent, 10, Euro, Münze, Währung, Europa">
                <a:extLst>
                  <a:ext uri="{FF2B5EF4-FFF2-40B4-BE49-F238E27FC236}">
                    <a16:creationId xmlns:a16="http://schemas.microsoft.com/office/drawing/2014/main" id="{2399B161-84F1-C3A3-BC1F-64B45B87965B}"/>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14813" y="3660377"/>
                <a:ext cx="1014244" cy="898592"/>
              </a:xfrm>
              <a:prstGeom prst="rect">
                <a:avLst/>
              </a:prstGeom>
              <a:noFill/>
              <a:extLst>
                <a:ext uri="{909E8E84-426E-40DD-AFC4-6F175D3DCCD1}">
                  <a14:hiddenFill xmlns:a14="http://schemas.microsoft.com/office/drawing/2010/main">
                    <a:solidFill>
                      <a:srgbClr val="FFFFFF"/>
                    </a:solidFill>
                  </a14:hiddenFill>
                </a:ext>
              </a:extLst>
            </p:spPr>
          </p:pic>
          <p:pic>
            <p:nvPicPr>
              <p:cNvPr id="22" name="Grafik 21" descr="Flip-Kalender mit einfarbiger Füllung">
                <a:extLst>
                  <a:ext uri="{FF2B5EF4-FFF2-40B4-BE49-F238E27FC236}">
                    <a16:creationId xmlns:a16="http://schemas.microsoft.com/office/drawing/2014/main" id="{8AD999D1-60ED-89AB-D6BE-19C8354FB42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44029" y="1642766"/>
                <a:ext cx="1735025" cy="1735025"/>
              </a:xfrm>
              <a:prstGeom prst="rect">
                <a:avLst/>
              </a:prstGeom>
            </p:spPr>
          </p:pic>
          <p:sp>
            <p:nvSpPr>
              <p:cNvPr id="25" name="Rounded Rectangle 29">
                <a:extLst>
                  <a:ext uri="{FF2B5EF4-FFF2-40B4-BE49-F238E27FC236}">
                    <a16:creationId xmlns:a16="http://schemas.microsoft.com/office/drawing/2014/main" id="{27A4EB4C-A0DE-0580-A714-56A873E37ACD}"/>
                  </a:ext>
                </a:extLst>
              </p:cNvPr>
              <p:cNvSpPr/>
              <p:nvPr/>
            </p:nvSpPr>
            <p:spPr>
              <a:xfrm>
                <a:off x="1812306" y="2390856"/>
                <a:ext cx="967657" cy="611145"/>
              </a:xfrm>
              <a:prstGeom prst="round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b="1" dirty="0">
                    <a:solidFill>
                      <a:sysClr val="windowText" lastClr="000000"/>
                    </a:solidFill>
                    <a:latin typeface="+mj-lt"/>
                  </a:rPr>
                  <a:t>2021</a:t>
                </a:r>
              </a:p>
            </p:txBody>
          </p:sp>
        </p:grpSp>
        <p:sp>
          <p:nvSpPr>
            <p:cNvPr id="34" name="Rechteck: abgerundete Ecken 33">
              <a:extLst>
                <a:ext uri="{FF2B5EF4-FFF2-40B4-BE49-F238E27FC236}">
                  <a16:creationId xmlns:a16="http://schemas.microsoft.com/office/drawing/2014/main" id="{4BC8A62C-66CB-3050-19C0-4C15A85382F0}"/>
                </a:ext>
              </a:extLst>
            </p:cNvPr>
            <p:cNvSpPr/>
            <p:nvPr/>
          </p:nvSpPr>
          <p:spPr>
            <a:xfrm>
              <a:off x="3611524" y="3820632"/>
              <a:ext cx="981555" cy="307005"/>
            </a:xfrm>
            <a:prstGeom prst="roundRect">
              <a:avLst/>
            </a:prstGeom>
            <a:solidFill>
              <a:srgbClr val="AEEAF8"/>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1,63 €</a:t>
              </a:r>
            </a:p>
          </p:txBody>
        </p:sp>
      </p:grpSp>
      <p:grpSp>
        <p:nvGrpSpPr>
          <p:cNvPr id="39" name="Gruppieren 38">
            <a:extLst>
              <a:ext uri="{FF2B5EF4-FFF2-40B4-BE49-F238E27FC236}">
                <a16:creationId xmlns:a16="http://schemas.microsoft.com/office/drawing/2014/main" id="{9B4DFCBB-0808-2C42-EB1C-617E34594DF3}"/>
              </a:ext>
            </a:extLst>
          </p:cNvPr>
          <p:cNvGrpSpPr/>
          <p:nvPr/>
        </p:nvGrpSpPr>
        <p:grpSpPr>
          <a:xfrm>
            <a:off x="10176150" y="1456627"/>
            <a:ext cx="1735025" cy="3089788"/>
            <a:chOff x="8918439" y="2183618"/>
            <a:chExt cx="1735025" cy="3089788"/>
          </a:xfrm>
        </p:grpSpPr>
        <p:grpSp>
          <p:nvGrpSpPr>
            <p:cNvPr id="33" name="Gruppieren 32">
              <a:extLst>
                <a:ext uri="{FF2B5EF4-FFF2-40B4-BE49-F238E27FC236}">
                  <a16:creationId xmlns:a16="http://schemas.microsoft.com/office/drawing/2014/main" id="{0603D409-BE73-9367-C964-CA94C1B44517}"/>
                </a:ext>
              </a:extLst>
            </p:cNvPr>
            <p:cNvGrpSpPr/>
            <p:nvPr/>
          </p:nvGrpSpPr>
          <p:grpSpPr>
            <a:xfrm>
              <a:off x="8918439" y="2183618"/>
              <a:ext cx="1735025" cy="3089788"/>
              <a:chOff x="8918439" y="2183618"/>
              <a:chExt cx="1735025" cy="3089788"/>
            </a:xfrm>
          </p:grpSpPr>
          <p:pic>
            <p:nvPicPr>
              <p:cNvPr id="18" name="Picture 14" descr="Euro, 2, Münze, Währung, Europa, Geld">
                <a:extLst>
                  <a:ext uri="{FF2B5EF4-FFF2-40B4-BE49-F238E27FC236}">
                    <a16:creationId xmlns:a16="http://schemas.microsoft.com/office/drawing/2014/main" id="{80CDB6D6-E84E-B035-2862-9BF4122009D3}"/>
                  </a:ext>
                </a:extLst>
              </p:cNvPr>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41111" y="4256056"/>
                <a:ext cx="1148287" cy="1017350"/>
              </a:xfrm>
              <a:prstGeom prst="rect">
                <a:avLst/>
              </a:prstGeom>
              <a:noFill/>
              <a:extLst>
                <a:ext uri="{909E8E84-426E-40DD-AFC4-6F175D3DCCD1}">
                  <a14:hiddenFill xmlns:a14="http://schemas.microsoft.com/office/drawing/2010/main">
                    <a:solidFill>
                      <a:srgbClr val="FFFFFF"/>
                    </a:solidFill>
                  </a14:hiddenFill>
                </a:ext>
              </a:extLst>
            </p:spPr>
          </p:pic>
          <p:pic>
            <p:nvPicPr>
              <p:cNvPr id="31" name="Grafik 30" descr="Flip-Kalender mit einfarbiger Füllung">
                <a:extLst>
                  <a:ext uri="{FF2B5EF4-FFF2-40B4-BE49-F238E27FC236}">
                    <a16:creationId xmlns:a16="http://schemas.microsoft.com/office/drawing/2014/main" id="{4A322D27-6BA8-3A33-C023-4FAFBA7B3E8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918439" y="2183618"/>
                <a:ext cx="1735025" cy="1735025"/>
              </a:xfrm>
              <a:prstGeom prst="rect">
                <a:avLst/>
              </a:prstGeom>
            </p:spPr>
          </p:pic>
          <p:sp>
            <p:nvSpPr>
              <p:cNvPr id="32" name="Rounded Rectangle 29">
                <a:extLst>
                  <a:ext uri="{FF2B5EF4-FFF2-40B4-BE49-F238E27FC236}">
                    <a16:creationId xmlns:a16="http://schemas.microsoft.com/office/drawing/2014/main" id="{A9A7C555-6D48-0A71-0715-5134C518CF3A}"/>
                  </a:ext>
                </a:extLst>
              </p:cNvPr>
              <p:cNvSpPr/>
              <p:nvPr/>
            </p:nvSpPr>
            <p:spPr>
              <a:xfrm>
                <a:off x="9302122" y="2950026"/>
                <a:ext cx="967657" cy="611145"/>
              </a:xfrm>
              <a:prstGeom prst="round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b="1" dirty="0">
                    <a:solidFill>
                      <a:sysClr val="windowText" lastClr="000000"/>
                    </a:solidFill>
                    <a:latin typeface="+mj-lt"/>
                  </a:rPr>
                  <a:t>2024</a:t>
                </a:r>
              </a:p>
            </p:txBody>
          </p:sp>
        </p:grpSp>
        <p:sp>
          <p:nvSpPr>
            <p:cNvPr id="36" name="Rechteck: abgerundete Ecken 35">
              <a:extLst>
                <a:ext uri="{FF2B5EF4-FFF2-40B4-BE49-F238E27FC236}">
                  <a16:creationId xmlns:a16="http://schemas.microsoft.com/office/drawing/2014/main" id="{20FA4F85-521A-1EC0-644A-509D2D788FE5}"/>
                </a:ext>
              </a:extLst>
            </p:cNvPr>
            <p:cNvSpPr/>
            <p:nvPr/>
          </p:nvSpPr>
          <p:spPr>
            <a:xfrm>
              <a:off x="9324476" y="3820630"/>
              <a:ext cx="981555" cy="307005"/>
            </a:xfrm>
            <a:prstGeom prst="roundRect">
              <a:avLst/>
            </a:prstGeom>
            <a:solidFill>
              <a:srgbClr val="AEEAF8"/>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2,00 €</a:t>
              </a:r>
            </a:p>
          </p:txBody>
        </p:sp>
      </p:grpSp>
      <p:grpSp>
        <p:nvGrpSpPr>
          <p:cNvPr id="40" name="Gruppieren 39">
            <a:extLst>
              <a:ext uri="{FF2B5EF4-FFF2-40B4-BE49-F238E27FC236}">
                <a16:creationId xmlns:a16="http://schemas.microsoft.com/office/drawing/2014/main" id="{CD7A1896-90B2-2F2D-283A-FF17D6F6B40F}"/>
              </a:ext>
            </a:extLst>
          </p:cNvPr>
          <p:cNvGrpSpPr/>
          <p:nvPr/>
        </p:nvGrpSpPr>
        <p:grpSpPr>
          <a:xfrm>
            <a:off x="7506748" y="1456627"/>
            <a:ext cx="2339667" cy="3685011"/>
            <a:chOff x="5827776" y="2178811"/>
            <a:chExt cx="2339667" cy="3685011"/>
          </a:xfrm>
        </p:grpSpPr>
        <p:grpSp>
          <p:nvGrpSpPr>
            <p:cNvPr id="41" name="Gruppieren 40">
              <a:extLst>
                <a:ext uri="{FF2B5EF4-FFF2-40B4-BE49-F238E27FC236}">
                  <a16:creationId xmlns:a16="http://schemas.microsoft.com/office/drawing/2014/main" id="{36A8D7C8-9824-C01A-38F8-817CB8C774CC}"/>
                </a:ext>
              </a:extLst>
            </p:cNvPr>
            <p:cNvGrpSpPr/>
            <p:nvPr/>
          </p:nvGrpSpPr>
          <p:grpSpPr>
            <a:xfrm>
              <a:off x="5827776" y="2178811"/>
              <a:ext cx="2339667" cy="3685011"/>
              <a:chOff x="5970930" y="1555874"/>
              <a:chExt cx="2339667" cy="3685011"/>
            </a:xfrm>
          </p:grpSpPr>
          <p:pic>
            <p:nvPicPr>
              <p:cNvPr id="43" name="Picture 10" descr="Cent, Münze, Euro, Zwanzig Cent, Währung">
                <a:extLst>
                  <a:ext uri="{FF2B5EF4-FFF2-40B4-BE49-F238E27FC236}">
                    <a16:creationId xmlns:a16="http://schemas.microsoft.com/office/drawing/2014/main" id="{632DAC96-F1E0-29EB-A1A5-A8815629AECC}"/>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42857" y="3659460"/>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Euro, Münze, Geld, Währung, Reichtum">
                <a:extLst>
                  <a:ext uri="{FF2B5EF4-FFF2-40B4-BE49-F238E27FC236}">
                    <a16:creationId xmlns:a16="http://schemas.microsoft.com/office/drawing/2014/main" id="{B803B006-D3FA-89B5-3FA8-8255A48FA3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0930" y="3668176"/>
                <a:ext cx="880127" cy="821731"/>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8" descr="Cent, Euro, Münze, Währung, Europa">
                <a:extLst>
                  <a:ext uri="{FF2B5EF4-FFF2-40B4-BE49-F238E27FC236}">
                    <a16:creationId xmlns:a16="http://schemas.microsoft.com/office/drawing/2014/main" id="{FABE191E-2312-F534-A8D1-08FF0A1BB868}"/>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48077" y="3632516"/>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0" descr="Cent, Münze, Euro, Zwanzig Cent, Währung">
                <a:extLst>
                  <a:ext uri="{FF2B5EF4-FFF2-40B4-BE49-F238E27FC236}">
                    <a16:creationId xmlns:a16="http://schemas.microsoft.com/office/drawing/2014/main" id="{FBB23617-70E9-B333-8E76-E5D8FFC6A131}"/>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93937" y="4383494"/>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descr="Cent, Euro, Euro Cent, Münze, Währung">
                <a:extLst>
                  <a:ext uri="{FF2B5EF4-FFF2-40B4-BE49-F238E27FC236}">
                    <a16:creationId xmlns:a16="http://schemas.microsoft.com/office/drawing/2014/main" id="{743A454A-5B29-0BD7-9741-5A401467303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945" t="30342" r="30056" b="29589"/>
              <a:stretch/>
            </p:blipFill>
            <p:spPr bwMode="auto">
              <a:xfrm>
                <a:off x="6851057" y="4568939"/>
                <a:ext cx="557022" cy="55798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8" descr="Cent, Euro, Euro Cent, Münze, Währung">
                <a:extLst>
                  <a:ext uri="{FF2B5EF4-FFF2-40B4-BE49-F238E27FC236}">
                    <a16:creationId xmlns:a16="http://schemas.microsoft.com/office/drawing/2014/main" id="{8268B50D-C667-9822-C73B-F36E3C5BF0C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945" t="30342" r="30056" b="29589"/>
              <a:stretch/>
            </p:blipFill>
            <p:spPr bwMode="auto">
              <a:xfrm>
                <a:off x="7432568" y="4571323"/>
                <a:ext cx="557022" cy="557989"/>
              </a:xfrm>
              <a:prstGeom prst="rect">
                <a:avLst/>
              </a:prstGeom>
              <a:noFill/>
              <a:extLst>
                <a:ext uri="{909E8E84-426E-40DD-AFC4-6F175D3DCCD1}">
                  <a14:hiddenFill xmlns:a14="http://schemas.microsoft.com/office/drawing/2010/main">
                    <a:solidFill>
                      <a:srgbClr val="FFFFFF"/>
                    </a:solidFill>
                  </a14:hiddenFill>
                </a:ext>
              </a:extLst>
            </p:spPr>
          </p:pic>
          <p:pic>
            <p:nvPicPr>
              <p:cNvPr id="49" name="Grafik 48" descr="Flip-Kalender mit einfarbiger Füllung">
                <a:extLst>
                  <a:ext uri="{FF2B5EF4-FFF2-40B4-BE49-F238E27FC236}">
                    <a16:creationId xmlns:a16="http://schemas.microsoft.com/office/drawing/2014/main" id="{4F3D61B6-94BC-52BA-FC13-5F97294333E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17033" y="1555874"/>
                <a:ext cx="1735025" cy="1735025"/>
              </a:xfrm>
              <a:prstGeom prst="rect">
                <a:avLst/>
              </a:prstGeom>
            </p:spPr>
          </p:pic>
          <p:sp>
            <p:nvSpPr>
              <p:cNvPr id="50" name="Rounded Rectangle 29">
                <a:extLst>
                  <a:ext uri="{FF2B5EF4-FFF2-40B4-BE49-F238E27FC236}">
                    <a16:creationId xmlns:a16="http://schemas.microsoft.com/office/drawing/2014/main" id="{D3333C1F-5DD1-4808-EEF0-6A0721ED112A}"/>
                  </a:ext>
                </a:extLst>
              </p:cNvPr>
              <p:cNvSpPr/>
              <p:nvPr/>
            </p:nvSpPr>
            <p:spPr>
              <a:xfrm>
                <a:off x="6600716" y="2322282"/>
                <a:ext cx="967657" cy="611145"/>
              </a:xfrm>
              <a:prstGeom prst="round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b="1" dirty="0">
                    <a:solidFill>
                      <a:sysClr val="windowText" lastClr="000000"/>
                    </a:solidFill>
                    <a:latin typeface="+mj-lt"/>
                  </a:rPr>
                  <a:t>2023</a:t>
                </a:r>
              </a:p>
            </p:txBody>
          </p:sp>
        </p:grpSp>
        <p:sp>
          <p:nvSpPr>
            <p:cNvPr id="42" name="Rechteck: abgerundete Ecken 41">
              <a:extLst>
                <a:ext uri="{FF2B5EF4-FFF2-40B4-BE49-F238E27FC236}">
                  <a16:creationId xmlns:a16="http://schemas.microsoft.com/office/drawing/2014/main" id="{BC5CACF4-F011-84D0-E292-67286DB73DF3}"/>
                </a:ext>
              </a:extLst>
            </p:cNvPr>
            <p:cNvSpPr/>
            <p:nvPr/>
          </p:nvSpPr>
          <p:spPr>
            <a:xfrm>
              <a:off x="6457562" y="3820631"/>
              <a:ext cx="981555" cy="307005"/>
            </a:xfrm>
            <a:prstGeom prst="roundRect">
              <a:avLst/>
            </a:prstGeom>
            <a:solidFill>
              <a:srgbClr val="AEEAF8"/>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1,94 €</a:t>
              </a:r>
            </a:p>
          </p:txBody>
        </p:sp>
      </p:grpSp>
      <p:grpSp>
        <p:nvGrpSpPr>
          <p:cNvPr id="53" name="Gruppieren 52">
            <a:extLst>
              <a:ext uri="{FF2B5EF4-FFF2-40B4-BE49-F238E27FC236}">
                <a16:creationId xmlns:a16="http://schemas.microsoft.com/office/drawing/2014/main" id="{FDD644EA-9B6D-4F7F-A1D4-9655521AFC15}"/>
              </a:ext>
            </a:extLst>
          </p:cNvPr>
          <p:cNvGrpSpPr/>
          <p:nvPr/>
        </p:nvGrpSpPr>
        <p:grpSpPr>
          <a:xfrm>
            <a:off x="5003701" y="1503811"/>
            <a:ext cx="2339667" cy="3543283"/>
            <a:chOff x="5490304" y="2178811"/>
            <a:chExt cx="2339667" cy="3543283"/>
          </a:xfrm>
        </p:grpSpPr>
        <p:grpSp>
          <p:nvGrpSpPr>
            <p:cNvPr id="38" name="Gruppieren 37">
              <a:extLst>
                <a:ext uri="{FF2B5EF4-FFF2-40B4-BE49-F238E27FC236}">
                  <a16:creationId xmlns:a16="http://schemas.microsoft.com/office/drawing/2014/main" id="{05EAEB03-422C-60AF-CC66-FB4A659D2F49}"/>
                </a:ext>
              </a:extLst>
            </p:cNvPr>
            <p:cNvGrpSpPr/>
            <p:nvPr/>
          </p:nvGrpSpPr>
          <p:grpSpPr>
            <a:xfrm>
              <a:off x="5490304" y="2178811"/>
              <a:ext cx="2339667" cy="2960977"/>
              <a:chOff x="5827776" y="2178811"/>
              <a:chExt cx="2339667" cy="2960977"/>
            </a:xfrm>
          </p:grpSpPr>
          <p:grpSp>
            <p:nvGrpSpPr>
              <p:cNvPr id="30" name="Gruppieren 29">
                <a:extLst>
                  <a:ext uri="{FF2B5EF4-FFF2-40B4-BE49-F238E27FC236}">
                    <a16:creationId xmlns:a16="http://schemas.microsoft.com/office/drawing/2014/main" id="{BA817B54-A9FD-4C88-C7C9-0AB9AF8F4062}"/>
                  </a:ext>
                </a:extLst>
              </p:cNvPr>
              <p:cNvGrpSpPr/>
              <p:nvPr/>
            </p:nvGrpSpPr>
            <p:grpSpPr>
              <a:xfrm>
                <a:off x="5827776" y="2178811"/>
                <a:ext cx="2339667" cy="2960977"/>
                <a:chOff x="5970930" y="1555874"/>
                <a:chExt cx="2339667" cy="2960977"/>
              </a:xfrm>
            </p:grpSpPr>
            <p:pic>
              <p:nvPicPr>
                <p:cNvPr id="1034" name="Picture 10" descr="Cent, Münze, Euro, Zwanzig Cent, Währung">
                  <a:extLst>
                    <a:ext uri="{FF2B5EF4-FFF2-40B4-BE49-F238E27FC236}">
                      <a16:creationId xmlns:a16="http://schemas.microsoft.com/office/drawing/2014/main" id="{7963AEF8-8E8E-B12F-5D74-4E414C767C48}"/>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42857" y="3659460"/>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uro, Münze, Geld, Währung, Reichtum">
                  <a:extLst>
                    <a:ext uri="{FF2B5EF4-FFF2-40B4-BE49-F238E27FC236}">
                      <a16:creationId xmlns:a16="http://schemas.microsoft.com/office/drawing/2014/main" id="{C1DDEA50-DB18-5D87-84D8-578B7000C9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0930" y="3668176"/>
                  <a:ext cx="880127" cy="82173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Cent, Euro, Münze, Währung, Europa">
                  <a:extLst>
                    <a:ext uri="{FF2B5EF4-FFF2-40B4-BE49-F238E27FC236}">
                      <a16:creationId xmlns:a16="http://schemas.microsoft.com/office/drawing/2014/main" id="{7FB7074D-FE6D-9FF3-2B02-6A48DCDF7599}"/>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48077" y="3632516"/>
                  <a:ext cx="967740" cy="857391"/>
                </a:xfrm>
                <a:prstGeom prst="rect">
                  <a:avLst/>
                </a:prstGeom>
                <a:noFill/>
                <a:extLst>
                  <a:ext uri="{909E8E84-426E-40DD-AFC4-6F175D3DCCD1}">
                    <a14:hiddenFill xmlns:a14="http://schemas.microsoft.com/office/drawing/2010/main">
                      <a:solidFill>
                        <a:srgbClr val="FFFFFF"/>
                      </a:solidFill>
                    </a14:hiddenFill>
                  </a:ext>
                </a:extLst>
              </p:spPr>
            </p:pic>
            <p:pic>
              <p:nvPicPr>
                <p:cNvPr id="28" name="Grafik 27" descr="Flip-Kalender mit einfarbiger Füllung">
                  <a:extLst>
                    <a:ext uri="{FF2B5EF4-FFF2-40B4-BE49-F238E27FC236}">
                      <a16:creationId xmlns:a16="http://schemas.microsoft.com/office/drawing/2014/main" id="{F7097DA0-F08B-2DB6-4618-86E3A69F5EB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17033" y="1555874"/>
                  <a:ext cx="1735025" cy="1735025"/>
                </a:xfrm>
                <a:prstGeom prst="rect">
                  <a:avLst/>
                </a:prstGeom>
              </p:spPr>
            </p:pic>
            <p:sp>
              <p:nvSpPr>
                <p:cNvPr id="29" name="Rounded Rectangle 29">
                  <a:extLst>
                    <a:ext uri="{FF2B5EF4-FFF2-40B4-BE49-F238E27FC236}">
                      <a16:creationId xmlns:a16="http://schemas.microsoft.com/office/drawing/2014/main" id="{6374ED08-1B83-F7D0-5B20-A01F1BB28E86}"/>
                    </a:ext>
                  </a:extLst>
                </p:cNvPr>
                <p:cNvSpPr/>
                <p:nvPr/>
              </p:nvSpPr>
              <p:spPr>
                <a:xfrm>
                  <a:off x="6600716" y="2322282"/>
                  <a:ext cx="967657" cy="611145"/>
                </a:xfrm>
                <a:prstGeom prst="round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2400" b="1" dirty="0">
                      <a:solidFill>
                        <a:sysClr val="windowText" lastClr="000000"/>
                      </a:solidFill>
                      <a:latin typeface="+mj-lt"/>
                    </a:rPr>
                    <a:t>2022</a:t>
                  </a:r>
                </a:p>
              </p:txBody>
            </p:sp>
          </p:grpSp>
          <p:sp>
            <p:nvSpPr>
              <p:cNvPr id="35" name="Rechteck: abgerundete Ecken 34">
                <a:extLst>
                  <a:ext uri="{FF2B5EF4-FFF2-40B4-BE49-F238E27FC236}">
                    <a16:creationId xmlns:a16="http://schemas.microsoft.com/office/drawing/2014/main" id="{B7FAA7E8-FED1-985A-450F-6D3CB70C43A7}"/>
                  </a:ext>
                </a:extLst>
              </p:cNvPr>
              <p:cNvSpPr/>
              <p:nvPr/>
            </p:nvSpPr>
            <p:spPr>
              <a:xfrm>
                <a:off x="6457562" y="3820631"/>
                <a:ext cx="981555" cy="307005"/>
              </a:xfrm>
              <a:prstGeom prst="roundRect">
                <a:avLst/>
              </a:prstGeom>
              <a:solidFill>
                <a:srgbClr val="AEEAF8"/>
              </a:solidFill>
              <a:ln>
                <a:solidFill>
                  <a:srgbClr val="1096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1,76 €</a:t>
                </a:r>
              </a:p>
            </p:txBody>
          </p:sp>
        </p:grpSp>
        <p:pic>
          <p:nvPicPr>
            <p:cNvPr id="51" name="Picture 6" descr="Cent, Euro, Münze, Währung, Kleingeld">
              <a:extLst>
                <a:ext uri="{FF2B5EF4-FFF2-40B4-BE49-F238E27FC236}">
                  <a16:creationId xmlns:a16="http://schemas.microsoft.com/office/drawing/2014/main" id="{48084003-841B-A5CF-EEA1-AE081FCC178A}"/>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6523" t="25988" r="28735" b="27500"/>
            <a:stretch/>
          </p:blipFill>
          <p:spPr bwMode="auto">
            <a:xfrm>
              <a:off x="6025964" y="5075044"/>
              <a:ext cx="660020" cy="64705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 descr="Cent, Euro, Euro Cent, Münze">
              <a:extLst>
                <a:ext uri="{FF2B5EF4-FFF2-40B4-BE49-F238E27FC236}">
                  <a16:creationId xmlns:a16="http://schemas.microsoft.com/office/drawing/2014/main" id="{6E31444E-419B-336E-4301-EE0067CFD7E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208" t="29166" r="29129" b="29377"/>
            <a:stretch/>
          </p:blipFill>
          <p:spPr bwMode="auto">
            <a:xfrm>
              <a:off x="6712000" y="5133046"/>
              <a:ext cx="531605" cy="53104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7" name="Gerader Verbinder 56">
            <a:extLst>
              <a:ext uri="{FF2B5EF4-FFF2-40B4-BE49-F238E27FC236}">
                <a16:creationId xmlns:a16="http://schemas.microsoft.com/office/drawing/2014/main" id="{C76C508F-32EB-DE1A-325D-0EE4783E91AD}"/>
              </a:ext>
            </a:extLst>
          </p:cNvPr>
          <p:cNvCxnSpPr>
            <a:cxnSpLocks/>
          </p:cNvCxnSpPr>
          <p:nvPr/>
        </p:nvCxnSpPr>
        <p:spPr>
          <a:xfrm>
            <a:off x="9846415" y="1782850"/>
            <a:ext cx="0" cy="3339571"/>
          </a:xfrm>
          <a:prstGeom prst="line">
            <a:avLst/>
          </a:prstGeom>
          <a:ln w="28575">
            <a:solidFill>
              <a:srgbClr val="1096B6"/>
            </a:solidFill>
          </a:ln>
        </p:spPr>
        <p:style>
          <a:lnRef idx="1">
            <a:schemeClr val="accent1"/>
          </a:lnRef>
          <a:fillRef idx="0">
            <a:schemeClr val="accent1"/>
          </a:fillRef>
          <a:effectRef idx="0">
            <a:schemeClr val="accent1"/>
          </a:effectRef>
          <a:fontRef idx="minor">
            <a:schemeClr val="tx1"/>
          </a:fontRef>
        </p:style>
      </p:cxnSp>
      <p:cxnSp>
        <p:nvCxnSpPr>
          <p:cNvPr id="1031" name="Gerader Verbinder 1030">
            <a:extLst>
              <a:ext uri="{FF2B5EF4-FFF2-40B4-BE49-F238E27FC236}">
                <a16:creationId xmlns:a16="http://schemas.microsoft.com/office/drawing/2014/main" id="{5374EA17-1FDE-88DD-4C16-04934C901B35}"/>
              </a:ext>
            </a:extLst>
          </p:cNvPr>
          <p:cNvCxnSpPr>
            <a:cxnSpLocks/>
          </p:cNvCxnSpPr>
          <p:nvPr/>
        </p:nvCxnSpPr>
        <p:spPr>
          <a:xfrm>
            <a:off x="7343368" y="1730858"/>
            <a:ext cx="0" cy="3339571"/>
          </a:xfrm>
          <a:prstGeom prst="line">
            <a:avLst/>
          </a:prstGeom>
          <a:ln w="28575">
            <a:solidFill>
              <a:srgbClr val="1096B6"/>
            </a:solidFill>
          </a:ln>
        </p:spPr>
        <p:style>
          <a:lnRef idx="1">
            <a:schemeClr val="accent1"/>
          </a:lnRef>
          <a:fillRef idx="0">
            <a:schemeClr val="accent1"/>
          </a:fillRef>
          <a:effectRef idx="0">
            <a:schemeClr val="accent1"/>
          </a:effectRef>
          <a:fontRef idx="minor">
            <a:schemeClr val="tx1"/>
          </a:fontRef>
        </p:style>
      </p:cxnSp>
      <p:cxnSp>
        <p:nvCxnSpPr>
          <p:cNvPr id="1033" name="Gerader Verbinder 1032">
            <a:extLst>
              <a:ext uri="{FF2B5EF4-FFF2-40B4-BE49-F238E27FC236}">
                <a16:creationId xmlns:a16="http://schemas.microsoft.com/office/drawing/2014/main" id="{EB2CA148-7820-317F-63C4-8C3457D77D39}"/>
              </a:ext>
            </a:extLst>
          </p:cNvPr>
          <p:cNvCxnSpPr>
            <a:cxnSpLocks/>
          </p:cNvCxnSpPr>
          <p:nvPr/>
        </p:nvCxnSpPr>
        <p:spPr>
          <a:xfrm>
            <a:off x="4887577" y="1753350"/>
            <a:ext cx="0" cy="3339571"/>
          </a:xfrm>
          <a:prstGeom prst="line">
            <a:avLst/>
          </a:prstGeom>
          <a:ln w="28575">
            <a:solidFill>
              <a:srgbClr val="1096B6"/>
            </a:solidFill>
          </a:ln>
        </p:spPr>
        <p:style>
          <a:lnRef idx="1">
            <a:schemeClr val="accent1"/>
          </a:lnRef>
          <a:fillRef idx="0">
            <a:schemeClr val="accent1"/>
          </a:fillRef>
          <a:effectRef idx="0">
            <a:schemeClr val="accent1"/>
          </a:effectRef>
          <a:fontRef idx="minor">
            <a:schemeClr val="tx1"/>
          </a:fontRef>
        </p:style>
      </p:cxnSp>
      <p:sp>
        <p:nvSpPr>
          <p:cNvPr id="1037" name="Rechteck 1036">
            <a:extLst>
              <a:ext uri="{FF2B5EF4-FFF2-40B4-BE49-F238E27FC236}">
                <a16:creationId xmlns:a16="http://schemas.microsoft.com/office/drawing/2014/main" id="{7C6CF091-B2C7-8D1D-450B-3D61435DBBAC}"/>
              </a:ext>
            </a:extLst>
          </p:cNvPr>
          <p:cNvSpPr/>
          <p:nvPr/>
        </p:nvSpPr>
        <p:spPr>
          <a:xfrm>
            <a:off x="2547910" y="5354636"/>
            <a:ext cx="9129016" cy="741275"/>
          </a:xfrm>
          <a:custGeom>
            <a:avLst/>
            <a:gdLst>
              <a:gd name="connsiteX0" fmla="*/ 0 w 9129016"/>
              <a:gd name="connsiteY0" fmla="*/ 0 h 741275"/>
              <a:gd name="connsiteX1" fmla="*/ 9129016 w 9129016"/>
              <a:gd name="connsiteY1" fmla="*/ 0 h 741275"/>
              <a:gd name="connsiteX2" fmla="*/ 9129016 w 9129016"/>
              <a:gd name="connsiteY2" fmla="*/ 741275 h 741275"/>
              <a:gd name="connsiteX3" fmla="*/ 0 w 9129016"/>
              <a:gd name="connsiteY3" fmla="*/ 741275 h 741275"/>
              <a:gd name="connsiteX4" fmla="*/ 0 w 9129016"/>
              <a:gd name="connsiteY4" fmla="*/ 0 h 74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9016" h="741275" fill="none" extrusionOk="0">
                <a:moveTo>
                  <a:pt x="0" y="0"/>
                </a:moveTo>
                <a:cubicBezTo>
                  <a:pt x="1438571" y="-68477"/>
                  <a:pt x="7308989" y="-47607"/>
                  <a:pt x="9129016" y="0"/>
                </a:cubicBezTo>
                <a:cubicBezTo>
                  <a:pt x="9163951" y="288759"/>
                  <a:pt x="9178756" y="650544"/>
                  <a:pt x="9129016" y="741275"/>
                </a:cubicBezTo>
                <a:cubicBezTo>
                  <a:pt x="6551465" y="700626"/>
                  <a:pt x="3940693" y="886285"/>
                  <a:pt x="0" y="741275"/>
                </a:cubicBezTo>
                <a:cubicBezTo>
                  <a:pt x="-10097" y="484202"/>
                  <a:pt x="-11826" y="223895"/>
                  <a:pt x="0" y="0"/>
                </a:cubicBezTo>
                <a:close/>
              </a:path>
              <a:path w="9129016" h="741275" stroke="0" extrusionOk="0">
                <a:moveTo>
                  <a:pt x="0" y="0"/>
                </a:moveTo>
                <a:cubicBezTo>
                  <a:pt x="3054208" y="-46910"/>
                  <a:pt x="5614715" y="-64144"/>
                  <a:pt x="9129016" y="0"/>
                </a:cubicBezTo>
                <a:cubicBezTo>
                  <a:pt x="9113814" y="255182"/>
                  <a:pt x="9107890" y="634271"/>
                  <a:pt x="9129016" y="741275"/>
                </a:cubicBezTo>
                <a:cubicBezTo>
                  <a:pt x="7789850" y="673583"/>
                  <a:pt x="2581194" y="591717"/>
                  <a:pt x="0" y="741275"/>
                </a:cubicBezTo>
                <a:cubicBezTo>
                  <a:pt x="53097" y="377486"/>
                  <a:pt x="-3374" y="90607"/>
                  <a:pt x="0" y="0"/>
                </a:cubicBezTo>
                <a:close/>
              </a:path>
            </a:pathLst>
          </a:custGeom>
          <a:solidFill>
            <a:srgbClr val="AEEAF8"/>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de-AT" dirty="0">
                <a:solidFill>
                  <a:schemeClr val="tx1"/>
                </a:solidFill>
              </a:rPr>
              <a:t>Preis für eine Kugel Eis hat sich in den letzten Jahren erhöht!</a:t>
            </a:r>
          </a:p>
          <a:p>
            <a:pPr algn="ctr"/>
            <a:r>
              <a:rPr lang="de-AT" b="1" dirty="0">
                <a:solidFill>
                  <a:schemeClr val="tx1"/>
                </a:solidFill>
              </a:rPr>
              <a:t>Grund: </a:t>
            </a:r>
            <a:r>
              <a:rPr lang="de-AT" dirty="0">
                <a:solidFill>
                  <a:schemeClr val="tx1"/>
                </a:solidFill>
              </a:rPr>
              <a:t>Zutaten, Verpackung, Energiepreise, Mieten, Lohnkosten etc. sind teurer geworden</a:t>
            </a:r>
          </a:p>
          <a:p>
            <a:pPr algn="ctr"/>
            <a:endParaRPr lang="de-AT" sz="2400" dirty="0">
              <a:solidFill>
                <a:schemeClr val="tx1"/>
              </a:solidFill>
            </a:endParaRPr>
          </a:p>
        </p:txBody>
      </p:sp>
      <p:sp>
        <p:nvSpPr>
          <p:cNvPr id="1041" name="Textfeld 1040">
            <a:extLst>
              <a:ext uri="{FF2B5EF4-FFF2-40B4-BE49-F238E27FC236}">
                <a16:creationId xmlns:a16="http://schemas.microsoft.com/office/drawing/2014/main" id="{6D04708B-98E7-E2C6-A7DD-9C5281D2AF5B}"/>
              </a:ext>
            </a:extLst>
          </p:cNvPr>
          <p:cNvSpPr txBox="1"/>
          <p:nvPr/>
        </p:nvSpPr>
        <p:spPr>
          <a:xfrm>
            <a:off x="0" y="6341602"/>
            <a:ext cx="10362377" cy="577081"/>
          </a:xfrm>
          <a:prstGeom prst="rect">
            <a:avLst/>
          </a:prstGeom>
          <a:noFill/>
        </p:spPr>
        <p:txBody>
          <a:bodyPr wrap="square">
            <a:spAutoFit/>
          </a:bodyPr>
          <a:lstStyle/>
          <a:p>
            <a:r>
              <a:rPr lang="de-AT" sz="1050" dirty="0">
                <a:hlinkClick r:id="rId13">
                  <a:extLst>
                    <a:ext uri="{A12FA001-AC4F-418D-AE19-62706E023703}">
                      <ahyp:hlinkClr xmlns:ahyp="http://schemas.microsoft.com/office/drawing/2018/hyperlinkcolor" val="tx"/>
                    </a:ext>
                  </a:extLst>
                </a:hlinkClick>
              </a:rPr>
              <a:t>https://www.orderbird.com/de/pm-eis-creme-report-2023</a:t>
            </a:r>
            <a:endParaRPr lang="de-AT" sz="1050" dirty="0"/>
          </a:p>
          <a:p>
            <a:r>
              <a:rPr lang="de-AT" sz="1050" dirty="0">
                <a:hlinkClick r:id="rId14">
                  <a:extLst>
                    <a:ext uri="{A12FA001-AC4F-418D-AE19-62706E023703}">
                      <ahyp:hlinkClr xmlns:ahyp="http://schemas.microsoft.com/office/drawing/2018/hyperlinkcolor" val="tx"/>
                    </a:ext>
                  </a:extLst>
                </a:hlinkClick>
              </a:rPr>
              <a:t>https://www.derstandard.at/story/3000000182939/wieso-kostet-eine-kugel-eis-zwei-euro-und-mehr</a:t>
            </a:r>
            <a:r>
              <a:rPr lang="de-AT" sz="1050" dirty="0"/>
              <a:t> </a:t>
            </a:r>
          </a:p>
          <a:p>
            <a:endParaRPr lang="de-AT" sz="1050" dirty="0"/>
          </a:p>
        </p:txBody>
      </p:sp>
    </p:spTree>
    <p:extLst>
      <p:ext uri="{BB962C8B-B14F-4D97-AF65-F5344CB8AC3E}">
        <p14:creationId xmlns:p14="http://schemas.microsoft.com/office/powerpoint/2010/main" val="853878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039F97-3EED-618F-8220-A052F7417C34}"/>
              </a:ext>
            </a:extLst>
          </p:cNvPr>
          <p:cNvSpPr>
            <a:spLocks noGrp="1"/>
          </p:cNvSpPr>
          <p:nvPr>
            <p:ph type="title"/>
          </p:nvPr>
        </p:nvSpPr>
        <p:spPr/>
        <p:txBody>
          <a:bodyPr/>
          <a:lstStyle/>
          <a:p>
            <a:r>
              <a:rPr lang="de-AT" dirty="0"/>
              <a:t>Faktoren für den Preisanstieg</a:t>
            </a:r>
          </a:p>
        </p:txBody>
      </p:sp>
      <p:sp>
        <p:nvSpPr>
          <p:cNvPr id="4" name="Foliennummernplatzhalter 3">
            <a:extLst>
              <a:ext uri="{FF2B5EF4-FFF2-40B4-BE49-F238E27FC236}">
                <a16:creationId xmlns:a16="http://schemas.microsoft.com/office/drawing/2014/main" id="{6CC2B08B-A5A3-ED9F-8A80-23F1352973D5}"/>
              </a:ext>
            </a:extLst>
          </p:cNvPr>
          <p:cNvSpPr>
            <a:spLocks noGrp="1"/>
          </p:cNvSpPr>
          <p:nvPr>
            <p:ph type="sldNum" sz="quarter" idx="12"/>
          </p:nvPr>
        </p:nvSpPr>
        <p:spPr/>
        <p:txBody>
          <a:bodyPr/>
          <a:lstStyle/>
          <a:p>
            <a:r>
              <a:rPr lang="de-AT" dirty="0"/>
              <a:t>Folie </a:t>
            </a:r>
            <a:fld id="{4C23FFEC-42AF-4C5F-8FEB-D69D9B6A7C04}" type="slidenum">
              <a:rPr lang="de-AT" smtClean="0"/>
              <a:pPr/>
              <a:t>7</a:t>
            </a:fld>
            <a:endParaRPr lang="de-AT" dirty="0"/>
          </a:p>
        </p:txBody>
      </p:sp>
      <p:sp>
        <p:nvSpPr>
          <p:cNvPr id="1041" name="Textfeld 1040">
            <a:extLst>
              <a:ext uri="{FF2B5EF4-FFF2-40B4-BE49-F238E27FC236}">
                <a16:creationId xmlns:a16="http://schemas.microsoft.com/office/drawing/2014/main" id="{6D04708B-98E7-E2C6-A7DD-9C5281D2AF5B}"/>
              </a:ext>
            </a:extLst>
          </p:cNvPr>
          <p:cNvSpPr txBox="1"/>
          <p:nvPr/>
        </p:nvSpPr>
        <p:spPr>
          <a:xfrm>
            <a:off x="0" y="6341602"/>
            <a:ext cx="10362377" cy="415498"/>
          </a:xfrm>
          <a:prstGeom prst="rect">
            <a:avLst/>
          </a:prstGeom>
          <a:noFill/>
        </p:spPr>
        <p:txBody>
          <a:bodyPr wrap="square">
            <a:spAutoFit/>
          </a:bodyPr>
          <a:lstStyle/>
          <a:p>
            <a:r>
              <a:rPr lang="de-AT" sz="1050" dirty="0"/>
              <a:t>Q: </a:t>
            </a:r>
            <a:r>
              <a:rPr lang="de-AT" sz="1050" dirty="0" err="1"/>
              <a:t>Rumler</a:t>
            </a:r>
            <a:r>
              <a:rPr lang="de-AT" sz="1050" dirty="0"/>
              <a:t>/Silgoner (2022): Themenblatt 4, Preisstabilität – Inflation – Deflation. In: OeNB [Hrsg.] eurologisch. </a:t>
            </a:r>
          </a:p>
          <a:p>
            <a:endParaRPr lang="de-AT" sz="1050" dirty="0"/>
          </a:p>
        </p:txBody>
      </p:sp>
      <p:grpSp>
        <p:nvGrpSpPr>
          <p:cNvPr id="15" name="Gruppieren 14">
            <a:extLst>
              <a:ext uri="{FF2B5EF4-FFF2-40B4-BE49-F238E27FC236}">
                <a16:creationId xmlns:a16="http://schemas.microsoft.com/office/drawing/2014/main" id="{25B2084D-947E-64B6-DEC9-A73596C2C428}"/>
              </a:ext>
            </a:extLst>
          </p:cNvPr>
          <p:cNvGrpSpPr/>
          <p:nvPr/>
        </p:nvGrpSpPr>
        <p:grpSpPr>
          <a:xfrm>
            <a:off x="508352" y="1986524"/>
            <a:ext cx="11175295" cy="757250"/>
            <a:chOff x="508353" y="1690688"/>
            <a:chExt cx="11175295" cy="757250"/>
          </a:xfrm>
        </p:grpSpPr>
        <p:sp>
          <p:nvSpPr>
            <p:cNvPr id="1037" name="Rechteck 1036">
              <a:extLst>
                <a:ext uri="{FF2B5EF4-FFF2-40B4-BE49-F238E27FC236}">
                  <a16:creationId xmlns:a16="http://schemas.microsoft.com/office/drawing/2014/main" id="{7C6CF091-B2C7-8D1D-450B-3D61435DBBAC}"/>
                </a:ext>
              </a:extLst>
            </p:cNvPr>
            <p:cNvSpPr/>
            <p:nvPr/>
          </p:nvSpPr>
          <p:spPr>
            <a:xfrm>
              <a:off x="3597087" y="1690688"/>
              <a:ext cx="8086561" cy="741275"/>
            </a:xfrm>
            <a:custGeom>
              <a:avLst/>
              <a:gdLst>
                <a:gd name="connsiteX0" fmla="*/ 0 w 8086561"/>
                <a:gd name="connsiteY0" fmla="*/ 0 h 741275"/>
                <a:gd name="connsiteX1" fmla="*/ 8086561 w 8086561"/>
                <a:gd name="connsiteY1" fmla="*/ 0 h 741275"/>
                <a:gd name="connsiteX2" fmla="*/ 8086561 w 8086561"/>
                <a:gd name="connsiteY2" fmla="*/ 741275 h 741275"/>
                <a:gd name="connsiteX3" fmla="*/ 0 w 8086561"/>
                <a:gd name="connsiteY3" fmla="*/ 741275 h 741275"/>
                <a:gd name="connsiteX4" fmla="*/ 0 w 8086561"/>
                <a:gd name="connsiteY4" fmla="*/ 0 h 74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561" h="741275" fill="none" extrusionOk="0">
                  <a:moveTo>
                    <a:pt x="0" y="0"/>
                  </a:moveTo>
                  <a:cubicBezTo>
                    <a:pt x="3291334" y="-68477"/>
                    <a:pt x="6025805" y="-47607"/>
                    <a:pt x="8086561" y="0"/>
                  </a:cubicBezTo>
                  <a:cubicBezTo>
                    <a:pt x="8121496" y="288759"/>
                    <a:pt x="8136301" y="650544"/>
                    <a:pt x="8086561" y="741275"/>
                  </a:cubicBezTo>
                  <a:cubicBezTo>
                    <a:pt x="6591935" y="700626"/>
                    <a:pt x="3566733" y="886285"/>
                    <a:pt x="0" y="741275"/>
                  </a:cubicBezTo>
                  <a:cubicBezTo>
                    <a:pt x="-10097" y="484202"/>
                    <a:pt x="-11826" y="223895"/>
                    <a:pt x="0" y="0"/>
                  </a:cubicBezTo>
                  <a:close/>
                </a:path>
                <a:path w="8086561" h="741275" stroke="0" extrusionOk="0">
                  <a:moveTo>
                    <a:pt x="0" y="0"/>
                  </a:moveTo>
                  <a:cubicBezTo>
                    <a:pt x="867254" y="-46910"/>
                    <a:pt x="6636066" y="-64144"/>
                    <a:pt x="8086561" y="0"/>
                  </a:cubicBezTo>
                  <a:cubicBezTo>
                    <a:pt x="8071359" y="255182"/>
                    <a:pt x="8065435" y="634271"/>
                    <a:pt x="8086561" y="741275"/>
                  </a:cubicBezTo>
                  <a:cubicBezTo>
                    <a:pt x="5569619" y="673583"/>
                    <a:pt x="1337090" y="591717"/>
                    <a:pt x="0" y="741275"/>
                  </a:cubicBezTo>
                  <a:cubicBezTo>
                    <a:pt x="53097" y="377486"/>
                    <a:pt x="-3374" y="90607"/>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Personalkosten, Miete, Rohstoffe (Energie, Metall, Getreide, …)</a:t>
              </a:r>
              <a:endParaRPr lang="de-AT" sz="2400" dirty="0">
                <a:solidFill>
                  <a:schemeClr val="tx1"/>
                </a:solidFill>
              </a:endParaRPr>
            </a:p>
          </p:txBody>
        </p:sp>
        <p:sp>
          <p:nvSpPr>
            <p:cNvPr id="3" name="Rechteck 2">
              <a:extLst>
                <a:ext uri="{FF2B5EF4-FFF2-40B4-BE49-F238E27FC236}">
                  <a16:creationId xmlns:a16="http://schemas.microsoft.com/office/drawing/2014/main" id="{D033B50C-CD76-831C-0B76-89C5A384B81C}"/>
                </a:ext>
              </a:extLst>
            </p:cNvPr>
            <p:cNvSpPr/>
            <p:nvPr/>
          </p:nvSpPr>
          <p:spPr>
            <a:xfrm>
              <a:off x="508353" y="1706663"/>
              <a:ext cx="2981160" cy="741275"/>
            </a:xfrm>
            <a:custGeom>
              <a:avLst/>
              <a:gdLst>
                <a:gd name="connsiteX0" fmla="*/ 0 w 2981160"/>
                <a:gd name="connsiteY0" fmla="*/ 0 h 741275"/>
                <a:gd name="connsiteX1" fmla="*/ 2981160 w 2981160"/>
                <a:gd name="connsiteY1" fmla="*/ 0 h 741275"/>
                <a:gd name="connsiteX2" fmla="*/ 2981160 w 2981160"/>
                <a:gd name="connsiteY2" fmla="*/ 741275 h 741275"/>
                <a:gd name="connsiteX3" fmla="*/ 0 w 2981160"/>
                <a:gd name="connsiteY3" fmla="*/ 741275 h 741275"/>
                <a:gd name="connsiteX4" fmla="*/ 0 w 2981160"/>
                <a:gd name="connsiteY4" fmla="*/ 0 h 74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1160" h="741275" fill="none" extrusionOk="0">
                  <a:moveTo>
                    <a:pt x="0" y="0"/>
                  </a:moveTo>
                  <a:cubicBezTo>
                    <a:pt x="1378445" y="-68477"/>
                    <a:pt x="1633761" y="-47607"/>
                    <a:pt x="2981160" y="0"/>
                  </a:cubicBezTo>
                  <a:cubicBezTo>
                    <a:pt x="3016095" y="288759"/>
                    <a:pt x="3030900" y="650544"/>
                    <a:pt x="2981160" y="741275"/>
                  </a:cubicBezTo>
                  <a:cubicBezTo>
                    <a:pt x="2178967" y="700626"/>
                    <a:pt x="932924" y="886285"/>
                    <a:pt x="0" y="741275"/>
                  </a:cubicBezTo>
                  <a:cubicBezTo>
                    <a:pt x="-10097" y="484202"/>
                    <a:pt x="-11826" y="223895"/>
                    <a:pt x="0" y="0"/>
                  </a:cubicBezTo>
                  <a:close/>
                </a:path>
                <a:path w="2981160" h="741275" stroke="0" extrusionOk="0">
                  <a:moveTo>
                    <a:pt x="0" y="0"/>
                  </a:moveTo>
                  <a:cubicBezTo>
                    <a:pt x="548353" y="-46910"/>
                    <a:pt x="2075246" y="-64144"/>
                    <a:pt x="2981160" y="0"/>
                  </a:cubicBezTo>
                  <a:cubicBezTo>
                    <a:pt x="2965958" y="255182"/>
                    <a:pt x="2960034" y="634271"/>
                    <a:pt x="2981160" y="741275"/>
                  </a:cubicBezTo>
                  <a:cubicBezTo>
                    <a:pt x="2274059" y="673583"/>
                    <a:pt x="364428" y="591717"/>
                    <a:pt x="0" y="741275"/>
                  </a:cubicBezTo>
                  <a:cubicBezTo>
                    <a:pt x="53097" y="377486"/>
                    <a:pt x="-3374" y="90607"/>
                    <a:pt x="0" y="0"/>
                  </a:cubicBezTo>
                  <a:close/>
                </a:path>
              </a:pathLst>
            </a:custGeom>
            <a:solidFill>
              <a:srgbClr val="AEEAF8"/>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Produktionskosten</a:t>
              </a:r>
              <a:endParaRPr lang="de-AT" sz="2400" dirty="0">
                <a:solidFill>
                  <a:schemeClr val="tx1"/>
                </a:solidFill>
              </a:endParaRPr>
            </a:p>
          </p:txBody>
        </p:sp>
      </p:grpSp>
      <p:grpSp>
        <p:nvGrpSpPr>
          <p:cNvPr id="16" name="Gruppieren 15">
            <a:extLst>
              <a:ext uri="{FF2B5EF4-FFF2-40B4-BE49-F238E27FC236}">
                <a16:creationId xmlns:a16="http://schemas.microsoft.com/office/drawing/2014/main" id="{F49284B6-3FA2-F7FB-AAE3-2FA5FB037DFD}"/>
              </a:ext>
            </a:extLst>
          </p:cNvPr>
          <p:cNvGrpSpPr/>
          <p:nvPr/>
        </p:nvGrpSpPr>
        <p:grpSpPr>
          <a:xfrm>
            <a:off x="508352" y="2967586"/>
            <a:ext cx="11175295" cy="757250"/>
            <a:chOff x="508353" y="2671750"/>
            <a:chExt cx="11175295" cy="757250"/>
          </a:xfrm>
        </p:grpSpPr>
        <p:sp>
          <p:nvSpPr>
            <p:cNvPr id="5" name="Rechteck 4">
              <a:extLst>
                <a:ext uri="{FF2B5EF4-FFF2-40B4-BE49-F238E27FC236}">
                  <a16:creationId xmlns:a16="http://schemas.microsoft.com/office/drawing/2014/main" id="{E3FFB062-F829-CBC2-238C-061F89EE5CF0}"/>
                </a:ext>
              </a:extLst>
            </p:cNvPr>
            <p:cNvSpPr/>
            <p:nvPr/>
          </p:nvSpPr>
          <p:spPr>
            <a:xfrm>
              <a:off x="3597087" y="2671750"/>
              <a:ext cx="8086561" cy="741275"/>
            </a:xfrm>
            <a:custGeom>
              <a:avLst/>
              <a:gdLst>
                <a:gd name="connsiteX0" fmla="*/ 0 w 8086561"/>
                <a:gd name="connsiteY0" fmla="*/ 0 h 741275"/>
                <a:gd name="connsiteX1" fmla="*/ 8086561 w 8086561"/>
                <a:gd name="connsiteY1" fmla="*/ 0 h 741275"/>
                <a:gd name="connsiteX2" fmla="*/ 8086561 w 8086561"/>
                <a:gd name="connsiteY2" fmla="*/ 741275 h 741275"/>
                <a:gd name="connsiteX3" fmla="*/ 0 w 8086561"/>
                <a:gd name="connsiteY3" fmla="*/ 741275 h 741275"/>
                <a:gd name="connsiteX4" fmla="*/ 0 w 8086561"/>
                <a:gd name="connsiteY4" fmla="*/ 0 h 74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561" h="741275" fill="none" extrusionOk="0">
                  <a:moveTo>
                    <a:pt x="0" y="0"/>
                  </a:moveTo>
                  <a:cubicBezTo>
                    <a:pt x="3291334" y="-68477"/>
                    <a:pt x="6025805" y="-47607"/>
                    <a:pt x="8086561" y="0"/>
                  </a:cubicBezTo>
                  <a:cubicBezTo>
                    <a:pt x="8121496" y="288759"/>
                    <a:pt x="8136301" y="650544"/>
                    <a:pt x="8086561" y="741275"/>
                  </a:cubicBezTo>
                  <a:cubicBezTo>
                    <a:pt x="6591935" y="700626"/>
                    <a:pt x="3566733" y="886285"/>
                    <a:pt x="0" y="741275"/>
                  </a:cubicBezTo>
                  <a:cubicBezTo>
                    <a:pt x="-10097" y="484202"/>
                    <a:pt x="-11826" y="223895"/>
                    <a:pt x="0" y="0"/>
                  </a:cubicBezTo>
                  <a:close/>
                </a:path>
                <a:path w="8086561" h="741275" stroke="0" extrusionOk="0">
                  <a:moveTo>
                    <a:pt x="0" y="0"/>
                  </a:moveTo>
                  <a:cubicBezTo>
                    <a:pt x="867254" y="-46910"/>
                    <a:pt x="6636066" y="-64144"/>
                    <a:pt x="8086561" y="0"/>
                  </a:cubicBezTo>
                  <a:cubicBezTo>
                    <a:pt x="8071359" y="255182"/>
                    <a:pt x="8065435" y="634271"/>
                    <a:pt x="8086561" y="741275"/>
                  </a:cubicBezTo>
                  <a:cubicBezTo>
                    <a:pt x="5569619" y="673583"/>
                    <a:pt x="1337090" y="591717"/>
                    <a:pt x="0" y="741275"/>
                  </a:cubicBezTo>
                  <a:cubicBezTo>
                    <a:pt x="53097" y="377486"/>
                    <a:pt x="-3374" y="90607"/>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Ernteausfälle reduzieren das Angebot an Getreide – Brot wird teurer.</a:t>
              </a:r>
            </a:p>
            <a:p>
              <a:pPr algn="ctr"/>
              <a:r>
                <a:rPr lang="de-AT" dirty="0">
                  <a:solidFill>
                    <a:schemeClr val="tx1"/>
                  </a:solidFill>
                </a:rPr>
                <a:t>Ein neues Produkt kommt auf den Markt, das alle haben wollen – der Preis steigt.</a:t>
              </a:r>
            </a:p>
          </p:txBody>
        </p:sp>
        <p:sp>
          <p:nvSpPr>
            <p:cNvPr id="6" name="Rechteck 5">
              <a:extLst>
                <a:ext uri="{FF2B5EF4-FFF2-40B4-BE49-F238E27FC236}">
                  <a16:creationId xmlns:a16="http://schemas.microsoft.com/office/drawing/2014/main" id="{43076F1E-BA4F-A61D-E1FC-BB52E4BCC0AB}"/>
                </a:ext>
              </a:extLst>
            </p:cNvPr>
            <p:cNvSpPr/>
            <p:nvPr/>
          </p:nvSpPr>
          <p:spPr>
            <a:xfrm>
              <a:off x="508353" y="2687725"/>
              <a:ext cx="2981160" cy="741275"/>
            </a:xfrm>
            <a:custGeom>
              <a:avLst/>
              <a:gdLst>
                <a:gd name="connsiteX0" fmla="*/ 0 w 2981160"/>
                <a:gd name="connsiteY0" fmla="*/ 0 h 741275"/>
                <a:gd name="connsiteX1" fmla="*/ 2981160 w 2981160"/>
                <a:gd name="connsiteY1" fmla="*/ 0 h 741275"/>
                <a:gd name="connsiteX2" fmla="*/ 2981160 w 2981160"/>
                <a:gd name="connsiteY2" fmla="*/ 741275 h 741275"/>
                <a:gd name="connsiteX3" fmla="*/ 0 w 2981160"/>
                <a:gd name="connsiteY3" fmla="*/ 741275 h 741275"/>
                <a:gd name="connsiteX4" fmla="*/ 0 w 2981160"/>
                <a:gd name="connsiteY4" fmla="*/ 0 h 74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1160" h="741275" fill="none" extrusionOk="0">
                  <a:moveTo>
                    <a:pt x="0" y="0"/>
                  </a:moveTo>
                  <a:cubicBezTo>
                    <a:pt x="1378445" y="-68477"/>
                    <a:pt x="1633761" y="-47607"/>
                    <a:pt x="2981160" y="0"/>
                  </a:cubicBezTo>
                  <a:cubicBezTo>
                    <a:pt x="3016095" y="288759"/>
                    <a:pt x="3030900" y="650544"/>
                    <a:pt x="2981160" y="741275"/>
                  </a:cubicBezTo>
                  <a:cubicBezTo>
                    <a:pt x="2178967" y="700626"/>
                    <a:pt x="932924" y="886285"/>
                    <a:pt x="0" y="741275"/>
                  </a:cubicBezTo>
                  <a:cubicBezTo>
                    <a:pt x="-10097" y="484202"/>
                    <a:pt x="-11826" y="223895"/>
                    <a:pt x="0" y="0"/>
                  </a:cubicBezTo>
                  <a:close/>
                </a:path>
                <a:path w="2981160" h="741275" stroke="0" extrusionOk="0">
                  <a:moveTo>
                    <a:pt x="0" y="0"/>
                  </a:moveTo>
                  <a:cubicBezTo>
                    <a:pt x="548353" y="-46910"/>
                    <a:pt x="2075246" y="-64144"/>
                    <a:pt x="2981160" y="0"/>
                  </a:cubicBezTo>
                  <a:cubicBezTo>
                    <a:pt x="2965958" y="255182"/>
                    <a:pt x="2960034" y="634271"/>
                    <a:pt x="2981160" y="741275"/>
                  </a:cubicBezTo>
                  <a:cubicBezTo>
                    <a:pt x="2274059" y="673583"/>
                    <a:pt x="364428" y="591717"/>
                    <a:pt x="0" y="741275"/>
                  </a:cubicBezTo>
                  <a:cubicBezTo>
                    <a:pt x="53097" y="377486"/>
                    <a:pt x="-3374" y="90607"/>
                    <a:pt x="0" y="0"/>
                  </a:cubicBezTo>
                  <a:close/>
                </a:path>
              </a:pathLst>
            </a:custGeom>
            <a:solidFill>
              <a:srgbClr val="AEEAF8"/>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Angebot und Nachfrage</a:t>
              </a:r>
              <a:endParaRPr lang="de-AT" sz="2400" dirty="0">
                <a:solidFill>
                  <a:schemeClr val="tx1"/>
                </a:solidFill>
              </a:endParaRPr>
            </a:p>
          </p:txBody>
        </p:sp>
      </p:grpSp>
      <p:grpSp>
        <p:nvGrpSpPr>
          <p:cNvPr id="17" name="Gruppieren 16">
            <a:extLst>
              <a:ext uri="{FF2B5EF4-FFF2-40B4-BE49-F238E27FC236}">
                <a16:creationId xmlns:a16="http://schemas.microsoft.com/office/drawing/2014/main" id="{F2C9A082-14B6-D1F9-40A6-BFF7CB384E37}"/>
              </a:ext>
            </a:extLst>
          </p:cNvPr>
          <p:cNvGrpSpPr/>
          <p:nvPr/>
        </p:nvGrpSpPr>
        <p:grpSpPr>
          <a:xfrm>
            <a:off x="508352" y="3948649"/>
            <a:ext cx="11175295" cy="757250"/>
            <a:chOff x="508353" y="3652813"/>
            <a:chExt cx="11175295" cy="757250"/>
          </a:xfrm>
        </p:grpSpPr>
        <p:sp>
          <p:nvSpPr>
            <p:cNvPr id="7" name="Rechteck 6">
              <a:extLst>
                <a:ext uri="{FF2B5EF4-FFF2-40B4-BE49-F238E27FC236}">
                  <a16:creationId xmlns:a16="http://schemas.microsoft.com/office/drawing/2014/main" id="{FD1C9411-CBA2-74D1-9491-DA982A0595DD}"/>
                </a:ext>
              </a:extLst>
            </p:cNvPr>
            <p:cNvSpPr/>
            <p:nvPr/>
          </p:nvSpPr>
          <p:spPr>
            <a:xfrm>
              <a:off x="3597087" y="3652813"/>
              <a:ext cx="8086561" cy="741275"/>
            </a:xfrm>
            <a:custGeom>
              <a:avLst/>
              <a:gdLst>
                <a:gd name="connsiteX0" fmla="*/ 0 w 8086561"/>
                <a:gd name="connsiteY0" fmla="*/ 0 h 741275"/>
                <a:gd name="connsiteX1" fmla="*/ 8086561 w 8086561"/>
                <a:gd name="connsiteY1" fmla="*/ 0 h 741275"/>
                <a:gd name="connsiteX2" fmla="*/ 8086561 w 8086561"/>
                <a:gd name="connsiteY2" fmla="*/ 741275 h 741275"/>
                <a:gd name="connsiteX3" fmla="*/ 0 w 8086561"/>
                <a:gd name="connsiteY3" fmla="*/ 741275 h 741275"/>
                <a:gd name="connsiteX4" fmla="*/ 0 w 8086561"/>
                <a:gd name="connsiteY4" fmla="*/ 0 h 74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561" h="741275" fill="none" extrusionOk="0">
                  <a:moveTo>
                    <a:pt x="0" y="0"/>
                  </a:moveTo>
                  <a:cubicBezTo>
                    <a:pt x="3291334" y="-68477"/>
                    <a:pt x="6025805" y="-47607"/>
                    <a:pt x="8086561" y="0"/>
                  </a:cubicBezTo>
                  <a:cubicBezTo>
                    <a:pt x="8121496" y="288759"/>
                    <a:pt x="8136301" y="650544"/>
                    <a:pt x="8086561" y="741275"/>
                  </a:cubicBezTo>
                  <a:cubicBezTo>
                    <a:pt x="6591935" y="700626"/>
                    <a:pt x="3566733" y="886285"/>
                    <a:pt x="0" y="741275"/>
                  </a:cubicBezTo>
                  <a:cubicBezTo>
                    <a:pt x="-10097" y="484202"/>
                    <a:pt x="-11826" y="223895"/>
                    <a:pt x="0" y="0"/>
                  </a:cubicBezTo>
                  <a:close/>
                </a:path>
                <a:path w="8086561" h="741275" stroke="0" extrusionOk="0">
                  <a:moveTo>
                    <a:pt x="0" y="0"/>
                  </a:moveTo>
                  <a:cubicBezTo>
                    <a:pt x="867254" y="-46910"/>
                    <a:pt x="6636066" y="-64144"/>
                    <a:pt x="8086561" y="0"/>
                  </a:cubicBezTo>
                  <a:cubicBezTo>
                    <a:pt x="8071359" y="255182"/>
                    <a:pt x="8065435" y="634271"/>
                    <a:pt x="8086561" y="741275"/>
                  </a:cubicBezTo>
                  <a:cubicBezTo>
                    <a:pt x="5569619" y="673583"/>
                    <a:pt x="1337090" y="591717"/>
                    <a:pt x="0" y="741275"/>
                  </a:cubicBezTo>
                  <a:cubicBezTo>
                    <a:pt x="53097" y="377486"/>
                    <a:pt x="-3374" y="90607"/>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Viele Unternehmen bieten ähnliche Produkte an – intensiver Wettbewerb</a:t>
              </a:r>
            </a:p>
            <a:p>
              <a:pPr algn="ctr"/>
              <a:r>
                <a:rPr lang="de-AT" dirty="0">
                  <a:solidFill>
                    <a:schemeClr val="tx1"/>
                  </a:solidFill>
                </a:rPr>
                <a:t>Preise steigen langsamer</a:t>
              </a:r>
            </a:p>
          </p:txBody>
        </p:sp>
        <p:sp>
          <p:nvSpPr>
            <p:cNvPr id="8" name="Rechteck 7">
              <a:extLst>
                <a:ext uri="{FF2B5EF4-FFF2-40B4-BE49-F238E27FC236}">
                  <a16:creationId xmlns:a16="http://schemas.microsoft.com/office/drawing/2014/main" id="{27343727-3FE6-BEE0-04B7-B7A812F18D37}"/>
                </a:ext>
              </a:extLst>
            </p:cNvPr>
            <p:cNvSpPr/>
            <p:nvPr/>
          </p:nvSpPr>
          <p:spPr>
            <a:xfrm>
              <a:off x="508353" y="3668788"/>
              <a:ext cx="2981160" cy="741275"/>
            </a:xfrm>
            <a:custGeom>
              <a:avLst/>
              <a:gdLst>
                <a:gd name="connsiteX0" fmla="*/ 0 w 2981160"/>
                <a:gd name="connsiteY0" fmla="*/ 0 h 741275"/>
                <a:gd name="connsiteX1" fmla="*/ 2981160 w 2981160"/>
                <a:gd name="connsiteY1" fmla="*/ 0 h 741275"/>
                <a:gd name="connsiteX2" fmla="*/ 2981160 w 2981160"/>
                <a:gd name="connsiteY2" fmla="*/ 741275 h 741275"/>
                <a:gd name="connsiteX3" fmla="*/ 0 w 2981160"/>
                <a:gd name="connsiteY3" fmla="*/ 741275 h 741275"/>
                <a:gd name="connsiteX4" fmla="*/ 0 w 2981160"/>
                <a:gd name="connsiteY4" fmla="*/ 0 h 74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1160" h="741275" fill="none" extrusionOk="0">
                  <a:moveTo>
                    <a:pt x="0" y="0"/>
                  </a:moveTo>
                  <a:cubicBezTo>
                    <a:pt x="1378445" y="-68477"/>
                    <a:pt x="1633761" y="-47607"/>
                    <a:pt x="2981160" y="0"/>
                  </a:cubicBezTo>
                  <a:cubicBezTo>
                    <a:pt x="3016095" y="288759"/>
                    <a:pt x="3030900" y="650544"/>
                    <a:pt x="2981160" y="741275"/>
                  </a:cubicBezTo>
                  <a:cubicBezTo>
                    <a:pt x="2178967" y="700626"/>
                    <a:pt x="932924" y="886285"/>
                    <a:pt x="0" y="741275"/>
                  </a:cubicBezTo>
                  <a:cubicBezTo>
                    <a:pt x="-10097" y="484202"/>
                    <a:pt x="-11826" y="223895"/>
                    <a:pt x="0" y="0"/>
                  </a:cubicBezTo>
                  <a:close/>
                </a:path>
                <a:path w="2981160" h="741275" stroke="0" extrusionOk="0">
                  <a:moveTo>
                    <a:pt x="0" y="0"/>
                  </a:moveTo>
                  <a:cubicBezTo>
                    <a:pt x="548353" y="-46910"/>
                    <a:pt x="2075246" y="-64144"/>
                    <a:pt x="2981160" y="0"/>
                  </a:cubicBezTo>
                  <a:cubicBezTo>
                    <a:pt x="2965958" y="255182"/>
                    <a:pt x="2960034" y="634271"/>
                    <a:pt x="2981160" y="741275"/>
                  </a:cubicBezTo>
                  <a:cubicBezTo>
                    <a:pt x="2274059" y="673583"/>
                    <a:pt x="364428" y="591717"/>
                    <a:pt x="0" y="741275"/>
                  </a:cubicBezTo>
                  <a:cubicBezTo>
                    <a:pt x="53097" y="377486"/>
                    <a:pt x="-3374" y="90607"/>
                    <a:pt x="0" y="0"/>
                  </a:cubicBezTo>
                  <a:close/>
                </a:path>
              </a:pathLst>
            </a:custGeom>
            <a:solidFill>
              <a:srgbClr val="AEEAF8"/>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Wettbewerbssituation</a:t>
              </a:r>
              <a:endParaRPr lang="de-AT" sz="2400" dirty="0">
                <a:solidFill>
                  <a:schemeClr val="tx1"/>
                </a:solidFill>
              </a:endParaRPr>
            </a:p>
          </p:txBody>
        </p:sp>
      </p:grpSp>
      <p:grpSp>
        <p:nvGrpSpPr>
          <p:cNvPr id="19" name="Gruppieren 18">
            <a:extLst>
              <a:ext uri="{FF2B5EF4-FFF2-40B4-BE49-F238E27FC236}">
                <a16:creationId xmlns:a16="http://schemas.microsoft.com/office/drawing/2014/main" id="{AFD4F56C-AF91-C9C6-A525-BD16A82BCAB8}"/>
              </a:ext>
            </a:extLst>
          </p:cNvPr>
          <p:cNvGrpSpPr/>
          <p:nvPr/>
        </p:nvGrpSpPr>
        <p:grpSpPr>
          <a:xfrm>
            <a:off x="508352" y="4929848"/>
            <a:ext cx="11175295" cy="757250"/>
            <a:chOff x="508353" y="4634012"/>
            <a:chExt cx="11175295" cy="757250"/>
          </a:xfrm>
        </p:grpSpPr>
        <p:sp>
          <p:nvSpPr>
            <p:cNvPr id="10" name="Rechteck 9">
              <a:extLst>
                <a:ext uri="{FF2B5EF4-FFF2-40B4-BE49-F238E27FC236}">
                  <a16:creationId xmlns:a16="http://schemas.microsoft.com/office/drawing/2014/main" id="{0709A24D-91EE-2E4D-4B85-651A2C146258}"/>
                </a:ext>
              </a:extLst>
            </p:cNvPr>
            <p:cNvSpPr/>
            <p:nvPr/>
          </p:nvSpPr>
          <p:spPr>
            <a:xfrm>
              <a:off x="3597087" y="4634012"/>
              <a:ext cx="8086561" cy="741275"/>
            </a:xfrm>
            <a:custGeom>
              <a:avLst/>
              <a:gdLst>
                <a:gd name="connsiteX0" fmla="*/ 0 w 8086561"/>
                <a:gd name="connsiteY0" fmla="*/ 0 h 741275"/>
                <a:gd name="connsiteX1" fmla="*/ 8086561 w 8086561"/>
                <a:gd name="connsiteY1" fmla="*/ 0 h 741275"/>
                <a:gd name="connsiteX2" fmla="*/ 8086561 w 8086561"/>
                <a:gd name="connsiteY2" fmla="*/ 741275 h 741275"/>
                <a:gd name="connsiteX3" fmla="*/ 0 w 8086561"/>
                <a:gd name="connsiteY3" fmla="*/ 741275 h 741275"/>
                <a:gd name="connsiteX4" fmla="*/ 0 w 8086561"/>
                <a:gd name="connsiteY4" fmla="*/ 0 h 74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561" h="741275" fill="none" extrusionOk="0">
                  <a:moveTo>
                    <a:pt x="0" y="0"/>
                  </a:moveTo>
                  <a:cubicBezTo>
                    <a:pt x="3291334" y="-68477"/>
                    <a:pt x="6025805" y="-47607"/>
                    <a:pt x="8086561" y="0"/>
                  </a:cubicBezTo>
                  <a:cubicBezTo>
                    <a:pt x="8121496" y="288759"/>
                    <a:pt x="8136301" y="650544"/>
                    <a:pt x="8086561" y="741275"/>
                  </a:cubicBezTo>
                  <a:cubicBezTo>
                    <a:pt x="6591935" y="700626"/>
                    <a:pt x="3566733" y="886285"/>
                    <a:pt x="0" y="741275"/>
                  </a:cubicBezTo>
                  <a:cubicBezTo>
                    <a:pt x="-10097" y="484202"/>
                    <a:pt x="-11826" y="223895"/>
                    <a:pt x="0" y="0"/>
                  </a:cubicBezTo>
                  <a:close/>
                </a:path>
                <a:path w="8086561" h="741275" stroke="0" extrusionOk="0">
                  <a:moveTo>
                    <a:pt x="0" y="0"/>
                  </a:moveTo>
                  <a:cubicBezTo>
                    <a:pt x="867254" y="-46910"/>
                    <a:pt x="6636066" y="-64144"/>
                    <a:pt x="8086561" y="0"/>
                  </a:cubicBezTo>
                  <a:cubicBezTo>
                    <a:pt x="8071359" y="255182"/>
                    <a:pt x="8065435" y="634271"/>
                    <a:pt x="8086561" y="741275"/>
                  </a:cubicBezTo>
                  <a:cubicBezTo>
                    <a:pt x="5569619" y="673583"/>
                    <a:pt x="1337090" y="591717"/>
                    <a:pt x="0" y="741275"/>
                  </a:cubicBezTo>
                  <a:cubicBezTo>
                    <a:pt x="53097" y="377486"/>
                    <a:pt x="-3374" y="90607"/>
                    <a:pt x="0" y="0"/>
                  </a:cubicBezTo>
                  <a:close/>
                </a:path>
              </a:pathLst>
            </a:custGeom>
            <a:solidFill>
              <a:srgbClr val="F0F7FA"/>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Preisanstiege im Ausland wirken sich auch auf den Preis importierter Waren aus.</a:t>
              </a:r>
            </a:p>
          </p:txBody>
        </p:sp>
        <p:sp>
          <p:nvSpPr>
            <p:cNvPr id="14" name="Rechteck 13">
              <a:extLst>
                <a:ext uri="{FF2B5EF4-FFF2-40B4-BE49-F238E27FC236}">
                  <a16:creationId xmlns:a16="http://schemas.microsoft.com/office/drawing/2014/main" id="{D01404F7-6480-70E5-E6E8-AE503BADEF46}"/>
                </a:ext>
              </a:extLst>
            </p:cNvPr>
            <p:cNvSpPr/>
            <p:nvPr/>
          </p:nvSpPr>
          <p:spPr>
            <a:xfrm>
              <a:off x="508353" y="4649987"/>
              <a:ext cx="2981160" cy="741275"/>
            </a:xfrm>
            <a:custGeom>
              <a:avLst/>
              <a:gdLst>
                <a:gd name="connsiteX0" fmla="*/ 0 w 2981160"/>
                <a:gd name="connsiteY0" fmla="*/ 0 h 741275"/>
                <a:gd name="connsiteX1" fmla="*/ 2981160 w 2981160"/>
                <a:gd name="connsiteY1" fmla="*/ 0 h 741275"/>
                <a:gd name="connsiteX2" fmla="*/ 2981160 w 2981160"/>
                <a:gd name="connsiteY2" fmla="*/ 741275 h 741275"/>
                <a:gd name="connsiteX3" fmla="*/ 0 w 2981160"/>
                <a:gd name="connsiteY3" fmla="*/ 741275 h 741275"/>
                <a:gd name="connsiteX4" fmla="*/ 0 w 2981160"/>
                <a:gd name="connsiteY4" fmla="*/ 0 h 74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1160" h="741275" fill="none" extrusionOk="0">
                  <a:moveTo>
                    <a:pt x="0" y="0"/>
                  </a:moveTo>
                  <a:cubicBezTo>
                    <a:pt x="1378445" y="-68477"/>
                    <a:pt x="1633761" y="-47607"/>
                    <a:pt x="2981160" y="0"/>
                  </a:cubicBezTo>
                  <a:cubicBezTo>
                    <a:pt x="3016095" y="288759"/>
                    <a:pt x="3030900" y="650544"/>
                    <a:pt x="2981160" y="741275"/>
                  </a:cubicBezTo>
                  <a:cubicBezTo>
                    <a:pt x="2178967" y="700626"/>
                    <a:pt x="932924" y="886285"/>
                    <a:pt x="0" y="741275"/>
                  </a:cubicBezTo>
                  <a:cubicBezTo>
                    <a:pt x="-10097" y="484202"/>
                    <a:pt x="-11826" y="223895"/>
                    <a:pt x="0" y="0"/>
                  </a:cubicBezTo>
                  <a:close/>
                </a:path>
                <a:path w="2981160" h="741275" stroke="0" extrusionOk="0">
                  <a:moveTo>
                    <a:pt x="0" y="0"/>
                  </a:moveTo>
                  <a:cubicBezTo>
                    <a:pt x="548353" y="-46910"/>
                    <a:pt x="2075246" y="-64144"/>
                    <a:pt x="2981160" y="0"/>
                  </a:cubicBezTo>
                  <a:cubicBezTo>
                    <a:pt x="2965958" y="255182"/>
                    <a:pt x="2960034" y="634271"/>
                    <a:pt x="2981160" y="741275"/>
                  </a:cubicBezTo>
                  <a:cubicBezTo>
                    <a:pt x="2274059" y="673583"/>
                    <a:pt x="364428" y="591717"/>
                    <a:pt x="0" y="741275"/>
                  </a:cubicBezTo>
                  <a:cubicBezTo>
                    <a:pt x="53097" y="377486"/>
                    <a:pt x="-3374" y="90607"/>
                    <a:pt x="0" y="0"/>
                  </a:cubicBezTo>
                  <a:close/>
                </a:path>
              </a:pathLst>
            </a:custGeom>
            <a:solidFill>
              <a:srgbClr val="AEEAF8"/>
            </a:solidFill>
            <a:ln>
              <a:solidFill>
                <a:srgbClr val="0C728A"/>
              </a:solidFill>
              <a:extLst>
                <a:ext uri="{C807C97D-BFC1-408E-A445-0C87EB9F89A2}">
                  <ask:lineSketchStyleProps xmlns:ask="http://schemas.microsoft.com/office/drawing/2018/sketchyshapes" sd="1837454777">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solidFill>
                    <a:schemeClr val="tx1"/>
                  </a:solidFill>
                </a:rPr>
                <a:t>Preise im Ausland</a:t>
              </a:r>
              <a:endParaRPr lang="de-AT" sz="2400" dirty="0">
                <a:solidFill>
                  <a:schemeClr val="tx1"/>
                </a:solidFill>
              </a:endParaRPr>
            </a:p>
          </p:txBody>
        </p:sp>
      </p:grpSp>
    </p:spTree>
    <p:extLst>
      <p:ext uri="{BB962C8B-B14F-4D97-AF65-F5344CB8AC3E}">
        <p14:creationId xmlns:p14="http://schemas.microsoft.com/office/powerpoint/2010/main" val="2525300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A50381-8A1C-5B42-94F5-868CDA02C6D6}"/>
              </a:ext>
            </a:extLst>
          </p:cNvPr>
          <p:cNvSpPr>
            <a:spLocks noGrp="1"/>
          </p:cNvSpPr>
          <p:nvPr>
            <p:ph type="title"/>
          </p:nvPr>
        </p:nvSpPr>
        <p:spPr>
          <a:xfrm>
            <a:off x="838200" y="681037"/>
            <a:ext cx="10515600" cy="1239203"/>
          </a:xfrm>
        </p:spPr>
        <p:txBody>
          <a:bodyPr>
            <a:normAutofit fontScale="90000"/>
          </a:bodyPr>
          <a:lstStyle/>
          <a:p>
            <a:r>
              <a:rPr lang="de-AT" dirty="0"/>
              <a:t>Kann man sich mehr leisten, wenn mehr Geld gedruckt wird?</a:t>
            </a:r>
          </a:p>
        </p:txBody>
      </p:sp>
      <p:sp>
        <p:nvSpPr>
          <p:cNvPr id="4" name="Foliennummernplatzhalter 3">
            <a:extLst>
              <a:ext uri="{FF2B5EF4-FFF2-40B4-BE49-F238E27FC236}">
                <a16:creationId xmlns:a16="http://schemas.microsoft.com/office/drawing/2014/main" id="{BF369181-1FA2-EBB0-0EC2-D79684CA159B}"/>
              </a:ext>
            </a:extLst>
          </p:cNvPr>
          <p:cNvSpPr>
            <a:spLocks noGrp="1"/>
          </p:cNvSpPr>
          <p:nvPr>
            <p:ph type="sldNum" sz="quarter" idx="12"/>
          </p:nvPr>
        </p:nvSpPr>
        <p:spPr/>
        <p:txBody>
          <a:bodyPr/>
          <a:lstStyle/>
          <a:p>
            <a:r>
              <a:rPr lang="de-AT"/>
              <a:t>Folie </a:t>
            </a:r>
            <a:fld id="{4C23FFEC-42AF-4C5F-8FEB-D69D9B6A7C04}" type="slidenum">
              <a:rPr lang="de-AT" smtClean="0"/>
              <a:pPr/>
              <a:t>8</a:t>
            </a:fld>
            <a:endParaRPr lang="de-AT" dirty="0"/>
          </a:p>
        </p:txBody>
      </p:sp>
      <p:pic>
        <p:nvPicPr>
          <p:cNvPr id="5" name="Grafik 4" descr="Junge trägt einen Rucksack">
            <a:extLst>
              <a:ext uri="{FF2B5EF4-FFF2-40B4-BE49-F238E27FC236}">
                <a16:creationId xmlns:a16="http://schemas.microsoft.com/office/drawing/2014/main" id="{AF7299DA-54B4-C6B9-80C3-B3D2B0DD48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04382" y="4230822"/>
            <a:ext cx="1002903" cy="2490653"/>
          </a:xfrm>
          <a:prstGeom prst="rect">
            <a:avLst/>
          </a:prstGeom>
        </p:spPr>
      </p:pic>
      <p:pic>
        <p:nvPicPr>
          <p:cNvPr id="6" name="Grafik 5" descr="Mädchen mit Rucksack">
            <a:extLst>
              <a:ext uri="{FF2B5EF4-FFF2-40B4-BE49-F238E27FC236}">
                <a16:creationId xmlns:a16="http://schemas.microsoft.com/office/drawing/2014/main" id="{5EEB39AF-CA46-054F-52B6-23B4E2FE58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62599" y="4025558"/>
            <a:ext cx="938532" cy="2330792"/>
          </a:xfrm>
          <a:prstGeom prst="rect">
            <a:avLst/>
          </a:prstGeom>
        </p:spPr>
      </p:pic>
      <p:pic>
        <p:nvPicPr>
          <p:cNvPr id="7" name="Grafik 6" descr="Mann mit Halskette">
            <a:extLst>
              <a:ext uri="{FF2B5EF4-FFF2-40B4-BE49-F238E27FC236}">
                <a16:creationId xmlns:a16="http://schemas.microsoft.com/office/drawing/2014/main" id="{5DA62AE7-6D99-5FEB-E47B-8ABF6F9D85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7721926" y="3877814"/>
            <a:ext cx="1113594" cy="2483750"/>
          </a:xfrm>
          <a:prstGeom prst="rect">
            <a:avLst/>
          </a:prstGeom>
        </p:spPr>
      </p:pic>
      <p:sp>
        <p:nvSpPr>
          <p:cNvPr id="8" name="Sprechblase: rechteckig mit abgerundeten Ecken 7">
            <a:extLst>
              <a:ext uri="{FF2B5EF4-FFF2-40B4-BE49-F238E27FC236}">
                <a16:creationId xmlns:a16="http://schemas.microsoft.com/office/drawing/2014/main" id="{8C5D4250-5909-8E79-BB60-F7E8024542DE}"/>
              </a:ext>
            </a:extLst>
          </p:cNvPr>
          <p:cNvSpPr/>
          <p:nvPr/>
        </p:nvSpPr>
        <p:spPr>
          <a:xfrm>
            <a:off x="8491416" y="1852295"/>
            <a:ext cx="3257550" cy="1508760"/>
          </a:xfrm>
          <a:custGeom>
            <a:avLst/>
            <a:gdLst>
              <a:gd name="connsiteX0" fmla="*/ 0 w 3257550"/>
              <a:gd name="connsiteY0" fmla="*/ 251465 h 1508760"/>
              <a:gd name="connsiteX1" fmla="*/ 251465 w 3257550"/>
              <a:gd name="connsiteY1" fmla="*/ 0 h 1508760"/>
              <a:gd name="connsiteX2" fmla="*/ 542925 w 3257550"/>
              <a:gd name="connsiteY2" fmla="*/ 0 h 1508760"/>
              <a:gd name="connsiteX3" fmla="*/ 542925 w 3257550"/>
              <a:gd name="connsiteY3" fmla="*/ 0 h 1508760"/>
              <a:gd name="connsiteX4" fmla="*/ 1357313 w 3257550"/>
              <a:gd name="connsiteY4" fmla="*/ 0 h 1508760"/>
              <a:gd name="connsiteX5" fmla="*/ 3006085 w 3257550"/>
              <a:gd name="connsiteY5" fmla="*/ 0 h 1508760"/>
              <a:gd name="connsiteX6" fmla="*/ 3257550 w 3257550"/>
              <a:gd name="connsiteY6" fmla="*/ 251465 h 1508760"/>
              <a:gd name="connsiteX7" fmla="*/ 3257550 w 3257550"/>
              <a:gd name="connsiteY7" fmla="*/ 880110 h 1508760"/>
              <a:gd name="connsiteX8" fmla="*/ 3257550 w 3257550"/>
              <a:gd name="connsiteY8" fmla="*/ 880110 h 1508760"/>
              <a:gd name="connsiteX9" fmla="*/ 3257550 w 3257550"/>
              <a:gd name="connsiteY9" fmla="*/ 1257300 h 1508760"/>
              <a:gd name="connsiteX10" fmla="*/ 3257550 w 3257550"/>
              <a:gd name="connsiteY10" fmla="*/ 1257295 h 1508760"/>
              <a:gd name="connsiteX11" fmla="*/ 3006085 w 3257550"/>
              <a:gd name="connsiteY11" fmla="*/ 1508760 h 1508760"/>
              <a:gd name="connsiteX12" fmla="*/ 1357313 w 3257550"/>
              <a:gd name="connsiteY12" fmla="*/ 1508760 h 1508760"/>
              <a:gd name="connsiteX13" fmla="*/ 89713 w 3257550"/>
              <a:gd name="connsiteY13" fmla="*/ 1964194 h 1508760"/>
              <a:gd name="connsiteX14" fmla="*/ 542925 w 3257550"/>
              <a:gd name="connsiteY14" fmla="*/ 1508760 h 1508760"/>
              <a:gd name="connsiteX15" fmla="*/ 251465 w 3257550"/>
              <a:gd name="connsiteY15" fmla="*/ 1508760 h 1508760"/>
              <a:gd name="connsiteX16" fmla="*/ 0 w 3257550"/>
              <a:gd name="connsiteY16" fmla="*/ 1257295 h 1508760"/>
              <a:gd name="connsiteX17" fmla="*/ 0 w 3257550"/>
              <a:gd name="connsiteY17" fmla="*/ 1257300 h 1508760"/>
              <a:gd name="connsiteX18" fmla="*/ 0 w 3257550"/>
              <a:gd name="connsiteY18" fmla="*/ 880110 h 1508760"/>
              <a:gd name="connsiteX19" fmla="*/ 0 w 3257550"/>
              <a:gd name="connsiteY19" fmla="*/ 880110 h 1508760"/>
              <a:gd name="connsiteX20" fmla="*/ 0 w 3257550"/>
              <a:gd name="connsiteY20" fmla="*/ 251465 h 150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57550" h="1508760" fill="none" extrusionOk="0">
                <a:moveTo>
                  <a:pt x="0" y="251465"/>
                </a:moveTo>
                <a:cubicBezTo>
                  <a:pt x="-4938" y="113188"/>
                  <a:pt x="91089" y="5339"/>
                  <a:pt x="251465" y="0"/>
                </a:cubicBezTo>
                <a:cubicBezTo>
                  <a:pt x="293852" y="10244"/>
                  <a:pt x="513051" y="4562"/>
                  <a:pt x="542925" y="0"/>
                </a:cubicBezTo>
                <a:lnTo>
                  <a:pt x="542925" y="0"/>
                </a:lnTo>
                <a:cubicBezTo>
                  <a:pt x="813930" y="70237"/>
                  <a:pt x="1196958" y="59378"/>
                  <a:pt x="1357313" y="0"/>
                </a:cubicBezTo>
                <a:cubicBezTo>
                  <a:pt x="1780391" y="-99196"/>
                  <a:pt x="2602521" y="119254"/>
                  <a:pt x="3006085" y="0"/>
                </a:cubicBezTo>
                <a:cubicBezTo>
                  <a:pt x="3138643" y="5526"/>
                  <a:pt x="3257031" y="115994"/>
                  <a:pt x="3257550" y="251465"/>
                </a:cubicBezTo>
                <a:cubicBezTo>
                  <a:pt x="3265264" y="457223"/>
                  <a:pt x="3233116" y="684697"/>
                  <a:pt x="3257550" y="880110"/>
                </a:cubicBezTo>
                <a:lnTo>
                  <a:pt x="3257550" y="880110"/>
                </a:lnTo>
                <a:cubicBezTo>
                  <a:pt x="3259824" y="942430"/>
                  <a:pt x="3224435" y="1070024"/>
                  <a:pt x="3257550" y="1257300"/>
                </a:cubicBezTo>
                <a:lnTo>
                  <a:pt x="3257550" y="1257295"/>
                </a:lnTo>
                <a:cubicBezTo>
                  <a:pt x="3236577" y="1378457"/>
                  <a:pt x="3142586" y="1485909"/>
                  <a:pt x="3006085" y="1508760"/>
                </a:cubicBezTo>
                <a:cubicBezTo>
                  <a:pt x="2806830" y="1430804"/>
                  <a:pt x="2109836" y="1573354"/>
                  <a:pt x="1357313" y="1508760"/>
                </a:cubicBezTo>
                <a:cubicBezTo>
                  <a:pt x="825967" y="1684490"/>
                  <a:pt x="651071" y="1770763"/>
                  <a:pt x="89713" y="1964194"/>
                </a:cubicBezTo>
                <a:cubicBezTo>
                  <a:pt x="321717" y="1764722"/>
                  <a:pt x="351415" y="1712258"/>
                  <a:pt x="542925" y="1508760"/>
                </a:cubicBezTo>
                <a:cubicBezTo>
                  <a:pt x="501992" y="1494935"/>
                  <a:pt x="393386" y="1489707"/>
                  <a:pt x="251465" y="1508760"/>
                </a:cubicBezTo>
                <a:cubicBezTo>
                  <a:pt x="116687" y="1521571"/>
                  <a:pt x="-1600" y="1397266"/>
                  <a:pt x="0" y="1257295"/>
                </a:cubicBezTo>
                <a:lnTo>
                  <a:pt x="0" y="1257300"/>
                </a:lnTo>
                <a:cubicBezTo>
                  <a:pt x="-25699" y="1159470"/>
                  <a:pt x="32644" y="940293"/>
                  <a:pt x="0" y="880110"/>
                </a:cubicBezTo>
                <a:lnTo>
                  <a:pt x="0" y="880110"/>
                </a:lnTo>
                <a:cubicBezTo>
                  <a:pt x="42730" y="628717"/>
                  <a:pt x="51498" y="526783"/>
                  <a:pt x="0" y="251465"/>
                </a:cubicBezTo>
                <a:close/>
              </a:path>
              <a:path w="3257550" h="1508760" stroke="0" extrusionOk="0">
                <a:moveTo>
                  <a:pt x="0" y="251465"/>
                </a:moveTo>
                <a:cubicBezTo>
                  <a:pt x="-10096" y="106408"/>
                  <a:pt x="111169" y="-11275"/>
                  <a:pt x="251465" y="0"/>
                </a:cubicBezTo>
                <a:cubicBezTo>
                  <a:pt x="394087" y="4168"/>
                  <a:pt x="513081" y="-18637"/>
                  <a:pt x="542925" y="0"/>
                </a:cubicBezTo>
                <a:lnTo>
                  <a:pt x="542925" y="0"/>
                </a:lnTo>
                <a:cubicBezTo>
                  <a:pt x="859459" y="-28842"/>
                  <a:pt x="1044262" y="42620"/>
                  <a:pt x="1357313" y="0"/>
                </a:cubicBezTo>
                <a:cubicBezTo>
                  <a:pt x="1560199" y="133613"/>
                  <a:pt x="2686901" y="-16843"/>
                  <a:pt x="3006085" y="0"/>
                </a:cubicBezTo>
                <a:cubicBezTo>
                  <a:pt x="3138493" y="-830"/>
                  <a:pt x="3250352" y="121751"/>
                  <a:pt x="3257550" y="251465"/>
                </a:cubicBezTo>
                <a:cubicBezTo>
                  <a:pt x="3210317" y="500565"/>
                  <a:pt x="3264061" y="679895"/>
                  <a:pt x="3257550" y="880110"/>
                </a:cubicBezTo>
                <a:lnTo>
                  <a:pt x="3257550" y="880110"/>
                </a:lnTo>
                <a:cubicBezTo>
                  <a:pt x="3286549" y="969334"/>
                  <a:pt x="3288906" y="1092360"/>
                  <a:pt x="3257550" y="1257300"/>
                </a:cubicBezTo>
                <a:lnTo>
                  <a:pt x="3257550" y="1257295"/>
                </a:lnTo>
                <a:cubicBezTo>
                  <a:pt x="3251788" y="1389901"/>
                  <a:pt x="3120655" y="1513868"/>
                  <a:pt x="3006085" y="1508760"/>
                </a:cubicBezTo>
                <a:cubicBezTo>
                  <a:pt x="2262795" y="1464721"/>
                  <a:pt x="1905600" y="1362386"/>
                  <a:pt x="1357313" y="1508760"/>
                </a:cubicBezTo>
                <a:cubicBezTo>
                  <a:pt x="1208257" y="1578913"/>
                  <a:pt x="564071" y="1694176"/>
                  <a:pt x="89713" y="1964194"/>
                </a:cubicBezTo>
                <a:cubicBezTo>
                  <a:pt x="195660" y="1911197"/>
                  <a:pt x="466790" y="1601262"/>
                  <a:pt x="542925" y="1508760"/>
                </a:cubicBezTo>
                <a:cubicBezTo>
                  <a:pt x="477243" y="1528364"/>
                  <a:pt x="380255" y="1496172"/>
                  <a:pt x="251465" y="1508760"/>
                </a:cubicBezTo>
                <a:cubicBezTo>
                  <a:pt x="90580" y="1500988"/>
                  <a:pt x="-2219" y="1381124"/>
                  <a:pt x="0" y="1257295"/>
                </a:cubicBezTo>
                <a:lnTo>
                  <a:pt x="0" y="1257300"/>
                </a:lnTo>
                <a:cubicBezTo>
                  <a:pt x="-2097" y="1178355"/>
                  <a:pt x="-12338" y="962743"/>
                  <a:pt x="0" y="880110"/>
                </a:cubicBezTo>
                <a:lnTo>
                  <a:pt x="0" y="880110"/>
                </a:lnTo>
                <a:cubicBezTo>
                  <a:pt x="-6989" y="695029"/>
                  <a:pt x="-25824" y="332833"/>
                  <a:pt x="0" y="251465"/>
                </a:cubicBezTo>
                <a:close/>
              </a:path>
            </a:pathLst>
          </a:custGeom>
          <a:solidFill>
            <a:schemeClr val="bg1">
              <a:lumMod val="95000"/>
            </a:schemeClr>
          </a:solidFill>
          <a:ln>
            <a:solidFill>
              <a:schemeClr val="tx1"/>
            </a:solidFill>
            <a:extLst>
              <a:ext uri="{C807C97D-BFC1-408E-A445-0C87EB9F89A2}">
                <ask:lineSketchStyleProps xmlns:ask="http://schemas.microsoft.com/office/drawing/2018/sketchyshapes" sd="1165163540">
                  <a:prstGeom prst="wedgeRoundRectCallout">
                    <a:avLst>
                      <a:gd name="adj1" fmla="val -47246"/>
                      <a:gd name="adj2" fmla="val 80186"/>
                      <a:gd name="adj3" fmla="val 16667"/>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b="1" dirty="0">
                <a:solidFill>
                  <a:schemeClr val="tx1"/>
                </a:solidFill>
              </a:rPr>
              <a:t>1. </a:t>
            </a:r>
            <a:r>
              <a:rPr lang="de-AT" dirty="0">
                <a:solidFill>
                  <a:schemeClr val="tx1"/>
                </a:solidFill>
              </a:rPr>
              <a:t>Wenn mehr Geld gedruckt wird, könnte man sich dann nicht mehr Waren und Dienstleistungen leisten?</a:t>
            </a:r>
          </a:p>
        </p:txBody>
      </p:sp>
    </p:spTree>
    <p:extLst>
      <p:ext uri="{BB962C8B-B14F-4D97-AF65-F5344CB8AC3E}">
        <p14:creationId xmlns:p14="http://schemas.microsoft.com/office/powerpoint/2010/main" val="322405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BF369181-1FA2-EBB0-0EC2-D79684CA159B}"/>
              </a:ext>
            </a:extLst>
          </p:cNvPr>
          <p:cNvSpPr>
            <a:spLocks noGrp="1"/>
          </p:cNvSpPr>
          <p:nvPr>
            <p:ph type="sldNum" sz="quarter" idx="12"/>
          </p:nvPr>
        </p:nvSpPr>
        <p:spPr/>
        <p:txBody>
          <a:bodyPr/>
          <a:lstStyle/>
          <a:p>
            <a:r>
              <a:rPr lang="de-AT"/>
              <a:t>Folie </a:t>
            </a:r>
            <a:fld id="{4C23FFEC-42AF-4C5F-8FEB-D69D9B6A7C04}" type="slidenum">
              <a:rPr lang="de-AT" smtClean="0"/>
              <a:pPr/>
              <a:t>9</a:t>
            </a:fld>
            <a:endParaRPr lang="de-AT" dirty="0"/>
          </a:p>
        </p:txBody>
      </p:sp>
      <p:grpSp>
        <p:nvGrpSpPr>
          <p:cNvPr id="83" name="Gruppieren 82">
            <a:extLst>
              <a:ext uri="{FF2B5EF4-FFF2-40B4-BE49-F238E27FC236}">
                <a16:creationId xmlns:a16="http://schemas.microsoft.com/office/drawing/2014/main" id="{83A8E710-C402-0EDA-343F-500CC9C10E8A}"/>
              </a:ext>
            </a:extLst>
          </p:cNvPr>
          <p:cNvGrpSpPr/>
          <p:nvPr/>
        </p:nvGrpSpPr>
        <p:grpSpPr>
          <a:xfrm>
            <a:off x="670463" y="1290947"/>
            <a:ext cx="4376691" cy="1127348"/>
            <a:chOff x="670463" y="1290947"/>
            <a:chExt cx="4376691" cy="1127348"/>
          </a:xfrm>
        </p:grpSpPr>
        <p:sp>
          <p:nvSpPr>
            <p:cNvPr id="16" name="Rechteck 15">
              <a:extLst>
                <a:ext uri="{FF2B5EF4-FFF2-40B4-BE49-F238E27FC236}">
                  <a16:creationId xmlns:a16="http://schemas.microsoft.com/office/drawing/2014/main" id="{8E71DC24-0353-2586-EF6B-7D3EE775DCA9}"/>
                </a:ext>
              </a:extLst>
            </p:cNvPr>
            <p:cNvSpPr/>
            <p:nvPr/>
          </p:nvSpPr>
          <p:spPr>
            <a:xfrm>
              <a:off x="670463" y="2155765"/>
              <a:ext cx="3848217" cy="262530"/>
            </a:xfrm>
            <a:prstGeom prst="rect">
              <a:avLst/>
            </a:prstGeom>
            <a:solidFill>
              <a:srgbClr val="6C9B65"/>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EZB senkt Leitzins</a:t>
              </a:r>
            </a:p>
          </p:txBody>
        </p:sp>
        <p:cxnSp>
          <p:nvCxnSpPr>
            <p:cNvPr id="18" name="Verbinder: gewinkelt 17">
              <a:extLst>
                <a:ext uri="{FF2B5EF4-FFF2-40B4-BE49-F238E27FC236}">
                  <a16:creationId xmlns:a16="http://schemas.microsoft.com/office/drawing/2014/main" id="{DEC4725D-4B36-BEE6-CA14-B48F98226A39}"/>
                </a:ext>
              </a:extLst>
            </p:cNvPr>
            <p:cNvCxnSpPr>
              <a:cxnSpLocks/>
              <a:stCxn id="3" idx="1"/>
              <a:endCxn id="16" idx="0"/>
            </p:cNvCxnSpPr>
            <p:nvPr/>
          </p:nvCxnSpPr>
          <p:spPr>
            <a:xfrm rot="10800000" flipV="1">
              <a:off x="2594572" y="1290947"/>
              <a:ext cx="2452582" cy="864818"/>
            </a:xfrm>
            <a:prstGeom prst="bentConnector2">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4" name="Gruppieren 13">
            <a:extLst>
              <a:ext uri="{FF2B5EF4-FFF2-40B4-BE49-F238E27FC236}">
                <a16:creationId xmlns:a16="http://schemas.microsoft.com/office/drawing/2014/main" id="{55C5DF7D-6619-10DF-6BDA-18188EE3B081}"/>
              </a:ext>
            </a:extLst>
          </p:cNvPr>
          <p:cNvGrpSpPr/>
          <p:nvPr/>
        </p:nvGrpSpPr>
        <p:grpSpPr>
          <a:xfrm>
            <a:off x="5047154" y="795181"/>
            <a:ext cx="2097692" cy="991532"/>
            <a:chOff x="1002992" y="1232211"/>
            <a:chExt cx="2097692" cy="991532"/>
          </a:xfrm>
        </p:grpSpPr>
        <p:sp>
          <p:nvSpPr>
            <p:cNvPr id="3" name="Rechteck 2">
              <a:extLst>
                <a:ext uri="{FF2B5EF4-FFF2-40B4-BE49-F238E27FC236}">
                  <a16:creationId xmlns:a16="http://schemas.microsoft.com/office/drawing/2014/main" id="{FF35364C-81D6-300D-3D41-B36AE8369212}"/>
                </a:ext>
              </a:extLst>
            </p:cNvPr>
            <p:cNvSpPr/>
            <p:nvPr/>
          </p:nvSpPr>
          <p:spPr>
            <a:xfrm>
              <a:off x="1002992" y="1232211"/>
              <a:ext cx="2097692" cy="991532"/>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a:p>
              <a:pPr marL="0" marR="0" lvl="0" indent="0" algn="ctr" defTabSz="342900" eaLnBrk="1" fontAlgn="auto" latinLnBrk="0" hangingPunct="1">
                <a:lnSpc>
                  <a:spcPct val="100000"/>
                </a:lnSpc>
                <a:spcBef>
                  <a:spcPts val="0"/>
                </a:spcBef>
                <a:spcAft>
                  <a:spcPts val="0"/>
                </a:spcAft>
                <a:buClrTx/>
                <a:buSzTx/>
                <a:buFontTx/>
                <a:buNone/>
                <a:tabLst/>
                <a:defRPr/>
              </a:pPr>
              <a:endPar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a:p>
              <a:pPr marL="0" marR="0" lvl="0" indent="0" algn="ctr" defTabSz="342900" eaLnBrk="1" fontAlgn="auto" latinLnBrk="0" hangingPunct="1">
                <a:lnSpc>
                  <a:spcPct val="100000"/>
                </a:lnSpc>
                <a:spcBef>
                  <a:spcPts val="0"/>
                </a:spcBef>
                <a:spcAft>
                  <a:spcPts val="0"/>
                </a:spcAft>
                <a:buClrTx/>
                <a:buSzTx/>
                <a:buFontTx/>
                <a:buNone/>
                <a:tabLst/>
                <a:defRPr/>
              </a:pPr>
              <a:r>
                <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Europäische Zentralbank</a:t>
              </a:r>
            </a:p>
            <a:p>
              <a:pPr marL="0" marR="0" lvl="0" indent="0" algn="ctr" defTabSz="342900" eaLnBrk="1" fontAlgn="auto" latinLnBrk="0" hangingPunct="1">
                <a:lnSpc>
                  <a:spcPct val="100000"/>
                </a:lnSpc>
                <a:spcBef>
                  <a:spcPts val="0"/>
                </a:spcBef>
                <a:spcAft>
                  <a:spcPts val="0"/>
                </a:spcAft>
                <a:buClrTx/>
                <a:buSzTx/>
                <a:buFontTx/>
                <a:buNone/>
                <a:tabLst/>
                <a:defRPr/>
              </a:pPr>
              <a:r>
                <a:rPr lang="de-AT" sz="1200" b="1" kern="0" dirty="0">
                  <a:solidFill>
                    <a:prstClr val="black"/>
                  </a:solidFill>
                  <a:latin typeface="Arial" panose="020B0604020202020204" pitchFamily="34" charset="0"/>
                  <a:ea typeface="Gadugi" panose="020B0502040204020203" pitchFamily="34" charset="0"/>
                  <a:cs typeface="Arial" panose="020B0604020202020204" pitchFamily="34" charset="0"/>
                </a:rPr>
                <a:t>(EZB)</a:t>
              </a:r>
              <a:endPar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13" name="Grafik 12" descr="Euro mit einfarbiger Füllung">
              <a:extLst>
                <a:ext uri="{FF2B5EF4-FFF2-40B4-BE49-F238E27FC236}">
                  <a16:creationId xmlns:a16="http://schemas.microsoft.com/office/drawing/2014/main" id="{22989753-1DC1-3F31-A84C-D08533502B7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94942" y="1261805"/>
              <a:ext cx="466464" cy="466464"/>
            </a:xfrm>
            <a:prstGeom prst="rect">
              <a:avLst/>
            </a:prstGeom>
          </p:spPr>
        </p:pic>
      </p:grpSp>
      <p:grpSp>
        <p:nvGrpSpPr>
          <p:cNvPr id="82" name="Gruppieren 81">
            <a:extLst>
              <a:ext uri="{FF2B5EF4-FFF2-40B4-BE49-F238E27FC236}">
                <a16:creationId xmlns:a16="http://schemas.microsoft.com/office/drawing/2014/main" id="{D2162E80-B3E9-0111-0C9C-CDCEEA5C5455}"/>
              </a:ext>
            </a:extLst>
          </p:cNvPr>
          <p:cNvGrpSpPr/>
          <p:nvPr/>
        </p:nvGrpSpPr>
        <p:grpSpPr>
          <a:xfrm>
            <a:off x="7144846" y="1290947"/>
            <a:ext cx="4507626" cy="1127348"/>
            <a:chOff x="7144846" y="1290947"/>
            <a:chExt cx="4507626" cy="1127348"/>
          </a:xfrm>
        </p:grpSpPr>
        <p:sp>
          <p:nvSpPr>
            <p:cNvPr id="17" name="Rechteck 16">
              <a:extLst>
                <a:ext uri="{FF2B5EF4-FFF2-40B4-BE49-F238E27FC236}">
                  <a16:creationId xmlns:a16="http://schemas.microsoft.com/office/drawing/2014/main" id="{81176797-3532-D56F-655E-41296522789A}"/>
                </a:ext>
              </a:extLst>
            </p:cNvPr>
            <p:cNvSpPr/>
            <p:nvPr/>
          </p:nvSpPr>
          <p:spPr>
            <a:xfrm>
              <a:off x="7804257" y="2155765"/>
              <a:ext cx="3848215" cy="262530"/>
            </a:xfrm>
            <a:prstGeom prst="rect">
              <a:avLst/>
            </a:prstGeom>
            <a:solidFill>
              <a:srgbClr val="DB9595"/>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kumimoji="0" lang="de-AT" sz="12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EZB erhöht Leitzins</a:t>
              </a:r>
            </a:p>
          </p:txBody>
        </p:sp>
        <p:cxnSp>
          <p:nvCxnSpPr>
            <p:cNvPr id="19" name="Verbinder: gewinkelt 18">
              <a:extLst>
                <a:ext uri="{FF2B5EF4-FFF2-40B4-BE49-F238E27FC236}">
                  <a16:creationId xmlns:a16="http://schemas.microsoft.com/office/drawing/2014/main" id="{BF220EA7-0E9B-358F-5E78-D0D934322445}"/>
                </a:ext>
              </a:extLst>
            </p:cNvPr>
            <p:cNvCxnSpPr>
              <a:cxnSpLocks/>
              <a:endCxn id="17" idx="0"/>
            </p:cNvCxnSpPr>
            <p:nvPr/>
          </p:nvCxnSpPr>
          <p:spPr>
            <a:xfrm>
              <a:off x="7144846" y="1290947"/>
              <a:ext cx="2583519" cy="864818"/>
            </a:xfrm>
            <a:prstGeom prst="bentConnector2">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 name="Gruppieren 45">
            <a:extLst>
              <a:ext uri="{FF2B5EF4-FFF2-40B4-BE49-F238E27FC236}">
                <a16:creationId xmlns:a16="http://schemas.microsoft.com/office/drawing/2014/main" id="{3513D4AA-BC86-BAA4-8944-A0C5ACB35391}"/>
              </a:ext>
            </a:extLst>
          </p:cNvPr>
          <p:cNvGrpSpPr/>
          <p:nvPr/>
        </p:nvGrpSpPr>
        <p:grpSpPr>
          <a:xfrm>
            <a:off x="670463" y="4702235"/>
            <a:ext cx="3848217" cy="729090"/>
            <a:chOff x="670463" y="4702235"/>
            <a:chExt cx="3848217" cy="729090"/>
          </a:xfrm>
        </p:grpSpPr>
        <p:cxnSp>
          <p:nvCxnSpPr>
            <p:cNvPr id="27" name="Gerade Verbindung mit Pfeil 26">
              <a:extLst>
                <a:ext uri="{FF2B5EF4-FFF2-40B4-BE49-F238E27FC236}">
                  <a16:creationId xmlns:a16="http://schemas.microsoft.com/office/drawing/2014/main" id="{793907B8-1BA0-906C-4944-257203AB8937}"/>
                </a:ext>
              </a:extLst>
            </p:cNvPr>
            <p:cNvCxnSpPr>
              <a:cxnSpLocks/>
            </p:cNvCxnSpPr>
            <p:nvPr/>
          </p:nvCxnSpPr>
          <p:spPr>
            <a:xfrm flipH="1">
              <a:off x="1448579" y="4702236"/>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7F6F922F-2D83-5459-5491-7396A35C5265}"/>
                </a:ext>
              </a:extLst>
            </p:cNvPr>
            <p:cNvCxnSpPr/>
            <p:nvPr/>
          </p:nvCxnSpPr>
          <p:spPr>
            <a:xfrm flipH="1">
              <a:off x="3678097" y="4702235"/>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sp>
          <p:nvSpPr>
            <p:cNvPr id="29" name="Rechteck 28">
              <a:extLst>
                <a:ext uri="{FF2B5EF4-FFF2-40B4-BE49-F238E27FC236}">
                  <a16:creationId xmlns:a16="http://schemas.microsoft.com/office/drawing/2014/main" id="{E6B7BEFE-7296-D9ED-F69C-1940B89A73DE}"/>
                </a:ext>
              </a:extLst>
            </p:cNvPr>
            <p:cNvSpPr/>
            <p:nvPr/>
          </p:nvSpPr>
          <p:spPr>
            <a:xfrm>
              <a:off x="670463" y="5025669"/>
              <a:ext cx="3848217" cy="405656"/>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lang="de-DE"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Konsum- und Investitionsgütern steigt</a:t>
              </a:r>
            </a:p>
          </p:txBody>
        </p:sp>
      </p:grpSp>
      <p:grpSp>
        <p:nvGrpSpPr>
          <p:cNvPr id="47" name="Gruppieren 46">
            <a:extLst>
              <a:ext uri="{FF2B5EF4-FFF2-40B4-BE49-F238E27FC236}">
                <a16:creationId xmlns:a16="http://schemas.microsoft.com/office/drawing/2014/main" id="{39445669-5BBF-4C92-A748-B0E96B2E3632}"/>
              </a:ext>
            </a:extLst>
          </p:cNvPr>
          <p:cNvGrpSpPr/>
          <p:nvPr/>
        </p:nvGrpSpPr>
        <p:grpSpPr>
          <a:xfrm>
            <a:off x="660872" y="5430416"/>
            <a:ext cx="3848217" cy="764251"/>
            <a:chOff x="660872" y="5430416"/>
            <a:chExt cx="3848217" cy="764251"/>
          </a:xfrm>
        </p:grpSpPr>
        <p:sp>
          <p:nvSpPr>
            <p:cNvPr id="34" name="Rechteck 33">
              <a:extLst>
                <a:ext uri="{FF2B5EF4-FFF2-40B4-BE49-F238E27FC236}">
                  <a16:creationId xmlns:a16="http://schemas.microsoft.com/office/drawing/2014/main" id="{704A4485-C197-BA6C-6A73-D6248F922683}"/>
                </a:ext>
              </a:extLst>
            </p:cNvPr>
            <p:cNvSpPr/>
            <p:nvPr/>
          </p:nvSpPr>
          <p:spPr>
            <a:xfrm>
              <a:off x="660872" y="5714450"/>
              <a:ext cx="3848217" cy="466815"/>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Preise + </a:t>
              </a:r>
              <a:b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br>
              <a: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Inflation steigen</a:t>
              </a:r>
            </a:p>
          </p:txBody>
        </p:sp>
        <p:pic>
          <p:nvPicPr>
            <p:cNvPr id="39" name="Grafik 38" descr="Münzen mit einfarbiger Füllung">
              <a:extLst>
                <a:ext uri="{FF2B5EF4-FFF2-40B4-BE49-F238E27FC236}">
                  <a16:creationId xmlns:a16="http://schemas.microsoft.com/office/drawing/2014/main" id="{E396DF69-58F8-D65D-C96F-0D5581672E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4292" y="5877665"/>
              <a:ext cx="317002" cy="317002"/>
            </a:xfrm>
            <a:prstGeom prst="rect">
              <a:avLst/>
            </a:prstGeom>
          </p:spPr>
        </p:pic>
        <p:pic>
          <p:nvPicPr>
            <p:cNvPr id="40" name="Grafik 39" descr="Münzen mit einfarbiger Füllung">
              <a:extLst>
                <a:ext uri="{FF2B5EF4-FFF2-40B4-BE49-F238E27FC236}">
                  <a16:creationId xmlns:a16="http://schemas.microsoft.com/office/drawing/2014/main" id="{40512208-582C-629B-A044-BFDED54940B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31294" y="5868045"/>
              <a:ext cx="317002" cy="317002"/>
            </a:xfrm>
            <a:prstGeom prst="rect">
              <a:avLst/>
            </a:prstGeom>
          </p:spPr>
        </p:pic>
        <p:cxnSp>
          <p:nvCxnSpPr>
            <p:cNvPr id="41" name="Gerade Verbindung mit Pfeil 40">
              <a:extLst>
                <a:ext uri="{FF2B5EF4-FFF2-40B4-BE49-F238E27FC236}">
                  <a16:creationId xmlns:a16="http://schemas.microsoft.com/office/drawing/2014/main" id="{57C88548-8CD6-6EDD-EB52-1F4B76E8366F}"/>
                </a:ext>
              </a:extLst>
            </p:cNvPr>
            <p:cNvCxnSpPr>
              <a:cxnSpLocks/>
            </p:cNvCxnSpPr>
            <p:nvPr/>
          </p:nvCxnSpPr>
          <p:spPr>
            <a:xfrm flipH="1">
              <a:off x="2594571" y="5430416"/>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0" name="Gruppieren 79">
            <a:extLst>
              <a:ext uri="{FF2B5EF4-FFF2-40B4-BE49-F238E27FC236}">
                <a16:creationId xmlns:a16="http://schemas.microsoft.com/office/drawing/2014/main" id="{21402665-AC61-7C80-5E31-274B614CAFC6}"/>
              </a:ext>
            </a:extLst>
          </p:cNvPr>
          <p:cNvGrpSpPr/>
          <p:nvPr/>
        </p:nvGrpSpPr>
        <p:grpSpPr>
          <a:xfrm>
            <a:off x="660872" y="3583402"/>
            <a:ext cx="3848220" cy="1118832"/>
            <a:chOff x="660872" y="3583402"/>
            <a:chExt cx="3848220" cy="1118832"/>
          </a:xfrm>
        </p:grpSpPr>
        <p:grpSp>
          <p:nvGrpSpPr>
            <p:cNvPr id="32" name="Gruppieren 31">
              <a:extLst>
                <a:ext uri="{FF2B5EF4-FFF2-40B4-BE49-F238E27FC236}">
                  <a16:creationId xmlns:a16="http://schemas.microsoft.com/office/drawing/2014/main" id="{D1F0B31D-E6B1-680D-2D90-9BA3A7C08C76}"/>
                </a:ext>
              </a:extLst>
            </p:cNvPr>
            <p:cNvGrpSpPr/>
            <p:nvPr/>
          </p:nvGrpSpPr>
          <p:grpSpPr>
            <a:xfrm>
              <a:off x="660872" y="3820329"/>
              <a:ext cx="1575415" cy="874343"/>
              <a:chOff x="7263378" y="3956057"/>
              <a:chExt cx="1575415" cy="874343"/>
            </a:xfrm>
          </p:grpSpPr>
          <p:sp>
            <p:nvSpPr>
              <p:cNvPr id="25" name="Rechteck 24">
                <a:extLst>
                  <a:ext uri="{FF2B5EF4-FFF2-40B4-BE49-F238E27FC236}">
                    <a16:creationId xmlns:a16="http://schemas.microsoft.com/office/drawing/2014/main" id="{3E5204A8-D654-F95F-6314-0E5D1342D969}"/>
                  </a:ext>
                </a:extLst>
              </p:cNvPr>
              <p:cNvSpPr/>
              <p:nvPr/>
            </p:nvSpPr>
            <p:spPr>
              <a:xfrm>
                <a:off x="7263378" y="3956057"/>
                <a:ext cx="1575415" cy="874343"/>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Krediten steigt</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30" name="Grafik 29" descr="Aufwärtstrend mit einfarbiger Füllung">
                <a:extLst>
                  <a:ext uri="{FF2B5EF4-FFF2-40B4-BE49-F238E27FC236}">
                    <a16:creationId xmlns:a16="http://schemas.microsoft.com/office/drawing/2014/main" id="{4BF815B5-F52B-6AD3-543C-650EEA8AC33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33800" y="4288090"/>
                <a:ext cx="525600" cy="525600"/>
              </a:xfrm>
              <a:prstGeom prst="rect">
                <a:avLst/>
              </a:prstGeom>
            </p:spPr>
          </p:pic>
        </p:grpSp>
        <p:grpSp>
          <p:nvGrpSpPr>
            <p:cNvPr id="33" name="Gruppieren 32">
              <a:extLst>
                <a:ext uri="{FF2B5EF4-FFF2-40B4-BE49-F238E27FC236}">
                  <a16:creationId xmlns:a16="http://schemas.microsoft.com/office/drawing/2014/main" id="{CCBCB3E6-E02F-1D25-D332-A69709A12631}"/>
                </a:ext>
              </a:extLst>
            </p:cNvPr>
            <p:cNvGrpSpPr/>
            <p:nvPr/>
          </p:nvGrpSpPr>
          <p:grpSpPr>
            <a:xfrm>
              <a:off x="2873120" y="3820330"/>
              <a:ext cx="1635972" cy="881904"/>
              <a:chOff x="9475626" y="3956058"/>
              <a:chExt cx="1635972" cy="881904"/>
            </a:xfrm>
          </p:grpSpPr>
          <p:sp>
            <p:nvSpPr>
              <p:cNvPr id="26" name="Rechteck 25">
                <a:extLst>
                  <a:ext uri="{FF2B5EF4-FFF2-40B4-BE49-F238E27FC236}">
                    <a16:creationId xmlns:a16="http://schemas.microsoft.com/office/drawing/2014/main" id="{00FA4027-C1D3-70FC-540C-BA204361B6B4}"/>
                  </a:ext>
                </a:extLst>
              </p:cNvPr>
              <p:cNvSpPr/>
              <p:nvPr/>
            </p:nvSpPr>
            <p:spPr>
              <a:xfrm>
                <a:off x="9475626" y="3956058"/>
                <a:ext cx="1635972" cy="881904"/>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Sparprodukten sinkt</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31" name="Grafik 30" descr="Abwärtstrend-Diagramm mit einfarbiger Füllung">
                <a:extLst>
                  <a:ext uri="{FF2B5EF4-FFF2-40B4-BE49-F238E27FC236}">
                    <a16:creationId xmlns:a16="http://schemas.microsoft.com/office/drawing/2014/main" id="{E7253563-F91E-7071-E95D-389F3F23C93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062752" y="4286958"/>
                <a:ext cx="526732" cy="526732"/>
              </a:xfrm>
              <a:prstGeom prst="rect">
                <a:avLst/>
              </a:prstGeom>
            </p:spPr>
          </p:pic>
        </p:grpSp>
        <p:cxnSp>
          <p:nvCxnSpPr>
            <p:cNvPr id="42" name="Gerade Verbindung mit Pfeil 41">
              <a:extLst>
                <a:ext uri="{FF2B5EF4-FFF2-40B4-BE49-F238E27FC236}">
                  <a16:creationId xmlns:a16="http://schemas.microsoft.com/office/drawing/2014/main" id="{A24C40FD-7206-2FDE-EE23-E589B013B9B6}"/>
                </a:ext>
              </a:extLst>
            </p:cNvPr>
            <p:cNvCxnSpPr>
              <a:cxnSpLocks/>
            </p:cNvCxnSpPr>
            <p:nvPr/>
          </p:nvCxnSpPr>
          <p:spPr>
            <a:xfrm flipH="1">
              <a:off x="1448578" y="3584464"/>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cxnSp>
          <p:nvCxnSpPr>
            <p:cNvPr id="43" name="Gerade Verbindung mit Pfeil 42">
              <a:extLst>
                <a:ext uri="{FF2B5EF4-FFF2-40B4-BE49-F238E27FC236}">
                  <a16:creationId xmlns:a16="http://schemas.microsoft.com/office/drawing/2014/main" id="{BCF32182-268C-4704-E677-A274CFC61A75}"/>
                </a:ext>
              </a:extLst>
            </p:cNvPr>
            <p:cNvCxnSpPr>
              <a:cxnSpLocks/>
            </p:cNvCxnSpPr>
            <p:nvPr/>
          </p:nvCxnSpPr>
          <p:spPr>
            <a:xfrm flipH="1">
              <a:off x="3655987" y="3583402"/>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9" name="Gruppieren 78">
            <a:extLst>
              <a:ext uri="{FF2B5EF4-FFF2-40B4-BE49-F238E27FC236}">
                <a16:creationId xmlns:a16="http://schemas.microsoft.com/office/drawing/2014/main" id="{762DBA09-D164-217F-5BBE-C73AE6450FCC}"/>
              </a:ext>
            </a:extLst>
          </p:cNvPr>
          <p:cNvGrpSpPr/>
          <p:nvPr/>
        </p:nvGrpSpPr>
        <p:grpSpPr>
          <a:xfrm>
            <a:off x="7828750" y="4634836"/>
            <a:ext cx="3848217" cy="729090"/>
            <a:chOff x="7828750" y="4634836"/>
            <a:chExt cx="3848217" cy="729090"/>
          </a:xfrm>
        </p:grpSpPr>
        <p:cxnSp>
          <p:nvCxnSpPr>
            <p:cNvPr id="55" name="Gerade Verbindung mit Pfeil 54">
              <a:extLst>
                <a:ext uri="{FF2B5EF4-FFF2-40B4-BE49-F238E27FC236}">
                  <a16:creationId xmlns:a16="http://schemas.microsoft.com/office/drawing/2014/main" id="{E7DBE341-07BF-2430-9416-64C5258DAF0E}"/>
                </a:ext>
              </a:extLst>
            </p:cNvPr>
            <p:cNvCxnSpPr>
              <a:cxnSpLocks/>
            </p:cNvCxnSpPr>
            <p:nvPr/>
          </p:nvCxnSpPr>
          <p:spPr>
            <a:xfrm flipH="1">
              <a:off x="8606866" y="4634837"/>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cxnSp>
          <p:nvCxnSpPr>
            <p:cNvPr id="56" name="Gerade Verbindung mit Pfeil 55">
              <a:extLst>
                <a:ext uri="{FF2B5EF4-FFF2-40B4-BE49-F238E27FC236}">
                  <a16:creationId xmlns:a16="http://schemas.microsoft.com/office/drawing/2014/main" id="{128FDFA5-74E1-B167-4DB5-5EC9EBA116FA}"/>
                </a:ext>
              </a:extLst>
            </p:cNvPr>
            <p:cNvCxnSpPr/>
            <p:nvPr/>
          </p:nvCxnSpPr>
          <p:spPr>
            <a:xfrm flipH="1">
              <a:off x="10836384" y="4634836"/>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sp>
          <p:nvSpPr>
            <p:cNvPr id="57" name="Rechteck 56">
              <a:extLst>
                <a:ext uri="{FF2B5EF4-FFF2-40B4-BE49-F238E27FC236}">
                  <a16:creationId xmlns:a16="http://schemas.microsoft.com/office/drawing/2014/main" id="{2824D6B4-04E5-2494-2D0C-0545192482FF}"/>
                </a:ext>
              </a:extLst>
            </p:cNvPr>
            <p:cNvSpPr/>
            <p:nvPr/>
          </p:nvSpPr>
          <p:spPr>
            <a:xfrm>
              <a:off x="7828750" y="4958270"/>
              <a:ext cx="3848217" cy="405656"/>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lang="de-DE"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Konsum- und Investitionsgütern sinkt</a:t>
              </a:r>
            </a:p>
          </p:txBody>
        </p:sp>
      </p:grpSp>
      <p:pic>
        <p:nvPicPr>
          <p:cNvPr id="64" name="Grafik 63" descr="Münzen mit einfarbiger Füllung">
            <a:extLst>
              <a:ext uri="{FF2B5EF4-FFF2-40B4-BE49-F238E27FC236}">
                <a16:creationId xmlns:a16="http://schemas.microsoft.com/office/drawing/2014/main" id="{EA17D243-07DB-ADE7-565C-D54C8FFB5AA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95191" y="3244407"/>
            <a:ext cx="317002" cy="317002"/>
          </a:xfrm>
          <a:prstGeom prst="rect">
            <a:avLst/>
          </a:prstGeom>
        </p:spPr>
      </p:pic>
      <p:pic>
        <p:nvPicPr>
          <p:cNvPr id="65" name="Grafik 64" descr="Münzen mit einfarbiger Füllung">
            <a:extLst>
              <a:ext uri="{FF2B5EF4-FFF2-40B4-BE49-F238E27FC236}">
                <a16:creationId xmlns:a16="http://schemas.microsoft.com/office/drawing/2014/main" id="{7B76B047-D78D-A6DF-1E12-4D417070C31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65331" y="3204279"/>
            <a:ext cx="317002" cy="317002"/>
          </a:xfrm>
          <a:prstGeom prst="rect">
            <a:avLst/>
          </a:prstGeom>
        </p:spPr>
      </p:pic>
      <p:grpSp>
        <p:nvGrpSpPr>
          <p:cNvPr id="78" name="Gruppieren 77">
            <a:extLst>
              <a:ext uri="{FF2B5EF4-FFF2-40B4-BE49-F238E27FC236}">
                <a16:creationId xmlns:a16="http://schemas.microsoft.com/office/drawing/2014/main" id="{702CA5EA-09AE-3520-5F07-4C691B17C5F6}"/>
              </a:ext>
            </a:extLst>
          </p:cNvPr>
          <p:cNvGrpSpPr/>
          <p:nvPr/>
        </p:nvGrpSpPr>
        <p:grpSpPr>
          <a:xfrm>
            <a:off x="7806150" y="3552627"/>
            <a:ext cx="3848220" cy="1121998"/>
            <a:chOff x="7806150" y="3552627"/>
            <a:chExt cx="3848220" cy="1121998"/>
          </a:xfrm>
        </p:grpSpPr>
        <p:grpSp>
          <p:nvGrpSpPr>
            <p:cNvPr id="58" name="Gruppieren 57">
              <a:extLst>
                <a:ext uri="{FF2B5EF4-FFF2-40B4-BE49-F238E27FC236}">
                  <a16:creationId xmlns:a16="http://schemas.microsoft.com/office/drawing/2014/main" id="{DD773122-CBF4-3576-71E2-D6A7258BFE74}"/>
                </a:ext>
              </a:extLst>
            </p:cNvPr>
            <p:cNvGrpSpPr/>
            <p:nvPr/>
          </p:nvGrpSpPr>
          <p:grpSpPr>
            <a:xfrm>
              <a:off x="10018398" y="3792721"/>
              <a:ext cx="1635972" cy="881904"/>
              <a:chOff x="2977503" y="3176397"/>
              <a:chExt cx="1635972" cy="881904"/>
            </a:xfrm>
          </p:grpSpPr>
          <p:sp>
            <p:nvSpPr>
              <p:cNvPr id="59" name="Rechteck 58">
                <a:extLst>
                  <a:ext uri="{FF2B5EF4-FFF2-40B4-BE49-F238E27FC236}">
                    <a16:creationId xmlns:a16="http://schemas.microsoft.com/office/drawing/2014/main" id="{42A78E74-D71C-E2FE-EA5F-1F83A7A84E31}"/>
                  </a:ext>
                </a:extLst>
              </p:cNvPr>
              <p:cNvSpPr/>
              <p:nvPr/>
            </p:nvSpPr>
            <p:spPr>
              <a:xfrm>
                <a:off x="2977503" y="3176397"/>
                <a:ext cx="1635972" cy="881904"/>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Sparprodukten steigt</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60" name="Grafik 59" descr="Aufwärtstrend mit einfarbiger Füllung">
                <a:extLst>
                  <a:ext uri="{FF2B5EF4-FFF2-40B4-BE49-F238E27FC236}">
                    <a16:creationId xmlns:a16="http://schemas.microsoft.com/office/drawing/2014/main" id="{3E06647E-57C4-2689-B7CC-4245EB74306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532689" y="3507298"/>
                <a:ext cx="525600" cy="525600"/>
              </a:xfrm>
              <a:prstGeom prst="rect">
                <a:avLst/>
              </a:prstGeom>
            </p:spPr>
          </p:pic>
        </p:grpSp>
        <p:grpSp>
          <p:nvGrpSpPr>
            <p:cNvPr id="61" name="Gruppieren 60">
              <a:extLst>
                <a:ext uri="{FF2B5EF4-FFF2-40B4-BE49-F238E27FC236}">
                  <a16:creationId xmlns:a16="http://schemas.microsoft.com/office/drawing/2014/main" id="{82CBE752-C36B-67D3-9A49-FF09DDEC5EC5}"/>
                </a:ext>
              </a:extLst>
            </p:cNvPr>
            <p:cNvGrpSpPr/>
            <p:nvPr/>
          </p:nvGrpSpPr>
          <p:grpSpPr>
            <a:xfrm>
              <a:off x="7806150" y="3792720"/>
              <a:ext cx="1575415" cy="874343"/>
              <a:chOff x="765255" y="3176396"/>
              <a:chExt cx="1575415" cy="874343"/>
            </a:xfrm>
          </p:grpSpPr>
          <p:sp>
            <p:nvSpPr>
              <p:cNvPr id="62" name="Rechteck 61">
                <a:extLst>
                  <a:ext uri="{FF2B5EF4-FFF2-40B4-BE49-F238E27FC236}">
                    <a16:creationId xmlns:a16="http://schemas.microsoft.com/office/drawing/2014/main" id="{978810D5-548F-7954-ABD1-1AADBF094F5D}"/>
                  </a:ext>
                </a:extLst>
              </p:cNvPr>
              <p:cNvSpPr/>
              <p:nvPr/>
            </p:nvSpPr>
            <p:spPr>
              <a:xfrm>
                <a:off x="765255" y="3176396"/>
                <a:ext cx="1575415" cy="874343"/>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Nachfrage nach Krediten sinkt</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63" name="Grafik 62" descr="Abwärtstrend-Diagramm mit einfarbiger Füllung">
                <a:extLst>
                  <a:ext uri="{FF2B5EF4-FFF2-40B4-BE49-F238E27FC236}">
                    <a16:creationId xmlns:a16="http://schemas.microsoft.com/office/drawing/2014/main" id="{BBF2DFFB-1247-2E92-FC64-286787C8A4A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289596" y="3499831"/>
                <a:ext cx="526732" cy="526732"/>
              </a:xfrm>
              <a:prstGeom prst="rect">
                <a:avLst/>
              </a:prstGeom>
            </p:spPr>
          </p:pic>
        </p:grpSp>
        <p:cxnSp>
          <p:nvCxnSpPr>
            <p:cNvPr id="66" name="Gerade Verbindung mit Pfeil 65">
              <a:extLst>
                <a:ext uri="{FF2B5EF4-FFF2-40B4-BE49-F238E27FC236}">
                  <a16:creationId xmlns:a16="http://schemas.microsoft.com/office/drawing/2014/main" id="{EBE77B43-2ECC-1FEE-5EF9-81659243D580}"/>
                </a:ext>
              </a:extLst>
            </p:cNvPr>
            <p:cNvCxnSpPr>
              <a:cxnSpLocks/>
            </p:cNvCxnSpPr>
            <p:nvPr/>
          </p:nvCxnSpPr>
          <p:spPr>
            <a:xfrm flipH="1">
              <a:off x="10852366" y="3552627"/>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cxnSp>
          <p:nvCxnSpPr>
            <p:cNvPr id="67" name="Gerade Verbindung mit Pfeil 66">
              <a:extLst>
                <a:ext uri="{FF2B5EF4-FFF2-40B4-BE49-F238E27FC236}">
                  <a16:creationId xmlns:a16="http://schemas.microsoft.com/office/drawing/2014/main" id="{D2B7C7CF-A447-702D-F7CF-A3BD507FBD7E}"/>
                </a:ext>
              </a:extLst>
            </p:cNvPr>
            <p:cNvCxnSpPr>
              <a:cxnSpLocks/>
            </p:cNvCxnSpPr>
            <p:nvPr/>
          </p:nvCxnSpPr>
          <p:spPr>
            <a:xfrm flipH="1">
              <a:off x="8606866" y="3552627"/>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9" name="Gruppieren 68">
            <a:extLst>
              <a:ext uri="{FF2B5EF4-FFF2-40B4-BE49-F238E27FC236}">
                <a16:creationId xmlns:a16="http://schemas.microsoft.com/office/drawing/2014/main" id="{D2FBAA70-EDDA-6540-8FAA-F3252713B088}"/>
              </a:ext>
            </a:extLst>
          </p:cNvPr>
          <p:cNvGrpSpPr/>
          <p:nvPr/>
        </p:nvGrpSpPr>
        <p:grpSpPr>
          <a:xfrm>
            <a:off x="7804255" y="5373753"/>
            <a:ext cx="3848217" cy="764251"/>
            <a:chOff x="660872" y="5430416"/>
            <a:chExt cx="3848217" cy="764251"/>
          </a:xfrm>
        </p:grpSpPr>
        <p:sp>
          <p:nvSpPr>
            <p:cNvPr id="70" name="Rechteck 69">
              <a:extLst>
                <a:ext uri="{FF2B5EF4-FFF2-40B4-BE49-F238E27FC236}">
                  <a16:creationId xmlns:a16="http://schemas.microsoft.com/office/drawing/2014/main" id="{8AD4FFBA-1A63-EA26-6A52-9F6AC80CBEE9}"/>
                </a:ext>
              </a:extLst>
            </p:cNvPr>
            <p:cNvSpPr/>
            <p:nvPr/>
          </p:nvSpPr>
          <p:spPr>
            <a:xfrm>
              <a:off x="660872" y="5714450"/>
              <a:ext cx="3848217" cy="466815"/>
            </a:xfrm>
            <a:prstGeom prst="rect">
              <a:avLst/>
            </a:prstGeom>
            <a:solidFill>
              <a:schemeClr val="bg1">
                <a:lumMod val="95000"/>
              </a:schemeClr>
            </a:solidFill>
            <a:ln w="12700" cap="flat" cmpd="sng" algn="ctr">
              <a:noFill/>
              <a:prstDash val="solid"/>
              <a:miter lim="800000"/>
            </a:ln>
            <a:effectLst/>
          </p:spPr>
          <p:txBody>
            <a:bodyPr rtlCol="0" anchor="t"/>
            <a:lstStyle/>
            <a:p>
              <a:pPr marL="0" marR="0" lvl="0" indent="0" algn="ctr" defTabSz="342900" eaLnBrk="1" fontAlgn="auto" latinLnBrk="0" hangingPunct="1">
                <a:lnSpc>
                  <a:spcPct val="100000"/>
                </a:lnSpc>
                <a:spcBef>
                  <a:spcPts val="0"/>
                </a:spcBef>
                <a:spcAft>
                  <a:spcPts val="0"/>
                </a:spcAft>
                <a:buClrTx/>
                <a:buSzTx/>
                <a:buFontTx/>
                <a:buNone/>
                <a:tabLst/>
                <a:defRPr/>
              </a:pPr>
              <a: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Preise + </a:t>
              </a:r>
              <a:b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br>
              <a:r>
                <a:rPr kumimoji="0" lang="de-DE"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rPr>
                <a:t>Inflation sinken</a:t>
              </a:r>
            </a:p>
          </p:txBody>
        </p:sp>
        <p:pic>
          <p:nvPicPr>
            <p:cNvPr id="71" name="Grafik 70" descr="Münzen mit einfarbiger Füllung">
              <a:extLst>
                <a:ext uri="{FF2B5EF4-FFF2-40B4-BE49-F238E27FC236}">
                  <a16:creationId xmlns:a16="http://schemas.microsoft.com/office/drawing/2014/main" id="{2820CCFF-AC37-C158-523F-CB640F5B730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4292" y="5877665"/>
              <a:ext cx="317002" cy="317002"/>
            </a:xfrm>
            <a:prstGeom prst="rect">
              <a:avLst/>
            </a:prstGeom>
          </p:spPr>
        </p:pic>
        <p:cxnSp>
          <p:nvCxnSpPr>
            <p:cNvPr id="73" name="Gerade Verbindung mit Pfeil 72">
              <a:extLst>
                <a:ext uri="{FF2B5EF4-FFF2-40B4-BE49-F238E27FC236}">
                  <a16:creationId xmlns:a16="http://schemas.microsoft.com/office/drawing/2014/main" id="{AFAE8303-A07B-E1FC-4DC0-7B2D01202208}"/>
                </a:ext>
              </a:extLst>
            </p:cNvPr>
            <p:cNvCxnSpPr>
              <a:cxnSpLocks/>
            </p:cNvCxnSpPr>
            <p:nvPr/>
          </p:nvCxnSpPr>
          <p:spPr>
            <a:xfrm flipH="1">
              <a:off x="2594571" y="5430416"/>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7" name="Gruppieren 76">
            <a:extLst>
              <a:ext uri="{FF2B5EF4-FFF2-40B4-BE49-F238E27FC236}">
                <a16:creationId xmlns:a16="http://schemas.microsoft.com/office/drawing/2014/main" id="{9A819866-2A72-7F85-116E-EFD554041A6D}"/>
              </a:ext>
            </a:extLst>
          </p:cNvPr>
          <p:cNvGrpSpPr/>
          <p:nvPr/>
        </p:nvGrpSpPr>
        <p:grpSpPr>
          <a:xfrm>
            <a:off x="7804258" y="2477367"/>
            <a:ext cx="3848216" cy="1084041"/>
            <a:chOff x="7804258" y="2477367"/>
            <a:chExt cx="3848216" cy="1084041"/>
          </a:xfrm>
        </p:grpSpPr>
        <p:sp>
          <p:nvSpPr>
            <p:cNvPr id="24" name="Rechteck 23">
              <a:extLst>
                <a:ext uri="{FF2B5EF4-FFF2-40B4-BE49-F238E27FC236}">
                  <a16:creationId xmlns:a16="http://schemas.microsoft.com/office/drawing/2014/main" id="{AB7911ED-3D18-EDB7-2E69-D93A4A538339}"/>
                </a:ext>
              </a:extLst>
            </p:cNvPr>
            <p:cNvSpPr/>
            <p:nvPr/>
          </p:nvSpPr>
          <p:spPr>
            <a:xfrm>
              <a:off x="7804258" y="2806639"/>
              <a:ext cx="3848216" cy="754769"/>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Zinsen für Sparprodukte und Kredite der Geschäftsbanken steigen</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cxnSp>
          <p:nvCxnSpPr>
            <p:cNvPr id="74" name="Gerade Verbindung mit Pfeil 73">
              <a:extLst>
                <a:ext uri="{FF2B5EF4-FFF2-40B4-BE49-F238E27FC236}">
                  <a16:creationId xmlns:a16="http://schemas.microsoft.com/office/drawing/2014/main" id="{5C01477F-42C8-6EF7-758F-2DEB028DBF38}"/>
                </a:ext>
              </a:extLst>
            </p:cNvPr>
            <p:cNvCxnSpPr>
              <a:cxnSpLocks/>
            </p:cNvCxnSpPr>
            <p:nvPr/>
          </p:nvCxnSpPr>
          <p:spPr>
            <a:xfrm flipH="1">
              <a:off x="9737954" y="2477367"/>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1" name="Gruppieren 80">
            <a:extLst>
              <a:ext uri="{FF2B5EF4-FFF2-40B4-BE49-F238E27FC236}">
                <a16:creationId xmlns:a16="http://schemas.microsoft.com/office/drawing/2014/main" id="{C388CBEE-A7FE-25D0-E7D5-393812948060}"/>
              </a:ext>
            </a:extLst>
          </p:cNvPr>
          <p:cNvGrpSpPr/>
          <p:nvPr/>
        </p:nvGrpSpPr>
        <p:grpSpPr>
          <a:xfrm>
            <a:off x="660873" y="2489969"/>
            <a:ext cx="3848216" cy="1157618"/>
            <a:chOff x="660873" y="2489969"/>
            <a:chExt cx="3848216" cy="1157618"/>
          </a:xfrm>
        </p:grpSpPr>
        <p:grpSp>
          <p:nvGrpSpPr>
            <p:cNvPr id="54" name="Gruppieren 53">
              <a:extLst>
                <a:ext uri="{FF2B5EF4-FFF2-40B4-BE49-F238E27FC236}">
                  <a16:creationId xmlns:a16="http://schemas.microsoft.com/office/drawing/2014/main" id="{DDEB71DE-FB2D-FE51-F450-921821E66149}"/>
                </a:ext>
              </a:extLst>
            </p:cNvPr>
            <p:cNvGrpSpPr/>
            <p:nvPr/>
          </p:nvGrpSpPr>
          <p:grpSpPr>
            <a:xfrm>
              <a:off x="660873" y="2877514"/>
              <a:ext cx="3848216" cy="770073"/>
              <a:chOff x="660873" y="2877514"/>
              <a:chExt cx="3848216" cy="770073"/>
            </a:xfrm>
          </p:grpSpPr>
          <p:sp>
            <p:nvSpPr>
              <p:cNvPr id="37" name="Rechteck 36">
                <a:extLst>
                  <a:ext uri="{FF2B5EF4-FFF2-40B4-BE49-F238E27FC236}">
                    <a16:creationId xmlns:a16="http://schemas.microsoft.com/office/drawing/2014/main" id="{21C5D983-56BF-E93D-5132-D1244B9402F6}"/>
                  </a:ext>
                </a:extLst>
              </p:cNvPr>
              <p:cNvSpPr/>
              <p:nvPr/>
            </p:nvSpPr>
            <p:spPr>
              <a:xfrm>
                <a:off x="660873" y="2877514"/>
                <a:ext cx="3848216" cy="754769"/>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r>
                  <a:rPr lang="de-AT" sz="1100" b="1" kern="0" dirty="0">
                    <a:solidFill>
                      <a:prstClr val="black"/>
                    </a:solidFill>
                    <a:latin typeface="Arial" panose="020B0604020202020204" pitchFamily="34" charset="0"/>
                    <a:ea typeface="Gadugi" panose="020B0502040204020203" pitchFamily="34" charset="0"/>
                    <a:cs typeface="Arial" panose="020B0604020202020204" pitchFamily="34" charset="0"/>
                  </a:rPr>
                  <a:t>Zinsen für Sparprodukte und Kredite der Geschäftsbanken sinken</a:t>
                </a:r>
                <a:endParaRPr kumimoji="0" lang="de-AT" sz="1100" b="1" i="0" u="none" strike="noStrike" kern="0" cap="none" spc="0" normalizeH="0" baseline="0" noProof="0" dirty="0">
                  <a:ln>
                    <a:noFill/>
                  </a:ln>
                  <a:solidFill>
                    <a:prstClr val="black"/>
                  </a:solidFill>
                  <a:effectLst/>
                  <a:uLnTx/>
                  <a:uFillTx/>
                  <a:latin typeface="Arial" panose="020B0604020202020204" pitchFamily="34" charset="0"/>
                  <a:ea typeface="Gadugi" panose="020B0502040204020203" pitchFamily="34" charset="0"/>
                  <a:cs typeface="Arial" panose="020B0604020202020204" pitchFamily="34" charset="0"/>
                </a:endParaRPr>
              </a:p>
            </p:txBody>
          </p:sp>
          <p:pic>
            <p:nvPicPr>
              <p:cNvPr id="53" name="Grafik 52" descr="Münzen mit einfarbiger Füllung">
                <a:extLst>
                  <a:ext uri="{FF2B5EF4-FFF2-40B4-BE49-F238E27FC236}">
                    <a16:creationId xmlns:a16="http://schemas.microsoft.com/office/drawing/2014/main" id="{B48B001C-F2F5-E35D-1279-85C5C010D06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75085" y="3330585"/>
                <a:ext cx="317002" cy="317002"/>
              </a:xfrm>
              <a:prstGeom prst="rect">
                <a:avLst/>
              </a:prstGeom>
            </p:spPr>
          </p:pic>
        </p:grpSp>
        <p:cxnSp>
          <p:nvCxnSpPr>
            <p:cNvPr id="75" name="Gerade Verbindung mit Pfeil 74">
              <a:extLst>
                <a:ext uri="{FF2B5EF4-FFF2-40B4-BE49-F238E27FC236}">
                  <a16:creationId xmlns:a16="http://schemas.microsoft.com/office/drawing/2014/main" id="{51640AB1-7575-86B2-7E70-357F65B37F42}"/>
                </a:ext>
              </a:extLst>
            </p:cNvPr>
            <p:cNvCxnSpPr>
              <a:cxnSpLocks/>
            </p:cNvCxnSpPr>
            <p:nvPr/>
          </p:nvCxnSpPr>
          <p:spPr>
            <a:xfrm flipH="1">
              <a:off x="2584979" y="2489969"/>
              <a:ext cx="1" cy="315870"/>
            </a:xfrm>
            <a:prstGeom prst="straightConnector1">
              <a:avLst/>
            </a:prstGeom>
            <a:ln w="9525">
              <a:solidFill>
                <a:srgbClr val="0C728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4776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885CC475-82F9-4EA4-91A5-37F327CC8EAD}"/>
</file>

<file path=customXml/itemProps2.xml><?xml version="1.0" encoding="utf-8"?>
<ds:datastoreItem xmlns:ds="http://schemas.openxmlformats.org/officeDocument/2006/customXml" ds:itemID="{2AB92E91-FECF-406C-B08A-7F9F253E248C}"/>
</file>

<file path=customXml/itemProps3.xml><?xml version="1.0" encoding="utf-8"?>
<ds:datastoreItem xmlns:ds="http://schemas.openxmlformats.org/officeDocument/2006/customXml" ds:itemID="{D993A2A5-19A8-4E00-9D46-D49763C0CF88}"/>
</file>

<file path=docProps/app.xml><?xml version="1.0" encoding="utf-8"?>
<Properties xmlns="http://schemas.openxmlformats.org/officeDocument/2006/extended-properties" xmlns:vt="http://schemas.openxmlformats.org/officeDocument/2006/docPropsVTypes">
  <TotalTime>0</TotalTime>
  <Words>707</Words>
  <Application>Microsoft Office PowerPoint</Application>
  <PresentationFormat>Breitbild</PresentationFormat>
  <Paragraphs>101</Paragraphs>
  <Slides>12</Slides>
  <Notes>5</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12</vt:i4>
      </vt:variant>
    </vt:vector>
  </HeadingPairs>
  <TitlesOfParts>
    <vt:vector size="16" baseType="lpstr">
      <vt:lpstr>Arial</vt:lpstr>
      <vt:lpstr>Calibri</vt:lpstr>
      <vt:lpstr>Calibri Light</vt:lpstr>
      <vt:lpstr>Office</vt:lpstr>
      <vt:lpstr>Lernstrecke: Umgang mit Geld</vt:lpstr>
      <vt:lpstr>Wie viel ist dieser Geldschein wert?</vt:lpstr>
      <vt:lpstr>Wert des Geldes</vt:lpstr>
      <vt:lpstr>Tauschwert des Geldes</vt:lpstr>
      <vt:lpstr>Inflation</vt:lpstr>
      <vt:lpstr>Preis für eine Kugel Eis in Österreich</vt:lpstr>
      <vt:lpstr>Faktoren für den Preisanstieg</vt:lpstr>
      <vt:lpstr>Kann man sich mehr leisten, wenn mehr Geld gedruckt wird?</vt:lpstr>
      <vt:lpstr>PowerPoint-Präsentation</vt:lpstr>
      <vt:lpstr>Kann man sich mehr leisten, wenn mehr Geld gedruckt wird?</vt:lpstr>
      <vt:lpstr>Wechselwirkungen und Interessensausgleich</vt:lpstr>
      <vt:lpstr>PIA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2024-07-08T09:12:01Z</dcterms:created>
  <dcterms:modified xsi:type="dcterms:W3CDTF">2024-07-08T09:12:08Z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0x01010014E8844506ADE74D860AC3641FDE800D</vt:lpwstr>
  </property>
</Properties>
</file>