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93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83" r:id="rId16"/>
    <p:sldId id="281" r:id="rId17"/>
    <p:sldId id="282" r:id="rId1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AEA1B08-7EE7-78C0-8660-258B3822A4FC}" name="walter.scheidl@univie.ac.at" initials="wa" userId="S::urn:spo:guest#walter.scheidl@univie.ac.at::" providerId="AD"/>
  <p188:author id="{402ACE20-A1D9-76A5-3F16-60712D1F3DE6}" name="Silvana Lobin" initials="SL" userId="S::silvana.lobin@stiftung-wirtschaftsbildung.at::a498a0ad-fda0-4616-b8e4-5cfb7a01e30b" providerId="AD"/>
  <p188:author id="{C0D49976-9C2A-FF15-93C5-845B8A930C7C}" name="Anna Steinbauer" initials="AS" userId="S::anna.steinbauer@stiftung-wirtschaftsbildung.at::aa9e69c0-640f-4dee-88df-45dd0169f62d" providerId="AD"/>
  <p188:author id="{9829DAF9-BD50-D6B4-7683-64BDA11A1C8E}" name="Philipp Ringswirth" initials="PR" userId="S::philipp.ringswirth@stiftung-wirtschaftsbildung.at::789ddbea-5776-41ae-8246-72ec835be84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sley Kirnbauer" initials="LK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5DAF"/>
    <a:srgbClr val="9B97C5"/>
    <a:srgbClr val="303059"/>
    <a:srgbClr val="4848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AF7653-7B25-445A-B7A2-95A8197E1050}" v="1" dt="2026-08-25T08:01:18.75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9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Györkös" userId="1a9e69be-7e14-438c-a9ad-7e3464f7c48f" providerId="ADAL" clId="{7D45D465-D041-41E9-BF97-836CABC970A3}"/>
    <pc:docChg chg="modSld">
      <pc:chgData name="Lisa Györkös" userId="1a9e69be-7e14-438c-a9ad-7e3464f7c48f" providerId="ADAL" clId="{7D45D465-D041-41E9-BF97-836CABC970A3}" dt="2026-08-25T08:01:21.937" v="10" actId="20577"/>
      <pc:docMkLst>
        <pc:docMk/>
      </pc:docMkLst>
      <pc:sldChg chg="modSp mod">
        <pc:chgData name="Lisa Györkös" userId="1a9e69be-7e14-438c-a9ad-7e3464f7c48f" providerId="ADAL" clId="{7D45D465-D041-41E9-BF97-836CABC970A3}" dt="2026-08-25T08:01:21.937" v="10" actId="20577"/>
        <pc:sldMkLst>
          <pc:docMk/>
          <pc:sldMk cId="858717602" sldId="282"/>
        </pc:sldMkLst>
        <pc:spChg chg="mod">
          <ac:chgData name="Lisa Györkös" userId="1a9e69be-7e14-438c-a9ad-7e3464f7c48f" providerId="ADAL" clId="{7D45D465-D041-41E9-BF97-836CABC970A3}" dt="2026-08-25T08:01:21.937" v="10" actId="20577"/>
          <ac:spMkLst>
            <pc:docMk/>
            <pc:sldMk cId="858717602" sldId="282"/>
            <ac:spMk id="3" creationId="{5458406A-D156-7B30-F971-7443E33ECA23}"/>
          </ac:spMkLst>
        </pc:spChg>
      </pc:sldChg>
      <pc:sldChg chg="modSp mod">
        <pc:chgData name="Lisa Györkös" userId="1a9e69be-7e14-438c-a9ad-7e3464f7c48f" providerId="ADAL" clId="{7D45D465-D041-41E9-BF97-836CABC970A3}" dt="2026-08-25T07:58:39.992" v="8" actId="20577"/>
        <pc:sldMkLst>
          <pc:docMk/>
          <pc:sldMk cId="2977871586" sldId="287"/>
        </pc:sldMkLst>
        <pc:spChg chg="mod">
          <ac:chgData name="Lisa Györkös" userId="1a9e69be-7e14-438c-a9ad-7e3464f7c48f" providerId="ADAL" clId="{7D45D465-D041-41E9-BF97-836CABC970A3}" dt="2026-08-25T07:58:39.992" v="8" actId="20577"/>
          <ac:spMkLst>
            <pc:docMk/>
            <pc:sldMk cId="2977871586" sldId="287"/>
            <ac:spMk id="3" creationId="{78C53967-2924-C7D0-0B60-2FDD945D0493}"/>
          </ac:spMkLst>
        </pc:spChg>
      </pc:sldChg>
      <pc:sldChg chg="modSp mod">
        <pc:chgData name="Lisa Györkös" userId="1a9e69be-7e14-438c-a9ad-7e3464f7c48f" providerId="ADAL" clId="{7D45D465-D041-41E9-BF97-836CABC970A3}" dt="2026-08-25T07:59:36.919" v="9" actId="6549"/>
        <pc:sldMkLst>
          <pc:docMk/>
          <pc:sldMk cId="30397054" sldId="292"/>
        </pc:sldMkLst>
        <pc:spChg chg="mod">
          <ac:chgData name="Lisa Györkös" userId="1a9e69be-7e14-438c-a9ad-7e3464f7c48f" providerId="ADAL" clId="{7D45D465-D041-41E9-BF97-836CABC970A3}" dt="2026-08-25T07:59:36.919" v="9" actId="6549"/>
          <ac:spMkLst>
            <pc:docMk/>
            <pc:sldMk cId="30397054" sldId="292"/>
            <ac:spMk id="3" creationId="{E421A747-406F-E2C6-125E-83A4979896B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57" name="Shape 35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9.png"/><Relationship Id="rId3" Type="http://schemas.openxmlformats.org/officeDocument/2006/relationships/image" Target="../media/image12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11.png"/><Relationship Id="rId10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2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1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7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mit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42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41215" y="1686080"/>
            <a:ext cx="5654797" cy="39370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 cap="all">
                <a:solidFill>
                  <a:srgbClr val="8D82B1"/>
                </a:solidFill>
              </a:defRPr>
            </a:lvl1pPr>
            <a:lvl2pPr marL="660400" indent="-2032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44" name="Textplatzhalter 7"/>
          <p:cNvSpPr txBox="1"/>
          <p:nvPr/>
        </p:nvSpPr>
        <p:spPr>
          <a:xfrm>
            <a:off x="442852" y="2186503"/>
            <a:ext cx="5653142" cy="424409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45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6615052" y="5039357"/>
            <a:ext cx="5057565" cy="1391242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4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rafik 14" descr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55" name="Grafik 20" descr="Grafik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Grafik 12" descr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78511">
            <a:off x="4388570" y="4026923"/>
            <a:ext cx="508562" cy="475909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Rechteck 1"/>
          <p:cNvSpPr txBox="1"/>
          <p:nvPr/>
        </p:nvSpPr>
        <p:spPr>
          <a:xfrm>
            <a:off x="4751440" y="2989758"/>
            <a:ext cx="432750" cy="42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5000"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158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159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92774" y="3115131"/>
            <a:ext cx="6379852" cy="14656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160" name="Bildplatzhalter 3" descr="Bildplatzhalt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3901" y="2754729"/>
            <a:ext cx="1097399" cy="1357738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442852" y="4275916"/>
            <a:ext cx="3875037" cy="524409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orstand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rafik 21" descr="Grafik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70" name="Grafik 23" descr="Grafik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42853" y="4422064"/>
            <a:ext cx="5043547" cy="184582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1pPr>
            <a:lvl2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2pPr>
            <a:lvl3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3pPr>
            <a:lvl4pPr marL="1567542" indent="-195942">
              <a:lnSpc>
                <a:spcPts val="1400"/>
              </a:lnSpc>
              <a:spcBef>
                <a:spcPts val="0"/>
              </a:spcBef>
              <a:buFontTx/>
              <a:defRPr sz="1200"/>
            </a:lvl4pPr>
            <a:lvl5pPr marL="2057400" indent="-228600">
              <a:lnSpc>
                <a:spcPts val="1400"/>
              </a:lnSpc>
              <a:spcBef>
                <a:spcPts val="0"/>
              </a:spcBef>
              <a:buFontTx/>
              <a:defRPr sz="1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72" name="Rechteck 1"/>
          <p:cNvSpPr txBox="1"/>
          <p:nvPr/>
        </p:nvSpPr>
        <p:spPr>
          <a:xfrm>
            <a:off x="287388" y="4226731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17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174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76" y="199625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8734" y="1859487"/>
            <a:ext cx="1899860" cy="755935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Textplatzhalter 7"/>
          <p:cNvSpPr txBox="1"/>
          <p:nvPr/>
        </p:nvSpPr>
        <p:spPr>
          <a:xfrm>
            <a:off x="2163030" y="2708809"/>
            <a:ext cx="2935343" cy="52069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ts val="2200"/>
              </a:lnSpc>
              <a:defRPr sz="2000"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77" name="Textplatzhalter 7"/>
          <p:cNvSpPr txBox="1"/>
          <p:nvPr/>
        </p:nvSpPr>
        <p:spPr>
          <a:xfrm>
            <a:off x="2150329" y="3305711"/>
            <a:ext cx="2948045" cy="4384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78" name="Textplatzhalter 7"/>
          <p:cNvSpPr txBox="1"/>
          <p:nvPr/>
        </p:nvSpPr>
        <p:spPr>
          <a:xfrm>
            <a:off x="2150329" y="3782981"/>
            <a:ext cx="2948045" cy="23060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ADABAB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79" name="Textplatzhalter 7"/>
          <p:cNvSpPr txBox="1"/>
          <p:nvPr/>
        </p:nvSpPr>
        <p:spPr>
          <a:xfrm>
            <a:off x="6876388" y="4422064"/>
            <a:ext cx="4987924" cy="184582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4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pic>
        <p:nvPicPr>
          <p:cNvPr id="180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3259" y="199625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520" y="1859487"/>
            <a:ext cx="1899859" cy="755935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Textplatzhalter 7"/>
          <p:cNvSpPr txBox="1"/>
          <p:nvPr/>
        </p:nvSpPr>
        <p:spPr>
          <a:xfrm>
            <a:off x="8457814" y="2708809"/>
            <a:ext cx="2935343" cy="52069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ts val="2200"/>
              </a:lnSpc>
              <a:defRPr sz="2000"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83" name="Textplatzhalter 7"/>
          <p:cNvSpPr txBox="1"/>
          <p:nvPr/>
        </p:nvSpPr>
        <p:spPr>
          <a:xfrm>
            <a:off x="8445113" y="3305711"/>
            <a:ext cx="2948045" cy="4384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84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8445113" y="3782981"/>
            <a:ext cx="2948045" cy="230603"/>
          </a:xfrm>
          <a:prstGeom prst="rect">
            <a:avLst/>
          </a:prstGeom>
        </p:spPr>
        <p:txBody>
          <a:bodyPr anchor="ctr"/>
          <a:lstStyle/>
          <a:p>
            <a:pPr marL="0" indent="0">
              <a:lnSpc>
                <a:spcPts val="1600"/>
              </a:lnSpc>
              <a:spcBef>
                <a:spcPts val="0"/>
              </a:spcBef>
              <a:buSzTx/>
              <a:buFontTx/>
              <a:buNone/>
              <a:defRPr sz="1200">
                <a:solidFill>
                  <a:srgbClr val="ADABAB"/>
                </a:solidFill>
              </a:defRPr>
            </a:pPr>
            <a:endParaRPr/>
          </a:p>
        </p:txBody>
      </p:sp>
      <p:sp>
        <p:nvSpPr>
          <p:cNvPr id="185" name="Rechteck 25"/>
          <p:cNvSpPr txBox="1"/>
          <p:nvPr/>
        </p:nvSpPr>
        <p:spPr>
          <a:xfrm>
            <a:off x="6676310" y="4226731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am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rafik 19" descr="Grafik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94" name="Grafik 21" descr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196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35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2798" y="4196803"/>
            <a:ext cx="2422713" cy="332604"/>
          </a:xfrm>
          <a:prstGeom prst="rect">
            <a:avLst/>
          </a:prstGeom>
        </p:spPr>
        <p:txBody>
          <a:bodyPr/>
          <a:lstStyle>
            <a:lvl1pPr marL="0" indent="11108" algn="ctr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198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529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7498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992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Textplatzhalter 7"/>
          <p:cNvSpPr txBox="1"/>
          <p:nvPr/>
        </p:nvSpPr>
        <p:spPr>
          <a:xfrm>
            <a:off x="522798" y="4657359"/>
            <a:ext cx="2422713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2" name="Textplatzhalter 7"/>
          <p:cNvSpPr txBox="1"/>
          <p:nvPr/>
        </p:nvSpPr>
        <p:spPr>
          <a:xfrm>
            <a:off x="3408233" y="4196803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3" name="Textplatzhalter 7"/>
          <p:cNvSpPr txBox="1"/>
          <p:nvPr/>
        </p:nvSpPr>
        <p:spPr>
          <a:xfrm>
            <a:off x="3408233" y="4657359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4" name="Textplatzhalter 7"/>
          <p:cNvSpPr txBox="1"/>
          <p:nvPr/>
        </p:nvSpPr>
        <p:spPr>
          <a:xfrm>
            <a:off x="6385118" y="4196803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5" name="Textplatzhalter 7"/>
          <p:cNvSpPr txBox="1"/>
          <p:nvPr/>
        </p:nvSpPr>
        <p:spPr>
          <a:xfrm>
            <a:off x="6385118" y="4657359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6" name="Textplatzhalter 7"/>
          <p:cNvSpPr txBox="1"/>
          <p:nvPr/>
        </p:nvSpPr>
        <p:spPr>
          <a:xfrm>
            <a:off x="9270551" y="4196803"/>
            <a:ext cx="2422713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7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9270551" y="4657359"/>
            <a:ext cx="2422713" cy="332604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ts val="16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ngeb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9790" y="1240904"/>
            <a:ext cx="11231887" cy="75593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SzTx/>
              <a:buFontTx/>
              <a:buNone/>
              <a:defRPr sz="3000" b="1" cap="all">
                <a:solidFill>
                  <a:srgbClr val="303059"/>
                </a:solidFill>
              </a:defRPr>
            </a:lvl1pPr>
            <a:lvl2pPr marL="838200" indent="-3810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2pPr>
            <a:lvl3pPr marL="1343025" indent="-428625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3pPr>
            <a:lvl4pPr marL="1861457" indent="-489857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4pPr>
            <a:lvl5pPr marL="2400300" indent="-5715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16" name="Textplatzhalter 2"/>
          <p:cNvSpPr txBox="1"/>
          <p:nvPr/>
        </p:nvSpPr>
        <p:spPr>
          <a:xfrm>
            <a:off x="441215" y="3791925"/>
            <a:ext cx="3464919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7" name="Textplatzhalter 7"/>
          <p:cNvSpPr txBox="1"/>
          <p:nvPr/>
        </p:nvSpPr>
        <p:spPr>
          <a:xfrm>
            <a:off x="442853" y="4585587"/>
            <a:ext cx="3463902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8" name="Textplatzhalter 2"/>
          <p:cNvSpPr txBox="1"/>
          <p:nvPr/>
        </p:nvSpPr>
        <p:spPr>
          <a:xfrm>
            <a:off x="4378211" y="3791925"/>
            <a:ext cx="3464918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9" name="Textplatzhalter 7"/>
          <p:cNvSpPr txBox="1"/>
          <p:nvPr/>
        </p:nvSpPr>
        <p:spPr>
          <a:xfrm>
            <a:off x="4379857" y="4585587"/>
            <a:ext cx="3463902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20" name="Textplatzhalter 2"/>
          <p:cNvSpPr txBox="1"/>
          <p:nvPr/>
        </p:nvSpPr>
        <p:spPr>
          <a:xfrm>
            <a:off x="8302514" y="3791925"/>
            <a:ext cx="3464918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21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8304159" y="4585587"/>
            <a:ext cx="3463903" cy="663535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  <p:pic>
        <p:nvPicPr>
          <p:cNvPr id="222" name="Grafik 21" descr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rafik 6" descr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Titeltext"/>
          <p:cNvSpPr txBox="1">
            <a:spLocks noGrp="1"/>
          </p:cNvSpPr>
          <p:nvPr>
            <p:ph type="title"/>
          </p:nvPr>
        </p:nvSpPr>
        <p:spPr>
          <a:xfrm>
            <a:off x="1524003" y="2514600"/>
            <a:ext cx="9144001" cy="1962146"/>
          </a:xfrm>
          <a:prstGeom prst="rect">
            <a:avLst/>
          </a:prstGeom>
        </p:spPr>
        <p:txBody>
          <a:bodyPr anchor="b"/>
          <a:lstStyle>
            <a:lvl1pPr>
              <a:defRPr sz="6000"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23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1524003" y="4568826"/>
            <a:ext cx="9144001" cy="1655759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200"/>
            </a:lvl1pPr>
            <a:lvl2pPr marL="736600" indent="-279400" algn="ctr">
              <a:buFontTx/>
              <a:defRPr sz="2200"/>
            </a:lvl2pPr>
            <a:lvl3pPr marL="1228725" indent="-314325" algn="ctr">
              <a:buFontTx/>
              <a:defRPr sz="2200"/>
            </a:lvl3pPr>
            <a:lvl4pPr marL="1730828" indent="-359228" algn="ctr">
              <a:buFontTx/>
              <a:defRPr sz="2200"/>
            </a:lvl4pPr>
            <a:lvl5pPr marL="2247900" indent="-419100" algn="ctr">
              <a:buFontTx/>
              <a:defRPr sz="2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233" name="Grafik 5" descr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727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rafik 14" descr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43" name="Grafik 16" descr="Grafik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Textebene 1…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4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rafik 9" descr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54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5183184" y="1447796"/>
            <a:ext cx="6547516" cy="489237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56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69790" y="2959098"/>
            <a:ext cx="4302235" cy="3381077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257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76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Grafik 13" descr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00" y="2107160"/>
            <a:ext cx="1041402" cy="863596"/>
          </a:xfrm>
          <a:prstGeom prst="rect">
            <a:avLst/>
          </a:prstGeom>
          <a:ln w="12700">
            <a:miter lim="400000"/>
          </a:ln>
        </p:spPr>
      </p:pic>
      <p:sp>
        <p:nvSpPr>
          <p:cNvPr id="278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55553" y="3293000"/>
            <a:ext cx="5145275" cy="1964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lvl1pPr>
            <a:lvl2pPr marL="635000" indent="-177800">
              <a:lnSpc>
                <a:spcPts val="2000"/>
              </a:lnSpc>
              <a:spcBef>
                <a:spcPts val="0"/>
              </a:spcBef>
              <a:buFontTx/>
              <a:defRPr sz="1400"/>
            </a:lvl2pPr>
            <a:lvl3pPr marL="1114425" indent="-200025">
              <a:lnSpc>
                <a:spcPts val="2000"/>
              </a:lnSpc>
              <a:spcBef>
                <a:spcPts val="0"/>
              </a:spcBef>
              <a:buFontTx/>
              <a:defRPr sz="1400"/>
            </a:lvl3pPr>
            <a:lvl4pPr marL="1600200" indent="-228600">
              <a:lnSpc>
                <a:spcPts val="2000"/>
              </a:lnSpc>
              <a:spcBef>
                <a:spcPts val="0"/>
              </a:spcBef>
              <a:buFontTx/>
              <a:defRPr sz="1400"/>
            </a:lvl4pPr>
            <a:lvl5pPr marL="2095500" indent="-266700">
              <a:lnSpc>
                <a:spcPts val="2000"/>
              </a:lnSpc>
              <a:spcBef>
                <a:spcPts val="0"/>
              </a:spcBef>
              <a:buFontTx/>
              <a:defRPr sz="14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79" name="Textplatzhalter 7"/>
          <p:cNvSpPr txBox="1"/>
          <p:nvPr/>
        </p:nvSpPr>
        <p:spPr>
          <a:xfrm>
            <a:off x="6686850" y="2556835"/>
            <a:ext cx="4419122" cy="20071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200"/>
              </a:lnSpc>
              <a:defRPr sz="1400">
                <a:solidFill>
                  <a:srgbClr val="C3CDDF"/>
                </a:solidFill>
                <a:latin typeface="Lexend Medium"/>
                <a:ea typeface="Lexend Medium"/>
                <a:cs typeface="Lexend Medium"/>
                <a:sym typeface="Lexend Medium"/>
              </a:defRPr>
            </a:pPr>
            <a:endParaRPr/>
          </a:p>
        </p:txBody>
      </p:sp>
      <p:sp>
        <p:nvSpPr>
          <p:cNvPr id="280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45586" y="2407998"/>
            <a:ext cx="5104438" cy="673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pic>
        <p:nvPicPr>
          <p:cNvPr id="281" name="Grafik 18" descr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3" y="2487386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Grafik 19" descr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3" y="3053683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Grafik 20" descr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949" y="3619980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Grafik 21" descr="Grafik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3" y="4186277"/>
            <a:ext cx="431798" cy="431798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94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Grafik 13" descr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00" y="1793997"/>
            <a:ext cx="1041402" cy="863596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55553" y="2979836"/>
            <a:ext cx="5145275" cy="1964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lvl1pPr>
            <a:lvl2pPr marL="635000" indent="-177800">
              <a:lnSpc>
                <a:spcPts val="2000"/>
              </a:lnSpc>
              <a:spcBef>
                <a:spcPts val="0"/>
              </a:spcBef>
              <a:buFontTx/>
              <a:defRPr sz="1400"/>
            </a:lvl2pPr>
            <a:lvl3pPr marL="1114425" indent="-200025">
              <a:lnSpc>
                <a:spcPts val="2000"/>
              </a:lnSpc>
              <a:spcBef>
                <a:spcPts val="0"/>
              </a:spcBef>
              <a:buFontTx/>
              <a:defRPr sz="1400"/>
            </a:lvl3pPr>
            <a:lvl4pPr marL="1600200" indent="-228600">
              <a:lnSpc>
                <a:spcPts val="2000"/>
              </a:lnSpc>
              <a:spcBef>
                <a:spcPts val="0"/>
              </a:spcBef>
              <a:buFontTx/>
              <a:defRPr sz="1400"/>
            </a:lvl4pPr>
            <a:lvl5pPr marL="2095500" indent="-266700">
              <a:lnSpc>
                <a:spcPts val="2000"/>
              </a:lnSpc>
              <a:spcBef>
                <a:spcPts val="0"/>
              </a:spcBef>
              <a:buFontTx/>
              <a:defRPr sz="14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97" name="Textplatzhalter 7"/>
          <p:cNvSpPr txBox="1"/>
          <p:nvPr/>
        </p:nvSpPr>
        <p:spPr>
          <a:xfrm>
            <a:off x="6686850" y="2243671"/>
            <a:ext cx="4419122" cy="20071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200"/>
              </a:lnSpc>
              <a:defRPr sz="1400">
                <a:solidFill>
                  <a:srgbClr val="C3CDDF"/>
                </a:solidFill>
                <a:latin typeface="Lexend Medium"/>
                <a:ea typeface="Lexend Medium"/>
                <a:cs typeface="Lexend Medium"/>
                <a:sym typeface="Lexend Medium"/>
              </a:defRPr>
            </a:pPr>
            <a:endParaRPr/>
          </a:p>
        </p:txBody>
      </p:sp>
      <p:sp>
        <p:nvSpPr>
          <p:cNvPr id="298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45586" y="2094834"/>
            <a:ext cx="5104438" cy="673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pic>
        <p:nvPicPr>
          <p:cNvPr id="299" name="Grafik 18" descr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3" y="2174232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Grafik 19" descr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3" y="2740519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Grafik 20" descr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949" y="3306817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Grafik 21" descr="Grafik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3" y="3873113"/>
            <a:ext cx="431798" cy="431798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Rechteck 26"/>
          <p:cNvSpPr/>
          <p:nvPr/>
        </p:nvSpPr>
        <p:spPr>
          <a:xfrm>
            <a:off x="-1" y="5156329"/>
            <a:ext cx="12191998" cy="1698297"/>
          </a:xfrm>
          <a:prstGeom prst="rect">
            <a:avLst/>
          </a:prstGeom>
          <a:solidFill>
            <a:srgbClr val="F3F1F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04" name="Grafik 2" descr="Grafik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586" y="5858771"/>
            <a:ext cx="766926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Grafik 5" descr="Grafik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0535" y="5858771"/>
            <a:ext cx="963202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Grafik 7" descr="Grafik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91022" y="5870356"/>
            <a:ext cx="1273211" cy="271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Grafik 9" descr="Grafik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8164" y="5861953"/>
            <a:ext cx="1118677" cy="363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Grafik 11" descr="Grafik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63492" y="5869451"/>
            <a:ext cx="906820" cy="272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Grafik 23" descr="Grafik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56525" y="5831456"/>
            <a:ext cx="1634983" cy="425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Grafik 25" descr="Grafik 2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77721" y="5863552"/>
            <a:ext cx="1010998" cy="235440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Titeltext"/>
          <p:cNvSpPr txBox="1">
            <a:spLocks noGrp="1"/>
          </p:cNvSpPr>
          <p:nvPr>
            <p:ph type="title"/>
          </p:nvPr>
        </p:nvSpPr>
        <p:spPr>
          <a:xfrm>
            <a:off x="369581" y="1696037"/>
            <a:ext cx="7355836" cy="2697480"/>
          </a:xfrm>
          <a:prstGeom prst="rect">
            <a:avLst/>
          </a:prstGeom>
        </p:spPr>
        <p:txBody>
          <a:bodyPr/>
          <a:lstStyle>
            <a:lvl1pPr algn="l">
              <a:defRPr sz="55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27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462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8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Wichti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31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leme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rafik 8" descr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455" y="638178"/>
            <a:ext cx="755935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" name="Grafik 9" descr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78511">
            <a:off x="317616" y="5308181"/>
            <a:ext cx="508563" cy="475909"/>
          </a:xfrm>
          <a:prstGeom prst="rect">
            <a:avLst/>
          </a:prstGeom>
          <a:ln w="12700">
            <a:miter lim="400000"/>
          </a:ln>
        </p:spPr>
      </p:pic>
      <p:sp>
        <p:nvSpPr>
          <p:cNvPr id="328" name="Rechteck 10"/>
          <p:cNvSpPr txBox="1"/>
          <p:nvPr/>
        </p:nvSpPr>
        <p:spPr>
          <a:xfrm>
            <a:off x="680476" y="4271016"/>
            <a:ext cx="432750" cy="42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5000"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329" name="Rechteck 1"/>
          <p:cNvSpPr/>
          <p:nvPr/>
        </p:nvSpPr>
        <p:spPr>
          <a:xfrm>
            <a:off x="4133589" y="752816"/>
            <a:ext cx="701455" cy="701455"/>
          </a:xfrm>
          <a:prstGeom prst="rect">
            <a:avLst/>
          </a:prstGeom>
          <a:solidFill>
            <a:srgbClr val="ADABA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0" name="Rechteck 7"/>
          <p:cNvSpPr/>
          <p:nvPr/>
        </p:nvSpPr>
        <p:spPr>
          <a:xfrm>
            <a:off x="3269289" y="1592052"/>
            <a:ext cx="701455" cy="701455"/>
          </a:xfrm>
          <a:prstGeom prst="rect">
            <a:avLst/>
          </a:prstGeom>
          <a:solidFill>
            <a:srgbClr val="8D82B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1" name="Rechteck 11"/>
          <p:cNvSpPr/>
          <p:nvPr/>
        </p:nvSpPr>
        <p:spPr>
          <a:xfrm>
            <a:off x="4997880" y="752816"/>
            <a:ext cx="701455" cy="701455"/>
          </a:xfrm>
          <a:prstGeom prst="rect">
            <a:avLst/>
          </a:prstGeom>
          <a:solidFill>
            <a:srgbClr val="E7E6E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2" name="Rechteck 12"/>
          <p:cNvSpPr/>
          <p:nvPr/>
        </p:nvSpPr>
        <p:spPr>
          <a:xfrm>
            <a:off x="4133589" y="1592052"/>
            <a:ext cx="701455" cy="701455"/>
          </a:xfrm>
          <a:prstGeom prst="rect">
            <a:avLst/>
          </a:prstGeom>
          <a:solidFill>
            <a:srgbClr val="BEBFD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3" name="Rechteck 13"/>
          <p:cNvSpPr/>
          <p:nvPr/>
        </p:nvSpPr>
        <p:spPr>
          <a:xfrm>
            <a:off x="3269289" y="2406243"/>
            <a:ext cx="701455" cy="701455"/>
          </a:xfrm>
          <a:prstGeom prst="rect">
            <a:avLst/>
          </a:prstGeom>
          <a:solidFill>
            <a:srgbClr val="31315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4" name="Rechteck 14"/>
          <p:cNvSpPr/>
          <p:nvPr/>
        </p:nvSpPr>
        <p:spPr>
          <a:xfrm>
            <a:off x="4146117" y="2406243"/>
            <a:ext cx="701455" cy="701455"/>
          </a:xfrm>
          <a:prstGeom prst="rect">
            <a:avLst/>
          </a:prstGeom>
          <a:solidFill>
            <a:srgbClr val="C3CDD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5" name="Rechteck 15"/>
          <p:cNvSpPr/>
          <p:nvPr/>
        </p:nvSpPr>
        <p:spPr>
          <a:xfrm>
            <a:off x="4972835" y="1592052"/>
            <a:ext cx="701455" cy="701455"/>
          </a:xfrm>
          <a:prstGeom prst="rect">
            <a:avLst/>
          </a:prstGeom>
          <a:solidFill>
            <a:srgbClr val="F3F1F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6" name="Rechteck 16"/>
          <p:cNvSpPr/>
          <p:nvPr/>
        </p:nvSpPr>
        <p:spPr>
          <a:xfrm>
            <a:off x="3281817" y="752816"/>
            <a:ext cx="701455" cy="701455"/>
          </a:xfrm>
          <a:prstGeom prst="rect">
            <a:avLst/>
          </a:prstGeom>
          <a:solidFill>
            <a:srgbClr val="4848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7" name="Rechteck 17"/>
          <p:cNvSpPr/>
          <p:nvPr/>
        </p:nvSpPr>
        <p:spPr>
          <a:xfrm>
            <a:off x="3269289" y="3232960"/>
            <a:ext cx="701455" cy="701455"/>
          </a:xfrm>
          <a:prstGeom prst="rect">
            <a:avLst/>
          </a:prstGeom>
          <a:solidFill>
            <a:srgbClr val="EA4E6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8" name="Rechteck 18"/>
          <p:cNvSpPr/>
          <p:nvPr/>
        </p:nvSpPr>
        <p:spPr>
          <a:xfrm>
            <a:off x="4972835" y="2406243"/>
            <a:ext cx="701455" cy="701455"/>
          </a:xfrm>
          <a:prstGeom prst="rect">
            <a:avLst/>
          </a:prstGeom>
          <a:solidFill>
            <a:srgbClr val="D9E3E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9" name="Rechteck 19"/>
          <p:cNvSpPr txBox="1"/>
          <p:nvPr/>
        </p:nvSpPr>
        <p:spPr>
          <a:xfrm>
            <a:off x="681403" y="3485372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pic>
        <p:nvPicPr>
          <p:cNvPr id="340" name="Grafik 20" descr="Grafik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714" y="3934424"/>
            <a:ext cx="1354154" cy="7559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Grafik 21" descr="Grafik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Grafik 22" descr="Grafik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586" y="6406029"/>
            <a:ext cx="766926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3" name="Grafik 23" descr="Grafik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0535" y="6406029"/>
            <a:ext cx="963202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" name="Grafik 24" descr="Grafik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1022" y="6417614"/>
            <a:ext cx="1273211" cy="271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5" name="Grafik 25" descr="Grafik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8164" y="6409211"/>
            <a:ext cx="1118677" cy="363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6" name="Grafik 26" descr="Grafik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63492" y="6416709"/>
            <a:ext cx="906820" cy="272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7" name="Grafik 27" descr="Grafik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56525" y="6378716"/>
            <a:ext cx="1634983" cy="425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Grafik 28" descr="Grafik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77721" y="6410812"/>
            <a:ext cx="1010998" cy="2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9" name="Grafik 3" descr="Grafik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1997" cy="1219197"/>
          </a:xfrm>
          <a:prstGeom prst="rect">
            <a:avLst/>
          </a:prstGeom>
          <a:ln w="12700">
            <a:miter lim="400000"/>
          </a:ln>
        </p:spPr>
      </p:pic>
      <p:sp>
        <p:nvSpPr>
          <p:cNvPr id="35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38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 Kids 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49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 Kids k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6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Start Titelfolie 2 K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71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2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 oh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81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8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8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1 spaltig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15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469790" y="2244439"/>
            <a:ext cx="4991217" cy="4219866"/>
          </a:xfrm>
          <a:prstGeom prst="rect">
            <a:avLst/>
          </a:prstGeom>
        </p:spPr>
        <p:txBody>
          <a:bodyPr/>
          <a:lstStyle>
            <a:lvl1pPr>
              <a:lnSpc>
                <a:spcPts val="2200"/>
              </a:lnSpc>
              <a:spcBef>
                <a:spcPts val="0"/>
              </a:spcBef>
              <a:defRPr sz="1600"/>
            </a:lvl1pPr>
            <a:lvl2pPr marL="660400" indent="-203200">
              <a:lnSpc>
                <a:spcPts val="2200"/>
              </a:lnSpc>
              <a:spcBef>
                <a:spcPts val="0"/>
              </a:spcBef>
              <a:defRPr sz="1600"/>
            </a:lvl2pPr>
            <a:lvl3pPr marL="1143000" indent="-228600">
              <a:lnSpc>
                <a:spcPts val="2200"/>
              </a:lnSpc>
              <a:spcBef>
                <a:spcPts val="0"/>
              </a:spcBef>
              <a:defRPr sz="1600"/>
            </a:lvl3pPr>
            <a:lvl4pPr marL="1632857" indent="-261257">
              <a:lnSpc>
                <a:spcPts val="2200"/>
              </a:lnSpc>
              <a:spcBef>
                <a:spcPts val="0"/>
              </a:spcBef>
              <a:defRPr sz="1600"/>
            </a:lvl4pPr>
            <a:lvl5pPr marL="2133600" indent="-304800">
              <a:lnSpc>
                <a:spcPts val="2200"/>
              </a:lnSpc>
              <a:spcBef>
                <a:spcPts val="0"/>
              </a:spcBef>
              <a:defRPr sz="16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17" name="Textplatzhalter 2"/>
          <p:cNvSpPr txBox="1"/>
          <p:nvPr/>
        </p:nvSpPr>
        <p:spPr>
          <a:xfrm>
            <a:off x="6092711" y="2244439"/>
            <a:ext cx="5607312" cy="39370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2200"/>
              </a:lnSpc>
              <a:defRPr sz="1600" b="1" cap="all">
                <a:solidFill>
                  <a:srgbClr val="8D82B1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18" name="Textplatzhalter 7"/>
          <p:cNvSpPr txBox="1"/>
          <p:nvPr/>
        </p:nvSpPr>
        <p:spPr>
          <a:xfrm>
            <a:off x="6096003" y="2802581"/>
            <a:ext cx="5605675" cy="366172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19" name="Textplatzhalter 2"/>
          <p:cNvSpPr txBox="1">
            <a:spLocks noGrp="1"/>
          </p:cNvSpPr>
          <p:nvPr>
            <p:ph type="body" sz="quarter" idx="21"/>
          </p:nvPr>
        </p:nvSpPr>
        <p:spPr>
          <a:xfrm>
            <a:off x="442852" y="1686080"/>
            <a:ext cx="5018146" cy="393705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cap="all"/>
            </a:pPr>
            <a:endParaRPr/>
          </a:p>
        </p:txBody>
      </p:sp>
      <p:sp>
        <p:nvSpPr>
          <p:cNvPr id="120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mit Ü 2 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29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9790" y="1724640"/>
            <a:ext cx="11231887" cy="75593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SzTx/>
              <a:buFontTx/>
              <a:buNone/>
              <a:defRPr sz="3000" b="1" cap="all">
                <a:solidFill>
                  <a:srgbClr val="303059"/>
                </a:solidFill>
              </a:defRPr>
            </a:lvl1pPr>
            <a:lvl2pPr marL="838200" indent="-3810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2pPr>
            <a:lvl3pPr marL="1343025" indent="-428625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3pPr>
            <a:lvl4pPr marL="1861457" indent="-489857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4pPr>
            <a:lvl5pPr marL="2400300" indent="-5715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31" name="Textplatzhalter 7"/>
          <p:cNvSpPr txBox="1"/>
          <p:nvPr/>
        </p:nvSpPr>
        <p:spPr>
          <a:xfrm>
            <a:off x="6096003" y="2671948"/>
            <a:ext cx="5605675" cy="379235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32" name="Textplatzhalter 7"/>
          <p:cNvSpPr txBox="1">
            <a:spLocks noGrp="1"/>
          </p:cNvSpPr>
          <p:nvPr>
            <p:ph type="body" sz="half" idx="21"/>
          </p:nvPr>
        </p:nvSpPr>
        <p:spPr>
          <a:xfrm>
            <a:off x="444497" y="2671948"/>
            <a:ext cx="5016500" cy="3792356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3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5" descr="Grafik 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10799991">
            <a:off x="-10" y="68"/>
            <a:ext cx="12191997" cy="685786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eltext"/>
          <p:cNvSpPr txBox="1">
            <a:spLocks noGrp="1"/>
          </p:cNvSpPr>
          <p:nvPr>
            <p:ph type="title"/>
          </p:nvPr>
        </p:nvSpPr>
        <p:spPr>
          <a:xfrm>
            <a:off x="469781" y="1712779"/>
            <a:ext cx="11202836" cy="34886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/>
          <a:p>
            <a:r>
              <a:t>Titeltext</a:t>
            </a:r>
          </a:p>
        </p:txBody>
      </p:sp>
      <p:pic>
        <p:nvPicPr>
          <p:cNvPr id="4" name="Grafik 10" descr="Grafik 10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49670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ebene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200">
                <a:solidFill>
                  <a:srgbClr val="ADABAB"/>
                </a:solidFill>
                <a:latin typeface="Lexend"/>
                <a:ea typeface="Lexend"/>
                <a:cs typeface="Lexend"/>
                <a:sym typeface="Lexend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9" r:id="rId18"/>
    <p:sldLayoutId id="2147483670" r:id="rId19"/>
    <p:sldLayoutId id="2147483671" r:id="rId20"/>
    <p:sldLayoutId id="2147483672" r:id="rId21"/>
  </p:sldLayoutIdLst>
  <p:transition spd="med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1pPr>
      <a:lvl2pPr marL="7112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2pPr>
      <a:lvl3pPr marL="1200150" marR="0" indent="-28575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3pPr>
      <a:lvl4pPr marL="1698171" marR="0" indent="-326571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4pPr>
      <a:lvl5pPr marL="2209800" marR="0" indent="-381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5pPr>
      <a:lvl6pPr marL="25400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6pPr>
      <a:lvl7pPr marL="29972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7pPr>
      <a:lvl8pPr marL="34544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8pPr>
      <a:lvl9pPr marL="39116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hyperlink" Target="https://wirtschaft-erleben.at/material/alternative-wirtschaftsansaetze-herausforderungen-und-chancen/" TargetMode="Externa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sv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Titel 1"/>
          <p:cNvSpPr txBox="1">
            <a:spLocks noGrp="1"/>
          </p:cNvSpPr>
          <p:nvPr>
            <p:ph type="title"/>
          </p:nvPr>
        </p:nvSpPr>
        <p:spPr>
          <a:xfrm>
            <a:off x="369582" y="2136138"/>
            <a:ext cx="7355834" cy="1968502"/>
          </a:xfrm>
          <a:prstGeom prst="rect">
            <a:avLst/>
          </a:prstGeom>
        </p:spPr>
        <p:txBody>
          <a:bodyPr/>
          <a:lstStyle/>
          <a:p>
            <a:pPr defTabSz="877823">
              <a:defRPr sz="6719"/>
            </a:pPr>
            <a:r>
              <a:t>Los </a:t>
            </a:r>
            <a:br/>
            <a:r>
              <a:t>Geht’s!</a:t>
            </a:r>
          </a:p>
        </p:txBody>
      </p:sp>
      <p:sp>
        <p:nvSpPr>
          <p:cNvPr id="360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3640443" cy="68707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>
              <a:defRPr sz="1300"/>
            </a:pPr>
            <a:r>
              <a:rPr lang="de-DE" dirty="0"/>
              <a:t>Alternative Wirtschaftsansätze:</a:t>
            </a:r>
            <a:endParaRPr dirty="0"/>
          </a:p>
          <a:p>
            <a:pPr>
              <a:defRPr sz="1300"/>
            </a:pPr>
            <a:r>
              <a:rPr lang="de-DE" dirty="0"/>
              <a:t>Herausforderungen &amp; Chancen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CECE81-6784-4F09-6A96-B96A1F6B4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Ideen-Expedition I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0399DAD-C0ED-A308-59D5-B831A3849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6343" y="2173793"/>
            <a:ext cx="6902338" cy="2646851"/>
          </a:xfrm>
        </p:spPr>
        <p:txBody>
          <a:bodyPr lIns="0" tIns="0" rIns="0" bIns="0" anchor="t">
            <a:noAutofit/>
          </a:bodyPr>
          <a:lstStyle/>
          <a:p>
            <a:pPr marL="0" indent="0">
              <a:buNone/>
            </a:pPr>
            <a:r>
              <a:rPr lang="de-DE" sz="2200" dirty="0"/>
              <a:t>Im Klassenzimmer verteilt sind verschiedene Ideen aufgehängt, wie man eure Herausforderungen lösen könnte.</a:t>
            </a:r>
          </a:p>
          <a:p>
            <a:pPr marL="0" indent="0">
              <a:buNone/>
            </a:pPr>
            <a:endParaRPr lang="de-DE" sz="2200" dirty="0"/>
          </a:p>
          <a:p>
            <a:pPr marL="0" indent="0">
              <a:buNone/>
            </a:pPr>
            <a:r>
              <a:rPr lang="de-DE" sz="2200" dirty="0"/>
              <a:t>1. </a:t>
            </a:r>
            <a:r>
              <a:rPr lang="de-DE" sz="2200" b="1" dirty="0"/>
              <a:t>Geht</a:t>
            </a:r>
            <a:r>
              <a:rPr lang="de-DE" sz="2200" dirty="0"/>
              <a:t> durch die Klasse und </a:t>
            </a:r>
            <a:r>
              <a:rPr lang="de-DE" sz="2200" b="1" dirty="0"/>
              <a:t>sucht</a:t>
            </a:r>
            <a:r>
              <a:rPr lang="de-DE" sz="2200" dirty="0"/>
              <a:t> nach Ideen, die zu eurer Herausforderung passen könnten. </a:t>
            </a:r>
            <a:r>
              <a:rPr lang="de-AT" sz="2200" dirty="0"/>
              <a:t>Die Schlüsselwörter, die ihr vorhin notiert habt, können euch dabei helfen.</a:t>
            </a:r>
          </a:p>
          <a:p>
            <a:pPr marL="0" indent="0">
              <a:buNone/>
            </a:pPr>
            <a:r>
              <a:rPr lang="de-AT" sz="2200" dirty="0"/>
              <a:t>2. Wenn ihr eine oder mehrere Ideen findet, die zu eurer Herausforderung passen, dann </a:t>
            </a:r>
            <a:r>
              <a:rPr lang="de-AT" sz="2200" b="1" dirty="0"/>
              <a:t>nehmt</a:t>
            </a:r>
            <a:r>
              <a:rPr lang="de-AT" sz="2200" dirty="0"/>
              <a:t> sie mit in eure Gruppe.</a:t>
            </a:r>
            <a:endParaRPr lang="de-DE" sz="2200" dirty="0"/>
          </a:p>
        </p:txBody>
      </p:sp>
      <p:pic>
        <p:nvPicPr>
          <p:cNvPr id="5" name="Grafik 4" descr="Ein Bild, das Hut, Kleidung, Menschliches Gesicht, Cartoon enthält.&#10;&#10;Automatisch generierte Beschreibung">
            <a:extLst>
              <a:ext uri="{FF2B5EF4-FFF2-40B4-BE49-F238E27FC236}">
                <a16:creationId xmlns:a16="http://schemas.microsoft.com/office/drawing/2014/main" id="{2622CB16-2009-71E7-7E19-19C4AAE43A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681" y="1417859"/>
            <a:ext cx="4233529" cy="485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47223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2801A4-5486-0155-7473-9579C7543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Ideen-Expedition II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421A747-406F-E2C6-125E-83A4979896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789" y="1753387"/>
            <a:ext cx="7571275" cy="4523990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de-DE" b="1" dirty="0"/>
              <a:t>Erzählt </a:t>
            </a:r>
            <a:r>
              <a:rPr lang="de-DE" dirty="0"/>
              <a:t>euch von den Ideen, die ihr in eure Gruppe mitgenommen habt. </a:t>
            </a:r>
          </a:p>
          <a:p>
            <a:pPr marL="457200" indent="-457200">
              <a:buFont typeface="+mj-lt"/>
              <a:buAutoNum type="arabicPeriod"/>
            </a:pPr>
            <a:r>
              <a:rPr lang="de-DE" b="1" dirty="0"/>
              <a:t>Wählt</a:t>
            </a:r>
            <a:r>
              <a:rPr lang="de-DE" dirty="0"/>
              <a:t> 3-4 Ideen </a:t>
            </a:r>
            <a:r>
              <a:rPr lang="de-DE" b="1" dirty="0"/>
              <a:t>aus</a:t>
            </a:r>
            <a:r>
              <a:rPr lang="de-DE" dirty="0"/>
              <a:t> und </a:t>
            </a:r>
            <a:r>
              <a:rPr lang="de-DE" b="1" dirty="0"/>
              <a:t>fragt</a:t>
            </a:r>
            <a:r>
              <a:rPr lang="de-DE" dirty="0"/>
              <a:t> eure Lehrperson nach den vertiefenden Texten dazu.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Jede Person </a:t>
            </a:r>
            <a:r>
              <a:rPr lang="de-DE" b="1" dirty="0"/>
              <a:t>liest</a:t>
            </a:r>
            <a:r>
              <a:rPr lang="de-DE" dirty="0"/>
              <a:t> einen der Texte. Im Anschluss </a:t>
            </a:r>
            <a:r>
              <a:rPr lang="de-DE" b="1" dirty="0"/>
              <a:t>erzählt</a:t>
            </a:r>
            <a:r>
              <a:rPr lang="de-DE" dirty="0"/>
              <a:t> ihr euch darüber und </a:t>
            </a:r>
            <a:r>
              <a:rPr lang="de-DE" b="1" dirty="0"/>
              <a:t>klärt</a:t>
            </a:r>
            <a:r>
              <a:rPr lang="de-DE" dirty="0"/>
              <a:t> offene Fragen.</a:t>
            </a:r>
          </a:p>
          <a:p>
            <a:pPr marL="457200" indent="-457200">
              <a:buFont typeface="+mj-lt"/>
              <a:buAutoNum type="arabicPeriod"/>
            </a:pPr>
            <a:r>
              <a:rPr lang="de-DE" b="1" dirty="0"/>
              <a:t>Diskutiert</a:t>
            </a:r>
            <a:r>
              <a:rPr lang="de-DE" dirty="0"/>
              <a:t> gemeinsam die Vor- und Nachteile der verschiedenen Vorschläge. Welche findet ihr am besten? Warum?</a:t>
            </a:r>
          </a:p>
          <a:p>
            <a:pPr marL="457200" indent="-457200">
              <a:buFont typeface="+mj-lt"/>
              <a:buAutoNum type="arabicPeriod"/>
            </a:pPr>
            <a:r>
              <a:rPr lang="de-DE" b="1" dirty="0"/>
              <a:t>Wählt</a:t>
            </a:r>
            <a:r>
              <a:rPr lang="de-DE" dirty="0"/>
              <a:t> 2-3 Ideen </a:t>
            </a:r>
            <a:r>
              <a:rPr lang="de-DE" b="1" dirty="0"/>
              <a:t>aus</a:t>
            </a:r>
            <a:r>
              <a:rPr lang="de-DE" dirty="0"/>
              <a:t>, die eurer Meinung nach am besten dabei helfen können, eure Herausforderung zu lösen.</a:t>
            </a:r>
          </a:p>
          <a:p>
            <a:pPr marL="457200" indent="-457200">
              <a:buFont typeface="+mj-lt"/>
              <a:buAutoNum type="arabicPeriod"/>
            </a:pPr>
            <a:r>
              <a:rPr lang="de-DE" b="1" dirty="0"/>
              <a:t>Ergänzt</a:t>
            </a:r>
            <a:r>
              <a:rPr lang="de-DE" dirty="0"/>
              <a:t> diese Ideen auf eurer Wandzeitung. </a:t>
            </a:r>
            <a:r>
              <a:rPr lang="de-DE" b="1" dirty="0"/>
              <a:t>Erklärt, </a:t>
            </a:r>
            <a:r>
              <a:rPr lang="de-DE" dirty="0"/>
              <a:t>warum sie dabei helfen könnten, eure Herausforderung zu lösen, und </a:t>
            </a:r>
            <a:r>
              <a:rPr lang="de-DE" b="1" dirty="0"/>
              <a:t>nennt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2-3 Vor- und Nachteile.</a:t>
            </a:r>
          </a:p>
        </p:txBody>
      </p:sp>
      <p:pic>
        <p:nvPicPr>
          <p:cNvPr id="4" name="Grafik 3" descr="Ein Bild, das Hut, Kleidung, Menschliches Gesicht, Cartoon enthält.&#10;&#10;Automatisch generierte Beschreibung">
            <a:extLst>
              <a:ext uri="{FF2B5EF4-FFF2-40B4-BE49-F238E27FC236}">
                <a16:creationId xmlns:a16="http://schemas.microsoft.com/office/drawing/2014/main" id="{871639F4-84D9-8A41-6B76-12973A372C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475" y="1835392"/>
            <a:ext cx="3690735" cy="430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705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/>
              <a:t>Anhang</a:t>
            </a:r>
            <a:endParaRPr dirty="0"/>
          </a:p>
        </p:txBody>
      </p:sp>
      <p:sp>
        <p:nvSpPr>
          <p:cNvPr id="363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839541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Titel 2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Bilder</a:t>
            </a:r>
            <a:endParaRPr dirty="0"/>
          </a:p>
        </p:txBody>
      </p:sp>
      <p:sp>
        <p:nvSpPr>
          <p:cNvPr id="487" name="Inhaltsplatzhalter 4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SzTx/>
              <a:buNone/>
            </a:pPr>
            <a:r>
              <a:rPr lang="de-DE" b="1" dirty="0"/>
              <a:t>Alle Bilder sowie andere Medien (z. B. Videos) sind aus der Lizenz ausgenommen</a:t>
            </a:r>
            <a:r>
              <a:rPr lang="de-DE" dirty="0"/>
              <a:t>. </a:t>
            </a:r>
            <a:br>
              <a:rPr lang="de-DE" dirty="0"/>
            </a:br>
            <a:r>
              <a:rPr lang="de-DE" dirty="0"/>
              <a:t>Wenn nicht anders angegeben, handelt es sich um eigene Darstellungen.</a:t>
            </a:r>
          </a:p>
          <a:p>
            <a:pPr marL="0" indent="0">
              <a:buSzTx/>
              <a:buNone/>
            </a:pPr>
            <a:endParaRPr lang="de-AT" dirty="0"/>
          </a:p>
        </p:txBody>
      </p:sp>
      <p:sp>
        <p:nvSpPr>
          <p:cNvPr id="488" name="Foliennummernplatzhalter 1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13</a:t>
            </a:fld>
            <a:endParaRPr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559A9A-6020-027C-F0D8-12AA02DD6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Impressum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458406A-D156-7B30-F971-7443E33EC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271" y="5423636"/>
            <a:ext cx="11280131" cy="903083"/>
          </a:xfrm>
        </p:spPr>
        <p:txBody>
          <a:bodyPr lIns="0" tIns="0" rIns="0" bIns="0" anchor="t">
            <a:normAutofit/>
          </a:bodyPr>
          <a:lstStyle/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Bei einer Weiterverwendung sollen folgende Angaben gemacht werden:</a:t>
            </a:r>
          </a:p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r>
              <a:rPr lang="de-AT" sz="1200" dirty="0">
                <a:effectLst/>
                <a:latin typeface="Arial"/>
                <a:ea typeface="Arial" panose="020B0604020202020204" pitchFamily="34" charset="0"/>
              </a:rPr>
              <a:t>Stiftung Wirtschaftsbildung (2026) </a:t>
            </a:r>
            <a:r>
              <a:rPr lang="de-AT" sz="1200" dirty="0">
                <a:latin typeface="Arial"/>
                <a:ea typeface="Arial" panose="020B0604020202020204" pitchFamily="34" charset="0"/>
                <a:hlinkClick r:id="rId2"/>
              </a:rPr>
              <a:t>Alternative Wirtschaftsansätze: Herausforderungen &amp; Chancen</a:t>
            </a:r>
            <a:r>
              <a:rPr lang="de-AT" sz="1200" dirty="0">
                <a:effectLst/>
                <a:latin typeface="Arial"/>
                <a:ea typeface="Arial" panose="020B0604020202020204" pitchFamily="34" charset="0"/>
              </a:rPr>
              <a:t>. PowerPoint-Präsentation. CC BY NC SA 4.0.</a:t>
            </a:r>
            <a:endParaRPr lang="de-AT" sz="1200" dirty="0">
              <a:latin typeface="Arial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endParaRPr lang="de-AT" sz="32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AT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62C0277-D86A-A322-C8FE-0CEBDB8F2B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r="35457" b="64620"/>
          <a:stretch/>
        </p:blipFill>
        <p:spPr>
          <a:xfrm>
            <a:off x="450569" y="1600199"/>
            <a:ext cx="6703163" cy="3657601"/>
          </a:xfrm>
          <a:prstGeom prst="rect">
            <a:avLst/>
          </a:prstGeom>
        </p:spPr>
      </p:pic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C6EA999D-D688-BF3B-925A-B85B728A5D23}"/>
              </a:ext>
            </a:extLst>
          </p:cNvPr>
          <p:cNvSpPr/>
          <p:nvPr/>
        </p:nvSpPr>
        <p:spPr>
          <a:xfrm>
            <a:off x="449197" y="5666426"/>
            <a:ext cx="9946037" cy="417501"/>
          </a:xfrm>
          <a:prstGeom prst="roundRect">
            <a:avLst>
              <a:gd name="adj" fmla="val 5914"/>
            </a:avLst>
          </a:prstGeom>
          <a:noFill/>
          <a:ln w="19050" cap="flat" cmpd="sng" algn="ctr">
            <a:solidFill>
              <a:srgbClr val="8D82B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5871760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0" y="2136138"/>
            <a:ext cx="9536419" cy="196850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 cap="none"/>
            </a:lvl1pPr>
          </a:lstStyle>
          <a:p>
            <a:r>
              <a:rPr lang="de-DE" sz="6600" dirty="0"/>
              <a:t>Herausforderungen der Gegenwart und Zukunft</a:t>
            </a:r>
            <a:endParaRPr sz="6600" dirty="0"/>
          </a:p>
        </p:txBody>
      </p:sp>
      <p:sp>
        <p:nvSpPr>
          <p:cNvPr id="363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BD6ADEF-734B-49D7-6608-7F992329F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Schätzfragen</a:t>
            </a:r>
            <a:endParaRPr lang="de-AT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F38716A-DC90-4EE8-9F14-C2FF9BA04E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69790" y="1481805"/>
            <a:ext cx="8363126" cy="5088677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de-AT" sz="2400" dirty="0"/>
              <a:t>Bis zu welchem Tag/Monat hatten wir 2024 alle Ressourcen verbraucht, die die Erde in einem Jahr wiederherstellen kann?</a:t>
            </a:r>
          </a:p>
          <a:p>
            <a:pPr marL="457200" indent="-457200">
              <a:buFont typeface="Arial"/>
              <a:buAutoNum type="arabicPeriod"/>
            </a:pPr>
            <a:r>
              <a:rPr lang="de-AT" sz="2400" dirty="0"/>
              <a:t>Um wie viel müssten wir unsere Treibhausgas-Emissionen bis 2050 reduzieren, um die schlimmsten Folgen des Klimawandels abzuwenden?</a:t>
            </a:r>
          </a:p>
          <a:p>
            <a:pPr marL="457200" indent="-457200">
              <a:buFont typeface="Arial"/>
              <a:buAutoNum type="arabicPeriod"/>
            </a:pPr>
            <a:r>
              <a:rPr lang="de-AT" sz="2400" dirty="0"/>
              <a:t>Wie viel Prozent der Bevölkerung besitzt in Österreich die Hälfte des Vermögens?</a:t>
            </a:r>
          </a:p>
          <a:p>
            <a:pPr marL="457200" indent="-457200">
              <a:buFont typeface="Arial"/>
              <a:buAutoNum type="arabicPeriod"/>
            </a:pPr>
            <a:r>
              <a:rPr lang="de-AT" sz="2400" dirty="0"/>
              <a:t>Wie viel mehr Zeit als Männer verbringen Frauen pro Tag mit unbezahlter Arbeit?</a:t>
            </a:r>
          </a:p>
          <a:p>
            <a:pPr marL="457200" indent="-457200">
              <a:buFont typeface="Arial"/>
              <a:buAutoNum type="arabicPeriod"/>
            </a:pPr>
            <a:r>
              <a:rPr lang="de-AT" sz="2400" dirty="0"/>
              <a:t>Wie viel Prozent der Menschen in Österreich wünschen sich kürzere Arbeitszeiten?</a:t>
            </a:r>
          </a:p>
          <a:p>
            <a:pPr marL="457200" indent="-457200">
              <a:buFont typeface="Arial"/>
              <a:buAutoNum type="arabicPeriod"/>
            </a:pPr>
            <a:r>
              <a:rPr lang="de-AT" sz="2400" dirty="0"/>
              <a:t>In welchem Jahr werden Roboter zum ersten Mal mehr arbeiten als Menschen?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C007F4C-911D-FA83-68E2-9AB02AD7A97C}"/>
              </a:ext>
            </a:extLst>
          </p:cNvPr>
          <p:cNvSpPr txBox="1"/>
          <p:nvPr/>
        </p:nvSpPr>
        <p:spPr>
          <a:xfrm>
            <a:off x="9136522" y="1417859"/>
            <a:ext cx="2686179" cy="48936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rgbClr val="6C5DAF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Earth </a:t>
            </a:r>
            <a:r>
              <a:rPr kumimoji="0" lang="de-DE" sz="2400" b="1" i="0" u="none" strike="noStrike" cap="none" spc="0" normalizeH="0" baseline="0" dirty="0" err="1">
                <a:ln>
                  <a:noFill/>
                </a:ln>
                <a:solidFill>
                  <a:srgbClr val="6C5DAF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Overshoot</a:t>
            </a: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rgbClr val="6C5DAF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rgbClr val="6C5DAF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Day: 1. August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2400" b="1" dirty="0">
              <a:solidFill>
                <a:srgbClr val="6C5DAF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rgbClr val="6C5DAF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Um 80 %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3200" b="1" dirty="0">
              <a:solidFill>
                <a:srgbClr val="6C5DAF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rgbClr val="6C5DAF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1 %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de-DE" sz="2400" b="1" dirty="0">
              <a:solidFill>
                <a:srgbClr val="6C5DAF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rgbClr val="6C5DAF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Pro Tag 1 ½ Stunden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rgbClr val="6C5DAF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= 10,5 h pro Woche</a:t>
            </a:r>
            <a:endParaRPr kumimoji="0" lang="de-AT" sz="2400" b="1" i="0" u="none" strike="noStrike" cap="none" spc="0" normalizeH="0" baseline="0" dirty="0">
              <a:ln>
                <a:noFill/>
              </a:ln>
              <a:solidFill>
                <a:srgbClr val="6C5DAF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AT" sz="2400" b="1" i="0" u="none" strike="noStrike" cap="none" spc="0" normalizeH="0" baseline="0" dirty="0">
              <a:ln>
                <a:noFill/>
              </a:ln>
              <a:solidFill>
                <a:srgbClr val="6C5DAF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  <a:p>
            <a:pPr algn="ctr"/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rgbClr val="6C5DAF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82 %</a:t>
            </a:r>
          </a:p>
          <a:p>
            <a:pPr algn="ctr"/>
            <a:endParaRPr lang="de-DE" sz="1600" b="1" dirty="0">
              <a:solidFill>
                <a:srgbClr val="6C5DAF"/>
              </a:solidFill>
            </a:endParaRPr>
          </a:p>
          <a:p>
            <a:pPr algn="ctr"/>
            <a:r>
              <a:rPr kumimoji="0" lang="de-DE" sz="2400" b="1" i="0" u="none" strike="noStrike" cap="none" spc="0" normalizeH="0" baseline="0" dirty="0">
                <a:ln>
                  <a:noFill/>
                </a:ln>
                <a:solidFill>
                  <a:srgbClr val="6C5DAF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Im Jahr 2025</a:t>
            </a:r>
            <a:endParaRPr kumimoji="0" lang="de-AT" sz="2400" b="1" i="0" u="none" strike="noStrike" cap="none" spc="0" normalizeH="0" baseline="0" dirty="0">
              <a:ln>
                <a:noFill/>
              </a:ln>
              <a:solidFill>
                <a:srgbClr val="6C5DAF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14034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704027-9FDF-179C-6BC3-BD7B33B34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Herausforderungen der Gegenwart und Zukunft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DB66CA-1C95-B278-48D1-AD7A0EB7B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69" y="1513114"/>
            <a:ext cx="11280131" cy="4659086"/>
          </a:xfrm>
        </p:spPr>
        <p:txBody>
          <a:bodyPr>
            <a:normAutofit lnSpcReduction="10000"/>
          </a:bodyPr>
          <a:lstStyle/>
          <a:p>
            <a:r>
              <a:rPr lang="de-DE" b="1" dirty="0"/>
              <a:t>Klimawandel:</a:t>
            </a:r>
            <a:r>
              <a:rPr lang="de-DE" dirty="0"/>
              <a:t> verursacht Wetterextreme, steigenden Meeresspiegel und macht gewisse Gebiete unbewohnbar. Wichtig wäre ein geringerer Ressourcenverbrauch, weniger Treibhausgase und eine nachhaltigere Lebensweise.</a:t>
            </a:r>
          </a:p>
          <a:p>
            <a:r>
              <a:rPr lang="de-DE" b="1" dirty="0"/>
              <a:t>Verteilungsgerechtigkeit: </a:t>
            </a:r>
            <a:r>
              <a:rPr lang="de-DE" dirty="0"/>
              <a:t>Weltweit, aber auch innerhalb von Ländern gibt es eine ungerechte Verteilung von Einkommen und Vermögen. Schere zwischen Arm und Reich geht auseinander. </a:t>
            </a:r>
          </a:p>
          <a:p>
            <a:r>
              <a:rPr lang="de-DE" b="1" dirty="0"/>
              <a:t>Arbeit: </a:t>
            </a:r>
            <a:r>
              <a:rPr lang="de-DE" dirty="0"/>
              <a:t>ungleiche Verteilung von Fürsorgearbeit zwischen Männern und Frauen – führt auch zu ungleicher Verteilung von Vermögen und Einkommen. Außerdem starke Veränderung der Arbeitswelt: Mehr Flexibilität, technologischer Wandel und vielfältige Lebensstile fordern Unternehmen und Arbeitnehmer:innen.</a:t>
            </a:r>
          </a:p>
          <a:p>
            <a:r>
              <a:rPr lang="de-DE" b="1" dirty="0"/>
              <a:t>Digitalisierung und KI: </a:t>
            </a:r>
            <a:r>
              <a:rPr lang="de-DE" dirty="0"/>
              <a:t>Großer Einfluss auf die Arbeitswelt – Arbeiten mit KI wird in Zukunft zunehmen. Das birgt Chancen (mehr Effizienz, geringere Arbeitszeit) und Risiken (Jobverlust bei geringer Qualifikation, Weitergabe von Vorurteilen durch KI).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dirty="0">
                <a:sym typeface="Wingdings" panose="05000000000000000000" pitchFamily="2" charset="2"/>
              </a:rPr>
              <a:t>Diese Herausforderungen überschneiden sich und greifen ineinander.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				Welche davon beschäftigen euch am meisten?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9252492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01D907-06EC-B99A-747B-86BD5D09E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Gruppenarbeit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397BC50-A3FC-73C4-B237-66C7124A94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70" y="1627709"/>
            <a:ext cx="9007756" cy="23923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/>
              <a:t>Du hast eine der vorgestellten Herausforderungen gewählt und dich in einer Gruppe zusammengefunden.</a:t>
            </a:r>
          </a:p>
          <a:p>
            <a:pPr marL="457200" indent="-457200">
              <a:buAutoNum type="arabicPeriod"/>
            </a:pPr>
            <a:r>
              <a:rPr lang="de-DE" b="1" dirty="0"/>
              <a:t>Notiert</a:t>
            </a:r>
            <a:r>
              <a:rPr lang="de-DE" dirty="0"/>
              <a:t> in eurem Heft, welche Fragen ihr zu der gewählten Herausforderung habt. Welche Informationen fehlen euch, was möchtet ihr noch besser verstehen?</a:t>
            </a:r>
          </a:p>
          <a:p>
            <a:pPr marL="457200" indent="-457200">
              <a:buAutoNum type="arabicPeriod"/>
            </a:pPr>
            <a:r>
              <a:rPr lang="de-DE" b="1" dirty="0"/>
              <a:t>Seht</a:t>
            </a:r>
            <a:r>
              <a:rPr lang="de-DE" dirty="0"/>
              <a:t> euch das Video zu eurer Herausforderung </a:t>
            </a:r>
            <a:r>
              <a:rPr lang="de-DE" b="1" dirty="0"/>
              <a:t>an</a:t>
            </a:r>
            <a:r>
              <a:rPr lang="de-DE" dirty="0"/>
              <a:t>. Den passenden QR-Code findet ihr unten auf der Folie.</a:t>
            </a:r>
          </a:p>
          <a:p>
            <a:pPr marL="457200" indent="-457200">
              <a:buAutoNum type="arabicPeriod"/>
            </a:pPr>
            <a:r>
              <a:rPr lang="de-DE" b="1" dirty="0"/>
              <a:t>Notiert</a:t>
            </a:r>
            <a:r>
              <a:rPr lang="de-DE" dirty="0"/>
              <a:t>, welche eurer Fragen im Video beantwortet wurden und welche noch offen sind.</a:t>
            </a:r>
          </a:p>
        </p:txBody>
      </p:sp>
      <p:pic>
        <p:nvPicPr>
          <p:cNvPr id="6" name="Grafik 5" descr="Ein Bild, das Clipart, Säugetier, Hase Kaninchen, Cartoon enthält.&#10;&#10;Automatisch generierte Beschreibung">
            <a:extLst>
              <a:ext uri="{FF2B5EF4-FFF2-40B4-BE49-F238E27FC236}">
                <a16:creationId xmlns:a16="http://schemas.microsoft.com/office/drawing/2014/main" id="{AA85C2FB-3925-53CD-2471-2670BF79F9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847" y="3290793"/>
            <a:ext cx="2906153" cy="2905282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B1BBB4A-972B-B97B-5D9A-1280F9DB934A}"/>
              </a:ext>
            </a:extLst>
          </p:cNvPr>
          <p:cNvGrpSpPr/>
          <p:nvPr/>
        </p:nvGrpSpPr>
        <p:grpSpPr>
          <a:xfrm>
            <a:off x="1063070" y="3964100"/>
            <a:ext cx="7680544" cy="2024299"/>
            <a:chOff x="642519" y="4293700"/>
            <a:chExt cx="7905061" cy="2445003"/>
          </a:xfrm>
        </p:grpSpPr>
        <p:pic>
          <p:nvPicPr>
            <p:cNvPr id="7" name="Grafik 6" descr="Ein Bild, das Screenshot, Text, Quadrat, Grafiken enthält.&#10;&#10;Automatisch generierte Beschreibung">
              <a:extLst>
                <a:ext uri="{FF2B5EF4-FFF2-40B4-BE49-F238E27FC236}">
                  <a16:creationId xmlns:a16="http://schemas.microsoft.com/office/drawing/2014/main" id="{33FF85EF-9704-D76B-01DC-3A4CEF9D3F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032" y="4293701"/>
              <a:ext cx="1211036" cy="1739855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6F552CB6-50E2-483E-D8BF-2E7CA379F56E}"/>
                </a:ext>
              </a:extLst>
            </p:cNvPr>
            <p:cNvSpPr txBox="1"/>
            <p:nvPr/>
          </p:nvSpPr>
          <p:spPr>
            <a:xfrm>
              <a:off x="642519" y="6145481"/>
              <a:ext cx="1716061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de-AT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Klimawandel</a:t>
              </a:r>
            </a:p>
          </p:txBody>
        </p:sp>
        <p:pic>
          <p:nvPicPr>
            <p:cNvPr id="12" name="Grafik 11" descr="Ein Bild, das Text, Screenshot, Quadrat, Schrift enthält.&#10;&#10;Automatisch generierte Beschreibung">
              <a:extLst>
                <a:ext uri="{FF2B5EF4-FFF2-40B4-BE49-F238E27FC236}">
                  <a16:creationId xmlns:a16="http://schemas.microsoft.com/office/drawing/2014/main" id="{2830BB36-7487-67CB-E112-C69677030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8032" y="4302408"/>
              <a:ext cx="1211036" cy="1739855"/>
            </a:xfrm>
            <a:prstGeom prst="rect">
              <a:avLst/>
            </a:prstGeom>
          </p:spPr>
        </p:pic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E2C8C649-C87B-CFEC-905B-1D66223A0765}"/>
                </a:ext>
              </a:extLst>
            </p:cNvPr>
            <p:cNvSpPr txBox="1"/>
            <p:nvPr/>
          </p:nvSpPr>
          <p:spPr>
            <a:xfrm>
              <a:off x="2705519" y="6092374"/>
              <a:ext cx="1716061" cy="646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de-AT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Verteilungs-gerechtigkeit</a:t>
              </a:r>
            </a:p>
          </p:txBody>
        </p:sp>
        <p:pic>
          <p:nvPicPr>
            <p:cNvPr id="15" name="Grafik 14" descr="Ein Bild, das Screenshot, Text, Quadrat, Grafiken enthält.&#10;&#10;Automatisch generierte Beschreibung">
              <a:extLst>
                <a:ext uri="{FF2B5EF4-FFF2-40B4-BE49-F238E27FC236}">
                  <a16:creationId xmlns:a16="http://schemas.microsoft.com/office/drawing/2014/main" id="{E2633FAE-B874-F7A3-CA48-332F8F0D66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1032" y="4302408"/>
              <a:ext cx="1211036" cy="1739855"/>
            </a:xfrm>
            <a:prstGeom prst="rect">
              <a:avLst/>
            </a:prstGeom>
          </p:spPr>
        </p:pic>
        <p:pic>
          <p:nvPicPr>
            <p:cNvPr id="17" name="Grafik 16" descr="Ein Bild, das Screenshot, Text, Grafiken, Schrift enthält.&#10;&#10;Automatisch generierte Beschreibung">
              <a:extLst>
                <a:ext uri="{FF2B5EF4-FFF2-40B4-BE49-F238E27FC236}">
                  <a16:creationId xmlns:a16="http://schemas.microsoft.com/office/drawing/2014/main" id="{2123BDA5-8330-AA73-0DBC-C92C37FD9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4032" y="4293700"/>
              <a:ext cx="1211036" cy="1739855"/>
            </a:xfrm>
            <a:prstGeom prst="rect">
              <a:avLst/>
            </a:prstGeom>
          </p:spPr>
        </p:pic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21277543-00C4-79E1-E2CD-EA98B9C18823}"/>
                </a:ext>
              </a:extLst>
            </p:cNvPr>
            <p:cNvSpPr txBox="1"/>
            <p:nvPr/>
          </p:nvSpPr>
          <p:spPr>
            <a:xfrm>
              <a:off x="4768519" y="6092374"/>
              <a:ext cx="1716061" cy="646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de-AT" dirty="0"/>
                <a:t>Entwicklungen am Arbeitsmarkt</a:t>
              </a:r>
              <a:endParaRPr kumimoji="0" lang="de-A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5FA983CD-3686-36AB-4F57-F507EA8FB843}"/>
                </a:ext>
              </a:extLst>
            </p:cNvPr>
            <p:cNvSpPr txBox="1"/>
            <p:nvPr/>
          </p:nvSpPr>
          <p:spPr>
            <a:xfrm>
              <a:off x="6831519" y="6092374"/>
              <a:ext cx="1716061" cy="646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de-AT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rPr>
                <a:t>Künstliche Intelligenz</a:t>
              </a:r>
            </a:p>
          </p:txBody>
        </p:sp>
      </p:grp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2AB1B6D1-DE81-85F6-AC8D-92DF3C8ADF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09774"/>
              </p:ext>
            </p:extLst>
          </p:nvPr>
        </p:nvGraphicFramePr>
        <p:xfrm>
          <a:off x="359085" y="5932462"/>
          <a:ext cx="11049143" cy="1113633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1049143">
                  <a:extLst>
                    <a:ext uri="{9D8B030D-6E8A-4147-A177-3AD203B41FA5}">
                      <a16:colId xmlns:a16="http://schemas.microsoft.com/office/drawing/2014/main" val="437779624"/>
                    </a:ext>
                  </a:extLst>
                </a:gridCol>
              </a:tblGrid>
              <a:tr h="809491">
                <a:tc>
                  <a:txBody>
                    <a:bodyPr/>
                    <a:lstStyle/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de-AT" sz="800" b="0" i="0" dirty="0">
                          <a:effectLst/>
                          <a:latin typeface="Segoe UI" panose="020B0502040204020203" pitchFamily="34" charset="0"/>
                        </a:rPr>
                        <a:t>Klimawandel: https://youtu.be/GhuEiVqSZHk. Aufgerufen am: 07.08.2026. 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de-AT" sz="800" b="0" i="0" dirty="0">
                          <a:effectLst/>
                          <a:latin typeface="Segoe UI" panose="020B0502040204020203" pitchFamily="34" charset="0"/>
                        </a:rPr>
                        <a:t>Verteilungsgerechtigkeit: https://youtu.be/udzJ0kyCuME. Aufgerufen am: 07.08.2026. 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de-AT" sz="800" b="0" i="0" dirty="0">
                          <a:effectLst/>
                          <a:latin typeface="Segoe UI" panose="020B0502040204020203" pitchFamily="34" charset="0"/>
                        </a:rPr>
                        <a:t>Entwicklungen am Arbeitsmarkt: https://youtu.be/382gx-JaS4o. Aufgerufen am: 07.08.2026. </a:t>
                      </a:r>
                    </a:p>
                    <a:p>
                      <a:pPr algn="l" fontAlgn="t">
                        <a:lnSpc>
                          <a:spcPts val="1500"/>
                        </a:lnSpc>
                        <a:buNone/>
                      </a:pPr>
                      <a:r>
                        <a:rPr lang="de-AT" sz="800" b="0" i="0" dirty="0">
                          <a:effectLst/>
                          <a:latin typeface="Segoe UI" panose="020B0502040204020203" pitchFamily="34" charset="0"/>
                        </a:rPr>
                        <a:t>Künstliche Intelligenz: https://youtu.be/Iz6uvvOzwLA. Aufgerufen am: 07.08.2026.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0536135"/>
                  </a:ext>
                </a:extLst>
              </a:tr>
              <a:tr h="260193">
                <a:tc>
                  <a:txBody>
                    <a:bodyPr/>
                    <a:lstStyle/>
                    <a:p>
                      <a:pPr algn="l"/>
                      <a:endParaRPr lang="de-AT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16840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090801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F001CA-A142-0E43-3977-7A47CB643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Wandzeitung erstellen – Teil 1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8C53967-2924-C7D0-0B60-2FDD945D04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69" y="1793174"/>
            <a:ext cx="8014701" cy="4379026"/>
          </a:xfrm>
        </p:spPr>
        <p:txBody>
          <a:bodyPr lIns="0" tIns="0" rIns="0" bIns="0" anchor="t">
            <a:normAutofit/>
          </a:bodyPr>
          <a:lstStyle/>
          <a:p>
            <a:pPr marL="0" indent="0">
              <a:buNone/>
            </a:pPr>
            <a:r>
              <a:rPr lang="de-DE" b="1" dirty="0"/>
              <a:t>Erstellt</a:t>
            </a:r>
            <a:r>
              <a:rPr lang="de-DE" dirty="0"/>
              <a:t> eine Wandzeitung/PPT-Präsentation mit den Informationen, die ihr zu eurer Herausforderung bekommen habt. Folgende Leitfragen helfen euch dabei:</a:t>
            </a:r>
          </a:p>
          <a:p>
            <a:r>
              <a:rPr lang="de-DE" dirty="0"/>
              <a:t>Welche Auslöser / Gründe gibt es für euer Problem / eure Herausforderung? </a:t>
            </a:r>
          </a:p>
          <a:p>
            <a:r>
              <a:rPr lang="de-DE" dirty="0"/>
              <a:t>Welche Schäden sind zu befürchten und wen betreffen sie? </a:t>
            </a:r>
          </a:p>
          <a:p>
            <a:r>
              <a:rPr lang="de-DE" dirty="0"/>
              <a:t>Welche Folgeprobleme entstehen dadurch? </a:t>
            </a:r>
          </a:p>
          <a:p>
            <a:r>
              <a:rPr lang="de-DE" dirty="0"/>
              <a:t>Was müsste man ändern, damit es besser wird? </a:t>
            </a: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dirty="0"/>
              <a:t>Achtung: In eurem Video habt ihr auch bereits erste Informationen zu Lösungsansätzen bekommen – dazu bekommt ihr in der nächsten Stunde mehr Informationen. </a:t>
            </a:r>
            <a:r>
              <a:rPr lang="de-DE" b="1" dirty="0"/>
              <a:t>Lasst</a:t>
            </a:r>
            <a:r>
              <a:rPr lang="de-DE" dirty="0"/>
              <a:t> also genügend Platz auf eurer Wandzeitung für zusätzliche Informationen.</a:t>
            </a:r>
            <a:endParaRPr lang="de-AT" dirty="0"/>
          </a:p>
        </p:txBody>
      </p:sp>
      <p:pic>
        <p:nvPicPr>
          <p:cNvPr id="5" name="Grafik 4" descr="Ein Bild, das Clipart, Hase Kaninchen, Cartoon, Darstellung enthält.&#10;&#10;Automatisch generierte Beschreibung">
            <a:extLst>
              <a:ext uri="{FF2B5EF4-FFF2-40B4-BE49-F238E27FC236}">
                <a16:creationId xmlns:a16="http://schemas.microsoft.com/office/drawing/2014/main" id="{C3BEF962-C2E3-D248-09C3-D24B8A52A9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363" y="2281011"/>
            <a:ext cx="3231068" cy="437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7158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b="0" cap="none"/>
            </a:lvl1pPr>
          </a:lstStyle>
          <a:p>
            <a:r>
              <a:rPr lang="de-DE" dirty="0"/>
              <a:t>Lösungsansätze: Vor- und Nachteile</a:t>
            </a:r>
            <a:endParaRPr dirty="0"/>
          </a:p>
        </p:txBody>
      </p:sp>
      <p:sp>
        <p:nvSpPr>
          <p:cNvPr id="363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729701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158B3C-8656-3217-61E7-2F47C2C4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Schlüsselwörter notieren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B19C0BF-E00D-A113-ABF4-6F3E01D9B9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70" y="1793173"/>
            <a:ext cx="7439665" cy="30427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1. Überlegt</a:t>
            </a:r>
            <a:r>
              <a:rPr lang="de-DE" dirty="0"/>
              <a:t> in euren Gruppen: </a:t>
            </a:r>
          </a:p>
          <a:p>
            <a:r>
              <a:rPr lang="de-DE" dirty="0"/>
              <a:t>Welche Wörter sind bei eurer Herausforderung besonders wichtig? </a:t>
            </a:r>
          </a:p>
          <a:p>
            <a:r>
              <a:rPr lang="de-DE" dirty="0"/>
              <a:t>Welche tauchen besonders oft auf? </a:t>
            </a:r>
          </a:p>
          <a:p>
            <a:r>
              <a:rPr lang="de-DE" dirty="0"/>
              <a:t>Welche müsstet ihr auf jeden Fall verwenden, wenn ihr eure Herausforderung beschreiben müsstet?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2. Notiert</a:t>
            </a:r>
            <a:r>
              <a:rPr lang="de-DE" dirty="0"/>
              <a:t> die wichtigsten Schlüsselwörter in eurem Heft.</a:t>
            </a:r>
            <a:endParaRPr lang="de-AT" dirty="0"/>
          </a:p>
        </p:txBody>
      </p:sp>
      <p:pic>
        <p:nvPicPr>
          <p:cNvPr id="4" name="Grafik 3" descr="Ein Bild, das Clipart, Hase Kaninchen, Cartoon, Darstellung enthält.&#10;&#10;Automatisch generierte Beschreibung">
            <a:extLst>
              <a:ext uri="{FF2B5EF4-FFF2-40B4-BE49-F238E27FC236}">
                <a16:creationId xmlns:a16="http://schemas.microsoft.com/office/drawing/2014/main" id="{37668BC6-3C79-A4BE-2A62-16986018A6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363" y="2281011"/>
            <a:ext cx="3231068" cy="437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5325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A953EA-89BD-F045-F94D-948F12254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Mögliche Schlüsselwörter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3EEC313-80A0-0726-FD87-C1FA25DBB6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70" y="1793174"/>
            <a:ext cx="7317117" cy="4042018"/>
          </a:xfrm>
        </p:spPr>
        <p:txBody>
          <a:bodyPr/>
          <a:lstStyle/>
          <a:p>
            <a:r>
              <a:rPr lang="de-DE" dirty="0"/>
              <a:t>Klimawandel: Ressourcen, Verbrauch, Kipppunkte, Nachhaltigkeit, Wachstum</a:t>
            </a:r>
          </a:p>
          <a:p>
            <a:endParaRPr lang="de-DE" dirty="0"/>
          </a:p>
          <a:p>
            <a:r>
              <a:rPr lang="de-DE" dirty="0"/>
              <a:t>Verteilungsgerechtigkeit: Einkommen, Vermögen, Arm, Reich, unbezahlte Fürsorge-Arbeit</a:t>
            </a:r>
          </a:p>
          <a:p>
            <a:endParaRPr lang="de-DE" dirty="0"/>
          </a:p>
          <a:p>
            <a:r>
              <a:rPr lang="de-DE" dirty="0"/>
              <a:t>Zukunft der Arbeit: Digitalisierung, Flexibilität, unbezahlte Fürsorge-Arbeit, Remote Work</a:t>
            </a:r>
          </a:p>
          <a:p>
            <a:endParaRPr lang="de-DE" dirty="0"/>
          </a:p>
          <a:p>
            <a:r>
              <a:rPr lang="de-DE" dirty="0"/>
              <a:t>Digitalisierung und Künstliche Intelligenz: Jobverlust, neue Jobs, Arbeitszeit, Vorurteile</a:t>
            </a:r>
            <a:endParaRPr lang="de-AT" dirty="0"/>
          </a:p>
        </p:txBody>
      </p:sp>
      <p:pic>
        <p:nvPicPr>
          <p:cNvPr id="5" name="Grafik 4" descr="Alter Schlüssel mit einfarbiger Füllung">
            <a:extLst>
              <a:ext uri="{FF2B5EF4-FFF2-40B4-BE49-F238E27FC236}">
                <a16:creationId xmlns:a16="http://schemas.microsoft.com/office/drawing/2014/main" id="{FF54A6B1-1F1C-9CA8-C00E-F9B61FEE97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440917" y="2238080"/>
            <a:ext cx="2729846" cy="272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80587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Office">
  <a:themeElements>
    <a:clrScheme name="1_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">
  <a:themeElements>
    <a:clrScheme name="1_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5324AF558A4644A44B7A3BBA3F768F" ma:contentTypeVersion="19" ma:contentTypeDescription="Ein neues Dokument erstellen." ma:contentTypeScope="" ma:versionID="b1f9da9653268a9c66370f66508d30b5">
  <xsd:schema xmlns:xsd="http://www.w3.org/2001/XMLSchema" xmlns:xs="http://www.w3.org/2001/XMLSchema" xmlns:p="http://schemas.microsoft.com/office/2006/metadata/properties" xmlns:ns2="f799415d-695a-4815-bd71-e216a568b99c" xmlns:ns3="698a1803-52f3-4d4f-bff9-093c0d5dc281" targetNamespace="http://schemas.microsoft.com/office/2006/metadata/properties" ma:root="true" ma:fieldsID="bab52046698bac61dd4f53ea55bbcdfa" ns2:_="" ns3:_="">
    <xsd:import namespace="f799415d-695a-4815-bd71-e216a568b99c"/>
    <xsd:import namespace="698a1803-52f3-4d4f-bff9-093c0d5dc2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9415d-695a-4815-bd71-e216a568b9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20fdfe7a-b997-4e3a-99a3-6274e57800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8a1803-52f3-4d4f-bff9-093c0d5dc28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0198f83-c038-448f-a28e-b8faf4838776}" ma:internalName="TaxCatchAll" ma:showField="CatchAllData" ma:web="698a1803-52f3-4d4f-bff9-093c0d5dc2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9415d-695a-4815-bd71-e216a568b99c">
      <Terms xmlns="http://schemas.microsoft.com/office/infopath/2007/PartnerControls"/>
    </lcf76f155ced4ddcb4097134ff3c332f>
    <TaxCatchAll xmlns="698a1803-52f3-4d4f-bff9-093c0d5dc281" xsi:nil="true"/>
  </documentManagement>
</p:properties>
</file>

<file path=customXml/itemProps1.xml><?xml version="1.0" encoding="utf-8"?>
<ds:datastoreItem xmlns:ds="http://schemas.openxmlformats.org/officeDocument/2006/customXml" ds:itemID="{046426A2-701B-44E6-B2FB-05F371D00A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99415d-695a-4815-bd71-e216a568b99c"/>
    <ds:schemaRef ds:uri="698a1803-52f3-4d4f-bff9-093c0d5dc2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0B669A1-19CC-4833-B2DA-9B5D87C7A7F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FE5342-7ABD-4F19-8BE6-8A872A8C2DE7}">
  <ds:schemaRefs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dcmitype/"/>
    <ds:schemaRef ds:uri="f799415d-695a-4815-bd71-e216a568b99c"/>
    <ds:schemaRef ds:uri="698a1803-52f3-4d4f-bff9-093c0d5dc281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901</Words>
  <Application>Microsoft Office PowerPoint</Application>
  <PresentationFormat>Breitbild</PresentationFormat>
  <Paragraphs>86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2" baseType="lpstr">
      <vt:lpstr>Arial</vt:lpstr>
      <vt:lpstr>Calibri</vt:lpstr>
      <vt:lpstr>Lexend</vt:lpstr>
      <vt:lpstr>Lexend ExtraBold</vt:lpstr>
      <vt:lpstr>Lexend SemiBold</vt:lpstr>
      <vt:lpstr>Segoe UI</vt:lpstr>
      <vt:lpstr>Wingdings</vt:lpstr>
      <vt:lpstr>1_Office</vt:lpstr>
      <vt:lpstr>Los  Geht’s!</vt:lpstr>
      <vt:lpstr>Herausforderungen der Gegenwart und Zukunft</vt:lpstr>
      <vt:lpstr>Schätzfragen</vt:lpstr>
      <vt:lpstr>Herausforderungen der Gegenwart und Zukunft</vt:lpstr>
      <vt:lpstr>Gruppenarbeit</vt:lpstr>
      <vt:lpstr>Wandzeitung erstellen – Teil 1</vt:lpstr>
      <vt:lpstr>Lösungsansätze: Vor- und Nachteile</vt:lpstr>
      <vt:lpstr>Schlüsselwörter notieren</vt:lpstr>
      <vt:lpstr>Mögliche Schlüsselwörter</vt:lpstr>
      <vt:lpstr>Ideen-Expedition I</vt:lpstr>
      <vt:lpstr>Ideen-Expedition II</vt:lpstr>
      <vt:lpstr>Anhang</vt:lpstr>
      <vt:lpstr>Bilder</vt:lpstr>
      <vt:lpstr>Impressum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 Geht’s!</dc:title>
  <dc:creator>Silvana Lobin</dc:creator>
  <cp:lastModifiedBy>Lisa Györkös</cp:lastModifiedBy>
  <cp:revision>19</cp:revision>
  <dcterms:modified xsi:type="dcterms:W3CDTF">2026-08-25T08:01:24Z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0x010100595324AF558A4644A44B7A3BBA3F768F</vt:lpwstr>
  </property>
  <property fmtid="{D5CDD505-2E9C-101B-9397-08002B2CF9AE}" pid="3" name="MediaServiceImageTags">
    <vt:lpwstr/>
  </property>
</Properties>
</file>