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9"/>
  </p:notesMasterIdLst>
  <p:sldIdLst>
    <p:sldId id="302" r:id="rId2"/>
    <p:sldId id="899" r:id="rId3"/>
    <p:sldId id="884" r:id="rId4"/>
    <p:sldId id="886" r:id="rId5"/>
    <p:sldId id="887" r:id="rId6"/>
    <p:sldId id="888" r:id="rId7"/>
    <p:sldId id="882" r:id="rId8"/>
    <p:sldId id="258" r:id="rId9"/>
    <p:sldId id="895" r:id="rId10"/>
    <p:sldId id="892" r:id="rId11"/>
    <p:sldId id="889" r:id="rId12"/>
    <p:sldId id="890" r:id="rId13"/>
    <p:sldId id="891" r:id="rId14"/>
    <p:sldId id="893" r:id="rId15"/>
    <p:sldId id="894" r:id="rId16"/>
    <p:sldId id="881" r:id="rId17"/>
    <p:sldId id="898" r:id="rId18"/>
    <p:sldId id="896" r:id="rId19"/>
    <p:sldId id="926" r:id="rId20"/>
    <p:sldId id="919" r:id="rId21"/>
    <p:sldId id="923" r:id="rId22"/>
    <p:sldId id="920" r:id="rId23"/>
    <p:sldId id="925" r:id="rId24"/>
    <p:sldId id="918" r:id="rId25"/>
    <p:sldId id="921" r:id="rId26"/>
    <p:sldId id="922" r:id="rId27"/>
    <p:sldId id="89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96B6"/>
    <a:srgbClr val="E9F9FD"/>
    <a:srgbClr val="F7F1ED"/>
    <a:srgbClr val="EAD8CC"/>
    <a:srgbClr val="EFF1EB"/>
    <a:srgbClr val="EDEFE9"/>
    <a:srgbClr val="D9DED0"/>
    <a:srgbClr val="ADB89A"/>
    <a:srgbClr val="CBD2C0"/>
    <a:srgbClr val="F1F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A121C5-DF20-42FE-ADD8-14E261026419}" v="3" dt="2024-07-08T09:06:21.4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0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8/07/2024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96070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331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7229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76355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9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300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B7520-6218-4ADC-9E0C-DC35ED680E06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8631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176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3173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8197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1959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50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06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7520-6218-4ADC-9E0C-DC35ED680E06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893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86DB4-0146-BA32-3C81-CDB6ADA9F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BEE132-D228-1F40-F945-92639918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06F0E2-28DC-65DB-7031-A193A7A0B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EDD10-9B23-4350-97BC-2C1CFC0D54F1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969DB-A210-3A73-0122-1A770E75C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2B2BE5-2AEB-18E8-F087-0D5DB9EF2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631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4134C2F-843F-23F2-08C1-039F13C30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46345AD-93B7-8C08-BE3B-A1F20C3FD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6DAA41-1689-7BA6-EF63-0E2175A70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01F8-98D9-4D95-8348-CD17CB4A3F68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94FEF3-53C3-5730-AFDF-DEBCBF59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F285EF-1D57-311D-8577-6A9F133B9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3753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rgbClr val="1096B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B483B5-19CD-7CF0-9C19-E3D408D2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C201-6C60-4773-9E8B-B829119F319A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2D298C-0C2A-61AA-F6B4-9DAB6217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3FFE4-FEFC-3AFF-B232-62D883E0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‹Nr.›</a:t>
            </a:fld>
            <a:endParaRPr lang="de-AT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E52D445-B16A-DC23-1E19-5E8840CF7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" y="50705"/>
            <a:ext cx="12192000" cy="630544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109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9C815-B4AA-44AC-D907-ABBDCC44A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74AF07-8386-1579-5C88-E48076DCB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859A44-2F25-E5DE-75BF-8B83340C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FBB4-2693-4AEC-8D3A-B96C8CEF2613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B55C9F-4A01-92CC-ACA3-8F09A88D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E4F155-3138-5774-87EF-18846B50C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8266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35FB1-8054-049B-4A4B-F3A97A13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9F1288-06B3-FCEC-DECD-430E29622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993D54-8D56-C8D3-BED2-C737DFFC4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6F9C42F-658D-1E47-D056-C49F693C1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A2DF-D5AA-403F-88F0-92CBBEE81278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1C0140-32AE-F47B-9A46-05260C92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ABDA0A-DF7D-D0A1-2A9D-32DB6F8F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3988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41E12-E963-7B45-FE6B-5384FBF84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B6FB0A-DDE3-4649-1764-48A0C065F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9A23F1-5D17-F4E5-36F2-EAA49679F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08DF235-FAE9-6FCB-C2D0-698E76090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8B32B09-5D1B-011A-A223-6659FC9AA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AA65B16-A26E-CAD0-FF72-05B157D4A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1250-63A7-4381-833C-4FBE381FC9FB}" type="datetime1">
              <a:rPr lang="de-AT" smtClean="0"/>
              <a:t>08.07.2024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3C70F9C-38A9-2459-CBF3-120EB374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327E51-B105-183D-C9AF-A431D419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999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E04AD-9C81-F30B-17F9-0DF668C0A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D61C28-73F4-4E15-FD2D-19C6760B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09A9-2E27-4799-B323-A66541FEF0C0}" type="datetime1">
              <a:rPr lang="de-AT" smtClean="0"/>
              <a:t>08.07.2024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AD59C0-2464-A704-CB57-A5FEFCBDE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387A09-A537-8DA8-6B60-6694687D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92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08.07.2024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A0621-764F-1889-A6F4-7D04F7331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3B9605-035F-56BC-2A55-89BFBD8EF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67CC33-AD4A-9E80-BC98-5B8ABF45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16A415-0A15-1A1F-B96E-389707D9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289-1E52-431D-BAF2-45A2C1CF2F63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1294D9-0629-385E-285C-3550C9BC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398957-8C79-CDCF-0BCE-0818B90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9547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B1DEE8-1121-5CB2-3A1A-18529DE2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02AEAFB-3281-60F1-BCC8-C314C5B4EB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EF4F349-8F68-20E1-1E15-FC0998733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B140D7-7BC1-AEF8-976B-C806D005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0B00-6C18-4671-9DC0-E76C9C59F4EF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80B8D4-96F7-5982-5619-EDBF54C9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0A3988-3A38-4E5D-492A-0403484F5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368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2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21" Type="http://schemas.openxmlformats.org/officeDocument/2006/relationships/image" Target="../media/image24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sv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hyperlink" Target="https://meins.eurologisch.at/#/dashboard" TargetMode="External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/>
              <a:t>Lernstrecke: Umgang mit Geld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/>
              <a:t>Haushaltsplan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B5EBA7-E099-FF43-7A80-EB568BC49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6281"/>
            <a:ext cx="12191999" cy="835360"/>
          </a:xfrm>
          <a:noFill/>
        </p:spPr>
        <p:txBody>
          <a:bodyPr>
            <a:normAutofit/>
          </a:bodyPr>
          <a:lstStyle/>
          <a:p>
            <a:pPr algn="ctr"/>
            <a:r>
              <a:rPr lang="de-AT" sz="3200" b="1"/>
              <a:t>Bei der Miete in Höhe von 505 € handelt es sich um …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26C207-1C00-906B-12FF-7285AC2D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10</a:t>
            </a:fld>
            <a:endParaRPr lang="de-AT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26DBB1F-8AE9-93E9-E00F-1057EE0E67B5}"/>
              </a:ext>
            </a:extLst>
          </p:cNvPr>
          <p:cNvGrpSpPr/>
          <p:nvPr/>
        </p:nvGrpSpPr>
        <p:grpSpPr>
          <a:xfrm>
            <a:off x="4228641" y="1648047"/>
            <a:ext cx="3734718" cy="4621896"/>
            <a:chOff x="4228641" y="1410160"/>
            <a:chExt cx="3734718" cy="5210978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B35956A5-E994-28F4-BC31-DE7F8EF66A4E}"/>
                </a:ext>
              </a:extLst>
            </p:cNvPr>
            <p:cNvSpPr/>
            <p:nvPr/>
          </p:nvSpPr>
          <p:spPr>
            <a:xfrm>
              <a:off x="4228641" y="1410160"/>
              <a:ext cx="3734718" cy="5210978"/>
            </a:xfrm>
            <a:prstGeom prst="roundRect">
              <a:avLst/>
            </a:prstGeom>
            <a:solidFill>
              <a:srgbClr val="E2AF0A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1556DFE1-A138-92C8-C41D-5A6931ECB12C}"/>
                </a:ext>
              </a:extLst>
            </p:cNvPr>
            <p:cNvSpPr/>
            <p:nvPr/>
          </p:nvSpPr>
          <p:spPr>
            <a:xfrm>
              <a:off x="4494000" y="3429001"/>
              <a:ext cx="3204000" cy="2844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variable Kosten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73DCA29-ADFF-267B-FE45-FCABE051F0A2}"/>
                </a:ext>
              </a:extLst>
            </p:cNvPr>
            <p:cNvSpPr/>
            <p:nvPr/>
          </p:nvSpPr>
          <p:spPr>
            <a:xfrm>
              <a:off x="4429325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E2AF0A">
                    <a:shade val="30000"/>
                    <a:satMod val="115000"/>
                  </a:srgbClr>
                </a:gs>
                <a:gs pos="50000">
                  <a:srgbClr val="E2AF0A">
                    <a:shade val="67500"/>
                    <a:satMod val="115000"/>
                  </a:srgbClr>
                </a:gs>
                <a:gs pos="100000">
                  <a:srgbClr val="E2AF0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2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3BB11A1-6769-EAF7-1273-1F8BD09271FC}"/>
              </a:ext>
            </a:extLst>
          </p:cNvPr>
          <p:cNvGrpSpPr/>
          <p:nvPr/>
        </p:nvGrpSpPr>
        <p:grpSpPr>
          <a:xfrm>
            <a:off x="308473" y="1648047"/>
            <a:ext cx="3734718" cy="4621896"/>
            <a:chOff x="308473" y="1410160"/>
            <a:chExt cx="3734718" cy="5210978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89D9B083-79DD-19F6-1494-64779CBBC498}"/>
                </a:ext>
              </a:extLst>
            </p:cNvPr>
            <p:cNvSpPr/>
            <p:nvPr/>
          </p:nvSpPr>
          <p:spPr>
            <a:xfrm>
              <a:off x="308473" y="1410160"/>
              <a:ext cx="3734718" cy="5210978"/>
            </a:xfrm>
            <a:prstGeom prst="roundRect">
              <a:avLst/>
            </a:prstGeom>
            <a:solidFill>
              <a:srgbClr val="B41E2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9542805D-0B9A-5743-D9A1-9F150288F404}"/>
                </a:ext>
              </a:extLst>
            </p:cNvPr>
            <p:cNvSpPr/>
            <p:nvPr/>
          </p:nvSpPr>
          <p:spPr>
            <a:xfrm>
              <a:off x="521539" y="3429001"/>
              <a:ext cx="3204000" cy="2844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fixe Kosten 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51EC00B-1569-7D51-2BCD-1CD4501736A2}"/>
                </a:ext>
              </a:extLst>
            </p:cNvPr>
            <p:cNvSpPr/>
            <p:nvPr/>
          </p:nvSpPr>
          <p:spPr>
            <a:xfrm>
              <a:off x="462923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B41E28">
                    <a:shade val="30000"/>
                    <a:satMod val="115000"/>
                  </a:srgbClr>
                </a:gs>
                <a:gs pos="50000">
                  <a:srgbClr val="B41E28">
                    <a:shade val="67500"/>
                    <a:satMod val="115000"/>
                  </a:srgbClr>
                </a:gs>
                <a:gs pos="100000">
                  <a:srgbClr val="B41E28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1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428BCAC-1893-70A7-3C4F-230AE97A83E5}"/>
              </a:ext>
            </a:extLst>
          </p:cNvPr>
          <p:cNvGrpSpPr/>
          <p:nvPr/>
        </p:nvGrpSpPr>
        <p:grpSpPr>
          <a:xfrm>
            <a:off x="8148809" y="1648047"/>
            <a:ext cx="3734718" cy="4621896"/>
            <a:chOff x="8148809" y="1410160"/>
            <a:chExt cx="3734718" cy="5210978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8ECFD7E9-DA0A-AC2D-E6A8-9CAA0E15F1AF}"/>
                </a:ext>
              </a:extLst>
            </p:cNvPr>
            <p:cNvSpPr/>
            <p:nvPr/>
          </p:nvSpPr>
          <p:spPr>
            <a:xfrm>
              <a:off x="8148809" y="1410160"/>
              <a:ext cx="3734718" cy="5210978"/>
            </a:xfrm>
            <a:prstGeom prst="roundRect">
              <a:avLst/>
            </a:prstGeom>
            <a:solidFill>
              <a:srgbClr val="4A76B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19BE8375-D8F1-E795-E250-4091878615A3}"/>
                </a:ext>
              </a:extLst>
            </p:cNvPr>
            <p:cNvSpPr/>
            <p:nvPr/>
          </p:nvSpPr>
          <p:spPr>
            <a:xfrm>
              <a:off x="8414168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Mischkosten</a:t>
              </a: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DD7EDBFC-03A1-0A8A-4997-8D5BD8514FCF}"/>
                </a:ext>
              </a:extLst>
            </p:cNvPr>
            <p:cNvSpPr/>
            <p:nvPr/>
          </p:nvSpPr>
          <p:spPr>
            <a:xfrm>
              <a:off x="8326376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4A76B3">
                    <a:shade val="30000"/>
                    <a:satMod val="115000"/>
                  </a:srgbClr>
                </a:gs>
                <a:gs pos="50000">
                  <a:srgbClr val="4A76B3">
                    <a:shade val="67500"/>
                    <a:satMod val="115000"/>
                  </a:srgbClr>
                </a:gs>
                <a:gs pos="100000">
                  <a:srgbClr val="4A76B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3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pic>
        <p:nvPicPr>
          <p:cNvPr id="13" name="Grafik 12" descr="Daumen hoch-Zeichen mit einfarbiger Füllung">
            <a:extLst>
              <a:ext uri="{FF2B5EF4-FFF2-40B4-BE49-F238E27FC236}">
                <a16:creationId xmlns:a16="http://schemas.microsoft.com/office/drawing/2014/main" id="{21797215-EB5C-8641-BF83-396560BA6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18632" y="21966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83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B5EBA7-E099-FF43-7A80-EB568BC49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6281"/>
            <a:ext cx="12191999" cy="83536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de-AT" sz="3200" b="1"/>
              <a:t>Wie hoch sind die Fixkosten, die im Bankauszug vom September ersichtlich sind?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26C207-1C00-906B-12FF-7285AC2D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11</a:t>
            </a:fld>
            <a:endParaRPr lang="de-AT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26DBB1F-8AE9-93E9-E00F-1057EE0E67B5}"/>
              </a:ext>
            </a:extLst>
          </p:cNvPr>
          <p:cNvGrpSpPr/>
          <p:nvPr/>
        </p:nvGrpSpPr>
        <p:grpSpPr>
          <a:xfrm>
            <a:off x="4228641" y="1648047"/>
            <a:ext cx="3734718" cy="4621896"/>
            <a:chOff x="4228641" y="1410160"/>
            <a:chExt cx="3734718" cy="5210978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B35956A5-E994-28F4-BC31-DE7F8EF66A4E}"/>
                </a:ext>
              </a:extLst>
            </p:cNvPr>
            <p:cNvSpPr/>
            <p:nvPr/>
          </p:nvSpPr>
          <p:spPr>
            <a:xfrm>
              <a:off x="4228641" y="1410160"/>
              <a:ext cx="3734718" cy="5210978"/>
            </a:xfrm>
            <a:prstGeom prst="roundRect">
              <a:avLst/>
            </a:prstGeom>
            <a:solidFill>
              <a:srgbClr val="E2AF0A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1556DFE1-A138-92C8-C41D-5A6931ECB12C}"/>
                </a:ext>
              </a:extLst>
            </p:cNvPr>
            <p:cNvSpPr/>
            <p:nvPr/>
          </p:nvSpPr>
          <p:spPr>
            <a:xfrm>
              <a:off x="4494000" y="3429001"/>
              <a:ext cx="3204000" cy="2844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410,00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73DCA29-ADFF-267B-FE45-FCABE051F0A2}"/>
                </a:ext>
              </a:extLst>
            </p:cNvPr>
            <p:cNvSpPr/>
            <p:nvPr/>
          </p:nvSpPr>
          <p:spPr>
            <a:xfrm>
              <a:off x="4429325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E2AF0A">
                    <a:shade val="30000"/>
                    <a:satMod val="115000"/>
                  </a:srgbClr>
                </a:gs>
                <a:gs pos="50000">
                  <a:srgbClr val="E2AF0A">
                    <a:shade val="67500"/>
                    <a:satMod val="115000"/>
                  </a:srgbClr>
                </a:gs>
                <a:gs pos="100000">
                  <a:srgbClr val="E2AF0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2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3BB11A1-6769-EAF7-1273-1F8BD09271FC}"/>
              </a:ext>
            </a:extLst>
          </p:cNvPr>
          <p:cNvGrpSpPr/>
          <p:nvPr/>
        </p:nvGrpSpPr>
        <p:grpSpPr>
          <a:xfrm>
            <a:off x="308473" y="1648047"/>
            <a:ext cx="3734718" cy="4621896"/>
            <a:chOff x="308473" y="1410160"/>
            <a:chExt cx="3734718" cy="5210978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89D9B083-79DD-19F6-1494-64779CBBC498}"/>
                </a:ext>
              </a:extLst>
            </p:cNvPr>
            <p:cNvSpPr/>
            <p:nvPr/>
          </p:nvSpPr>
          <p:spPr>
            <a:xfrm>
              <a:off x="308473" y="1410160"/>
              <a:ext cx="3734718" cy="5210978"/>
            </a:xfrm>
            <a:prstGeom prst="roundRect">
              <a:avLst/>
            </a:prstGeom>
            <a:solidFill>
              <a:srgbClr val="B41E2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9542805D-0B9A-5743-D9A1-9F150288F404}"/>
                </a:ext>
              </a:extLst>
            </p:cNvPr>
            <p:cNvSpPr/>
            <p:nvPr/>
          </p:nvSpPr>
          <p:spPr>
            <a:xfrm>
              <a:off x="521539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420,00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51EC00B-1569-7D51-2BCD-1CD4501736A2}"/>
                </a:ext>
              </a:extLst>
            </p:cNvPr>
            <p:cNvSpPr/>
            <p:nvPr/>
          </p:nvSpPr>
          <p:spPr>
            <a:xfrm>
              <a:off x="462923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B41E28">
                    <a:shade val="30000"/>
                    <a:satMod val="115000"/>
                  </a:srgbClr>
                </a:gs>
                <a:gs pos="50000">
                  <a:srgbClr val="B41E28">
                    <a:shade val="67500"/>
                    <a:satMod val="115000"/>
                  </a:srgbClr>
                </a:gs>
                <a:gs pos="100000">
                  <a:srgbClr val="B41E28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1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428BCAC-1893-70A7-3C4F-230AE97A83E5}"/>
              </a:ext>
            </a:extLst>
          </p:cNvPr>
          <p:cNvGrpSpPr/>
          <p:nvPr/>
        </p:nvGrpSpPr>
        <p:grpSpPr>
          <a:xfrm>
            <a:off x="8148809" y="1648047"/>
            <a:ext cx="3734718" cy="4621896"/>
            <a:chOff x="8148809" y="1410160"/>
            <a:chExt cx="3734718" cy="5210978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8ECFD7E9-DA0A-AC2D-E6A8-9CAA0E15F1AF}"/>
                </a:ext>
              </a:extLst>
            </p:cNvPr>
            <p:cNvSpPr/>
            <p:nvPr/>
          </p:nvSpPr>
          <p:spPr>
            <a:xfrm>
              <a:off x="8148809" y="1410160"/>
              <a:ext cx="3734718" cy="5210978"/>
            </a:xfrm>
            <a:prstGeom prst="roundRect">
              <a:avLst/>
            </a:prstGeom>
            <a:solidFill>
              <a:srgbClr val="4A76B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19BE8375-D8F1-E795-E250-4091878615A3}"/>
                </a:ext>
              </a:extLst>
            </p:cNvPr>
            <p:cNvSpPr/>
            <p:nvPr/>
          </p:nvSpPr>
          <p:spPr>
            <a:xfrm>
              <a:off x="8414168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480,00</a:t>
              </a: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DD7EDBFC-03A1-0A8A-4997-8D5BD8514FCF}"/>
                </a:ext>
              </a:extLst>
            </p:cNvPr>
            <p:cNvSpPr/>
            <p:nvPr/>
          </p:nvSpPr>
          <p:spPr>
            <a:xfrm>
              <a:off x="8326376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4A76B3">
                    <a:shade val="30000"/>
                    <a:satMod val="115000"/>
                  </a:srgbClr>
                </a:gs>
                <a:gs pos="50000">
                  <a:srgbClr val="4A76B3">
                    <a:shade val="67500"/>
                    <a:satMod val="115000"/>
                  </a:srgbClr>
                </a:gs>
                <a:gs pos="100000">
                  <a:srgbClr val="4A76B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3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pic>
        <p:nvPicPr>
          <p:cNvPr id="23" name="Grafik 22" descr="Daumen hoch-Zeichen mit einfarbiger Füllung">
            <a:extLst>
              <a:ext uri="{FF2B5EF4-FFF2-40B4-BE49-F238E27FC236}">
                <a16:creationId xmlns:a16="http://schemas.microsoft.com/office/drawing/2014/main" id="{5F1B791C-7925-C2B2-F1D2-0A5413B0C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799" y="215455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08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26C207-1C00-906B-12FF-7285AC2D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12</a:t>
            </a:fld>
            <a:endParaRPr lang="de-AT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26DBB1F-8AE9-93E9-E00F-1057EE0E67B5}"/>
              </a:ext>
            </a:extLst>
          </p:cNvPr>
          <p:cNvGrpSpPr/>
          <p:nvPr/>
        </p:nvGrpSpPr>
        <p:grpSpPr>
          <a:xfrm>
            <a:off x="4228641" y="1648047"/>
            <a:ext cx="3734718" cy="4621896"/>
            <a:chOff x="4228641" y="1410160"/>
            <a:chExt cx="3734718" cy="5210978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B35956A5-E994-28F4-BC31-DE7F8EF66A4E}"/>
                </a:ext>
              </a:extLst>
            </p:cNvPr>
            <p:cNvSpPr/>
            <p:nvPr/>
          </p:nvSpPr>
          <p:spPr>
            <a:xfrm>
              <a:off x="4228641" y="1410160"/>
              <a:ext cx="3734718" cy="5210978"/>
            </a:xfrm>
            <a:prstGeom prst="roundRect">
              <a:avLst/>
            </a:prstGeom>
            <a:solidFill>
              <a:srgbClr val="E2AF0A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1556DFE1-A138-92C8-C41D-5A6931ECB12C}"/>
                </a:ext>
              </a:extLst>
            </p:cNvPr>
            <p:cNvSpPr/>
            <p:nvPr/>
          </p:nvSpPr>
          <p:spPr>
            <a:xfrm>
              <a:off x="4494000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fixe Kosten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73DCA29-ADFF-267B-FE45-FCABE051F0A2}"/>
                </a:ext>
              </a:extLst>
            </p:cNvPr>
            <p:cNvSpPr/>
            <p:nvPr/>
          </p:nvSpPr>
          <p:spPr>
            <a:xfrm>
              <a:off x="4429325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E2AF0A">
                    <a:shade val="30000"/>
                    <a:satMod val="115000"/>
                  </a:srgbClr>
                </a:gs>
                <a:gs pos="50000">
                  <a:srgbClr val="E2AF0A">
                    <a:shade val="67500"/>
                    <a:satMod val="115000"/>
                  </a:srgbClr>
                </a:gs>
                <a:gs pos="100000">
                  <a:srgbClr val="E2AF0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2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3BB11A1-6769-EAF7-1273-1F8BD09271FC}"/>
              </a:ext>
            </a:extLst>
          </p:cNvPr>
          <p:cNvGrpSpPr/>
          <p:nvPr/>
        </p:nvGrpSpPr>
        <p:grpSpPr>
          <a:xfrm>
            <a:off x="308473" y="1648047"/>
            <a:ext cx="3734718" cy="4621896"/>
            <a:chOff x="308473" y="1410160"/>
            <a:chExt cx="3734718" cy="5210978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89D9B083-79DD-19F6-1494-64779CBBC498}"/>
                </a:ext>
              </a:extLst>
            </p:cNvPr>
            <p:cNvSpPr/>
            <p:nvPr/>
          </p:nvSpPr>
          <p:spPr>
            <a:xfrm>
              <a:off x="308473" y="1410160"/>
              <a:ext cx="3734718" cy="5210978"/>
            </a:xfrm>
            <a:prstGeom prst="roundRect">
              <a:avLst/>
            </a:prstGeom>
            <a:solidFill>
              <a:srgbClr val="B41E2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9542805D-0B9A-5743-D9A1-9F150288F404}"/>
                </a:ext>
              </a:extLst>
            </p:cNvPr>
            <p:cNvSpPr/>
            <p:nvPr/>
          </p:nvSpPr>
          <p:spPr>
            <a:xfrm>
              <a:off x="521539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variable Kosten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51EC00B-1569-7D51-2BCD-1CD4501736A2}"/>
                </a:ext>
              </a:extLst>
            </p:cNvPr>
            <p:cNvSpPr/>
            <p:nvPr/>
          </p:nvSpPr>
          <p:spPr>
            <a:xfrm>
              <a:off x="462923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B41E28">
                    <a:shade val="30000"/>
                    <a:satMod val="115000"/>
                  </a:srgbClr>
                </a:gs>
                <a:gs pos="50000">
                  <a:srgbClr val="B41E28">
                    <a:shade val="67500"/>
                    <a:satMod val="115000"/>
                  </a:srgbClr>
                </a:gs>
                <a:gs pos="100000">
                  <a:srgbClr val="B41E28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1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428BCAC-1893-70A7-3C4F-230AE97A83E5}"/>
              </a:ext>
            </a:extLst>
          </p:cNvPr>
          <p:cNvGrpSpPr/>
          <p:nvPr/>
        </p:nvGrpSpPr>
        <p:grpSpPr>
          <a:xfrm>
            <a:off x="8148809" y="1648047"/>
            <a:ext cx="3734718" cy="4621896"/>
            <a:chOff x="8148809" y="1410160"/>
            <a:chExt cx="3734718" cy="5210978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8ECFD7E9-DA0A-AC2D-E6A8-9CAA0E15F1AF}"/>
                </a:ext>
              </a:extLst>
            </p:cNvPr>
            <p:cNvSpPr/>
            <p:nvPr/>
          </p:nvSpPr>
          <p:spPr>
            <a:xfrm>
              <a:off x="8148809" y="1410160"/>
              <a:ext cx="3734718" cy="5210978"/>
            </a:xfrm>
            <a:prstGeom prst="roundRect">
              <a:avLst/>
            </a:prstGeom>
            <a:solidFill>
              <a:srgbClr val="4A76B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19BE8375-D8F1-E795-E250-4091878615A3}"/>
                </a:ext>
              </a:extLst>
            </p:cNvPr>
            <p:cNvSpPr/>
            <p:nvPr/>
          </p:nvSpPr>
          <p:spPr>
            <a:xfrm>
              <a:off x="8414168" y="3429001"/>
              <a:ext cx="3204000" cy="2844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Mischkosten</a:t>
              </a: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DD7EDBFC-03A1-0A8A-4997-8D5BD8514FCF}"/>
                </a:ext>
              </a:extLst>
            </p:cNvPr>
            <p:cNvSpPr/>
            <p:nvPr/>
          </p:nvSpPr>
          <p:spPr>
            <a:xfrm>
              <a:off x="8326376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4A76B3">
                    <a:shade val="30000"/>
                    <a:satMod val="115000"/>
                  </a:srgbClr>
                </a:gs>
                <a:gs pos="50000">
                  <a:srgbClr val="4A76B3">
                    <a:shade val="67500"/>
                    <a:satMod val="115000"/>
                  </a:srgbClr>
                </a:gs>
                <a:gs pos="100000">
                  <a:srgbClr val="4A76B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3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sp>
        <p:nvSpPr>
          <p:cNvPr id="14" name="Titel 1">
            <a:extLst>
              <a:ext uri="{FF2B5EF4-FFF2-40B4-BE49-F238E27FC236}">
                <a16:creationId xmlns:a16="http://schemas.microsoft.com/office/drawing/2014/main" id="{33E16553-8639-7D16-B02F-FCE81BC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6281"/>
            <a:ext cx="12191999" cy="835360"/>
          </a:xfrm>
          <a:noFill/>
        </p:spPr>
        <p:txBody>
          <a:bodyPr>
            <a:normAutofit/>
          </a:bodyPr>
          <a:lstStyle/>
          <a:p>
            <a:pPr algn="ctr"/>
            <a:r>
              <a:rPr lang="de-AT" sz="3200" b="1"/>
              <a:t>Bei der Telefonrechnung handelt es sich um …</a:t>
            </a:r>
          </a:p>
        </p:txBody>
      </p:sp>
      <p:pic>
        <p:nvPicPr>
          <p:cNvPr id="15" name="Grafik 14" descr="Daumen hoch-Zeichen mit einfarbiger Füllung">
            <a:extLst>
              <a:ext uri="{FF2B5EF4-FFF2-40B4-BE49-F238E27FC236}">
                <a16:creationId xmlns:a16="http://schemas.microsoft.com/office/drawing/2014/main" id="{4CAA0BA2-B95C-3978-9F52-929960AE3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9943" y="215455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07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26C207-1C00-906B-12FF-7285AC2D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13</a:t>
            </a:fld>
            <a:endParaRPr lang="de-AT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26DBB1F-8AE9-93E9-E00F-1057EE0E67B5}"/>
              </a:ext>
            </a:extLst>
          </p:cNvPr>
          <p:cNvGrpSpPr/>
          <p:nvPr/>
        </p:nvGrpSpPr>
        <p:grpSpPr>
          <a:xfrm>
            <a:off x="4228641" y="1648047"/>
            <a:ext cx="3734718" cy="4621896"/>
            <a:chOff x="4228641" y="1410160"/>
            <a:chExt cx="3734718" cy="5210978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B35956A5-E994-28F4-BC31-DE7F8EF66A4E}"/>
                </a:ext>
              </a:extLst>
            </p:cNvPr>
            <p:cNvSpPr/>
            <p:nvPr/>
          </p:nvSpPr>
          <p:spPr>
            <a:xfrm>
              <a:off x="4228641" y="1410160"/>
              <a:ext cx="3734718" cy="5210978"/>
            </a:xfrm>
            <a:prstGeom prst="roundRect">
              <a:avLst/>
            </a:prstGeom>
            <a:solidFill>
              <a:srgbClr val="E2AF0A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1556DFE1-A138-92C8-C41D-5A6931ECB12C}"/>
                </a:ext>
              </a:extLst>
            </p:cNvPr>
            <p:cNvSpPr/>
            <p:nvPr/>
          </p:nvSpPr>
          <p:spPr>
            <a:xfrm>
              <a:off x="4494000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744,00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73DCA29-ADFF-267B-FE45-FCABE051F0A2}"/>
                </a:ext>
              </a:extLst>
            </p:cNvPr>
            <p:cNvSpPr/>
            <p:nvPr/>
          </p:nvSpPr>
          <p:spPr>
            <a:xfrm>
              <a:off x="4429325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E2AF0A">
                    <a:shade val="30000"/>
                    <a:satMod val="115000"/>
                  </a:srgbClr>
                </a:gs>
                <a:gs pos="50000">
                  <a:srgbClr val="E2AF0A">
                    <a:shade val="67500"/>
                    <a:satMod val="115000"/>
                  </a:srgbClr>
                </a:gs>
                <a:gs pos="100000">
                  <a:srgbClr val="E2AF0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2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3BB11A1-6769-EAF7-1273-1F8BD09271FC}"/>
              </a:ext>
            </a:extLst>
          </p:cNvPr>
          <p:cNvGrpSpPr/>
          <p:nvPr/>
        </p:nvGrpSpPr>
        <p:grpSpPr>
          <a:xfrm>
            <a:off x="308473" y="1648047"/>
            <a:ext cx="3734718" cy="4621896"/>
            <a:chOff x="308473" y="1410160"/>
            <a:chExt cx="3734718" cy="5210978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89D9B083-79DD-19F6-1494-64779CBBC498}"/>
                </a:ext>
              </a:extLst>
            </p:cNvPr>
            <p:cNvSpPr/>
            <p:nvPr/>
          </p:nvSpPr>
          <p:spPr>
            <a:xfrm>
              <a:off x="308473" y="1410160"/>
              <a:ext cx="3734718" cy="5210978"/>
            </a:xfrm>
            <a:prstGeom prst="roundRect">
              <a:avLst/>
            </a:prstGeom>
            <a:solidFill>
              <a:srgbClr val="B41E2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9542805D-0B9A-5743-D9A1-9F150288F404}"/>
                </a:ext>
              </a:extLst>
            </p:cNvPr>
            <p:cNvSpPr/>
            <p:nvPr/>
          </p:nvSpPr>
          <p:spPr>
            <a:xfrm>
              <a:off x="521539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890,00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51EC00B-1569-7D51-2BCD-1CD4501736A2}"/>
                </a:ext>
              </a:extLst>
            </p:cNvPr>
            <p:cNvSpPr/>
            <p:nvPr/>
          </p:nvSpPr>
          <p:spPr>
            <a:xfrm>
              <a:off x="462923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B41E28">
                    <a:shade val="30000"/>
                    <a:satMod val="115000"/>
                  </a:srgbClr>
                </a:gs>
                <a:gs pos="50000">
                  <a:srgbClr val="B41E28">
                    <a:shade val="67500"/>
                    <a:satMod val="115000"/>
                  </a:srgbClr>
                </a:gs>
                <a:gs pos="100000">
                  <a:srgbClr val="B41E28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1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428BCAC-1893-70A7-3C4F-230AE97A83E5}"/>
              </a:ext>
            </a:extLst>
          </p:cNvPr>
          <p:cNvGrpSpPr/>
          <p:nvPr/>
        </p:nvGrpSpPr>
        <p:grpSpPr>
          <a:xfrm>
            <a:off x="8148809" y="1648047"/>
            <a:ext cx="3734718" cy="4621896"/>
            <a:chOff x="8148809" y="1410160"/>
            <a:chExt cx="3734718" cy="5210978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8ECFD7E9-DA0A-AC2D-E6A8-9CAA0E15F1AF}"/>
                </a:ext>
              </a:extLst>
            </p:cNvPr>
            <p:cNvSpPr/>
            <p:nvPr/>
          </p:nvSpPr>
          <p:spPr>
            <a:xfrm>
              <a:off x="8148809" y="1410160"/>
              <a:ext cx="3734718" cy="5210978"/>
            </a:xfrm>
            <a:prstGeom prst="roundRect">
              <a:avLst/>
            </a:prstGeom>
            <a:solidFill>
              <a:srgbClr val="4A76B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19BE8375-D8F1-E795-E250-4091878615A3}"/>
                </a:ext>
              </a:extLst>
            </p:cNvPr>
            <p:cNvSpPr/>
            <p:nvPr/>
          </p:nvSpPr>
          <p:spPr>
            <a:xfrm>
              <a:off x="8414168" y="3429001"/>
              <a:ext cx="3204000" cy="2844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146,00</a:t>
              </a: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DD7EDBFC-03A1-0A8A-4997-8D5BD8514FCF}"/>
                </a:ext>
              </a:extLst>
            </p:cNvPr>
            <p:cNvSpPr/>
            <p:nvPr/>
          </p:nvSpPr>
          <p:spPr>
            <a:xfrm>
              <a:off x="8326376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4A76B3">
                    <a:shade val="30000"/>
                    <a:satMod val="115000"/>
                  </a:srgbClr>
                </a:gs>
                <a:gs pos="50000">
                  <a:srgbClr val="4A76B3">
                    <a:shade val="67500"/>
                    <a:satMod val="115000"/>
                  </a:srgbClr>
                </a:gs>
                <a:gs pos="100000">
                  <a:srgbClr val="4A76B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3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sp>
        <p:nvSpPr>
          <p:cNvPr id="14" name="Titel 1">
            <a:extLst>
              <a:ext uri="{FF2B5EF4-FFF2-40B4-BE49-F238E27FC236}">
                <a16:creationId xmlns:a16="http://schemas.microsoft.com/office/drawing/2014/main" id="{33E16553-8639-7D16-B02F-FCE81BC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6281"/>
            <a:ext cx="12191999" cy="835360"/>
          </a:xfrm>
          <a:noFill/>
        </p:spPr>
        <p:txBody>
          <a:bodyPr>
            <a:normAutofit/>
          </a:bodyPr>
          <a:lstStyle/>
          <a:p>
            <a:pPr algn="ctr"/>
            <a:r>
              <a:rPr lang="de-AT" sz="3200" b="1"/>
              <a:t>Der Kontostand erhöht sich im Oktober um … €.</a:t>
            </a:r>
          </a:p>
        </p:txBody>
      </p:sp>
      <p:pic>
        <p:nvPicPr>
          <p:cNvPr id="2" name="Grafik 1" descr="Daumen hoch-Zeichen mit einfarbiger Füllung">
            <a:extLst>
              <a:ext uri="{FF2B5EF4-FFF2-40B4-BE49-F238E27FC236}">
                <a16:creationId xmlns:a16="http://schemas.microsoft.com/office/drawing/2014/main" id="{03875CBF-A6ED-3CE2-99C7-AC9A7A3BB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8968" y="215455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88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B5EBA7-E099-FF43-7A80-EB568BC49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6281"/>
            <a:ext cx="12191999" cy="83536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de-AT" sz="3200" b="1"/>
              <a:t>Am 14.11.2023 wurden Hygieneprodukte und Reinigungsmittel bei der Drogerie Schön eingekauft. Diese stellen … dar.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26C207-1C00-906B-12FF-7285AC2D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14</a:t>
            </a:fld>
            <a:endParaRPr lang="de-AT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26DBB1F-8AE9-93E9-E00F-1057EE0E67B5}"/>
              </a:ext>
            </a:extLst>
          </p:cNvPr>
          <p:cNvGrpSpPr/>
          <p:nvPr/>
        </p:nvGrpSpPr>
        <p:grpSpPr>
          <a:xfrm>
            <a:off x="4228641" y="1648047"/>
            <a:ext cx="3734718" cy="4621896"/>
            <a:chOff x="4228641" y="1410160"/>
            <a:chExt cx="3734718" cy="5210978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B35956A5-E994-28F4-BC31-DE7F8EF66A4E}"/>
                </a:ext>
              </a:extLst>
            </p:cNvPr>
            <p:cNvSpPr/>
            <p:nvPr/>
          </p:nvSpPr>
          <p:spPr>
            <a:xfrm>
              <a:off x="4228641" y="1410160"/>
              <a:ext cx="3734718" cy="5210978"/>
            </a:xfrm>
            <a:prstGeom prst="roundRect">
              <a:avLst/>
            </a:prstGeom>
            <a:solidFill>
              <a:srgbClr val="E2AF0A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1556DFE1-A138-92C8-C41D-5A6931ECB12C}"/>
                </a:ext>
              </a:extLst>
            </p:cNvPr>
            <p:cNvSpPr/>
            <p:nvPr/>
          </p:nvSpPr>
          <p:spPr>
            <a:xfrm>
              <a:off x="4494000" y="3429001"/>
              <a:ext cx="3204000" cy="2844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variable Kosten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73DCA29-ADFF-267B-FE45-FCABE051F0A2}"/>
                </a:ext>
              </a:extLst>
            </p:cNvPr>
            <p:cNvSpPr/>
            <p:nvPr/>
          </p:nvSpPr>
          <p:spPr>
            <a:xfrm>
              <a:off x="4429325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E2AF0A">
                    <a:shade val="30000"/>
                    <a:satMod val="115000"/>
                  </a:srgbClr>
                </a:gs>
                <a:gs pos="50000">
                  <a:srgbClr val="E2AF0A">
                    <a:shade val="67500"/>
                    <a:satMod val="115000"/>
                  </a:srgbClr>
                </a:gs>
                <a:gs pos="100000">
                  <a:srgbClr val="E2AF0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2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3BB11A1-6769-EAF7-1273-1F8BD09271FC}"/>
              </a:ext>
            </a:extLst>
          </p:cNvPr>
          <p:cNvGrpSpPr/>
          <p:nvPr/>
        </p:nvGrpSpPr>
        <p:grpSpPr>
          <a:xfrm>
            <a:off x="308473" y="1648047"/>
            <a:ext cx="3734718" cy="4621896"/>
            <a:chOff x="308473" y="1410160"/>
            <a:chExt cx="3734718" cy="5210978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89D9B083-79DD-19F6-1494-64779CBBC498}"/>
                </a:ext>
              </a:extLst>
            </p:cNvPr>
            <p:cNvSpPr/>
            <p:nvPr/>
          </p:nvSpPr>
          <p:spPr>
            <a:xfrm>
              <a:off x="308473" y="1410160"/>
              <a:ext cx="3734718" cy="5210978"/>
            </a:xfrm>
            <a:prstGeom prst="roundRect">
              <a:avLst/>
            </a:prstGeom>
            <a:solidFill>
              <a:srgbClr val="B41E2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9542805D-0B9A-5743-D9A1-9F150288F404}"/>
                </a:ext>
              </a:extLst>
            </p:cNvPr>
            <p:cNvSpPr/>
            <p:nvPr/>
          </p:nvSpPr>
          <p:spPr>
            <a:xfrm>
              <a:off x="521539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Mischkosten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51EC00B-1569-7D51-2BCD-1CD4501736A2}"/>
                </a:ext>
              </a:extLst>
            </p:cNvPr>
            <p:cNvSpPr/>
            <p:nvPr/>
          </p:nvSpPr>
          <p:spPr>
            <a:xfrm>
              <a:off x="462923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B41E28">
                    <a:shade val="30000"/>
                    <a:satMod val="115000"/>
                  </a:srgbClr>
                </a:gs>
                <a:gs pos="50000">
                  <a:srgbClr val="B41E28">
                    <a:shade val="67500"/>
                    <a:satMod val="115000"/>
                  </a:srgbClr>
                </a:gs>
                <a:gs pos="100000">
                  <a:srgbClr val="B41E28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1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428BCAC-1893-70A7-3C4F-230AE97A83E5}"/>
              </a:ext>
            </a:extLst>
          </p:cNvPr>
          <p:cNvGrpSpPr/>
          <p:nvPr/>
        </p:nvGrpSpPr>
        <p:grpSpPr>
          <a:xfrm>
            <a:off x="8148809" y="1648047"/>
            <a:ext cx="3734718" cy="4621896"/>
            <a:chOff x="8148809" y="1410160"/>
            <a:chExt cx="3734718" cy="5210978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8ECFD7E9-DA0A-AC2D-E6A8-9CAA0E15F1AF}"/>
                </a:ext>
              </a:extLst>
            </p:cNvPr>
            <p:cNvSpPr/>
            <p:nvPr/>
          </p:nvSpPr>
          <p:spPr>
            <a:xfrm>
              <a:off x="8148809" y="1410160"/>
              <a:ext cx="3734718" cy="5210978"/>
            </a:xfrm>
            <a:prstGeom prst="roundRect">
              <a:avLst/>
            </a:prstGeom>
            <a:solidFill>
              <a:srgbClr val="4A76B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19BE8375-D8F1-E795-E250-4091878615A3}"/>
                </a:ext>
              </a:extLst>
            </p:cNvPr>
            <p:cNvSpPr/>
            <p:nvPr/>
          </p:nvSpPr>
          <p:spPr>
            <a:xfrm>
              <a:off x="8414168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fixe Kosten</a:t>
              </a: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DD7EDBFC-03A1-0A8A-4997-8D5BD8514FCF}"/>
                </a:ext>
              </a:extLst>
            </p:cNvPr>
            <p:cNvSpPr/>
            <p:nvPr/>
          </p:nvSpPr>
          <p:spPr>
            <a:xfrm>
              <a:off x="8326376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4A76B3">
                    <a:shade val="30000"/>
                    <a:satMod val="115000"/>
                  </a:srgbClr>
                </a:gs>
                <a:gs pos="50000">
                  <a:srgbClr val="4A76B3">
                    <a:shade val="67500"/>
                    <a:satMod val="115000"/>
                  </a:srgbClr>
                </a:gs>
                <a:gs pos="100000">
                  <a:srgbClr val="4A76B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3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pic>
        <p:nvPicPr>
          <p:cNvPr id="3" name="Grafik 2" descr="Daumen hoch-Zeichen mit einfarbiger Füllung">
            <a:extLst>
              <a:ext uri="{FF2B5EF4-FFF2-40B4-BE49-F238E27FC236}">
                <a16:creationId xmlns:a16="http://schemas.microsoft.com/office/drawing/2014/main" id="{6E9AA863-6D92-7110-3F6F-33B8C0790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66009" y="215455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8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B5EBA7-E099-FF43-7A80-EB568BC49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6281"/>
            <a:ext cx="12191999" cy="835360"/>
          </a:xfrm>
          <a:noFill/>
        </p:spPr>
        <p:txBody>
          <a:bodyPr>
            <a:normAutofit/>
          </a:bodyPr>
          <a:lstStyle/>
          <a:p>
            <a:pPr algn="ctr"/>
            <a:r>
              <a:rPr lang="de-AT" sz="3200" b="1"/>
              <a:t>Der Kontostand im November ist …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26C207-1C00-906B-12FF-7285AC2D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15</a:t>
            </a:fld>
            <a:endParaRPr lang="de-AT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26DBB1F-8AE9-93E9-E00F-1057EE0E67B5}"/>
              </a:ext>
            </a:extLst>
          </p:cNvPr>
          <p:cNvGrpSpPr/>
          <p:nvPr/>
        </p:nvGrpSpPr>
        <p:grpSpPr>
          <a:xfrm>
            <a:off x="4228641" y="1648047"/>
            <a:ext cx="3734718" cy="4621896"/>
            <a:chOff x="4228641" y="1410160"/>
            <a:chExt cx="3734718" cy="5210978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B35956A5-E994-28F4-BC31-DE7F8EF66A4E}"/>
                </a:ext>
              </a:extLst>
            </p:cNvPr>
            <p:cNvSpPr/>
            <p:nvPr/>
          </p:nvSpPr>
          <p:spPr>
            <a:xfrm>
              <a:off x="4228641" y="1410160"/>
              <a:ext cx="3734718" cy="5210978"/>
            </a:xfrm>
            <a:prstGeom prst="roundRect">
              <a:avLst/>
            </a:prstGeom>
            <a:solidFill>
              <a:srgbClr val="E2AF0A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1556DFE1-A138-92C8-C41D-5A6931ECB12C}"/>
                </a:ext>
              </a:extLst>
            </p:cNvPr>
            <p:cNvSpPr/>
            <p:nvPr/>
          </p:nvSpPr>
          <p:spPr>
            <a:xfrm>
              <a:off x="4494000" y="3429001"/>
              <a:ext cx="3204000" cy="2844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gleich geblieben.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73DCA29-ADFF-267B-FE45-FCABE051F0A2}"/>
                </a:ext>
              </a:extLst>
            </p:cNvPr>
            <p:cNvSpPr/>
            <p:nvPr/>
          </p:nvSpPr>
          <p:spPr>
            <a:xfrm>
              <a:off x="4429325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E2AF0A">
                    <a:shade val="30000"/>
                    <a:satMod val="115000"/>
                  </a:srgbClr>
                </a:gs>
                <a:gs pos="50000">
                  <a:srgbClr val="E2AF0A">
                    <a:shade val="67500"/>
                    <a:satMod val="115000"/>
                  </a:srgbClr>
                </a:gs>
                <a:gs pos="100000">
                  <a:srgbClr val="E2AF0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2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3BB11A1-6769-EAF7-1273-1F8BD09271FC}"/>
              </a:ext>
            </a:extLst>
          </p:cNvPr>
          <p:cNvGrpSpPr/>
          <p:nvPr/>
        </p:nvGrpSpPr>
        <p:grpSpPr>
          <a:xfrm>
            <a:off x="308473" y="1648047"/>
            <a:ext cx="3734718" cy="4621896"/>
            <a:chOff x="308473" y="1410160"/>
            <a:chExt cx="3734718" cy="5210978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89D9B083-79DD-19F6-1494-64779CBBC498}"/>
                </a:ext>
              </a:extLst>
            </p:cNvPr>
            <p:cNvSpPr/>
            <p:nvPr/>
          </p:nvSpPr>
          <p:spPr>
            <a:xfrm>
              <a:off x="308473" y="1410160"/>
              <a:ext cx="3734718" cy="5210978"/>
            </a:xfrm>
            <a:prstGeom prst="roundRect">
              <a:avLst/>
            </a:prstGeom>
            <a:solidFill>
              <a:srgbClr val="B41E2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9542805D-0B9A-5743-D9A1-9F150288F404}"/>
                </a:ext>
              </a:extLst>
            </p:cNvPr>
            <p:cNvSpPr/>
            <p:nvPr/>
          </p:nvSpPr>
          <p:spPr>
            <a:xfrm>
              <a:off x="521539" y="3429001"/>
              <a:ext cx="3204000" cy="2844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gesunken.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51EC00B-1569-7D51-2BCD-1CD4501736A2}"/>
                </a:ext>
              </a:extLst>
            </p:cNvPr>
            <p:cNvSpPr/>
            <p:nvPr/>
          </p:nvSpPr>
          <p:spPr>
            <a:xfrm>
              <a:off x="462923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B41E28">
                    <a:shade val="30000"/>
                    <a:satMod val="115000"/>
                  </a:srgbClr>
                </a:gs>
                <a:gs pos="50000">
                  <a:srgbClr val="B41E28">
                    <a:shade val="67500"/>
                    <a:satMod val="115000"/>
                  </a:srgbClr>
                </a:gs>
                <a:gs pos="100000">
                  <a:srgbClr val="B41E28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1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428BCAC-1893-70A7-3C4F-230AE97A83E5}"/>
              </a:ext>
            </a:extLst>
          </p:cNvPr>
          <p:cNvGrpSpPr/>
          <p:nvPr/>
        </p:nvGrpSpPr>
        <p:grpSpPr>
          <a:xfrm>
            <a:off x="8148809" y="1648047"/>
            <a:ext cx="3734718" cy="4621896"/>
            <a:chOff x="8148809" y="1410160"/>
            <a:chExt cx="3734718" cy="5210978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8ECFD7E9-DA0A-AC2D-E6A8-9CAA0E15F1AF}"/>
                </a:ext>
              </a:extLst>
            </p:cNvPr>
            <p:cNvSpPr/>
            <p:nvPr/>
          </p:nvSpPr>
          <p:spPr>
            <a:xfrm>
              <a:off x="8148809" y="1410160"/>
              <a:ext cx="3734718" cy="5210978"/>
            </a:xfrm>
            <a:prstGeom prst="roundRect">
              <a:avLst/>
            </a:prstGeom>
            <a:solidFill>
              <a:srgbClr val="4A76B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19BE8375-D8F1-E795-E250-4091878615A3}"/>
                </a:ext>
              </a:extLst>
            </p:cNvPr>
            <p:cNvSpPr/>
            <p:nvPr/>
          </p:nvSpPr>
          <p:spPr>
            <a:xfrm>
              <a:off x="8414168" y="3429001"/>
              <a:ext cx="3204000" cy="2844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400">
                  <a:solidFill>
                    <a:schemeClr val="tx1"/>
                  </a:solidFill>
                  <a:latin typeface="Abadi Extra Light" panose="020B0204020104020204" pitchFamily="34" charset="0"/>
                </a:rPr>
                <a:t>gestiegen.</a:t>
              </a: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DD7EDBFC-03A1-0A8A-4997-8D5BD8514FCF}"/>
                </a:ext>
              </a:extLst>
            </p:cNvPr>
            <p:cNvSpPr/>
            <p:nvPr/>
          </p:nvSpPr>
          <p:spPr>
            <a:xfrm>
              <a:off x="8326376" y="1560698"/>
              <a:ext cx="936000" cy="936000"/>
            </a:xfrm>
            <a:prstGeom prst="ellipse">
              <a:avLst/>
            </a:prstGeom>
            <a:gradFill flip="none" rotWithShape="1">
              <a:gsLst>
                <a:gs pos="0">
                  <a:srgbClr val="4A76B3">
                    <a:shade val="30000"/>
                    <a:satMod val="115000"/>
                  </a:srgbClr>
                </a:gs>
                <a:gs pos="50000">
                  <a:srgbClr val="4A76B3">
                    <a:shade val="67500"/>
                    <a:satMod val="115000"/>
                  </a:srgbClr>
                </a:gs>
                <a:gs pos="100000">
                  <a:srgbClr val="4A76B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>
                  <a:latin typeface="Berlin Sans FB" panose="020E0602020502020306" pitchFamily="34" charset="0"/>
                </a:rPr>
                <a:t>3</a:t>
              </a:r>
              <a:endParaRPr lang="de-AT" sz="6000">
                <a:latin typeface="Berlin Sans FB" panose="020E0602020502020306" pitchFamily="34" charset="0"/>
              </a:endParaRPr>
            </a:p>
          </p:txBody>
        </p:sp>
      </p:grpSp>
      <p:pic>
        <p:nvPicPr>
          <p:cNvPr id="3" name="Grafik 2" descr="Daumen hoch-Zeichen mit einfarbiger Füllung">
            <a:extLst>
              <a:ext uri="{FF2B5EF4-FFF2-40B4-BE49-F238E27FC236}">
                <a16:creationId xmlns:a16="http://schemas.microsoft.com/office/drawing/2014/main" id="{6E41FD6E-94AE-4A96-A809-8F145702BF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18632" y="21966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39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4800">
                <a:latin typeface="+mn-lt"/>
              </a:rPr>
              <a:t>Der Haushaltsplan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D7D4FFE1-949B-4C26-2452-85C1A0280905}"/>
              </a:ext>
            </a:extLst>
          </p:cNvPr>
          <p:cNvSpPr>
            <a:spLocks noEditPoints="1"/>
          </p:cNvSpPr>
          <p:nvPr/>
        </p:nvSpPr>
        <p:spPr bwMode="gray">
          <a:xfrm rot="18595491" flipH="1">
            <a:off x="3240996" y="2847382"/>
            <a:ext cx="860923" cy="342373"/>
          </a:xfrm>
          <a:custGeom>
            <a:avLst/>
            <a:gdLst>
              <a:gd name="T0" fmla="*/ 404 w 553"/>
              <a:gd name="T1" fmla="*/ 86 h 111"/>
              <a:gd name="T2" fmla="*/ 514 w 553"/>
              <a:gd name="T3" fmla="*/ 59 h 111"/>
              <a:gd name="T4" fmla="*/ 453 w 553"/>
              <a:gd name="T5" fmla="*/ 60 h 111"/>
              <a:gd name="T6" fmla="*/ 449 w 553"/>
              <a:gd name="T7" fmla="*/ 46 h 111"/>
              <a:gd name="T8" fmla="*/ 410 w 553"/>
              <a:gd name="T9" fmla="*/ 70 h 111"/>
              <a:gd name="T10" fmla="*/ 391 w 553"/>
              <a:gd name="T11" fmla="*/ 41 h 111"/>
              <a:gd name="T12" fmla="*/ 127 w 553"/>
              <a:gd name="T13" fmla="*/ 64 h 111"/>
              <a:gd name="T14" fmla="*/ 43 w 553"/>
              <a:gd name="T15" fmla="*/ 90 h 111"/>
              <a:gd name="T16" fmla="*/ 2 w 553"/>
              <a:gd name="T17" fmla="*/ 111 h 111"/>
              <a:gd name="T18" fmla="*/ 348 w 553"/>
              <a:gd name="T19" fmla="*/ 21 h 111"/>
              <a:gd name="T20" fmla="*/ 389 w 553"/>
              <a:gd name="T21" fmla="*/ 21 h 111"/>
              <a:gd name="T22" fmla="*/ 477 w 553"/>
              <a:gd name="T23" fmla="*/ 3 h 111"/>
              <a:gd name="T24" fmla="*/ 543 w 553"/>
              <a:gd name="T25" fmla="*/ 58 h 111"/>
              <a:gd name="T26" fmla="*/ 550 w 553"/>
              <a:gd name="T27" fmla="*/ 66 h 111"/>
              <a:gd name="T28" fmla="*/ 544 w 553"/>
              <a:gd name="T29" fmla="*/ 65 h 111"/>
              <a:gd name="T30" fmla="*/ 530 w 553"/>
              <a:gd name="T31" fmla="*/ 62 h 111"/>
              <a:gd name="T32" fmla="*/ 525 w 553"/>
              <a:gd name="T33" fmla="*/ 62 h 111"/>
              <a:gd name="T34" fmla="*/ 534 w 553"/>
              <a:gd name="T35" fmla="*/ 57 h 111"/>
              <a:gd name="T36" fmla="*/ 500 w 553"/>
              <a:gd name="T37" fmla="*/ 43 h 111"/>
              <a:gd name="T38" fmla="*/ 516 w 553"/>
              <a:gd name="T39" fmla="*/ 49 h 111"/>
              <a:gd name="T40" fmla="*/ 516 w 553"/>
              <a:gd name="T41" fmla="*/ 52 h 111"/>
              <a:gd name="T42" fmla="*/ 529 w 553"/>
              <a:gd name="T43" fmla="*/ 50 h 111"/>
              <a:gd name="T44" fmla="*/ 469 w 553"/>
              <a:gd name="T45" fmla="*/ 22 h 111"/>
              <a:gd name="T46" fmla="*/ 471 w 553"/>
              <a:gd name="T47" fmla="*/ 30 h 111"/>
              <a:gd name="T48" fmla="*/ 492 w 553"/>
              <a:gd name="T49" fmla="*/ 34 h 111"/>
              <a:gd name="T50" fmla="*/ 497 w 553"/>
              <a:gd name="T51" fmla="*/ 36 h 111"/>
              <a:gd name="T52" fmla="*/ 501 w 553"/>
              <a:gd name="T53" fmla="*/ 36 h 111"/>
              <a:gd name="T54" fmla="*/ 502 w 553"/>
              <a:gd name="T55" fmla="*/ 38 h 111"/>
              <a:gd name="T56" fmla="*/ 495 w 553"/>
              <a:gd name="T57" fmla="*/ 42 h 111"/>
              <a:gd name="T58" fmla="*/ 494 w 553"/>
              <a:gd name="T59" fmla="*/ 49 h 111"/>
              <a:gd name="T60" fmla="*/ 494 w 553"/>
              <a:gd name="T61" fmla="*/ 49 h 111"/>
              <a:gd name="T62" fmla="*/ 492 w 553"/>
              <a:gd name="T63" fmla="*/ 47 h 111"/>
              <a:gd name="T64" fmla="*/ 483 w 553"/>
              <a:gd name="T65" fmla="*/ 47 h 111"/>
              <a:gd name="T66" fmla="*/ 492 w 553"/>
              <a:gd name="T67" fmla="*/ 39 h 111"/>
              <a:gd name="T68" fmla="*/ 480 w 553"/>
              <a:gd name="T69" fmla="*/ 37 h 111"/>
              <a:gd name="T70" fmla="*/ 481 w 553"/>
              <a:gd name="T71" fmla="*/ 44 h 111"/>
              <a:gd name="T72" fmla="*/ 463 w 553"/>
              <a:gd name="T73" fmla="*/ 44 h 111"/>
              <a:gd name="T74" fmla="*/ 468 w 553"/>
              <a:gd name="T75" fmla="*/ 49 h 111"/>
              <a:gd name="T76" fmla="*/ 458 w 553"/>
              <a:gd name="T77" fmla="*/ 53 h 111"/>
              <a:gd name="T78" fmla="*/ 463 w 553"/>
              <a:gd name="T79" fmla="*/ 32 h 111"/>
              <a:gd name="T80" fmla="*/ 465 w 553"/>
              <a:gd name="T81" fmla="*/ 33 h 111"/>
              <a:gd name="T82" fmla="*/ 457 w 553"/>
              <a:gd name="T83" fmla="*/ 37 h 111"/>
              <a:gd name="T84" fmla="*/ 459 w 553"/>
              <a:gd name="T85" fmla="*/ 43 h 111"/>
              <a:gd name="T86" fmla="*/ 423 w 553"/>
              <a:gd name="T87" fmla="*/ 27 h 111"/>
              <a:gd name="T88" fmla="*/ 456 w 553"/>
              <a:gd name="T89" fmla="*/ 32 h 111"/>
              <a:gd name="T90" fmla="*/ 180 w 553"/>
              <a:gd name="T91" fmla="*/ 52 h 111"/>
              <a:gd name="T92" fmla="*/ 391 w 553"/>
              <a:gd name="T93" fmla="*/ 37 h 111"/>
              <a:gd name="T94" fmla="*/ 434 w 553"/>
              <a:gd name="T95" fmla="*/ 33 h 111"/>
              <a:gd name="T96" fmla="*/ 360 w 553"/>
              <a:gd name="T97" fmla="*/ 27 h 111"/>
              <a:gd name="T98" fmla="*/ 232 w 553"/>
              <a:gd name="T99" fmla="*/ 40 h 111"/>
              <a:gd name="T100" fmla="*/ 115 w 553"/>
              <a:gd name="T101" fmla="*/ 6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53" h="111">
                <a:moveTo>
                  <a:pt x="548" y="70"/>
                </a:moveTo>
                <a:cubicBezTo>
                  <a:pt x="545" y="69"/>
                  <a:pt x="542" y="69"/>
                  <a:pt x="539" y="69"/>
                </a:cubicBezTo>
                <a:cubicBezTo>
                  <a:pt x="539" y="69"/>
                  <a:pt x="539" y="69"/>
                  <a:pt x="539" y="69"/>
                </a:cubicBezTo>
                <a:cubicBezTo>
                  <a:pt x="494" y="69"/>
                  <a:pt x="449" y="78"/>
                  <a:pt x="404" y="86"/>
                </a:cubicBezTo>
                <a:cubicBezTo>
                  <a:pt x="404" y="86"/>
                  <a:pt x="404" y="86"/>
                  <a:pt x="404" y="86"/>
                </a:cubicBezTo>
                <a:cubicBezTo>
                  <a:pt x="404" y="82"/>
                  <a:pt x="404" y="82"/>
                  <a:pt x="404" y="82"/>
                </a:cubicBezTo>
                <a:cubicBezTo>
                  <a:pt x="439" y="72"/>
                  <a:pt x="476" y="62"/>
                  <a:pt x="514" y="59"/>
                </a:cubicBezTo>
                <a:cubicBezTo>
                  <a:pt x="514" y="59"/>
                  <a:pt x="514" y="59"/>
                  <a:pt x="514" y="59"/>
                </a:cubicBezTo>
                <a:cubicBezTo>
                  <a:pt x="501" y="55"/>
                  <a:pt x="488" y="52"/>
                  <a:pt x="476" y="50"/>
                </a:cubicBezTo>
                <a:cubicBezTo>
                  <a:pt x="476" y="50"/>
                  <a:pt x="476" y="50"/>
                  <a:pt x="476" y="50"/>
                </a:cubicBezTo>
                <a:cubicBezTo>
                  <a:pt x="467" y="54"/>
                  <a:pt x="458" y="57"/>
                  <a:pt x="453" y="60"/>
                </a:cubicBezTo>
                <a:cubicBezTo>
                  <a:pt x="453" y="60"/>
                  <a:pt x="453" y="60"/>
                  <a:pt x="453" y="60"/>
                </a:cubicBezTo>
                <a:cubicBezTo>
                  <a:pt x="450" y="57"/>
                  <a:pt x="450" y="57"/>
                  <a:pt x="450" y="57"/>
                </a:cubicBezTo>
                <a:cubicBezTo>
                  <a:pt x="452" y="54"/>
                  <a:pt x="455" y="50"/>
                  <a:pt x="457" y="47"/>
                </a:cubicBezTo>
                <a:cubicBezTo>
                  <a:pt x="457" y="47"/>
                  <a:pt x="457" y="47"/>
                  <a:pt x="457" y="47"/>
                </a:cubicBezTo>
                <a:cubicBezTo>
                  <a:pt x="454" y="46"/>
                  <a:pt x="452" y="46"/>
                  <a:pt x="449" y="46"/>
                </a:cubicBezTo>
                <a:cubicBezTo>
                  <a:pt x="449" y="46"/>
                  <a:pt x="449" y="46"/>
                  <a:pt x="449" y="46"/>
                </a:cubicBezTo>
                <a:cubicBezTo>
                  <a:pt x="438" y="57"/>
                  <a:pt x="425" y="66"/>
                  <a:pt x="412" y="73"/>
                </a:cubicBezTo>
                <a:cubicBezTo>
                  <a:pt x="412" y="73"/>
                  <a:pt x="412" y="73"/>
                  <a:pt x="412" y="73"/>
                </a:cubicBezTo>
                <a:cubicBezTo>
                  <a:pt x="410" y="70"/>
                  <a:pt x="410" y="70"/>
                  <a:pt x="410" y="70"/>
                </a:cubicBezTo>
                <a:cubicBezTo>
                  <a:pt x="420" y="62"/>
                  <a:pt x="430" y="53"/>
                  <a:pt x="441" y="45"/>
                </a:cubicBezTo>
                <a:cubicBezTo>
                  <a:pt x="441" y="45"/>
                  <a:pt x="441" y="45"/>
                  <a:pt x="441" y="45"/>
                </a:cubicBezTo>
                <a:cubicBezTo>
                  <a:pt x="424" y="43"/>
                  <a:pt x="407" y="42"/>
                  <a:pt x="391" y="41"/>
                </a:cubicBezTo>
                <a:cubicBezTo>
                  <a:pt x="391" y="41"/>
                  <a:pt x="391" y="41"/>
                  <a:pt x="391" y="41"/>
                </a:cubicBezTo>
                <a:cubicBezTo>
                  <a:pt x="277" y="39"/>
                  <a:pt x="174" y="74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2" y="99"/>
                  <a:pt x="52" y="99"/>
                  <a:pt x="52" y="99"/>
                </a:cubicBezTo>
                <a:cubicBezTo>
                  <a:pt x="72" y="86"/>
                  <a:pt x="97" y="75"/>
                  <a:pt x="127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99" y="72"/>
                  <a:pt x="71" y="82"/>
                  <a:pt x="44" y="94"/>
                </a:cubicBezTo>
                <a:cubicBezTo>
                  <a:pt x="44" y="94"/>
                  <a:pt x="44" y="94"/>
                  <a:pt x="44" y="94"/>
                </a:cubicBezTo>
                <a:cubicBezTo>
                  <a:pt x="43" y="90"/>
                  <a:pt x="43" y="90"/>
                  <a:pt x="43" y="90"/>
                </a:cubicBezTo>
                <a:cubicBezTo>
                  <a:pt x="52" y="85"/>
                  <a:pt x="62" y="80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47" y="86"/>
                  <a:pt x="23" y="98"/>
                  <a:pt x="2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0" y="107"/>
                  <a:pt x="0" y="107"/>
                  <a:pt x="0" y="107"/>
                </a:cubicBezTo>
                <a:cubicBezTo>
                  <a:pt x="87" y="53"/>
                  <a:pt x="223" y="18"/>
                  <a:pt x="348" y="21"/>
                </a:cubicBezTo>
                <a:cubicBezTo>
                  <a:pt x="348" y="21"/>
                  <a:pt x="348" y="21"/>
                  <a:pt x="348" y="21"/>
                </a:cubicBezTo>
                <a:cubicBezTo>
                  <a:pt x="353" y="21"/>
                  <a:pt x="359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73" y="21"/>
                  <a:pt x="381" y="21"/>
                  <a:pt x="389" y="21"/>
                </a:cubicBezTo>
                <a:cubicBezTo>
                  <a:pt x="389" y="21"/>
                  <a:pt x="389" y="21"/>
                  <a:pt x="389" y="21"/>
                </a:cubicBezTo>
                <a:cubicBezTo>
                  <a:pt x="414" y="21"/>
                  <a:pt x="438" y="23"/>
                  <a:pt x="460" y="27"/>
                </a:cubicBezTo>
                <a:cubicBezTo>
                  <a:pt x="460" y="27"/>
                  <a:pt x="460" y="27"/>
                  <a:pt x="460" y="27"/>
                </a:cubicBezTo>
                <a:cubicBezTo>
                  <a:pt x="466" y="20"/>
                  <a:pt x="472" y="11"/>
                  <a:pt x="477" y="3"/>
                </a:cubicBezTo>
                <a:cubicBezTo>
                  <a:pt x="477" y="3"/>
                  <a:pt x="477" y="3"/>
                  <a:pt x="477" y="3"/>
                </a:cubicBezTo>
                <a:cubicBezTo>
                  <a:pt x="478" y="0"/>
                  <a:pt x="478" y="0"/>
                  <a:pt x="478" y="0"/>
                </a:cubicBezTo>
                <a:cubicBezTo>
                  <a:pt x="480" y="2"/>
                  <a:pt x="480" y="2"/>
                  <a:pt x="480" y="2"/>
                </a:cubicBezTo>
                <a:cubicBezTo>
                  <a:pt x="501" y="18"/>
                  <a:pt x="524" y="38"/>
                  <a:pt x="543" y="58"/>
                </a:cubicBezTo>
                <a:cubicBezTo>
                  <a:pt x="543" y="58"/>
                  <a:pt x="543" y="58"/>
                  <a:pt x="543" y="58"/>
                </a:cubicBezTo>
                <a:cubicBezTo>
                  <a:pt x="547" y="61"/>
                  <a:pt x="547" y="61"/>
                  <a:pt x="547" y="61"/>
                </a:cubicBezTo>
                <a:cubicBezTo>
                  <a:pt x="545" y="61"/>
                  <a:pt x="545" y="61"/>
                  <a:pt x="545" y="61"/>
                </a:cubicBezTo>
                <a:cubicBezTo>
                  <a:pt x="547" y="63"/>
                  <a:pt x="548" y="64"/>
                  <a:pt x="550" y="66"/>
                </a:cubicBezTo>
                <a:cubicBezTo>
                  <a:pt x="550" y="66"/>
                  <a:pt x="550" y="66"/>
                  <a:pt x="550" y="66"/>
                </a:cubicBezTo>
                <a:cubicBezTo>
                  <a:pt x="553" y="70"/>
                  <a:pt x="553" y="70"/>
                  <a:pt x="553" y="70"/>
                </a:cubicBezTo>
                <a:cubicBezTo>
                  <a:pt x="548" y="70"/>
                  <a:pt x="548" y="70"/>
                  <a:pt x="548" y="70"/>
                </a:cubicBezTo>
                <a:close/>
                <a:moveTo>
                  <a:pt x="540" y="65"/>
                </a:moveTo>
                <a:cubicBezTo>
                  <a:pt x="541" y="65"/>
                  <a:pt x="542" y="65"/>
                  <a:pt x="544" y="65"/>
                </a:cubicBezTo>
                <a:cubicBezTo>
                  <a:pt x="544" y="65"/>
                  <a:pt x="544" y="65"/>
                  <a:pt x="544" y="65"/>
                </a:cubicBezTo>
                <a:cubicBezTo>
                  <a:pt x="542" y="64"/>
                  <a:pt x="541" y="63"/>
                  <a:pt x="540" y="61"/>
                </a:cubicBezTo>
                <a:cubicBezTo>
                  <a:pt x="540" y="61"/>
                  <a:pt x="540" y="61"/>
                  <a:pt x="540" y="61"/>
                </a:cubicBezTo>
                <a:cubicBezTo>
                  <a:pt x="537" y="61"/>
                  <a:pt x="533" y="61"/>
                  <a:pt x="530" y="62"/>
                </a:cubicBezTo>
                <a:cubicBezTo>
                  <a:pt x="530" y="62"/>
                  <a:pt x="530" y="62"/>
                  <a:pt x="530" y="62"/>
                </a:cubicBezTo>
                <a:cubicBezTo>
                  <a:pt x="529" y="63"/>
                  <a:pt x="529" y="63"/>
                  <a:pt x="529" y="63"/>
                </a:cubicBezTo>
                <a:cubicBezTo>
                  <a:pt x="528" y="63"/>
                  <a:pt x="526" y="62"/>
                  <a:pt x="525" y="62"/>
                </a:cubicBezTo>
                <a:cubicBezTo>
                  <a:pt x="525" y="62"/>
                  <a:pt x="525" y="62"/>
                  <a:pt x="525" y="62"/>
                </a:cubicBezTo>
                <a:cubicBezTo>
                  <a:pt x="500" y="63"/>
                  <a:pt x="476" y="68"/>
                  <a:pt x="452" y="73"/>
                </a:cubicBezTo>
                <a:cubicBezTo>
                  <a:pt x="452" y="73"/>
                  <a:pt x="452" y="73"/>
                  <a:pt x="452" y="73"/>
                </a:cubicBezTo>
                <a:cubicBezTo>
                  <a:pt x="481" y="69"/>
                  <a:pt x="510" y="65"/>
                  <a:pt x="540" y="65"/>
                </a:cubicBezTo>
                <a:close/>
                <a:moveTo>
                  <a:pt x="534" y="57"/>
                </a:moveTo>
                <a:cubicBezTo>
                  <a:pt x="524" y="51"/>
                  <a:pt x="513" y="46"/>
                  <a:pt x="500" y="42"/>
                </a:cubicBezTo>
                <a:cubicBezTo>
                  <a:pt x="500" y="42"/>
                  <a:pt x="500" y="42"/>
                  <a:pt x="500" y="42"/>
                </a:cubicBezTo>
                <a:cubicBezTo>
                  <a:pt x="500" y="42"/>
                  <a:pt x="500" y="43"/>
                  <a:pt x="500" y="43"/>
                </a:cubicBezTo>
                <a:cubicBezTo>
                  <a:pt x="500" y="43"/>
                  <a:pt x="500" y="43"/>
                  <a:pt x="500" y="43"/>
                </a:cubicBezTo>
                <a:cubicBezTo>
                  <a:pt x="505" y="45"/>
                  <a:pt x="510" y="47"/>
                  <a:pt x="515" y="49"/>
                </a:cubicBezTo>
                <a:cubicBezTo>
                  <a:pt x="515" y="49"/>
                  <a:pt x="515" y="49"/>
                  <a:pt x="515" y="49"/>
                </a:cubicBezTo>
                <a:cubicBezTo>
                  <a:pt x="515" y="49"/>
                  <a:pt x="515" y="49"/>
                  <a:pt x="515" y="49"/>
                </a:cubicBezTo>
                <a:cubicBezTo>
                  <a:pt x="516" y="49"/>
                  <a:pt x="516" y="49"/>
                  <a:pt x="516" y="49"/>
                </a:cubicBezTo>
                <a:cubicBezTo>
                  <a:pt x="516" y="49"/>
                  <a:pt x="516" y="50"/>
                  <a:pt x="516" y="51"/>
                </a:cubicBezTo>
                <a:cubicBezTo>
                  <a:pt x="516" y="51"/>
                  <a:pt x="516" y="51"/>
                  <a:pt x="516" y="51"/>
                </a:cubicBezTo>
                <a:cubicBezTo>
                  <a:pt x="516" y="52"/>
                  <a:pt x="516" y="52"/>
                  <a:pt x="516" y="52"/>
                </a:cubicBezTo>
                <a:cubicBezTo>
                  <a:pt x="516" y="52"/>
                  <a:pt x="516" y="52"/>
                  <a:pt x="516" y="52"/>
                </a:cubicBezTo>
                <a:cubicBezTo>
                  <a:pt x="520" y="54"/>
                  <a:pt x="524" y="56"/>
                  <a:pt x="527" y="58"/>
                </a:cubicBezTo>
                <a:cubicBezTo>
                  <a:pt x="527" y="58"/>
                  <a:pt x="527" y="58"/>
                  <a:pt x="527" y="58"/>
                </a:cubicBezTo>
                <a:cubicBezTo>
                  <a:pt x="529" y="57"/>
                  <a:pt x="532" y="57"/>
                  <a:pt x="534" y="57"/>
                </a:cubicBezTo>
                <a:close/>
                <a:moveTo>
                  <a:pt x="529" y="50"/>
                </a:moveTo>
                <a:cubicBezTo>
                  <a:pt x="514" y="34"/>
                  <a:pt x="496" y="19"/>
                  <a:pt x="479" y="7"/>
                </a:cubicBezTo>
                <a:cubicBezTo>
                  <a:pt x="479" y="7"/>
                  <a:pt x="479" y="7"/>
                  <a:pt x="479" y="7"/>
                </a:cubicBezTo>
                <a:cubicBezTo>
                  <a:pt x="476" y="12"/>
                  <a:pt x="473" y="17"/>
                  <a:pt x="469" y="22"/>
                </a:cubicBezTo>
                <a:cubicBezTo>
                  <a:pt x="469" y="22"/>
                  <a:pt x="469" y="22"/>
                  <a:pt x="469" y="22"/>
                </a:cubicBezTo>
                <a:cubicBezTo>
                  <a:pt x="471" y="21"/>
                  <a:pt x="472" y="19"/>
                  <a:pt x="474" y="18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477" y="21"/>
                  <a:pt x="477" y="21"/>
                  <a:pt x="477" y="21"/>
                </a:cubicBezTo>
                <a:cubicBezTo>
                  <a:pt x="475" y="23"/>
                  <a:pt x="473" y="26"/>
                  <a:pt x="471" y="30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77" y="31"/>
                  <a:pt x="482" y="32"/>
                  <a:pt x="487" y="33"/>
                </a:cubicBezTo>
                <a:cubicBezTo>
                  <a:pt x="487" y="33"/>
                  <a:pt x="487" y="33"/>
                  <a:pt x="487" y="33"/>
                </a:cubicBezTo>
                <a:cubicBezTo>
                  <a:pt x="489" y="33"/>
                  <a:pt x="491" y="34"/>
                  <a:pt x="492" y="34"/>
                </a:cubicBezTo>
                <a:cubicBezTo>
                  <a:pt x="492" y="34"/>
                  <a:pt x="492" y="34"/>
                  <a:pt x="492" y="34"/>
                </a:cubicBezTo>
                <a:cubicBezTo>
                  <a:pt x="492" y="35"/>
                  <a:pt x="492" y="35"/>
                  <a:pt x="492" y="35"/>
                </a:cubicBezTo>
                <a:cubicBezTo>
                  <a:pt x="494" y="35"/>
                  <a:pt x="495" y="36"/>
                  <a:pt x="497" y="3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36"/>
                  <a:pt x="498" y="36"/>
                  <a:pt x="498" y="35"/>
                </a:cubicBezTo>
                <a:cubicBezTo>
                  <a:pt x="498" y="35"/>
                  <a:pt x="498" y="35"/>
                  <a:pt x="498" y="35"/>
                </a:cubicBezTo>
                <a:cubicBezTo>
                  <a:pt x="500" y="34"/>
                  <a:pt x="500" y="34"/>
                  <a:pt x="500" y="34"/>
                </a:cubicBezTo>
                <a:cubicBezTo>
                  <a:pt x="501" y="36"/>
                  <a:pt x="501" y="36"/>
                  <a:pt x="501" y="36"/>
                </a:cubicBezTo>
                <a:cubicBezTo>
                  <a:pt x="502" y="36"/>
                  <a:pt x="502" y="37"/>
                  <a:pt x="502" y="38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11" y="41"/>
                  <a:pt x="521" y="45"/>
                  <a:pt x="529" y="50"/>
                </a:cubicBezTo>
                <a:close/>
                <a:moveTo>
                  <a:pt x="496" y="41"/>
                </a:moveTo>
                <a:cubicBezTo>
                  <a:pt x="496" y="41"/>
                  <a:pt x="496" y="42"/>
                  <a:pt x="495" y="42"/>
                </a:cubicBezTo>
                <a:cubicBezTo>
                  <a:pt x="495" y="42"/>
                  <a:pt x="495" y="42"/>
                  <a:pt x="495" y="42"/>
                </a:cubicBezTo>
                <a:cubicBezTo>
                  <a:pt x="495" y="42"/>
                  <a:pt x="496" y="42"/>
                  <a:pt x="496" y="42"/>
                </a:cubicBezTo>
                <a:cubicBezTo>
                  <a:pt x="496" y="42"/>
                  <a:pt x="496" y="42"/>
                  <a:pt x="496" y="42"/>
                </a:cubicBezTo>
                <a:cubicBezTo>
                  <a:pt x="496" y="42"/>
                  <a:pt x="496" y="42"/>
                  <a:pt x="496" y="41"/>
                </a:cubicBezTo>
                <a:close/>
                <a:moveTo>
                  <a:pt x="494" y="49"/>
                </a:moveTo>
                <a:cubicBezTo>
                  <a:pt x="494" y="50"/>
                  <a:pt x="494" y="50"/>
                  <a:pt x="494" y="50"/>
                </a:cubicBezTo>
                <a:cubicBezTo>
                  <a:pt x="494" y="50"/>
                  <a:pt x="494" y="50"/>
                  <a:pt x="494" y="50"/>
                </a:cubicBezTo>
                <a:cubicBezTo>
                  <a:pt x="494" y="50"/>
                  <a:pt x="494" y="50"/>
                  <a:pt x="494" y="50"/>
                </a:cubicBezTo>
                <a:cubicBezTo>
                  <a:pt x="494" y="49"/>
                  <a:pt x="494" y="49"/>
                  <a:pt x="494" y="49"/>
                </a:cubicBezTo>
                <a:close/>
                <a:moveTo>
                  <a:pt x="493" y="48"/>
                </a:moveTo>
                <a:cubicBezTo>
                  <a:pt x="493" y="49"/>
                  <a:pt x="493" y="49"/>
                  <a:pt x="493" y="49"/>
                </a:cubicBezTo>
                <a:cubicBezTo>
                  <a:pt x="493" y="48"/>
                  <a:pt x="493" y="48"/>
                  <a:pt x="493" y="48"/>
                </a:cubicBezTo>
                <a:close/>
                <a:moveTo>
                  <a:pt x="492" y="47"/>
                </a:moveTo>
                <a:cubicBezTo>
                  <a:pt x="490" y="47"/>
                  <a:pt x="489" y="46"/>
                  <a:pt x="487" y="46"/>
                </a:cubicBezTo>
                <a:cubicBezTo>
                  <a:pt x="487" y="46"/>
                  <a:pt x="487" y="46"/>
                  <a:pt x="487" y="46"/>
                </a:cubicBezTo>
                <a:cubicBezTo>
                  <a:pt x="486" y="46"/>
                  <a:pt x="484" y="47"/>
                  <a:pt x="483" y="47"/>
                </a:cubicBezTo>
                <a:cubicBezTo>
                  <a:pt x="483" y="47"/>
                  <a:pt x="483" y="47"/>
                  <a:pt x="483" y="47"/>
                </a:cubicBezTo>
                <a:cubicBezTo>
                  <a:pt x="486" y="48"/>
                  <a:pt x="488" y="48"/>
                  <a:pt x="491" y="49"/>
                </a:cubicBezTo>
                <a:cubicBezTo>
                  <a:pt x="491" y="49"/>
                  <a:pt x="491" y="49"/>
                  <a:pt x="491" y="49"/>
                </a:cubicBezTo>
                <a:cubicBezTo>
                  <a:pt x="491" y="48"/>
                  <a:pt x="492" y="48"/>
                  <a:pt x="492" y="47"/>
                </a:cubicBezTo>
                <a:close/>
                <a:moveTo>
                  <a:pt x="492" y="39"/>
                </a:moveTo>
                <a:cubicBezTo>
                  <a:pt x="490" y="39"/>
                  <a:pt x="488" y="38"/>
                  <a:pt x="487" y="38"/>
                </a:cubicBezTo>
                <a:cubicBezTo>
                  <a:pt x="487" y="38"/>
                  <a:pt x="487" y="38"/>
                  <a:pt x="487" y="38"/>
                </a:cubicBezTo>
                <a:cubicBezTo>
                  <a:pt x="484" y="37"/>
                  <a:pt x="482" y="37"/>
                  <a:pt x="480" y="37"/>
                </a:cubicBezTo>
                <a:cubicBezTo>
                  <a:pt x="480" y="37"/>
                  <a:pt x="480" y="37"/>
                  <a:pt x="480" y="37"/>
                </a:cubicBezTo>
                <a:cubicBezTo>
                  <a:pt x="483" y="38"/>
                  <a:pt x="486" y="39"/>
                  <a:pt x="490" y="40"/>
                </a:cubicBezTo>
                <a:cubicBezTo>
                  <a:pt x="490" y="40"/>
                  <a:pt x="490" y="40"/>
                  <a:pt x="490" y="40"/>
                </a:cubicBezTo>
                <a:cubicBezTo>
                  <a:pt x="490" y="40"/>
                  <a:pt x="491" y="39"/>
                  <a:pt x="492" y="39"/>
                </a:cubicBezTo>
                <a:close/>
                <a:moveTo>
                  <a:pt x="481" y="44"/>
                </a:moveTo>
                <a:cubicBezTo>
                  <a:pt x="476" y="42"/>
                  <a:pt x="471" y="41"/>
                  <a:pt x="466" y="40"/>
                </a:cubicBezTo>
                <a:cubicBezTo>
                  <a:pt x="466" y="40"/>
                  <a:pt x="466" y="40"/>
                  <a:pt x="466" y="40"/>
                </a:cubicBezTo>
                <a:cubicBezTo>
                  <a:pt x="465" y="41"/>
                  <a:pt x="464" y="42"/>
                  <a:pt x="463" y="44"/>
                </a:cubicBezTo>
                <a:cubicBezTo>
                  <a:pt x="463" y="44"/>
                  <a:pt x="463" y="44"/>
                  <a:pt x="463" y="44"/>
                </a:cubicBezTo>
                <a:cubicBezTo>
                  <a:pt x="467" y="44"/>
                  <a:pt x="472" y="45"/>
                  <a:pt x="476" y="46"/>
                </a:cubicBezTo>
                <a:cubicBezTo>
                  <a:pt x="476" y="46"/>
                  <a:pt x="476" y="46"/>
                  <a:pt x="476" y="46"/>
                </a:cubicBezTo>
                <a:cubicBezTo>
                  <a:pt x="477" y="45"/>
                  <a:pt x="479" y="45"/>
                  <a:pt x="481" y="44"/>
                </a:cubicBezTo>
                <a:close/>
                <a:moveTo>
                  <a:pt x="468" y="49"/>
                </a:moveTo>
                <a:cubicBezTo>
                  <a:pt x="466" y="48"/>
                  <a:pt x="463" y="48"/>
                  <a:pt x="461" y="48"/>
                </a:cubicBezTo>
                <a:cubicBezTo>
                  <a:pt x="461" y="48"/>
                  <a:pt x="461" y="48"/>
                  <a:pt x="461" y="48"/>
                </a:cubicBezTo>
                <a:cubicBezTo>
                  <a:pt x="460" y="49"/>
                  <a:pt x="459" y="51"/>
                  <a:pt x="458" y="53"/>
                </a:cubicBezTo>
                <a:cubicBezTo>
                  <a:pt x="458" y="53"/>
                  <a:pt x="458" y="53"/>
                  <a:pt x="458" y="53"/>
                </a:cubicBezTo>
                <a:cubicBezTo>
                  <a:pt x="461" y="51"/>
                  <a:pt x="465" y="50"/>
                  <a:pt x="468" y="49"/>
                </a:cubicBezTo>
                <a:close/>
                <a:moveTo>
                  <a:pt x="465" y="32"/>
                </a:moveTo>
                <a:cubicBezTo>
                  <a:pt x="464" y="32"/>
                  <a:pt x="464" y="32"/>
                  <a:pt x="463" y="32"/>
                </a:cubicBezTo>
                <a:cubicBezTo>
                  <a:pt x="463" y="32"/>
                  <a:pt x="463" y="32"/>
                  <a:pt x="463" y="32"/>
                </a:cubicBezTo>
                <a:cubicBezTo>
                  <a:pt x="463" y="32"/>
                  <a:pt x="463" y="33"/>
                  <a:pt x="462" y="33"/>
                </a:cubicBezTo>
                <a:cubicBezTo>
                  <a:pt x="462" y="33"/>
                  <a:pt x="462" y="33"/>
                  <a:pt x="462" y="33"/>
                </a:cubicBezTo>
                <a:cubicBezTo>
                  <a:pt x="463" y="33"/>
                  <a:pt x="464" y="33"/>
                  <a:pt x="465" y="33"/>
                </a:cubicBezTo>
                <a:cubicBezTo>
                  <a:pt x="465" y="33"/>
                  <a:pt x="465" y="33"/>
                  <a:pt x="465" y="33"/>
                </a:cubicBezTo>
                <a:cubicBezTo>
                  <a:pt x="465" y="33"/>
                  <a:pt x="465" y="33"/>
                  <a:pt x="465" y="32"/>
                </a:cubicBezTo>
                <a:close/>
                <a:moveTo>
                  <a:pt x="462" y="39"/>
                </a:moveTo>
                <a:cubicBezTo>
                  <a:pt x="460" y="38"/>
                  <a:pt x="459" y="38"/>
                  <a:pt x="457" y="37"/>
                </a:cubicBezTo>
                <a:cubicBezTo>
                  <a:pt x="457" y="37"/>
                  <a:pt x="457" y="37"/>
                  <a:pt x="457" y="37"/>
                </a:cubicBezTo>
                <a:cubicBezTo>
                  <a:pt x="456" y="39"/>
                  <a:pt x="454" y="41"/>
                  <a:pt x="453" y="42"/>
                </a:cubicBezTo>
                <a:cubicBezTo>
                  <a:pt x="453" y="42"/>
                  <a:pt x="453" y="42"/>
                  <a:pt x="453" y="42"/>
                </a:cubicBezTo>
                <a:cubicBezTo>
                  <a:pt x="455" y="42"/>
                  <a:pt x="457" y="43"/>
                  <a:pt x="459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42"/>
                  <a:pt x="461" y="40"/>
                  <a:pt x="462" y="39"/>
                </a:cubicBezTo>
                <a:close/>
                <a:moveTo>
                  <a:pt x="457" y="31"/>
                </a:moveTo>
                <a:cubicBezTo>
                  <a:pt x="446" y="29"/>
                  <a:pt x="435" y="28"/>
                  <a:pt x="423" y="27"/>
                </a:cubicBezTo>
                <a:cubicBezTo>
                  <a:pt x="423" y="27"/>
                  <a:pt x="423" y="27"/>
                  <a:pt x="423" y="27"/>
                </a:cubicBezTo>
                <a:cubicBezTo>
                  <a:pt x="425" y="27"/>
                  <a:pt x="426" y="27"/>
                  <a:pt x="428" y="27"/>
                </a:cubicBezTo>
                <a:cubicBezTo>
                  <a:pt x="428" y="27"/>
                  <a:pt x="428" y="27"/>
                  <a:pt x="428" y="27"/>
                </a:cubicBezTo>
                <a:cubicBezTo>
                  <a:pt x="437" y="29"/>
                  <a:pt x="447" y="30"/>
                  <a:pt x="456" y="32"/>
                </a:cubicBezTo>
                <a:cubicBezTo>
                  <a:pt x="456" y="32"/>
                  <a:pt x="456" y="32"/>
                  <a:pt x="456" y="32"/>
                </a:cubicBezTo>
                <a:cubicBezTo>
                  <a:pt x="457" y="32"/>
                  <a:pt x="457" y="31"/>
                  <a:pt x="457" y="31"/>
                </a:cubicBezTo>
                <a:close/>
                <a:moveTo>
                  <a:pt x="451" y="37"/>
                </a:moveTo>
                <a:cubicBezTo>
                  <a:pt x="360" y="36"/>
                  <a:pt x="268" y="36"/>
                  <a:pt x="180" y="52"/>
                </a:cubicBezTo>
                <a:cubicBezTo>
                  <a:pt x="180" y="52"/>
                  <a:pt x="180" y="52"/>
                  <a:pt x="180" y="52"/>
                </a:cubicBezTo>
                <a:cubicBezTo>
                  <a:pt x="136" y="64"/>
                  <a:pt x="96" y="79"/>
                  <a:pt x="66" y="95"/>
                </a:cubicBezTo>
                <a:cubicBezTo>
                  <a:pt x="66" y="95"/>
                  <a:pt x="66" y="95"/>
                  <a:pt x="66" y="95"/>
                </a:cubicBezTo>
                <a:cubicBezTo>
                  <a:pt x="180" y="68"/>
                  <a:pt x="281" y="35"/>
                  <a:pt x="391" y="37"/>
                </a:cubicBezTo>
                <a:cubicBezTo>
                  <a:pt x="391" y="37"/>
                  <a:pt x="391" y="37"/>
                  <a:pt x="391" y="37"/>
                </a:cubicBezTo>
                <a:cubicBezTo>
                  <a:pt x="409" y="38"/>
                  <a:pt x="427" y="39"/>
                  <a:pt x="445" y="41"/>
                </a:cubicBezTo>
                <a:cubicBezTo>
                  <a:pt x="445" y="41"/>
                  <a:pt x="445" y="41"/>
                  <a:pt x="445" y="41"/>
                </a:cubicBezTo>
                <a:cubicBezTo>
                  <a:pt x="447" y="40"/>
                  <a:pt x="449" y="38"/>
                  <a:pt x="451" y="37"/>
                </a:cubicBezTo>
                <a:close/>
                <a:moveTo>
                  <a:pt x="434" y="33"/>
                </a:moveTo>
                <a:cubicBezTo>
                  <a:pt x="432" y="32"/>
                  <a:pt x="429" y="32"/>
                  <a:pt x="427" y="31"/>
                </a:cubicBezTo>
                <a:cubicBezTo>
                  <a:pt x="427" y="31"/>
                  <a:pt x="427" y="31"/>
                  <a:pt x="427" y="31"/>
                </a:cubicBezTo>
                <a:cubicBezTo>
                  <a:pt x="406" y="29"/>
                  <a:pt x="383" y="27"/>
                  <a:pt x="360" y="27"/>
                </a:cubicBezTo>
                <a:cubicBezTo>
                  <a:pt x="360" y="27"/>
                  <a:pt x="360" y="27"/>
                  <a:pt x="360" y="27"/>
                </a:cubicBezTo>
                <a:cubicBezTo>
                  <a:pt x="350" y="26"/>
                  <a:pt x="340" y="27"/>
                  <a:pt x="330" y="27"/>
                </a:cubicBezTo>
                <a:cubicBezTo>
                  <a:pt x="330" y="27"/>
                  <a:pt x="330" y="27"/>
                  <a:pt x="330" y="27"/>
                </a:cubicBezTo>
                <a:cubicBezTo>
                  <a:pt x="297" y="29"/>
                  <a:pt x="264" y="34"/>
                  <a:pt x="232" y="40"/>
                </a:cubicBezTo>
                <a:cubicBezTo>
                  <a:pt x="232" y="40"/>
                  <a:pt x="232" y="40"/>
                  <a:pt x="232" y="40"/>
                </a:cubicBezTo>
                <a:cubicBezTo>
                  <a:pt x="298" y="32"/>
                  <a:pt x="366" y="32"/>
                  <a:pt x="434" y="33"/>
                </a:cubicBezTo>
                <a:close/>
                <a:moveTo>
                  <a:pt x="241" y="34"/>
                </a:moveTo>
                <a:cubicBezTo>
                  <a:pt x="196" y="41"/>
                  <a:pt x="153" y="51"/>
                  <a:pt x="115" y="63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36" y="57"/>
                  <a:pt x="157" y="52"/>
                  <a:pt x="179" y="48"/>
                </a:cubicBezTo>
                <a:cubicBezTo>
                  <a:pt x="179" y="48"/>
                  <a:pt x="179" y="48"/>
                  <a:pt x="179" y="48"/>
                </a:cubicBezTo>
                <a:cubicBezTo>
                  <a:pt x="199" y="43"/>
                  <a:pt x="220" y="38"/>
                  <a:pt x="241" y="34"/>
                </a:cubicBezTo>
                <a:close/>
              </a:path>
            </a:pathLst>
          </a:custGeom>
          <a:solidFill>
            <a:srgbClr val="1096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72468" tIns="36239" rIns="72468" bIns="36239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rgbClr val="D4DF33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5FEFB06F-A027-3FC8-05D4-64E8BD214289}"/>
              </a:ext>
            </a:extLst>
          </p:cNvPr>
          <p:cNvSpPr>
            <a:spLocks noEditPoints="1"/>
          </p:cNvSpPr>
          <p:nvPr/>
        </p:nvSpPr>
        <p:spPr bwMode="gray">
          <a:xfrm rot="13199105" flipH="1" flipV="1">
            <a:off x="8459146" y="2859268"/>
            <a:ext cx="860923" cy="342373"/>
          </a:xfrm>
          <a:custGeom>
            <a:avLst/>
            <a:gdLst>
              <a:gd name="T0" fmla="*/ 404 w 553"/>
              <a:gd name="T1" fmla="*/ 86 h 111"/>
              <a:gd name="T2" fmla="*/ 514 w 553"/>
              <a:gd name="T3" fmla="*/ 59 h 111"/>
              <a:gd name="T4" fmla="*/ 453 w 553"/>
              <a:gd name="T5" fmla="*/ 60 h 111"/>
              <a:gd name="T6" fmla="*/ 449 w 553"/>
              <a:gd name="T7" fmla="*/ 46 h 111"/>
              <a:gd name="T8" fmla="*/ 410 w 553"/>
              <a:gd name="T9" fmla="*/ 70 h 111"/>
              <a:gd name="T10" fmla="*/ 391 w 553"/>
              <a:gd name="T11" fmla="*/ 41 h 111"/>
              <a:gd name="T12" fmla="*/ 127 w 553"/>
              <a:gd name="T13" fmla="*/ 64 h 111"/>
              <a:gd name="T14" fmla="*/ 43 w 553"/>
              <a:gd name="T15" fmla="*/ 90 h 111"/>
              <a:gd name="T16" fmla="*/ 2 w 553"/>
              <a:gd name="T17" fmla="*/ 111 h 111"/>
              <a:gd name="T18" fmla="*/ 348 w 553"/>
              <a:gd name="T19" fmla="*/ 21 h 111"/>
              <a:gd name="T20" fmla="*/ 389 w 553"/>
              <a:gd name="T21" fmla="*/ 21 h 111"/>
              <a:gd name="T22" fmla="*/ 477 w 553"/>
              <a:gd name="T23" fmla="*/ 3 h 111"/>
              <a:gd name="T24" fmla="*/ 543 w 553"/>
              <a:gd name="T25" fmla="*/ 58 h 111"/>
              <a:gd name="T26" fmla="*/ 550 w 553"/>
              <a:gd name="T27" fmla="*/ 66 h 111"/>
              <a:gd name="T28" fmla="*/ 544 w 553"/>
              <a:gd name="T29" fmla="*/ 65 h 111"/>
              <a:gd name="T30" fmla="*/ 530 w 553"/>
              <a:gd name="T31" fmla="*/ 62 h 111"/>
              <a:gd name="T32" fmla="*/ 525 w 553"/>
              <a:gd name="T33" fmla="*/ 62 h 111"/>
              <a:gd name="T34" fmla="*/ 534 w 553"/>
              <a:gd name="T35" fmla="*/ 57 h 111"/>
              <a:gd name="T36" fmla="*/ 500 w 553"/>
              <a:gd name="T37" fmla="*/ 43 h 111"/>
              <a:gd name="T38" fmla="*/ 516 w 553"/>
              <a:gd name="T39" fmla="*/ 49 h 111"/>
              <a:gd name="T40" fmla="*/ 516 w 553"/>
              <a:gd name="T41" fmla="*/ 52 h 111"/>
              <a:gd name="T42" fmla="*/ 529 w 553"/>
              <a:gd name="T43" fmla="*/ 50 h 111"/>
              <a:gd name="T44" fmla="*/ 469 w 553"/>
              <a:gd name="T45" fmla="*/ 22 h 111"/>
              <a:gd name="T46" fmla="*/ 471 w 553"/>
              <a:gd name="T47" fmla="*/ 30 h 111"/>
              <a:gd name="T48" fmla="*/ 492 w 553"/>
              <a:gd name="T49" fmla="*/ 34 h 111"/>
              <a:gd name="T50" fmla="*/ 497 w 553"/>
              <a:gd name="T51" fmla="*/ 36 h 111"/>
              <a:gd name="T52" fmla="*/ 501 w 553"/>
              <a:gd name="T53" fmla="*/ 36 h 111"/>
              <a:gd name="T54" fmla="*/ 502 w 553"/>
              <a:gd name="T55" fmla="*/ 38 h 111"/>
              <a:gd name="T56" fmla="*/ 495 w 553"/>
              <a:gd name="T57" fmla="*/ 42 h 111"/>
              <a:gd name="T58" fmla="*/ 494 w 553"/>
              <a:gd name="T59" fmla="*/ 49 h 111"/>
              <a:gd name="T60" fmla="*/ 494 w 553"/>
              <a:gd name="T61" fmla="*/ 49 h 111"/>
              <a:gd name="T62" fmla="*/ 492 w 553"/>
              <a:gd name="T63" fmla="*/ 47 h 111"/>
              <a:gd name="T64" fmla="*/ 483 w 553"/>
              <a:gd name="T65" fmla="*/ 47 h 111"/>
              <a:gd name="T66" fmla="*/ 492 w 553"/>
              <a:gd name="T67" fmla="*/ 39 h 111"/>
              <a:gd name="T68" fmla="*/ 480 w 553"/>
              <a:gd name="T69" fmla="*/ 37 h 111"/>
              <a:gd name="T70" fmla="*/ 481 w 553"/>
              <a:gd name="T71" fmla="*/ 44 h 111"/>
              <a:gd name="T72" fmla="*/ 463 w 553"/>
              <a:gd name="T73" fmla="*/ 44 h 111"/>
              <a:gd name="T74" fmla="*/ 468 w 553"/>
              <a:gd name="T75" fmla="*/ 49 h 111"/>
              <a:gd name="T76" fmla="*/ 458 w 553"/>
              <a:gd name="T77" fmla="*/ 53 h 111"/>
              <a:gd name="T78" fmla="*/ 463 w 553"/>
              <a:gd name="T79" fmla="*/ 32 h 111"/>
              <a:gd name="T80" fmla="*/ 465 w 553"/>
              <a:gd name="T81" fmla="*/ 33 h 111"/>
              <a:gd name="T82" fmla="*/ 457 w 553"/>
              <a:gd name="T83" fmla="*/ 37 h 111"/>
              <a:gd name="T84" fmla="*/ 459 w 553"/>
              <a:gd name="T85" fmla="*/ 43 h 111"/>
              <a:gd name="T86" fmla="*/ 423 w 553"/>
              <a:gd name="T87" fmla="*/ 27 h 111"/>
              <a:gd name="T88" fmla="*/ 456 w 553"/>
              <a:gd name="T89" fmla="*/ 32 h 111"/>
              <a:gd name="T90" fmla="*/ 180 w 553"/>
              <a:gd name="T91" fmla="*/ 52 h 111"/>
              <a:gd name="T92" fmla="*/ 391 w 553"/>
              <a:gd name="T93" fmla="*/ 37 h 111"/>
              <a:gd name="T94" fmla="*/ 434 w 553"/>
              <a:gd name="T95" fmla="*/ 33 h 111"/>
              <a:gd name="T96" fmla="*/ 360 w 553"/>
              <a:gd name="T97" fmla="*/ 27 h 111"/>
              <a:gd name="T98" fmla="*/ 232 w 553"/>
              <a:gd name="T99" fmla="*/ 40 h 111"/>
              <a:gd name="T100" fmla="*/ 115 w 553"/>
              <a:gd name="T101" fmla="*/ 6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53" h="111">
                <a:moveTo>
                  <a:pt x="548" y="70"/>
                </a:moveTo>
                <a:cubicBezTo>
                  <a:pt x="545" y="69"/>
                  <a:pt x="542" y="69"/>
                  <a:pt x="539" y="69"/>
                </a:cubicBezTo>
                <a:cubicBezTo>
                  <a:pt x="539" y="69"/>
                  <a:pt x="539" y="69"/>
                  <a:pt x="539" y="69"/>
                </a:cubicBezTo>
                <a:cubicBezTo>
                  <a:pt x="494" y="69"/>
                  <a:pt x="449" y="78"/>
                  <a:pt x="404" y="86"/>
                </a:cubicBezTo>
                <a:cubicBezTo>
                  <a:pt x="404" y="86"/>
                  <a:pt x="404" y="86"/>
                  <a:pt x="404" y="86"/>
                </a:cubicBezTo>
                <a:cubicBezTo>
                  <a:pt x="404" y="82"/>
                  <a:pt x="404" y="82"/>
                  <a:pt x="404" y="82"/>
                </a:cubicBezTo>
                <a:cubicBezTo>
                  <a:pt x="439" y="72"/>
                  <a:pt x="476" y="62"/>
                  <a:pt x="514" y="59"/>
                </a:cubicBezTo>
                <a:cubicBezTo>
                  <a:pt x="514" y="59"/>
                  <a:pt x="514" y="59"/>
                  <a:pt x="514" y="59"/>
                </a:cubicBezTo>
                <a:cubicBezTo>
                  <a:pt x="501" y="55"/>
                  <a:pt x="488" y="52"/>
                  <a:pt x="476" y="50"/>
                </a:cubicBezTo>
                <a:cubicBezTo>
                  <a:pt x="476" y="50"/>
                  <a:pt x="476" y="50"/>
                  <a:pt x="476" y="50"/>
                </a:cubicBezTo>
                <a:cubicBezTo>
                  <a:pt x="467" y="54"/>
                  <a:pt x="458" y="57"/>
                  <a:pt x="453" y="60"/>
                </a:cubicBezTo>
                <a:cubicBezTo>
                  <a:pt x="453" y="60"/>
                  <a:pt x="453" y="60"/>
                  <a:pt x="453" y="60"/>
                </a:cubicBezTo>
                <a:cubicBezTo>
                  <a:pt x="450" y="57"/>
                  <a:pt x="450" y="57"/>
                  <a:pt x="450" y="57"/>
                </a:cubicBezTo>
                <a:cubicBezTo>
                  <a:pt x="452" y="54"/>
                  <a:pt x="455" y="50"/>
                  <a:pt x="457" y="47"/>
                </a:cubicBezTo>
                <a:cubicBezTo>
                  <a:pt x="457" y="47"/>
                  <a:pt x="457" y="47"/>
                  <a:pt x="457" y="47"/>
                </a:cubicBezTo>
                <a:cubicBezTo>
                  <a:pt x="454" y="46"/>
                  <a:pt x="452" y="46"/>
                  <a:pt x="449" y="46"/>
                </a:cubicBezTo>
                <a:cubicBezTo>
                  <a:pt x="449" y="46"/>
                  <a:pt x="449" y="46"/>
                  <a:pt x="449" y="46"/>
                </a:cubicBezTo>
                <a:cubicBezTo>
                  <a:pt x="438" y="57"/>
                  <a:pt x="425" y="66"/>
                  <a:pt x="412" y="73"/>
                </a:cubicBezTo>
                <a:cubicBezTo>
                  <a:pt x="412" y="73"/>
                  <a:pt x="412" y="73"/>
                  <a:pt x="412" y="73"/>
                </a:cubicBezTo>
                <a:cubicBezTo>
                  <a:pt x="410" y="70"/>
                  <a:pt x="410" y="70"/>
                  <a:pt x="410" y="70"/>
                </a:cubicBezTo>
                <a:cubicBezTo>
                  <a:pt x="420" y="62"/>
                  <a:pt x="430" y="53"/>
                  <a:pt x="441" y="45"/>
                </a:cubicBezTo>
                <a:cubicBezTo>
                  <a:pt x="441" y="45"/>
                  <a:pt x="441" y="45"/>
                  <a:pt x="441" y="45"/>
                </a:cubicBezTo>
                <a:cubicBezTo>
                  <a:pt x="424" y="43"/>
                  <a:pt x="407" y="42"/>
                  <a:pt x="391" y="41"/>
                </a:cubicBezTo>
                <a:cubicBezTo>
                  <a:pt x="391" y="41"/>
                  <a:pt x="391" y="41"/>
                  <a:pt x="391" y="41"/>
                </a:cubicBezTo>
                <a:cubicBezTo>
                  <a:pt x="277" y="39"/>
                  <a:pt x="174" y="74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2" y="99"/>
                  <a:pt x="52" y="99"/>
                  <a:pt x="52" y="99"/>
                </a:cubicBezTo>
                <a:cubicBezTo>
                  <a:pt x="72" y="86"/>
                  <a:pt x="97" y="75"/>
                  <a:pt x="127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99" y="72"/>
                  <a:pt x="71" y="82"/>
                  <a:pt x="44" y="94"/>
                </a:cubicBezTo>
                <a:cubicBezTo>
                  <a:pt x="44" y="94"/>
                  <a:pt x="44" y="94"/>
                  <a:pt x="44" y="94"/>
                </a:cubicBezTo>
                <a:cubicBezTo>
                  <a:pt x="43" y="90"/>
                  <a:pt x="43" y="90"/>
                  <a:pt x="43" y="90"/>
                </a:cubicBezTo>
                <a:cubicBezTo>
                  <a:pt x="52" y="85"/>
                  <a:pt x="62" y="80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47" y="86"/>
                  <a:pt x="23" y="98"/>
                  <a:pt x="2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0" y="107"/>
                  <a:pt x="0" y="107"/>
                  <a:pt x="0" y="107"/>
                </a:cubicBezTo>
                <a:cubicBezTo>
                  <a:pt x="87" y="53"/>
                  <a:pt x="223" y="18"/>
                  <a:pt x="348" y="21"/>
                </a:cubicBezTo>
                <a:cubicBezTo>
                  <a:pt x="348" y="21"/>
                  <a:pt x="348" y="21"/>
                  <a:pt x="348" y="21"/>
                </a:cubicBezTo>
                <a:cubicBezTo>
                  <a:pt x="353" y="21"/>
                  <a:pt x="359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73" y="21"/>
                  <a:pt x="381" y="21"/>
                  <a:pt x="389" y="21"/>
                </a:cubicBezTo>
                <a:cubicBezTo>
                  <a:pt x="389" y="21"/>
                  <a:pt x="389" y="21"/>
                  <a:pt x="389" y="21"/>
                </a:cubicBezTo>
                <a:cubicBezTo>
                  <a:pt x="414" y="21"/>
                  <a:pt x="438" y="23"/>
                  <a:pt x="460" y="27"/>
                </a:cubicBezTo>
                <a:cubicBezTo>
                  <a:pt x="460" y="27"/>
                  <a:pt x="460" y="27"/>
                  <a:pt x="460" y="27"/>
                </a:cubicBezTo>
                <a:cubicBezTo>
                  <a:pt x="466" y="20"/>
                  <a:pt x="472" y="11"/>
                  <a:pt x="477" y="3"/>
                </a:cubicBezTo>
                <a:cubicBezTo>
                  <a:pt x="477" y="3"/>
                  <a:pt x="477" y="3"/>
                  <a:pt x="477" y="3"/>
                </a:cubicBezTo>
                <a:cubicBezTo>
                  <a:pt x="478" y="0"/>
                  <a:pt x="478" y="0"/>
                  <a:pt x="478" y="0"/>
                </a:cubicBezTo>
                <a:cubicBezTo>
                  <a:pt x="480" y="2"/>
                  <a:pt x="480" y="2"/>
                  <a:pt x="480" y="2"/>
                </a:cubicBezTo>
                <a:cubicBezTo>
                  <a:pt x="501" y="18"/>
                  <a:pt x="524" y="38"/>
                  <a:pt x="543" y="58"/>
                </a:cubicBezTo>
                <a:cubicBezTo>
                  <a:pt x="543" y="58"/>
                  <a:pt x="543" y="58"/>
                  <a:pt x="543" y="58"/>
                </a:cubicBezTo>
                <a:cubicBezTo>
                  <a:pt x="547" y="61"/>
                  <a:pt x="547" y="61"/>
                  <a:pt x="547" y="61"/>
                </a:cubicBezTo>
                <a:cubicBezTo>
                  <a:pt x="545" y="61"/>
                  <a:pt x="545" y="61"/>
                  <a:pt x="545" y="61"/>
                </a:cubicBezTo>
                <a:cubicBezTo>
                  <a:pt x="547" y="63"/>
                  <a:pt x="548" y="64"/>
                  <a:pt x="550" y="66"/>
                </a:cubicBezTo>
                <a:cubicBezTo>
                  <a:pt x="550" y="66"/>
                  <a:pt x="550" y="66"/>
                  <a:pt x="550" y="66"/>
                </a:cubicBezTo>
                <a:cubicBezTo>
                  <a:pt x="553" y="70"/>
                  <a:pt x="553" y="70"/>
                  <a:pt x="553" y="70"/>
                </a:cubicBezTo>
                <a:cubicBezTo>
                  <a:pt x="548" y="70"/>
                  <a:pt x="548" y="70"/>
                  <a:pt x="548" y="70"/>
                </a:cubicBezTo>
                <a:close/>
                <a:moveTo>
                  <a:pt x="540" y="65"/>
                </a:moveTo>
                <a:cubicBezTo>
                  <a:pt x="541" y="65"/>
                  <a:pt x="542" y="65"/>
                  <a:pt x="544" y="65"/>
                </a:cubicBezTo>
                <a:cubicBezTo>
                  <a:pt x="544" y="65"/>
                  <a:pt x="544" y="65"/>
                  <a:pt x="544" y="65"/>
                </a:cubicBezTo>
                <a:cubicBezTo>
                  <a:pt x="542" y="64"/>
                  <a:pt x="541" y="63"/>
                  <a:pt x="540" y="61"/>
                </a:cubicBezTo>
                <a:cubicBezTo>
                  <a:pt x="540" y="61"/>
                  <a:pt x="540" y="61"/>
                  <a:pt x="540" y="61"/>
                </a:cubicBezTo>
                <a:cubicBezTo>
                  <a:pt x="537" y="61"/>
                  <a:pt x="533" y="61"/>
                  <a:pt x="530" y="62"/>
                </a:cubicBezTo>
                <a:cubicBezTo>
                  <a:pt x="530" y="62"/>
                  <a:pt x="530" y="62"/>
                  <a:pt x="530" y="62"/>
                </a:cubicBezTo>
                <a:cubicBezTo>
                  <a:pt x="529" y="63"/>
                  <a:pt x="529" y="63"/>
                  <a:pt x="529" y="63"/>
                </a:cubicBezTo>
                <a:cubicBezTo>
                  <a:pt x="528" y="63"/>
                  <a:pt x="526" y="62"/>
                  <a:pt x="525" y="62"/>
                </a:cubicBezTo>
                <a:cubicBezTo>
                  <a:pt x="525" y="62"/>
                  <a:pt x="525" y="62"/>
                  <a:pt x="525" y="62"/>
                </a:cubicBezTo>
                <a:cubicBezTo>
                  <a:pt x="500" y="63"/>
                  <a:pt x="476" y="68"/>
                  <a:pt x="452" y="73"/>
                </a:cubicBezTo>
                <a:cubicBezTo>
                  <a:pt x="452" y="73"/>
                  <a:pt x="452" y="73"/>
                  <a:pt x="452" y="73"/>
                </a:cubicBezTo>
                <a:cubicBezTo>
                  <a:pt x="481" y="69"/>
                  <a:pt x="510" y="65"/>
                  <a:pt x="540" y="65"/>
                </a:cubicBezTo>
                <a:close/>
                <a:moveTo>
                  <a:pt x="534" y="57"/>
                </a:moveTo>
                <a:cubicBezTo>
                  <a:pt x="524" y="51"/>
                  <a:pt x="513" y="46"/>
                  <a:pt x="500" y="42"/>
                </a:cubicBezTo>
                <a:cubicBezTo>
                  <a:pt x="500" y="42"/>
                  <a:pt x="500" y="42"/>
                  <a:pt x="500" y="42"/>
                </a:cubicBezTo>
                <a:cubicBezTo>
                  <a:pt x="500" y="42"/>
                  <a:pt x="500" y="43"/>
                  <a:pt x="500" y="43"/>
                </a:cubicBezTo>
                <a:cubicBezTo>
                  <a:pt x="500" y="43"/>
                  <a:pt x="500" y="43"/>
                  <a:pt x="500" y="43"/>
                </a:cubicBezTo>
                <a:cubicBezTo>
                  <a:pt x="505" y="45"/>
                  <a:pt x="510" y="47"/>
                  <a:pt x="515" y="49"/>
                </a:cubicBezTo>
                <a:cubicBezTo>
                  <a:pt x="515" y="49"/>
                  <a:pt x="515" y="49"/>
                  <a:pt x="515" y="49"/>
                </a:cubicBezTo>
                <a:cubicBezTo>
                  <a:pt x="515" y="49"/>
                  <a:pt x="515" y="49"/>
                  <a:pt x="515" y="49"/>
                </a:cubicBezTo>
                <a:cubicBezTo>
                  <a:pt x="516" y="49"/>
                  <a:pt x="516" y="49"/>
                  <a:pt x="516" y="49"/>
                </a:cubicBezTo>
                <a:cubicBezTo>
                  <a:pt x="516" y="49"/>
                  <a:pt x="516" y="50"/>
                  <a:pt x="516" y="51"/>
                </a:cubicBezTo>
                <a:cubicBezTo>
                  <a:pt x="516" y="51"/>
                  <a:pt x="516" y="51"/>
                  <a:pt x="516" y="51"/>
                </a:cubicBezTo>
                <a:cubicBezTo>
                  <a:pt x="516" y="52"/>
                  <a:pt x="516" y="52"/>
                  <a:pt x="516" y="52"/>
                </a:cubicBezTo>
                <a:cubicBezTo>
                  <a:pt x="516" y="52"/>
                  <a:pt x="516" y="52"/>
                  <a:pt x="516" y="52"/>
                </a:cubicBezTo>
                <a:cubicBezTo>
                  <a:pt x="520" y="54"/>
                  <a:pt x="524" y="56"/>
                  <a:pt x="527" y="58"/>
                </a:cubicBezTo>
                <a:cubicBezTo>
                  <a:pt x="527" y="58"/>
                  <a:pt x="527" y="58"/>
                  <a:pt x="527" y="58"/>
                </a:cubicBezTo>
                <a:cubicBezTo>
                  <a:pt x="529" y="57"/>
                  <a:pt x="532" y="57"/>
                  <a:pt x="534" y="57"/>
                </a:cubicBezTo>
                <a:close/>
                <a:moveTo>
                  <a:pt x="529" y="50"/>
                </a:moveTo>
                <a:cubicBezTo>
                  <a:pt x="514" y="34"/>
                  <a:pt x="496" y="19"/>
                  <a:pt x="479" y="7"/>
                </a:cubicBezTo>
                <a:cubicBezTo>
                  <a:pt x="479" y="7"/>
                  <a:pt x="479" y="7"/>
                  <a:pt x="479" y="7"/>
                </a:cubicBezTo>
                <a:cubicBezTo>
                  <a:pt x="476" y="12"/>
                  <a:pt x="473" y="17"/>
                  <a:pt x="469" y="22"/>
                </a:cubicBezTo>
                <a:cubicBezTo>
                  <a:pt x="469" y="22"/>
                  <a:pt x="469" y="22"/>
                  <a:pt x="469" y="22"/>
                </a:cubicBezTo>
                <a:cubicBezTo>
                  <a:pt x="471" y="21"/>
                  <a:pt x="472" y="19"/>
                  <a:pt x="474" y="18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477" y="21"/>
                  <a:pt x="477" y="21"/>
                  <a:pt x="477" y="21"/>
                </a:cubicBezTo>
                <a:cubicBezTo>
                  <a:pt x="475" y="23"/>
                  <a:pt x="473" y="26"/>
                  <a:pt x="471" y="30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77" y="31"/>
                  <a:pt x="482" y="32"/>
                  <a:pt x="487" y="33"/>
                </a:cubicBezTo>
                <a:cubicBezTo>
                  <a:pt x="487" y="33"/>
                  <a:pt x="487" y="33"/>
                  <a:pt x="487" y="33"/>
                </a:cubicBezTo>
                <a:cubicBezTo>
                  <a:pt x="489" y="33"/>
                  <a:pt x="491" y="34"/>
                  <a:pt x="492" y="34"/>
                </a:cubicBezTo>
                <a:cubicBezTo>
                  <a:pt x="492" y="34"/>
                  <a:pt x="492" y="34"/>
                  <a:pt x="492" y="34"/>
                </a:cubicBezTo>
                <a:cubicBezTo>
                  <a:pt x="492" y="35"/>
                  <a:pt x="492" y="35"/>
                  <a:pt x="492" y="35"/>
                </a:cubicBezTo>
                <a:cubicBezTo>
                  <a:pt x="494" y="35"/>
                  <a:pt x="495" y="36"/>
                  <a:pt x="497" y="3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36"/>
                  <a:pt x="498" y="36"/>
                  <a:pt x="498" y="35"/>
                </a:cubicBezTo>
                <a:cubicBezTo>
                  <a:pt x="498" y="35"/>
                  <a:pt x="498" y="35"/>
                  <a:pt x="498" y="35"/>
                </a:cubicBezTo>
                <a:cubicBezTo>
                  <a:pt x="500" y="34"/>
                  <a:pt x="500" y="34"/>
                  <a:pt x="500" y="34"/>
                </a:cubicBezTo>
                <a:cubicBezTo>
                  <a:pt x="501" y="36"/>
                  <a:pt x="501" y="36"/>
                  <a:pt x="501" y="36"/>
                </a:cubicBezTo>
                <a:cubicBezTo>
                  <a:pt x="502" y="36"/>
                  <a:pt x="502" y="37"/>
                  <a:pt x="502" y="38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11" y="41"/>
                  <a:pt x="521" y="45"/>
                  <a:pt x="529" y="50"/>
                </a:cubicBezTo>
                <a:close/>
                <a:moveTo>
                  <a:pt x="496" y="41"/>
                </a:moveTo>
                <a:cubicBezTo>
                  <a:pt x="496" y="41"/>
                  <a:pt x="496" y="42"/>
                  <a:pt x="495" y="42"/>
                </a:cubicBezTo>
                <a:cubicBezTo>
                  <a:pt x="495" y="42"/>
                  <a:pt x="495" y="42"/>
                  <a:pt x="495" y="42"/>
                </a:cubicBezTo>
                <a:cubicBezTo>
                  <a:pt x="495" y="42"/>
                  <a:pt x="496" y="42"/>
                  <a:pt x="496" y="42"/>
                </a:cubicBezTo>
                <a:cubicBezTo>
                  <a:pt x="496" y="42"/>
                  <a:pt x="496" y="42"/>
                  <a:pt x="496" y="42"/>
                </a:cubicBezTo>
                <a:cubicBezTo>
                  <a:pt x="496" y="42"/>
                  <a:pt x="496" y="42"/>
                  <a:pt x="496" y="41"/>
                </a:cubicBezTo>
                <a:close/>
                <a:moveTo>
                  <a:pt x="494" y="49"/>
                </a:moveTo>
                <a:cubicBezTo>
                  <a:pt x="494" y="50"/>
                  <a:pt x="494" y="50"/>
                  <a:pt x="494" y="50"/>
                </a:cubicBezTo>
                <a:cubicBezTo>
                  <a:pt x="494" y="50"/>
                  <a:pt x="494" y="50"/>
                  <a:pt x="494" y="50"/>
                </a:cubicBezTo>
                <a:cubicBezTo>
                  <a:pt x="494" y="50"/>
                  <a:pt x="494" y="50"/>
                  <a:pt x="494" y="50"/>
                </a:cubicBezTo>
                <a:cubicBezTo>
                  <a:pt x="494" y="49"/>
                  <a:pt x="494" y="49"/>
                  <a:pt x="494" y="49"/>
                </a:cubicBezTo>
                <a:close/>
                <a:moveTo>
                  <a:pt x="493" y="48"/>
                </a:moveTo>
                <a:cubicBezTo>
                  <a:pt x="493" y="49"/>
                  <a:pt x="493" y="49"/>
                  <a:pt x="493" y="49"/>
                </a:cubicBezTo>
                <a:cubicBezTo>
                  <a:pt x="493" y="48"/>
                  <a:pt x="493" y="48"/>
                  <a:pt x="493" y="48"/>
                </a:cubicBezTo>
                <a:close/>
                <a:moveTo>
                  <a:pt x="492" y="47"/>
                </a:moveTo>
                <a:cubicBezTo>
                  <a:pt x="490" y="47"/>
                  <a:pt x="489" y="46"/>
                  <a:pt x="487" y="46"/>
                </a:cubicBezTo>
                <a:cubicBezTo>
                  <a:pt x="487" y="46"/>
                  <a:pt x="487" y="46"/>
                  <a:pt x="487" y="46"/>
                </a:cubicBezTo>
                <a:cubicBezTo>
                  <a:pt x="486" y="46"/>
                  <a:pt x="484" y="47"/>
                  <a:pt x="483" y="47"/>
                </a:cubicBezTo>
                <a:cubicBezTo>
                  <a:pt x="483" y="47"/>
                  <a:pt x="483" y="47"/>
                  <a:pt x="483" y="47"/>
                </a:cubicBezTo>
                <a:cubicBezTo>
                  <a:pt x="486" y="48"/>
                  <a:pt x="488" y="48"/>
                  <a:pt x="491" y="49"/>
                </a:cubicBezTo>
                <a:cubicBezTo>
                  <a:pt x="491" y="49"/>
                  <a:pt x="491" y="49"/>
                  <a:pt x="491" y="49"/>
                </a:cubicBezTo>
                <a:cubicBezTo>
                  <a:pt x="491" y="48"/>
                  <a:pt x="492" y="48"/>
                  <a:pt x="492" y="47"/>
                </a:cubicBezTo>
                <a:close/>
                <a:moveTo>
                  <a:pt x="492" y="39"/>
                </a:moveTo>
                <a:cubicBezTo>
                  <a:pt x="490" y="39"/>
                  <a:pt x="488" y="38"/>
                  <a:pt x="487" y="38"/>
                </a:cubicBezTo>
                <a:cubicBezTo>
                  <a:pt x="487" y="38"/>
                  <a:pt x="487" y="38"/>
                  <a:pt x="487" y="38"/>
                </a:cubicBezTo>
                <a:cubicBezTo>
                  <a:pt x="484" y="37"/>
                  <a:pt x="482" y="37"/>
                  <a:pt x="480" y="37"/>
                </a:cubicBezTo>
                <a:cubicBezTo>
                  <a:pt x="480" y="37"/>
                  <a:pt x="480" y="37"/>
                  <a:pt x="480" y="37"/>
                </a:cubicBezTo>
                <a:cubicBezTo>
                  <a:pt x="483" y="38"/>
                  <a:pt x="486" y="39"/>
                  <a:pt x="490" y="40"/>
                </a:cubicBezTo>
                <a:cubicBezTo>
                  <a:pt x="490" y="40"/>
                  <a:pt x="490" y="40"/>
                  <a:pt x="490" y="40"/>
                </a:cubicBezTo>
                <a:cubicBezTo>
                  <a:pt x="490" y="40"/>
                  <a:pt x="491" y="39"/>
                  <a:pt x="492" y="39"/>
                </a:cubicBezTo>
                <a:close/>
                <a:moveTo>
                  <a:pt x="481" y="44"/>
                </a:moveTo>
                <a:cubicBezTo>
                  <a:pt x="476" y="42"/>
                  <a:pt x="471" y="41"/>
                  <a:pt x="466" y="40"/>
                </a:cubicBezTo>
                <a:cubicBezTo>
                  <a:pt x="466" y="40"/>
                  <a:pt x="466" y="40"/>
                  <a:pt x="466" y="40"/>
                </a:cubicBezTo>
                <a:cubicBezTo>
                  <a:pt x="465" y="41"/>
                  <a:pt x="464" y="42"/>
                  <a:pt x="463" y="44"/>
                </a:cubicBezTo>
                <a:cubicBezTo>
                  <a:pt x="463" y="44"/>
                  <a:pt x="463" y="44"/>
                  <a:pt x="463" y="44"/>
                </a:cubicBezTo>
                <a:cubicBezTo>
                  <a:pt x="467" y="44"/>
                  <a:pt x="472" y="45"/>
                  <a:pt x="476" y="46"/>
                </a:cubicBezTo>
                <a:cubicBezTo>
                  <a:pt x="476" y="46"/>
                  <a:pt x="476" y="46"/>
                  <a:pt x="476" y="46"/>
                </a:cubicBezTo>
                <a:cubicBezTo>
                  <a:pt x="477" y="45"/>
                  <a:pt x="479" y="45"/>
                  <a:pt x="481" y="44"/>
                </a:cubicBezTo>
                <a:close/>
                <a:moveTo>
                  <a:pt x="468" y="49"/>
                </a:moveTo>
                <a:cubicBezTo>
                  <a:pt x="466" y="48"/>
                  <a:pt x="463" y="48"/>
                  <a:pt x="461" y="48"/>
                </a:cubicBezTo>
                <a:cubicBezTo>
                  <a:pt x="461" y="48"/>
                  <a:pt x="461" y="48"/>
                  <a:pt x="461" y="48"/>
                </a:cubicBezTo>
                <a:cubicBezTo>
                  <a:pt x="460" y="49"/>
                  <a:pt x="459" y="51"/>
                  <a:pt x="458" y="53"/>
                </a:cubicBezTo>
                <a:cubicBezTo>
                  <a:pt x="458" y="53"/>
                  <a:pt x="458" y="53"/>
                  <a:pt x="458" y="53"/>
                </a:cubicBezTo>
                <a:cubicBezTo>
                  <a:pt x="461" y="51"/>
                  <a:pt x="465" y="50"/>
                  <a:pt x="468" y="49"/>
                </a:cubicBezTo>
                <a:close/>
                <a:moveTo>
                  <a:pt x="465" y="32"/>
                </a:moveTo>
                <a:cubicBezTo>
                  <a:pt x="464" y="32"/>
                  <a:pt x="464" y="32"/>
                  <a:pt x="463" y="32"/>
                </a:cubicBezTo>
                <a:cubicBezTo>
                  <a:pt x="463" y="32"/>
                  <a:pt x="463" y="32"/>
                  <a:pt x="463" y="32"/>
                </a:cubicBezTo>
                <a:cubicBezTo>
                  <a:pt x="463" y="32"/>
                  <a:pt x="463" y="33"/>
                  <a:pt x="462" y="33"/>
                </a:cubicBezTo>
                <a:cubicBezTo>
                  <a:pt x="462" y="33"/>
                  <a:pt x="462" y="33"/>
                  <a:pt x="462" y="33"/>
                </a:cubicBezTo>
                <a:cubicBezTo>
                  <a:pt x="463" y="33"/>
                  <a:pt x="464" y="33"/>
                  <a:pt x="465" y="33"/>
                </a:cubicBezTo>
                <a:cubicBezTo>
                  <a:pt x="465" y="33"/>
                  <a:pt x="465" y="33"/>
                  <a:pt x="465" y="33"/>
                </a:cubicBezTo>
                <a:cubicBezTo>
                  <a:pt x="465" y="33"/>
                  <a:pt x="465" y="33"/>
                  <a:pt x="465" y="32"/>
                </a:cubicBezTo>
                <a:close/>
                <a:moveTo>
                  <a:pt x="462" y="39"/>
                </a:moveTo>
                <a:cubicBezTo>
                  <a:pt x="460" y="38"/>
                  <a:pt x="459" y="38"/>
                  <a:pt x="457" y="37"/>
                </a:cubicBezTo>
                <a:cubicBezTo>
                  <a:pt x="457" y="37"/>
                  <a:pt x="457" y="37"/>
                  <a:pt x="457" y="37"/>
                </a:cubicBezTo>
                <a:cubicBezTo>
                  <a:pt x="456" y="39"/>
                  <a:pt x="454" y="41"/>
                  <a:pt x="453" y="42"/>
                </a:cubicBezTo>
                <a:cubicBezTo>
                  <a:pt x="453" y="42"/>
                  <a:pt x="453" y="42"/>
                  <a:pt x="453" y="42"/>
                </a:cubicBezTo>
                <a:cubicBezTo>
                  <a:pt x="455" y="42"/>
                  <a:pt x="457" y="43"/>
                  <a:pt x="459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42"/>
                  <a:pt x="461" y="40"/>
                  <a:pt x="462" y="39"/>
                </a:cubicBezTo>
                <a:close/>
                <a:moveTo>
                  <a:pt x="457" y="31"/>
                </a:moveTo>
                <a:cubicBezTo>
                  <a:pt x="446" y="29"/>
                  <a:pt x="435" y="28"/>
                  <a:pt x="423" y="27"/>
                </a:cubicBezTo>
                <a:cubicBezTo>
                  <a:pt x="423" y="27"/>
                  <a:pt x="423" y="27"/>
                  <a:pt x="423" y="27"/>
                </a:cubicBezTo>
                <a:cubicBezTo>
                  <a:pt x="425" y="27"/>
                  <a:pt x="426" y="27"/>
                  <a:pt x="428" y="27"/>
                </a:cubicBezTo>
                <a:cubicBezTo>
                  <a:pt x="428" y="27"/>
                  <a:pt x="428" y="27"/>
                  <a:pt x="428" y="27"/>
                </a:cubicBezTo>
                <a:cubicBezTo>
                  <a:pt x="437" y="29"/>
                  <a:pt x="447" y="30"/>
                  <a:pt x="456" y="32"/>
                </a:cubicBezTo>
                <a:cubicBezTo>
                  <a:pt x="456" y="32"/>
                  <a:pt x="456" y="32"/>
                  <a:pt x="456" y="32"/>
                </a:cubicBezTo>
                <a:cubicBezTo>
                  <a:pt x="457" y="32"/>
                  <a:pt x="457" y="31"/>
                  <a:pt x="457" y="31"/>
                </a:cubicBezTo>
                <a:close/>
                <a:moveTo>
                  <a:pt x="451" y="37"/>
                </a:moveTo>
                <a:cubicBezTo>
                  <a:pt x="360" y="36"/>
                  <a:pt x="268" y="36"/>
                  <a:pt x="180" y="52"/>
                </a:cubicBezTo>
                <a:cubicBezTo>
                  <a:pt x="180" y="52"/>
                  <a:pt x="180" y="52"/>
                  <a:pt x="180" y="52"/>
                </a:cubicBezTo>
                <a:cubicBezTo>
                  <a:pt x="136" y="64"/>
                  <a:pt x="96" y="79"/>
                  <a:pt x="66" y="95"/>
                </a:cubicBezTo>
                <a:cubicBezTo>
                  <a:pt x="66" y="95"/>
                  <a:pt x="66" y="95"/>
                  <a:pt x="66" y="95"/>
                </a:cubicBezTo>
                <a:cubicBezTo>
                  <a:pt x="180" y="68"/>
                  <a:pt x="281" y="35"/>
                  <a:pt x="391" y="37"/>
                </a:cubicBezTo>
                <a:cubicBezTo>
                  <a:pt x="391" y="37"/>
                  <a:pt x="391" y="37"/>
                  <a:pt x="391" y="37"/>
                </a:cubicBezTo>
                <a:cubicBezTo>
                  <a:pt x="409" y="38"/>
                  <a:pt x="427" y="39"/>
                  <a:pt x="445" y="41"/>
                </a:cubicBezTo>
                <a:cubicBezTo>
                  <a:pt x="445" y="41"/>
                  <a:pt x="445" y="41"/>
                  <a:pt x="445" y="41"/>
                </a:cubicBezTo>
                <a:cubicBezTo>
                  <a:pt x="447" y="40"/>
                  <a:pt x="449" y="38"/>
                  <a:pt x="451" y="37"/>
                </a:cubicBezTo>
                <a:close/>
                <a:moveTo>
                  <a:pt x="434" y="33"/>
                </a:moveTo>
                <a:cubicBezTo>
                  <a:pt x="432" y="32"/>
                  <a:pt x="429" y="32"/>
                  <a:pt x="427" y="31"/>
                </a:cubicBezTo>
                <a:cubicBezTo>
                  <a:pt x="427" y="31"/>
                  <a:pt x="427" y="31"/>
                  <a:pt x="427" y="31"/>
                </a:cubicBezTo>
                <a:cubicBezTo>
                  <a:pt x="406" y="29"/>
                  <a:pt x="383" y="27"/>
                  <a:pt x="360" y="27"/>
                </a:cubicBezTo>
                <a:cubicBezTo>
                  <a:pt x="360" y="27"/>
                  <a:pt x="360" y="27"/>
                  <a:pt x="360" y="27"/>
                </a:cubicBezTo>
                <a:cubicBezTo>
                  <a:pt x="350" y="26"/>
                  <a:pt x="340" y="27"/>
                  <a:pt x="330" y="27"/>
                </a:cubicBezTo>
                <a:cubicBezTo>
                  <a:pt x="330" y="27"/>
                  <a:pt x="330" y="27"/>
                  <a:pt x="330" y="27"/>
                </a:cubicBezTo>
                <a:cubicBezTo>
                  <a:pt x="297" y="29"/>
                  <a:pt x="264" y="34"/>
                  <a:pt x="232" y="40"/>
                </a:cubicBezTo>
                <a:cubicBezTo>
                  <a:pt x="232" y="40"/>
                  <a:pt x="232" y="40"/>
                  <a:pt x="232" y="40"/>
                </a:cubicBezTo>
                <a:cubicBezTo>
                  <a:pt x="298" y="32"/>
                  <a:pt x="366" y="32"/>
                  <a:pt x="434" y="33"/>
                </a:cubicBezTo>
                <a:close/>
                <a:moveTo>
                  <a:pt x="241" y="34"/>
                </a:moveTo>
                <a:cubicBezTo>
                  <a:pt x="196" y="41"/>
                  <a:pt x="153" y="51"/>
                  <a:pt x="115" y="63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36" y="57"/>
                  <a:pt x="157" y="52"/>
                  <a:pt x="179" y="48"/>
                </a:cubicBezTo>
                <a:cubicBezTo>
                  <a:pt x="179" y="48"/>
                  <a:pt x="179" y="48"/>
                  <a:pt x="179" y="48"/>
                </a:cubicBezTo>
                <a:cubicBezTo>
                  <a:pt x="199" y="43"/>
                  <a:pt x="220" y="38"/>
                  <a:pt x="241" y="34"/>
                </a:cubicBezTo>
                <a:close/>
              </a:path>
            </a:pathLst>
          </a:custGeom>
          <a:solidFill>
            <a:srgbClr val="1096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72468" tIns="36239" rIns="72468" bIns="36239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rgbClr val="D4DF33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F6E47259-EC10-7250-0C00-93C9F8E4E465}"/>
              </a:ext>
            </a:extLst>
          </p:cNvPr>
          <p:cNvSpPr/>
          <p:nvPr/>
        </p:nvSpPr>
        <p:spPr>
          <a:xfrm>
            <a:off x="1094725" y="1600447"/>
            <a:ext cx="10002549" cy="1322194"/>
          </a:xfrm>
          <a:prstGeom prst="roundRect">
            <a:avLst/>
          </a:prstGeom>
          <a:solidFill>
            <a:schemeClr val="bg1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  <a:p>
            <a:pPr algn="ctr"/>
            <a:r>
              <a:rPr lang="de-DE" sz="2000">
                <a:solidFill>
                  <a:schemeClr val="tx1"/>
                </a:solidFill>
              </a:rPr>
              <a:t>= Gegenüberstellung der Einnahmen und Ausgaben eines Haushaltes/einer Person</a:t>
            </a:r>
          </a:p>
        </p:txBody>
      </p:sp>
      <p:sp>
        <p:nvSpPr>
          <p:cNvPr id="17" name="Rounded Rectangle 26">
            <a:extLst>
              <a:ext uri="{FF2B5EF4-FFF2-40B4-BE49-F238E27FC236}">
                <a16:creationId xmlns:a16="http://schemas.microsoft.com/office/drawing/2014/main" id="{297B5EFA-A53F-FD43-717D-27CC63BEBF9D}"/>
              </a:ext>
            </a:extLst>
          </p:cNvPr>
          <p:cNvSpPr/>
          <p:nvPr/>
        </p:nvSpPr>
        <p:spPr>
          <a:xfrm>
            <a:off x="1094725" y="1594573"/>
            <a:ext cx="10002549" cy="497713"/>
          </a:xfrm>
          <a:prstGeom prst="rect">
            <a:avLst/>
          </a:prstGeom>
          <a:solidFill>
            <a:srgbClr val="1096B6"/>
          </a:solidFill>
          <a:ln>
            <a:solidFill>
              <a:srgbClr val="1096B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>
                <a:solidFill>
                  <a:schemeClr val="bg1"/>
                </a:solidFill>
              </a:rPr>
              <a:t>Haushaltsplan</a:t>
            </a:r>
            <a:endParaRPr lang="de-AT" sz="2000" b="1">
              <a:solidFill>
                <a:schemeClr val="bg1"/>
              </a:solidFill>
            </a:endParaRPr>
          </a:p>
        </p:txBody>
      </p:sp>
      <p:sp>
        <p:nvSpPr>
          <p:cNvPr id="19" name="Rounded Rectangle 29">
            <a:extLst>
              <a:ext uri="{FF2B5EF4-FFF2-40B4-BE49-F238E27FC236}">
                <a16:creationId xmlns:a16="http://schemas.microsoft.com/office/drawing/2014/main" id="{20A69CAE-DD90-A3D5-EF08-D03CD7F9B46E}"/>
              </a:ext>
            </a:extLst>
          </p:cNvPr>
          <p:cNvSpPr/>
          <p:nvPr/>
        </p:nvSpPr>
        <p:spPr>
          <a:xfrm>
            <a:off x="1262395" y="3278283"/>
            <a:ext cx="1879599" cy="223175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</a:rPr>
              <a:t>Einnahmen</a:t>
            </a:r>
          </a:p>
        </p:txBody>
      </p:sp>
      <p:sp>
        <p:nvSpPr>
          <p:cNvPr id="24" name="Rounded Rectangle 29">
            <a:extLst>
              <a:ext uri="{FF2B5EF4-FFF2-40B4-BE49-F238E27FC236}">
                <a16:creationId xmlns:a16="http://schemas.microsoft.com/office/drawing/2014/main" id="{C0353E17-E8C6-AB89-3442-C8F78DB26C00}"/>
              </a:ext>
            </a:extLst>
          </p:cNvPr>
          <p:cNvSpPr/>
          <p:nvPr/>
        </p:nvSpPr>
        <p:spPr>
          <a:xfrm>
            <a:off x="3385835" y="4019685"/>
            <a:ext cx="1879599" cy="1486712"/>
          </a:xfrm>
          <a:prstGeom prst="roundRect">
            <a:avLst/>
          </a:prstGeom>
          <a:solidFill>
            <a:srgbClr val="FFCBCB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</a:rPr>
              <a:t>Ausgaben</a:t>
            </a:r>
          </a:p>
        </p:txBody>
      </p:sp>
      <p:sp>
        <p:nvSpPr>
          <p:cNvPr id="26" name="Rounded Rectangle 29">
            <a:extLst>
              <a:ext uri="{FF2B5EF4-FFF2-40B4-BE49-F238E27FC236}">
                <a16:creationId xmlns:a16="http://schemas.microsoft.com/office/drawing/2014/main" id="{F52E663E-53DF-18C2-38A3-CF09737B08B6}"/>
              </a:ext>
            </a:extLst>
          </p:cNvPr>
          <p:cNvSpPr/>
          <p:nvPr/>
        </p:nvSpPr>
        <p:spPr>
          <a:xfrm>
            <a:off x="7175515" y="4019685"/>
            <a:ext cx="1879599" cy="14903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</a:rPr>
              <a:t>Einnahmen</a:t>
            </a:r>
          </a:p>
        </p:txBody>
      </p:sp>
      <p:sp>
        <p:nvSpPr>
          <p:cNvPr id="27" name="Rounded Rectangle 29">
            <a:extLst>
              <a:ext uri="{FF2B5EF4-FFF2-40B4-BE49-F238E27FC236}">
                <a16:creationId xmlns:a16="http://schemas.microsoft.com/office/drawing/2014/main" id="{DE3165AD-C99A-3998-B110-FA2A2C7C5ADE}"/>
              </a:ext>
            </a:extLst>
          </p:cNvPr>
          <p:cNvSpPr/>
          <p:nvPr/>
        </p:nvSpPr>
        <p:spPr>
          <a:xfrm>
            <a:off x="9298955" y="3274644"/>
            <a:ext cx="1879599" cy="2231753"/>
          </a:xfrm>
          <a:prstGeom prst="roundRect">
            <a:avLst/>
          </a:prstGeom>
          <a:solidFill>
            <a:srgbClr val="FFCBCB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</a:rPr>
              <a:t>Ausgaben</a:t>
            </a:r>
          </a:p>
        </p:txBody>
      </p:sp>
      <p:sp>
        <p:nvSpPr>
          <p:cNvPr id="28" name="Rounded Rectangle 26">
            <a:extLst>
              <a:ext uri="{FF2B5EF4-FFF2-40B4-BE49-F238E27FC236}">
                <a16:creationId xmlns:a16="http://schemas.microsoft.com/office/drawing/2014/main" id="{426BE946-CE09-A2B4-9B56-784A8890CB7D}"/>
              </a:ext>
            </a:extLst>
          </p:cNvPr>
          <p:cNvSpPr/>
          <p:nvPr/>
        </p:nvSpPr>
        <p:spPr>
          <a:xfrm>
            <a:off x="1262395" y="5748713"/>
            <a:ext cx="4003039" cy="497713"/>
          </a:xfrm>
          <a:prstGeom prst="roundRect">
            <a:avLst/>
          </a:prstGeom>
          <a:solidFill>
            <a:srgbClr val="1096B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>
                <a:solidFill>
                  <a:schemeClr val="bg1"/>
                </a:solidFill>
              </a:rPr>
              <a:t>Haushaltsüberschuss</a:t>
            </a:r>
            <a:endParaRPr lang="de-AT" sz="2000" b="1">
              <a:solidFill>
                <a:schemeClr val="bg1"/>
              </a:solidFill>
            </a:endParaRPr>
          </a:p>
        </p:txBody>
      </p:sp>
      <p:sp>
        <p:nvSpPr>
          <p:cNvPr id="29" name="Rounded Rectangle 26">
            <a:extLst>
              <a:ext uri="{FF2B5EF4-FFF2-40B4-BE49-F238E27FC236}">
                <a16:creationId xmlns:a16="http://schemas.microsoft.com/office/drawing/2014/main" id="{9D4FF24A-00C4-5EF4-0AFB-2DA140DFC76B}"/>
              </a:ext>
            </a:extLst>
          </p:cNvPr>
          <p:cNvSpPr/>
          <p:nvPr/>
        </p:nvSpPr>
        <p:spPr>
          <a:xfrm>
            <a:off x="7175515" y="5691858"/>
            <a:ext cx="4003039" cy="497713"/>
          </a:xfrm>
          <a:prstGeom prst="roundRect">
            <a:avLst/>
          </a:prstGeom>
          <a:solidFill>
            <a:srgbClr val="1096B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>
                <a:solidFill>
                  <a:schemeClr val="bg1"/>
                </a:solidFill>
              </a:rPr>
              <a:t>Haushaltsdefizit</a:t>
            </a:r>
            <a:endParaRPr lang="de-AT" sz="20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44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4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4800">
                <a:latin typeface="+mn-lt"/>
              </a:rPr>
              <a:t>Der Haushaltsplan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46382BF-7B76-B2CD-9014-5B0878EFB0EA}"/>
              </a:ext>
            </a:extLst>
          </p:cNvPr>
          <p:cNvSpPr txBox="1"/>
          <p:nvPr/>
        </p:nvSpPr>
        <p:spPr>
          <a:xfrm>
            <a:off x="646497" y="1887925"/>
            <a:ext cx="11039664" cy="4602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de-AT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Hilf Leonie dabei ihren </a:t>
            </a:r>
            <a:r>
              <a:rPr lang="de-AT" sz="2400" b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Haushaltsplan</a:t>
            </a:r>
            <a:r>
              <a:rPr lang="de-AT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zu erstellen. </a:t>
            </a:r>
            <a:endParaRPr lang="en-AU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5213" indent="-457200">
              <a:lnSpc>
                <a:spcPct val="13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2400" u="sng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Ordne </a:t>
            </a:r>
            <a:r>
              <a:rPr lang="de-DE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Leonies Ein- und Auszahlungen, Belege, Kontoauszüge, etc. nach Einnahmen und Ausgaben.  </a:t>
            </a:r>
            <a:endParaRPr lang="en-AU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5213" indent="-457200">
              <a:lnSpc>
                <a:spcPct val="13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2400" u="sng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Übertrage </a:t>
            </a:r>
            <a:r>
              <a:rPr lang="de-DE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die Einnahmen und Ausgaben in die Vorlage des Haushaltsplans. </a:t>
            </a:r>
            <a:endParaRPr lang="en-AU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5213" indent="-457200">
              <a:lnSpc>
                <a:spcPct val="13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2400" u="sng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Berechne </a:t>
            </a:r>
            <a:r>
              <a:rPr lang="de-DE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das Ergebnis von Leonies Haushaltsplan (Haushaltsüberschuss oder Haushaltsdefizit </a:t>
            </a:r>
            <a:endParaRPr lang="en-AU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de-DE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AU" sz="240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63F828-2888-EFB4-B087-C6C5260DA801}"/>
              </a:ext>
            </a:extLst>
          </p:cNvPr>
          <p:cNvGrpSpPr/>
          <p:nvPr/>
        </p:nvGrpSpPr>
        <p:grpSpPr>
          <a:xfrm>
            <a:off x="505839" y="2696994"/>
            <a:ext cx="1898515" cy="2838044"/>
            <a:chOff x="0" y="0"/>
            <a:chExt cx="2045970" cy="3173730"/>
          </a:xfrm>
        </p:grpSpPr>
        <p:pic>
          <p:nvPicPr>
            <p:cNvPr id="6" name="Grafik 5" descr="Mann in einem Pullover">
              <a:extLst>
                <a:ext uri="{FF2B5EF4-FFF2-40B4-BE49-F238E27FC236}">
                  <a16:creationId xmlns:a16="http://schemas.microsoft.com/office/drawing/2014/main" id="{6AB48412-7D25-F84F-A18D-3F5F86EFF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0" y="1264920"/>
              <a:ext cx="2045970" cy="1908810"/>
            </a:xfrm>
            <a:prstGeom prst="rect">
              <a:avLst/>
            </a:prstGeom>
          </p:spPr>
        </p:pic>
        <p:pic>
          <p:nvPicPr>
            <p:cNvPr id="7" name="Grafik 6" descr="Frau mit langen gewellten Haaren">
              <a:extLst>
                <a:ext uri="{FF2B5EF4-FFF2-40B4-BE49-F238E27FC236}">
                  <a16:creationId xmlns:a16="http://schemas.microsoft.com/office/drawing/2014/main" id="{637E4FF6-78EC-0D4E-27F5-0074FA49A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9080" y="0"/>
              <a:ext cx="1631315" cy="1871980"/>
            </a:xfrm>
            <a:prstGeom prst="rect">
              <a:avLst/>
            </a:prstGeom>
          </p:spPr>
        </p:pic>
        <p:pic>
          <p:nvPicPr>
            <p:cNvPr id="8" name="Grafik 7" descr="Ein lächelndes Gesicht">
              <a:extLst>
                <a:ext uri="{FF2B5EF4-FFF2-40B4-BE49-F238E27FC236}">
                  <a16:creationId xmlns:a16="http://schemas.microsoft.com/office/drawing/2014/main" id="{090209BA-62F1-672A-A0C3-4730DCDF4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29640" y="457200"/>
              <a:ext cx="696595" cy="7181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9296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868102B-2B6C-2D33-417A-5CA8F06D8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727" y="1349242"/>
            <a:ext cx="9114310" cy="518967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49" y="593723"/>
            <a:ext cx="10515600" cy="1009651"/>
          </a:xfrm>
        </p:spPr>
        <p:txBody>
          <a:bodyPr/>
          <a:lstStyle/>
          <a:p>
            <a:r>
              <a:rPr lang="de-AT" sz="4800">
                <a:latin typeface="+mn-lt"/>
              </a:rPr>
              <a:t>Leonies Haushaltsplan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63F828-2888-EFB4-B087-C6C5260DA801}"/>
              </a:ext>
            </a:extLst>
          </p:cNvPr>
          <p:cNvGrpSpPr/>
          <p:nvPr/>
        </p:nvGrpSpPr>
        <p:grpSpPr>
          <a:xfrm>
            <a:off x="184349" y="4374986"/>
            <a:ext cx="1682299" cy="2346490"/>
            <a:chOff x="0" y="0"/>
            <a:chExt cx="2045970" cy="3173730"/>
          </a:xfrm>
        </p:grpSpPr>
        <p:pic>
          <p:nvPicPr>
            <p:cNvPr id="6" name="Grafik 5" descr="Mann in einem Pullover">
              <a:extLst>
                <a:ext uri="{FF2B5EF4-FFF2-40B4-BE49-F238E27FC236}">
                  <a16:creationId xmlns:a16="http://schemas.microsoft.com/office/drawing/2014/main" id="{6AB48412-7D25-F84F-A18D-3F5F86EFF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1264920"/>
              <a:ext cx="2045970" cy="1908810"/>
            </a:xfrm>
            <a:prstGeom prst="rect">
              <a:avLst/>
            </a:prstGeom>
          </p:spPr>
        </p:pic>
        <p:pic>
          <p:nvPicPr>
            <p:cNvPr id="7" name="Grafik 6" descr="Frau mit langen gewellten Haaren">
              <a:extLst>
                <a:ext uri="{FF2B5EF4-FFF2-40B4-BE49-F238E27FC236}">
                  <a16:creationId xmlns:a16="http://schemas.microsoft.com/office/drawing/2014/main" id="{637E4FF6-78EC-0D4E-27F5-0074FA49A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59080" y="0"/>
              <a:ext cx="1631315" cy="1871980"/>
            </a:xfrm>
            <a:prstGeom prst="rect">
              <a:avLst/>
            </a:prstGeom>
          </p:spPr>
        </p:pic>
        <p:pic>
          <p:nvPicPr>
            <p:cNvPr id="8" name="Grafik 7" descr="Ein lächelndes Gesicht">
              <a:extLst>
                <a:ext uri="{FF2B5EF4-FFF2-40B4-BE49-F238E27FC236}">
                  <a16:creationId xmlns:a16="http://schemas.microsoft.com/office/drawing/2014/main" id="{090209BA-62F1-672A-A0C3-4730DCDF4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29640" y="457200"/>
              <a:ext cx="696595" cy="7181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3546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4800">
                <a:latin typeface="+mn-lt"/>
              </a:rPr>
              <a:t>Der richtige Umgang mit Geld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46382BF-7B76-B2CD-9014-5B0878EFB0EA}"/>
              </a:ext>
            </a:extLst>
          </p:cNvPr>
          <p:cNvSpPr txBox="1"/>
          <p:nvPr/>
        </p:nvSpPr>
        <p:spPr>
          <a:xfrm>
            <a:off x="646497" y="1887925"/>
            <a:ext cx="11039664" cy="4122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de-AT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Hilf Leonie dabei, besser mit ihrem Geld umzugehen. </a:t>
            </a:r>
            <a:endParaRPr lang="en-A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5213" indent="-457200">
              <a:lnSpc>
                <a:spcPct val="13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AT" sz="24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Seht </a:t>
            </a:r>
            <a:r>
              <a:rPr lang="de-AT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euch den finalen Haushaltsplan nochmals an. </a:t>
            </a:r>
            <a:endParaRPr lang="en-A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5213" indent="-457200">
              <a:lnSpc>
                <a:spcPct val="13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24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Überlegt </a:t>
            </a:r>
            <a:r>
              <a:rPr lang="de-AT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euch 2-3 Tipps, wie Leonie besser mit ihrem Geld umgehen könnte.</a:t>
            </a:r>
            <a:endParaRPr lang="en-A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5213" indent="-457200">
              <a:lnSpc>
                <a:spcPct val="13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24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Überlegt</a:t>
            </a:r>
            <a:r>
              <a:rPr lang="de-DE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AT" sz="2400" dirty="0">
                <a:ea typeface="Calibri" panose="020F0502020204030204" pitchFamily="34" charset="0"/>
                <a:cs typeface="Times New Roman" panose="02020603050405020304" pitchFamily="18" charset="0"/>
              </a:rPr>
              <a:t>hierbei auch, wie Personen generell im Alltag Geld sparen können. </a:t>
            </a:r>
            <a:endParaRPr lang="en-A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de-DE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AU" sz="2400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63F828-2888-EFB4-B087-C6C5260DA801}"/>
              </a:ext>
            </a:extLst>
          </p:cNvPr>
          <p:cNvGrpSpPr/>
          <p:nvPr/>
        </p:nvGrpSpPr>
        <p:grpSpPr>
          <a:xfrm>
            <a:off x="505839" y="2696994"/>
            <a:ext cx="1898515" cy="2838044"/>
            <a:chOff x="0" y="0"/>
            <a:chExt cx="2045970" cy="3173730"/>
          </a:xfrm>
        </p:grpSpPr>
        <p:pic>
          <p:nvPicPr>
            <p:cNvPr id="6" name="Grafik 5" descr="Mann in einem Pullover">
              <a:extLst>
                <a:ext uri="{FF2B5EF4-FFF2-40B4-BE49-F238E27FC236}">
                  <a16:creationId xmlns:a16="http://schemas.microsoft.com/office/drawing/2014/main" id="{6AB48412-7D25-F84F-A18D-3F5F86EFF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0" y="1264920"/>
              <a:ext cx="2045970" cy="1908810"/>
            </a:xfrm>
            <a:prstGeom prst="rect">
              <a:avLst/>
            </a:prstGeom>
          </p:spPr>
        </p:pic>
        <p:pic>
          <p:nvPicPr>
            <p:cNvPr id="7" name="Grafik 6" descr="Frau mit langen gewellten Haaren">
              <a:extLst>
                <a:ext uri="{FF2B5EF4-FFF2-40B4-BE49-F238E27FC236}">
                  <a16:creationId xmlns:a16="http://schemas.microsoft.com/office/drawing/2014/main" id="{637E4FF6-78EC-0D4E-27F5-0074FA49A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9080" y="0"/>
              <a:ext cx="1631315" cy="1871980"/>
            </a:xfrm>
            <a:prstGeom prst="rect">
              <a:avLst/>
            </a:prstGeom>
          </p:spPr>
        </p:pic>
        <p:pic>
          <p:nvPicPr>
            <p:cNvPr id="8" name="Grafik 7" descr="Ein lächelndes Gesicht">
              <a:extLst>
                <a:ext uri="{FF2B5EF4-FFF2-40B4-BE49-F238E27FC236}">
                  <a16:creationId xmlns:a16="http://schemas.microsoft.com/office/drawing/2014/main" id="{090209BA-62F1-672A-A0C3-4730DCDF4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29640" y="457200"/>
              <a:ext cx="696595" cy="7181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730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01B525-314B-4995-BB6F-1388AB2EE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Familie Klee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8D8A516-9BE5-B764-D252-419CCD7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2</a:t>
            </a:fld>
            <a:endParaRPr lang="de-AT"/>
          </a:p>
        </p:txBody>
      </p:sp>
      <p:pic>
        <p:nvPicPr>
          <p:cNvPr id="7" name="Grafik 6" descr="Mann in einem Pullover">
            <a:extLst>
              <a:ext uri="{FF2B5EF4-FFF2-40B4-BE49-F238E27FC236}">
                <a16:creationId xmlns:a16="http://schemas.microsoft.com/office/drawing/2014/main" id="{9C71F3BC-836F-5525-6ACA-3351F5BFF6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2881" y="4293844"/>
            <a:ext cx="2045970" cy="1908810"/>
          </a:xfrm>
          <a:prstGeom prst="rect">
            <a:avLst/>
          </a:prstGeom>
        </p:spPr>
      </p:pic>
      <p:pic>
        <p:nvPicPr>
          <p:cNvPr id="8" name="Grafik 7" descr="Frau mit langen gewellten Haaren">
            <a:extLst>
              <a:ext uri="{FF2B5EF4-FFF2-40B4-BE49-F238E27FC236}">
                <a16:creationId xmlns:a16="http://schemas.microsoft.com/office/drawing/2014/main" id="{596CC4D6-6FE1-D8BD-4DEB-38EB2647A1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501" y="3026384"/>
            <a:ext cx="1631315" cy="1871980"/>
          </a:xfrm>
          <a:prstGeom prst="rect">
            <a:avLst/>
          </a:prstGeom>
        </p:spPr>
      </p:pic>
      <p:pic>
        <p:nvPicPr>
          <p:cNvPr id="9" name="Grafik 8" descr="Ein lächelndes Gesicht">
            <a:extLst>
              <a:ext uri="{FF2B5EF4-FFF2-40B4-BE49-F238E27FC236}">
                <a16:creationId xmlns:a16="http://schemas.microsoft.com/office/drawing/2014/main" id="{72133430-44D6-FE68-6D7F-D48FEA327B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48076" y="3482949"/>
            <a:ext cx="696595" cy="718185"/>
          </a:xfrm>
          <a:prstGeom prst="rect">
            <a:avLst/>
          </a:prstGeom>
        </p:spPr>
      </p:pic>
      <p:pic>
        <p:nvPicPr>
          <p:cNvPr id="10" name="Grafik 9" descr="Kurzhaarige Frau">
            <a:extLst>
              <a:ext uri="{FF2B5EF4-FFF2-40B4-BE49-F238E27FC236}">
                <a16:creationId xmlns:a16="http://schemas.microsoft.com/office/drawing/2014/main" id="{BB602837-3AB5-5527-05A3-5674E1A257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7589468" y="2830547"/>
            <a:ext cx="1631314" cy="1432070"/>
          </a:xfrm>
          <a:prstGeom prst="rect">
            <a:avLst/>
          </a:prstGeom>
        </p:spPr>
      </p:pic>
      <p:pic>
        <p:nvPicPr>
          <p:cNvPr id="11" name="Grafik 10" descr="Mann im Blazer">
            <a:extLst>
              <a:ext uri="{FF2B5EF4-FFF2-40B4-BE49-F238E27FC236}">
                <a16:creationId xmlns:a16="http://schemas.microsoft.com/office/drawing/2014/main" id="{E17980AF-A115-7FE9-81B0-CF72BA107D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7176543" y="3933171"/>
            <a:ext cx="2302681" cy="2222550"/>
          </a:xfrm>
          <a:prstGeom prst="rect">
            <a:avLst/>
          </a:prstGeom>
        </p:spPr>
      </p:pic>
      <p:pic>
        <p:nvPicPr>
          <p:cNvPr id="12" name="Grafik 11" descr="Ein lächelndes Gesicht">
            <a:extLst>
              <a:ext uri="{FF2B5EF4-FFF2-40B4-BE49-F238E27FC236}">
                <a16:creationId xmlns:a16="http://schemas.microsoft.com/office/drawing/2014/main" id="{01A1EBC4-E4B9-E6EF-C690-5270E11B7C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285014" flipH="1">
            <a:off x="7839640" y="3379867"/>
            <a:ext cx="589612" cy="608562"/>
          </a:xfrm>
          <a:prstGeom prst="rect">
            <a:avLst/>
          </a:prstGeom>
        </p:spPr>
      </p:pic>
      <p:pic>
        <p:nvPicPr>
          <p:cNvPr id="13" name="Grafik 12" descr="Mann in Jacke">
            <a:extLst>
              <a:ext uri="{FF2B5EF4-FFF2-40B4-BE49-F238E27FC236}">
                <a16:creationId xmlns:a16="http://schemas.microsoft.com/office/drawing/2014/main" id="{CE2F681C-50C5-F3BA-D7FD-E4973AFACC0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180548" y="4231763"/>
            <a:ext cx="1967865" cy="1910080"/>
          </a:xfrm>
          <a:prstGeom prst="rect">
            <a:avLst/>
          </a:prstGeom>
        </p:spPr>
      </p:pic>
      <p:pic>
        <p:nvPicPr>
          <p:cNvPr id="16" name="Grafik 15" descr="Kind mit kurzen Haaren">
            <a:extLst>
              <a:ext uri="{FF2B5EF4-FFF2-40B4-BE49-F238E27FC236}">
                <a16:creationId xmlns:a16="http://schemas.microsoft.com/office/drawing/2014/main" id="{111C12C6-F6BB-8FF4-C6CB-7F241406D90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10351120" y="2846846"/>
            <a:ext cx="1214755" cy="1413510"/>
          </a:xfrm>
          <a:prstGeom prst="rect">
            <a:avLst/>
          </a:prstGeom>
        </p:spPr>
      </p:pic>
      <p:pic>
        <p:nvPicPr>
          <p:cNvPr id="17" name="Grafik 16" descr="Mann im Polohemd">
            <a:extLst>
              <a:ext uri="{FF2B5EF4-FFF2-40B4-BE49-F238E27FC236}">
                <a16:creationId xmlns:a16="http://schemas.microsoft.com/office/drawing/2014/main" id="{2DAB5C33-5612-51A5-A653-6CE9AC7F669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flipH="1">
            <a:off x="9830964" y="3962457"/>
            <a:ext cx="2406015" cy="2336800"/>
          </a:xfrm>
          <a:prstGeom prst="rect">
            <a:avLst/>
          </a:prstGeom>
        </p:spPr>
      </p:pic>
      <p:pic>
        <p:nvPicPr>
          <p:cNvPr id="18" name="Grafik 17" descr="Lächelndes Gesicht mit geschlossenen Augen">
            <a:extLst>
              <a:ext uri="{FF2B5EF4-FFF2-40B4-BE49-F238E27FC236}">
                <a16:creationId xmlns:a16="http://schemas.microsoft.com/office/drawing/2014/main" id="{20EB89DB-9B81-3963-2CA8-565908D9E18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flipH="1">
            <a:off x="10474201" y="3361718"/>
            <a:ext cx="696595" cy="762000"/>
          </a:xfrm>
          <a:prstGeom prst="rect">
            <a:avLst/>
          </a:prstGeom>
        </p:spPr>
      </p:pic>
      <p:sp>
        <p:nvSpPr>
          <p:cNvPr id="3" name="Textfeld 10">
            <a:extLst>
              <a:ext uri="{FF2B5EF4-FFF2-40B4-BE49-F238E27FC236}">
                <a16:creationId xmlns:a16="http://schemas.microsoft.com/office/drawing/2014/main" id="{FB7864F9-911A-FA52-63EE-6A18C381DAA6}"/>
              </a:ext>
            </a:extLst>
          </p:cNvPr>
          <p:cNvSpPr txBox="1"/>
          <p:nvPr/>
        </p:nvSpPr>
        <p:spPr>
          <a:xfrm>
            <a:off x="7007083" y="6024096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Frau Hatice Klee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25">
            <a:extLst>
              <a:ext uri="{FF2B5EF4-FFF2-40B4-BE49-F238E27FC236}">
                <a16:creationId xmlns:a16="http://schemas.microsoft.com/office/drawing/2014/main" id="{5DC9DB4E-6851-35B6-DD5E-AEFD9D0DB570}"/>
              </a:ext>
            </a:extLst>
          </p:cNvPr>
          <p:cNvSpPr txBox="1"/>
          <p:nvPr/>
        </p:nvSpPr>
        <p:spPr>
          <a:xfrm>
            <a:off x="2102125" y="6017656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Michael Klee 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38">
            <a:extLst>
              <a:ext uri="{FF2B5EF4-FFF2-40B4-BE49-F238E27FC236}">
                <a16:creationId xmlns:a16="http://schemas.microsoft.com/office/drawing/2014/main" id="{FF1C0A76-5AFD-2C4A-631C-C2121A47814E}"/>
              </a:ext>
            </a:extLst>
          </p:cNvPr>
          <p:cNvSpPr txBox="1"/>
          <p:nvPr/>
        </p:nvSpPr>
        <p:spPr>
          <a:xfrm>
            <a:off x="279358" y="6012633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Leonie Klee 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90742473">
            <a:extLst>
              <a:ext uri="{FF2B5EF4-FFF2-40B4-BE49-F238E27FC236}">
                <a16:creationId xmlns:a16="http://schemas.microsoft.com/office/drawing/2014/main" id="{4D1B845D-3C73-9D06-033F-7DE14F24430B}"/>
              </a:ext>
            </a:extLst>
          </p:cNvPr>
          <p:cNvSpPr txBox="1"/>
          <p:nvPr/>
        </p:nvSpPr>
        <p:spPr>
          <a:xfrm>
            <a:off x="9713171" y="6053836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Herr Thomas Klee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54F48C1-6D5B-1EC1-8B54-62EFB20C89F1}"/>
              </a:ext>
            </a:extLst>
          </p:cNvPr>
          <p:cNvGrpSpPr/>
          <p:nvPr/>
        </p:nvGrpSpPr>
        <p:grpSpPr>
          <a:xfrm>
            <a:off x="7739040" y="959170"/>
            <a:ext cx="3268382" cy="1736927"/>
            <a:chOff x="7739040" y="959170"/>
            <a:chExt cx="3268382" cy="1736927"/>
          </a:xfrm>
        </p:grpSpPr>
        <p:sp>
          <p:nvSpPr>
            <p:cNvPr id="20" name="Sprechblase: rechteckig mit abgerundeten Ecken 19">
              <a:extLst>
                <a:ext uri="{FF2B5EF4-FFF2-40B4-BE49-F238E27FC236}">
                  <a16:creationId xmlns:a16="http://schemas.microsoft.com/office/drawing/2014/main" id="{12FE7AF8-C8B0-58ED-7246-6B3DF2A09564}"/>
                </a:ext>
              </a:extLst>
            </p:cNvPr>
            <p:cNvSpPr/>
            <p:nvPr/>
          </p:nvSpPr>
          <p:spPr>
            <a:xfrm>
              <a:off x="7809038" y="1058201"/>
              <a:ext cx="3198384" cy="1637896"/>
            </a:xfrm>
            <a:custGeom>
              <a:avLst/>
              <a:gdLst>
                <a:gd name="connsiteX0" fmla="*/ 0 w 3198384"/>
                <a:gd name="connsiteY0" fmla="*/ 272988 h 1637896"/>
                <a:gd name="connsiteX1" fmla="*/ 272988 w 3198384"/>
                <a:gd name="connsiteY1" fmla="*/ 0 h 1637896"/>
                <a:gd name="connsiteX2" fmla="*/ 1865724 w 3198384"/>
                <a:gd name="connsiteY2" fmla="*/ 0 h 1637896"/>
                <a:gd name="connsiteX3" fmla="*/ 1865724 w 3198384"/>
                <a:gd name="connsiteY3" fmla="*/ 0 h 1637896"/>
                <a:gd name="connsiteX4" fmla="*/ 2665320 w 3198384"/>
                <a:gd name="connsiteY4" fmla="*/ 0 h 1637896"/>
                <a:gd name="connsiteX5" fmla="*/ 2925396 w 3198384"/>
                <a:gd name="connsiteY5" fmla="*/ 0 h 1637896"/>
                <a:gd name="connsiteX6" fmla="*/ 3198384 w 3198384"/>
                <a:gd name="connsiteY6" fmla="*/ 272988 h 1637896"/>
                <a:gd name="connsiteX7" fmla="*/ 3198384 w 3198384"/>
                <a:gd name="connsiteY7" fmla="*/ 955439 h 1637896"/>
                <a:gd name="connsiteX8" fmla="*/ 3198384 w 3198384"/>
                <a:gd name="connsiteY8" fmla="*/ 955439 h 1637896"/>
                <a:gd name="connsiteX9" fmla="*/ 3198384 w 3198384"/>
                <a:gd name="connsiteY9" fmla="*/ 1364913 h 1637896"/>
                <a:gd name="connsiteX10" fmla="*/ 3198384 w 3198384"/>
                <a:gd name="connsiteY10" fmla="*/ 1364908 h 1637896"/>
                <a:gd name="connsiteX11" fmla="*/ 2925396 w 3198384"/>
                <a:gd name="connsiteY11" fmla="*/ 1637896 h 1637896"/>
                <a:gd name="connsiteX12" fmla="*/ 2665320 w 3198384"/>
                <a:gd name="connsiteY12" fmla="*/ 1637896 h 1637896"/>
                <a:gd name="connsiteX13" fmla="*/ 2450250 w 3198384"/>
                <a:gd name="connsiteY13" fmla="*/ 2353837 h 1637896"/>
                <a:gd name="connsiteX14" fmla="*/ 1865724 w 3198384"/>
                <a:gd name="connsiteY14" fmla="*/ 1637896 h 1637896"/>
                <a:gd name="connsiteX15" fmla="*/ 272988 w 3198384"/>
                <a:gd name="connsiteY15" fmla="*/ 1637896 h 1637896"/>
                <a:gd name="connsiteX16" fmla="*/ 0 w 3198384"/>
                <a:gd name="connsiteY16" fmla="*/ 1364908 h 1637896"/>
                <a:gd name="connsiteX17" fmla="*/ 0 w 3198384"/>
                <a:gd name="connsiteY17" fmla="*/ 1364913 h 1637896"/>
                <a:gd name="connsiteX18" fmla="*/ 0 w 3198384"/>
                <a:gd name="connsiteY18" fmla="*/ 955439 h 1637896"/>
                <a:gd name="connsiteX19" fmla="*/ 0 w 3198384"/>
                <a:gd name="connsiteY19" fmla="*/ 955439 h 1637896"/>
                <a:gd name="connsiteX20" fmla="*/ 0 w 3198384"/>
                <a:gd name="connsiteY20" fmla="*/ 272988 h 163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98384" h="1637896" fill="none" extrusionOk="0">
                  <a:moveTo>
                    <a:pt x="0" y="272988"/>
                  </a:moveTo>
                  <a:cubicBezTo>
                    <a:pt x="-12784" y="138023"/>
                    <a:pt x="100374" y="1710"/>
                    <a:pt x="272988" y="0"/>
                  </a:cubicBezTo>
                  <a:cubicBezTo>
                    <a:pt x="713554" y="103920"/>
                    <a:pt x="1236717" y="-86588"/>
                    <a:pt x="1865724" y="0"/>
                  </a:cubicBezTo>
                  <a:lnTo>
                    <a:pt x="1865724" y="0"/>
                  </a:lnTo>
                  <a:cubicBezTo>
                    <a:pt x="2184070" y="62481"/>
                    <a:pt x="2298054" y="-22894"/>
                    <a:pt x="2665320" y="0"/>
                  </a:cubicBezTo>
                  <a:cubicBezTo>
                    <a:pt x="2789835" y="18709"/>
                    <a:pt x="2822881" y="-19109"/>
                    <a:pt x="2925396" y="0"/>
                  </a:cubicBezTo>
                  <a:cubicBezTo>
                    <a:pt x="3079156" y="-20019"/>
                    <a:pt x="3219538" y="116535"/>
                    <a:pt x="3198384" y="272988"/>
                  </a:cubicBezTo>
                  <a:cubicBezTo>
                    <a:pt x="3230216" y="584795"/>
                    <a:pt x="3148110" y="665473"/>
                    <a:pt x="3198384" y="955439"/>
                  </a:cubicBezTo>
                  <a:lnTo>
                    <a:pt x="3198384" y="955439"/>
                  </a:lnTo>
                  <a:cubicBezTo>
                    <a:pt x="3217538" y="1010990"/>
                    <a:pt x="3203537" y="1309194"/>
                    <a:pt x="3198384" y="1364913"/>
                  </a:cubicBezTo>
                  <a:lnTo>
                    <a:pt x="3198384" y="1364908"/>
                  </a:lnTo>
                  <a:cubicBezTo>
                    <a:pt x="3199941" y="1518906"/>
                    <a:pt x="3079174" y="1638585"/>
                    <a:pt x="2925396" y="1637896"/>
                  </a:cubicBezTo>
                  <a:cubicBezTo>
                    <a:pt x="2884278" y="1644627"/>
                    <a:pt x="2793609" y="1636364"/>
                    <a:pt x="2665320" y="1637896"/>
                  </a:cubicBezTo>
                  <a:cubicBezTo>
                    <a:pt x="2600093" y="1986846"/>
                    <a:pt x="2496483" y="2232117"/>
                    <a:pt x="2450250" y="2353837"/>
                  </a:cubicBezTo>
                  <a:cubicBezTo>
                    <a:pt x="2315024" y="2100638"/>
                    <a:pt x="1968868" y="1692512"/>
                    <a:pt x="1865724" y="1637896"/>
                  </a:cubicBezTo>
                  <a:cubicBezTo>
                    <a:pt x="1522644" y="1780719"/>
                    <a:pt x="512468" y="1680792"/>
                    <a:pt x="272988" y="1637896"/>
                  </a:cubicBezTo>
                  <a:cubicBezTo>
                    <a:pt x="127780" y="1649053"/>
                    <a:pt x="17904" y="1508470"/>
                    <a:pt x="0" y="1364908"/>
                  </a:cubicBezTo>
                  <a:lnTo>
                    <a:pt x="0" y="1364913"/>
                  </a:lnTo>
                  <a:cubicBezTo>
                    <a:pt x="-15035" y="1194234"/>
                    <a:pt x="26209" y="1134746"/>
                    <a:pt x="0" y="955439"/>
                  </a:cubicBezTo>
                  <a:lnTo>
                    <a:pt x="0" y="955439"/>
                  </a:lnTo>
                  <a:cubicBezTo>
                    <a:pt x="-8334" y="858032"/>
                    <a:pt x="53438" y="415487"/>
                    <a:pt x="0" y="272988"/>
                  </a:cubicBezTo>
                  <a:close/>
                </a:path>
                <a:path w="3198384" h="1637896" stroke="0" extrusionOk="0">
                  <a:moveTo>
                    <a:pt x="0" y="272988"/>
                  </a:moveTo>
                  <a:cubicBezTo>
                    <a:pt x="-26853" y="122559"/>
                    <a:pt x="126144" y="6083"/>
                    <a:pt x="272988" y="0"/>
                  </a:cubicBezTo>
                  <a:cubicBezTo>
                    <a:pt x="806777" y="103289"/>
                    <a:pt x="1126052" y="96686"/>
                    <a:pt x="1865724" y="0"/>
                  </a:cubicBezTo>
                  <a:lnTo>
                    <a:pt x="1865724" y="0"/>
                  </a:lnTo>
                  <a:cubicBezTo>
                    <a:pt x="2174493" y="26198"/>
                    <a:pt x="2413122" y="26705"/>
                    <a:pt x="2665320" y="0"/>
                  </a:cubicBezTo>
                  <a:cubicBezTo>
                    <a:pt x="2727432" y="18295"/>
                    <a:pt x="2833707" y="-13569"/>
                    <a:pt x="2925396" y="0"/>
                  </a:cubicBezTo>
                  <a:cubicBezTo>
                    <a:pt x="3049561" y="7793"/>
                    <a:pt x="3193921" y="118596"/>
                    <a:pt x="3198384" y="272988"/>
                  </a:cubicBezTo>
                  <a:cubicBezTo>
                    <a:pt x="3144230" y="611908"/>
                    <a:pt x="3215718" y="872290"/>
                    <a:pt x="3198384" y="955439"/>
                  </a:cubicBezTo>
                  <a:lnTo>
                    <a:pt x="3198384" y="955439"/>
                  </a:lnTo>
                  <a:cubicBezTo>
                    <a:pt x="3206538" y="1068373"/>
                    <a:pt x="3183639" y="1301983"/>
                    <a:pt x="3198384" y="1364913"/>
                  </a:cubicBezTo>
                  <a:lnTo>
                    <a:pt x="3198384" y="1364908"/>
                  </a:lnTo>
                  <a:cubicBezTo>
                    <a:pt x="3192662" y="1520872"/>
                    <a:pt x="3061478" y="1616086"/>
                    <a:pt x="2925396" y="1637896"/>
                  </a:cubicBezTo>
                  <a:cubicBezTo>
                    <a:pt x="2818132" y="1655568"/>
                    <a:pt x="2761167" y="1645138"/>
                    <a:pt x="2665320" y="1637896"/>
                  </a:cubicBezTo>
                  <a:cubicBezTo>
                    <a:pt x="2541161" y="1823338"/>
                    <a:pt x="2534144" y="2135888"/>
                    <a:pt x="2450250" y="2353837"/>
                  </a:cubicBezTo>
                  <a:cubicBezTo>
                    <a:pt x="2177212" y="2005562"/>
                    <a:pt x="1958476" y="1881706"/>
                    <a:pt x="1865724" y="1637896"/>
                  </a:cubicBezTo>
                  <a:cubicBezTo>
                    <a:pt x="1161431" y="1780762"/>
                    <a:pt x="580556" y="1549664"/>
                    <a:pt x="272988" y="1637896"/>
                  </a:cubicBezTo>
                  <a:cubicBezTo>
                    <a:pt x="138947" y="1662340"/>
                    <a:pt x="-6770" y="1488131"/>
                    <a:pt x="0" y="1364908"/>
                  </a:cubicBezTo>
                  <a:lnTo>
                    <a:pt x="0" y="1364913"/>
                  </a:lnTo>
                  <a:cubicBezTo>
                    <a:pt x="-23563" y="1238419"/>
                    <a:pt x="-1205" y="1066887"/>
                    <a:pt x="0" y="955439"/>
                  </a:cubicBezTo>
                  <a:lnTo>
                    <a:pt x="0" y="955439"/>
                  </a:lnTo>
                  <a:cubicBezTo>
                    <a:pt x="50563" y="872640"/>
                    <a:pt x="50156" y="519180"/>
                    <a:pt x="0" y="27298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1096B6"/>
              </a:solidFill>
              <a:extLst>
                <a:ext uri="{C807C97D-BFC1-408E-A445-0C87EB9F89A2}">
                  <ask:lineSketchStyleProps xmlns:ask="http://schemas.microsoft.com/office/drawing/2018/sketchyshapes" sd="1390882211">
                    <a:prstGeom prst="wedgeRoundRectCallout">
                      <a:avLst>
                        <a:gd name="adj1" fmla="val 26609"/>
                        <a:gd name="adj2" fmla="val 93711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7532DDFE-3FB2-23F1-462A-2EFA46A1AD6A}"/>
                </a:ext>
              </a:extLst>
            </p:cNvPr>
            <p:cNvSpPr/>
            <p:nvPr/>
          </p:nvSpPr>
          <p:spPr>
            <a:xfrm>
              <a:off x="7902934" y="1308208"/>
              <a:ext cx="3104488" cy="13125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600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Unsere monatlichen Ausgaben sind schon sehr hoch! Vielleicht sollten wir uns unseren </a:t>
              </a:r>
              <a:r>
                <a:rPr lang="de-AT" sz="160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Haushaltsplan mal </a:t>
              </a:r>
              <a:r>
                <a:rPr lang="de-AT" sz="1600" dirty="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genauer anschauen.</a:t>
              </a:r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EE8BE3AE-D4E0-ED11-9F40-AE9DAA6AF773}"/>
                </a:ext>
              </a:extLst>
            </p:cNvPr>
            <p:cNvSpPr/>
            <p:nvPr/>
          </p:nvSpPr>
          <p:spPr>
            <a:xfrm>
              <a:off x="7739040" y="959170"/>
              <a:ext cx="393405" cy="323645"/>
            </a:xfrm>
            <a:custGeom>
              <a:avLst/>
              <a:gdLst>
                <a:gd name="connsiteX0" fmla="*/ 0 w 393405"/>
                <a:gd name="connsiteY0" fmla="*/ 161823 h 323645"/>
                <a:gd name="connsiteX1" fmla="*/ 196703 w 393405"/>
                <a:gd name="connsiteY1" fmla="*/ 0 h 323645"/>
                <a:gd name="connsiteX2" fmla="*/ 393406 w 393405"/>
                <a:gd name="connsiteY2" fmla="*/ 161823 h 323645"/>
                <a:gd name="connsiteX3" fmla="*/ 196703 w 393405"/>
                <a:gd name="connsiteY3" fmla="*/ 323646 h 323645"/>
                <a:gd name="connsiteX4" fmla="*/ 0 w 393405"/>
                <a:gd name="connsiteY4" fmla="*/ 161823 h 323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405" h="323645" fill="none" extrusionOk="0">
                  <a:moveTo>
                    <a:pt x="0" y="161823"/>
                  </a:moveTo>
                  <a:cubicBezTo>
                    <a:pt x="2917" y="74888"/>
                    <a:pt x="81945" y="-7678"/>
                    <a:pt x="196703" y="0"/>
                  </a:cubicBezTo>
                  <a:cubicBezTo>
                    <a:pt x="291962" y="840"/>
                    <a:pt x="389178" y="89536"/>
                    <a:pt x="393406" y="161823"/>
                  </a:cubicBezTo>
                  <a:cubicBezTo>
                    <a:pt x="393469" y="232359"/>
                    <a:pt x="293211" y="327797"/>
                    <a:pt x="196703" y="323646"/>
                  </a:cubicBezTo>
                  <a:cubicBezTo>
                    <a:pt x="86253" y="321299"/>
                    <a:pt x="10562" y="245271"/>
                    <a:pt x="0" y="161823"/>
                  </a:cubicBezTo>
                  <a:close/>
                </a:path>
                <a:path w="393405" h="323645" stroke="0" extrusionOk="0">
                  <a:moveTo>
                    <a:pt x="0" y="161823"/>
                  </a:moveTo>
                  <a:cubicBezTo>
                    <a:pt x="-3780" y="65481"/>
                    <a:pt x="102149" y="-6280"/>
                    <a:pt x="196703" y="0"/>
                  </a:cubicBezTo>
                  <a:cubicBezTo>
                    <a:pt x="309051" y="7869"/>
                    <a:pt x="382561" y="77508"/>
                    <a:pt x="393406" y="161823"/>
                  </a:cubicBezTo>
                  <a:cubicBezTo>
                    <a:pt x="380236" y="239766"/>
                    <a:pt x="310530" y="321717"/>
                    <a:pt x="196703" y="323646"/>
                  </a:cubicBezTo>
                  <a:cubicBezTo>
                    <a:pt x="84394" y="319817"/>
                    <a:pt x="4841" y="254863"/>
                    <a:pt x="0" y="161823"/>
                  </a:cubicBezTo>
                  <a:close/>
                </a:path>
              </a:pathLst>
            </a:custGeom>
            <a:solidFill>
              <a:srgbClr val="1096B6"/>
            </a:solidFill>
            <a:ln w="57150">
              <a:solidFill>
                <a:srgbClr val="1096B6"/>
              </a:solidFill>
              <a:extLst>
                <a:ext uri="{C807C97D-BFC1-408E-A445-0C87EB9F89A2}">
                  <ask:lineSketchStyleProps xmlns:ask="http://schemas.microsoft.com/office/drawing/2018/sketchyshapes" sd="3978248048">
                    <a:prstGeom prst="ellips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33" name="Rechteck 32">
            <a:extLst>
              <a:ext uri="{FF2B5EF4-FFF2-40B4-BE49-F238E27FC236}">
                <a16:creationId xmlns:a16="http://schemas.microsoft.com/office/drawing/2014/main" id="{52BBEEA9-958D-3DAC-F98D-AAA9BF635B26}"/>
              </a:ext>
            </a:extLst>
          </p:cNvPr>
          <p:cNvSpPr/>
          <p:nvPr/>
        </p:nvSpPr>
        <p:spPr>
          <a:xfrm>
            <a:off x="7603684" y="880970"/>
            <a:ext cx="664116" cy="483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/>
              <a:t>1</a:t>
            </a: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5780CD1E-8ACD-A51C-E4EA-5C6AB12A149F}"/>
              </a:ext>
            </a:extLst>
          </p:cNvPr>
          <p:cNvGrpSpPr/>
          <p:nvPr/>
        </p:nvGrpSpPr>
        <p:grpSpPr>
          <a:xfrm>
            <a:off x="3944124" y="2693134"/>
            <a:ext cx="2010526" cy="1434171"/>
            <a:chOff x="3944124" y="2693134"/>
            <a:chExt cx="2010526" cy="1434171"/>
          </a:xfrm>
        </p:grpSpPr>
        <p:sp>
          <p:nvSpPr>
            <p:cNvPr id="21" name="Sprechblase: rechteckig mit abgerundeten Ecken 20">
              <a:extLst>
                <a:ext uri="{FF2B5EF4-FFF2-40B4-BE49-F238E27FC236}">
                  <a16:creationId xmlns:a16="http://schemas.microsoft.com/office/drawing/2014/main" id="{AB24A62D-1999-73E3-4725-6B5694FCB57B}"/>
                </a:ext>
              </a:extLst>
            </p:cNvPr>
            <p:cNvSpPr/>
            <p:nvPr/>
          </p:nvSpPr>
          <p:spPr>
            <a:xfrm>
              <a:off x="4183912" y="2869239"/>
              <a:ext cx="1631314" cy="1258066"/>
            </a:xfrm>
            <a:custGeom>
              <a:avLst/>
              <a:gdLst>
                <a:gd name="connsiteX0" fmla="*/ 0 w 1631314"/>
                <a:gd name="connsiteY0" fmla="*/ 209682 h 1258066"/>
                <a:gd name="connsiteX1" fmla="*/ 209682 w 1631314"/>
                <a:gd name="connsiteY1" fmla="*/ 0 h 1258066"/>
                <a:gd name="connsiteX2" fmla="*/ 271886 w 1631314"/>
                <a:gd name="connsiteY2" fmla="*/ 0 h 1258066"/>
                <a:gd name="connsiteX3" fmla="*/ 271886 w 1631314"/>
                <a:gd name="connsiteY3" fmla="*/ 0 h 1258066"/>
                <a:gd name="connsiteX4" fmla="*/ 679714 w 1631314"/>
                <a:gd name="connsiteY4" fmla="*/ 0 h 1258066"/>
                <a:gd name="connsiteX5" fmla="*/ 1421632 w 1631314"/>
                <a:gd name="connsiteY5" fmla="*/ 0 h 1258066"/>
                <a:gd name="connsiteX6" fmla="*/ 1631314 w 1631314"/>
                <a:gd name="connsiteY6" fmla="*/ 209682 h 1258066"/>
                <a:gd name="connsiteX7" fmla="*/ 1631314 w 1631314"/>
                <a:gd name="connsiteY7" fmla="*/ 733872 h 1258066"/>
                <a:gd name="connsiteX8" fmla="*/ 1631314 w 1631314"/>
                <a:gd name="connsiteY8" fmla="*/ 733872 h 1258066"/>
                <a:gd name="connsiteX9" fmla="*/ 1631314 w 1631314"/>
                <a:gd name="connsiteY9" fmla="*/ 1048388 h 1258066"/>
                <a:gd name="connsiteX10" fmla="*/ 1631314 w 1631314"/>
                <a:gd name="connsiteY10" fmla="*/ 1048384 h 1258066"/>
                <a:gd name="connsiteX11" fmla="*/ 1421632 w 1631314"/>
                <a:gd name="connsiteY11" fmla="*/ 1258066 h 1258066"/>
                <a:gd name="connsiteX12" fmla="*/ 679714 w 1631314"/>
                <a:gd name="connsiteY12" fmla="*/ 1258066 h 1258066"/>
                <a:gd name="connsiteX13" fmla="*/ 271886 w 1631314"/>
                <a:gd name="connsiteY13" fmla="*/ 1258066 h 1258066"/>
                <a:gd name="connsiteX14" fmla="*/ 271886 w 1631314"/>
                <a:gd name="connsiteY14" fmla="*/ 1258066 h 1258066"/>
                <a:gd name="connsiteX15" fmla="*/ 209682 w 1631314"/>
                <a:gd name="connsiteY15" fmla="*/ 1258066 h 1258066"/>
                <a:gd name="connsiteX16" fmla="*/ 0 w 1631314"/>
                <a:gd name="connsiteY16" fmla="*/ 1048384 h 1258066"/>
                <a:gd name="connsiteX17" fmla="*/ 0 w 1631314"/>
                <a:gd name="connsiteY17" fmla="*/ 1048388 h 1258066"/>
                <a:gd name="connsiteX18" fmla="*/ -331597 w 1631314"/>
                <a:gd name="connsiteY18" fmla="*/ 1303017 h 1258066"/>
                <a:gd name="connsiteX19" fmla="*/ 0 w 1631314"/>
                <a:gd name="connsiteY19" fmla="*/ 733872 h 1258066"/>
                <a:gd name="connsiteX20" fmla="*/ 0 w 1631314"/>
                <a:gd name="connsiteY20" fmla="*/ 209682 h 125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31314" h="1258066" fill="none" extrusionOk="0">
                  <a:moveTo>
                    <a:pt x="0" y="209682"/>
                  </a:moveTo>
                  <a:cubicBezTo>
                    <a:pt x="-4779" y="100676"/>
                    <a:pt x="101252" y="11753"/>
                    <a:pt x="209682" y="0"/>
                  </a:cubicBezTo>
                  <a:cubicBezTo>
                    <a:pt x="238768" y="3442"/>
                    <a:pt x="262295" y="-3746"/>
                    <a:pt x="271886" y="0"/>
                  </a:cubicBezTo>
                  <a:lnTo>
                    <a:pt x="271886" y="0"/>
                  </a:lnTo>
                  <a:cubicBezTo>
                    <a:pt x="401361" y="-3346"/>
                    <a:pt x="511030" y="-8330"/>
                    <a:pt x="679714" y="0"/>
                  </a:cubicBezTo>
                  <a:cubicBezTo>
                    <a:pt x="868921" y="1864"/>
                    <a:pt x="1229804" y="32073"/>
                    <a:pt x="1421632" y="0"/>
                  </a:cubicBezTo>
                  <a:cubicBezTo>
                    <a:pt x="1515902" y="-3432"/>
                    <a:pt x="1631166" y="95734"/>
                    <a:pt x="1631314" y="209682"/>
                  </a:cubicBezTo>
                  <a:cubicBezTo>
                    <a:pt x="1594787" y="294982"/>
                    <a:pt x="1605961" y="508777"/>
                    <a:pt x="1631314" y="733872"/>
                  </a:cubicBezTo>
                  <a:lnTo>
                    <a:pt x="1631314" y="733872"/>
                  </a:lnTo>
                  <a:cubicBezTo>
                    <a:pt x="1631754" y="865254"/>
                    <a:pt x="1645779" y="936747"/>
                    <a:pt x="1631314" y="1048388"/>
                  </a:cubicBezTo>
                  <a:lnTo>
                    <a:pt x="1631314" y="1048384"/>
                  </a:lnTo>
                  <a:cubicBezTo>
                    <a:pt x="1627302" y="1162323"/>
                    <a:pt x="1530677" y="1259280"/>
                    <a:pt x="1421632" y="1258066"/>
                  </a:cubicBezTo>
                  <a:cubicBezTo>
                    <a:pt x="1263584" y="1230491"/>
                    <a:pt x="1023191" y="1199721"/>
                    <a:pt x="679714" y="1258066"/>
                  </a:cubicBezTo>
                  <a:cubicBezTo>
                    <a:pt x="551845" y="1269930"/>
                    <a:pt x="455580" y="1262753"/>
                    <a:pt x="271886" y="1258066"/>
                  </a:cubicBezTo>
                  <a:lnTo>
                    <a:pt x="271886" y="1258066"/>
                  </a:lnTo>
                  <a:cubicBezTo>
                    <a:pt x="255919" y="1259261"/>
                    <a:pt x="223051" y="1263383"/>
                    <a:pt x="209682" y="1258066"/>
                  </a:cubicBezTo>
                  <a:cubicBezTo>
                    <a:pt x="79107" y="1248500"/>
                    <a:pt x="3468" y="1168691"/>
                    <a:pt x="0" y="1048384"/>
                  </a:cubicBezTo>
                  <a:lnTo>
                    <a:pt x="0" y="1048388"/>
                  </a:lnTo>
                  <a:cubicBezTo>
                    <a:pt x="-126855" y="1116023"/>
                    <a:pt x="-213063" y="1212958"/>
                    <a:pt x="-331597" y="1303017"/>
                  </a:cubicBezTo>
                  <a:cubicBezTo>
                    <a:pt x="-209103" y="1131613"/>
                    <a:pt x="-96299" y="937516"/>
                    <a:pt x="0" y="733872"/>
                  </a:cubicBezTo>
                  <a:cubicBezTo>
                    <a:pt x="14790" y="640429"/>
                    <a:pt x="-9465" y="367226"/>
                    <a:pt x="0" y="209682"/>
                  </a:cubicBezTo>
                  <a:close/>
                </a:path>
                <a:path w="1631314" h="1258066" stroke="0" extrusionOk="0">
                  <a:moveTo>
                    <a:pt x="0" y="209682"/>
                  </a:moveTo>
                  <a:cubicBezTo>
                    <a:pt x="-155" y="107906"/>
                    <a:pt x="83820" y="-4131"/>
                    <a:pt x="209682" y="0"/>
                  </a:cubicBezTo>
                  <a:cubicBezTo>
                    <a:pt x="226176" y="1728"/>
                    <a:pt x="258129" y="-2144"/>
                    <a:pt x="271886" y="0"/>
                  </a:cubicBezTo>
                  <a:lnTo>
                    <a:pt x="271886" y="0"/>
                  </a:lnTo>
                  <a:cubicBezTo>
                    <a:pt x="349043" y="-34825"/>
                    <a:pt x="502043" y="-21196"/>
                    <a:pt x="679714" y="0"/>
                  </a:cubicBezTo>
                  <a:cubicBezTo>
                    <a:pt x="1026549" y="37325"/>
                    <a:pt x="1279030" y="5161"/>
                    <a:pt x="1421632" y="0"/>
                  </a:cubicBezTo>
                  <a:cubicBezTo>
                    <a:pt x="1547710" y="3332"/>
                    <a:pt x="1639497" y="95232"/>
                    <a:pt x="1631314" y="209682"/>
                  </a:cubicBezTo>
                  <a:cubicBezTo>
                    <a:pt x="1641358" y="404069"/>
                    <a:pt x="1616206" y="585356"/>
                    <a:pt x="1631314" y="733872"/>
                  </a:cubicBezTo>
                  <a:lnTo>
                    <a:pt x="1631314" y="733872"/>
                  </a:lnTo>
                  <a:cubicBezTo>
                    <a:pt x="1654086" y="840752"/>
                    <a:pt x="1644079" y="896743"/>
                    <a:pt x="1631314" y="1048388"/>
                  </a:cubicBezTo>
                  <a:lnTo>
                    <a:pt x="1631314" y="1048384"/>
                  </a:lnTo>
                  <a:cubicBezTo>
                    <a:pt x="1631854" y="1169878"/>
                    <a:pt x="1536980" y="1264455"/>
                    <a:pt x="1421632" y="1258066"/>
                  </a:cubicBezTo>
                  <a:cubicBezTo>
                    <a:pt x="1186566" y="1213314"/>
                    <a:pt x="953252" y="1268772"/>
                    <a:pt x="679714" y="1258066"/>
                  </a:cubicBezTo>
                  <a:cubicBezTo>
                    <a:pt x="635725" y="1292224"/>
                    <a:pt x="387649" y="1231300"/>
                    <a:pt x="271886" y="1258066"/>
                  </a:cubicBezTo>
                  <a:lnTo>
                    <a:pt x="271886" y="1258066"/>
                  </a:lnTo>
                  <a:cubicBezTo>
                    <a:pt x="256967" y="1261062"/>
                    <a:pt x="219144" y="1254519"/>
                    <a:pt x="209682" y="1258066"/>
                  </a:cubicBezTo>
                  <a:cubicBezTo>
                    <a:pt x="104458" y="1257582"/>
                    <a:pt x="-1295" y="1161712"/>
                    <a:pt x="0" y="1048384"/>
                  </a:cubicBezTo>
                  <a:lnTo>
                    <a:pt x="0" y="1048388"/>
                  </a:lnTo>
                  <a:cubicBezTo>
                    <a:pt x="-118358" y="1175643"/>
                    <a:pt x="-221489" y="1238387"/>
                    <a:pt x="-331597" y="1303017"/>
                  </a:cubicBezTo>
                  <a:cubicBezTo>
                    <a:pt x="-249011" y="1163297"/>
                    <a:pt x="-34596" y="812091"/>
                    <a:pt x="0" y="733872"/>
                  </a:cubicBezTo>
                  <a:cubicBezTo>
                    <a:pt x="-43361" y="525910"/>
                    <a:pt x="-3302" y="407890"/>
                    <a:pt x="0" y="2096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1096B6"/>
              </a:solidFill>
              <a:extLst>
                <a:ext uri="{C807C97D-BFC1-408E-A445-0C87EB9F89A2}">
                  <ask:lineSketchStyleProps xmlns:ask="http://schemas.microsoft.com/office/drawing/2018/sketchyshapes" sd="3144164352">
                    <a:prstGeom prst="wedgeRoundRectCallout">
                      <a:avLst>
                        <a:gd name="adj1" fmla="val -70327"/>
                        <a:gd name="adj2" fmla="val 53573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9300E926-D9CF-59B7-E03D-D22932171FDC}"/>
                </a:ext>
              </a:extLst>
            </p:cNvPr>
            <p:cNvSpPr/>
            <p:nvPr/>
          </p:nvSpPr>
          <p:spPr>
            <a:xfrm>
              <a:off x="4044487" y="3154622"/>
              <a:ext cx="1910163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60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Was ist überhaupt ein Haushaltsplan?</a:t>
              </a:r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E59F1DE0-95BB-13C7-8393-796A2CE4F390}"/>
                </a:ext>
              </a:extLst>
            </p:cNvPr>
            <p:cNvSpPr/>
            <p:nvPr/>
          </p:nvSpPr>
          <p:spPr>
            <a:xfrm>
              <a:off x="4056888" y="2779237"/>
              <a:ext cx="393405" cy="323645"/>
            </a:xfrm>
            <a:custGeom>
              <a:avLst/>
              <a:gdLst>
                <a:gd name="connsiteX0" fmla="*/ 0 w 393405"/>
                <a:gd name="connsiteY0" fmla="*/ 161823 h 323645"/>
                <a:gd name="connsiteX1" fmla="*/ 196703 w 393405"/>
                <a:gd name="connsiteY1" fmla="*/ 0 h 323645"/>
                <a:gd name="connsiteX2" fmla="*/ 393406 w 393405"/>
                <a:gd name="connsiteY2" fmla="*/ 161823 h 323645"/>
                <a:gd name="connsiteX3" fmla="*/ 196703 w 393405"/>
                <a:gd name="connsiteY3" fmla="*/ 323646 h 323645"/>
                <a:gd name="connsiteX4" fmla="*/ 0 w 393405"/>
                <a:gd name="connsiteY4" fmla="*/ 161823 h 323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405" h="323645" fill="none" extrusionOk="0">
                  <a:moveTo>
                    <a:pt x="0" y="161823"/>
                  </a:moveTo>
                  <a:cubicBezTo>
                    <a:pt x="2917" y="74888"/>
                    <a:pt x="81945" y="-7678"/>
                    <a:pt x="196703" y="0"/>
                  </a:cubicBezTo>
                  <a:cubicBezTo>
                    <a:pt x="291962" y="840"/>
                    <a:pt x="389178" y="89536"/>
                    <a:pt x="393406" y="161823"/>
                  </a:cubicBezTo>
                  <a:cubicBezTo>
                    <a:pt x="393469" y="232359"/>
                    <a:pt x="293211" y="327797"/>
                    <a:pt x="196703" y="323646"/>
                  </a:cubicBezTo>
                  <a:cubicBezTo>
                    <a:pt x="86253" y="321299"/>
                    <a:pt x="10562" y="245271"/>
                    <a:pt x="0" y="161823"/>
                  </a:cubicBezTo>
                  <a:close/>
                </a:path>
                <a:path w="393405" h="323645" stroke="0" extrusionOk="0">
                  <a:moveTo>
                    <a:pt x="0" y="161823"/>
                  </a:moveTo>
                  <a:cubicBezTo>
                    <a:pt x="-3780" y="65481"/>
                    <a:pt x="102149" y="-6280"/>
                    <a:pt x="196703" y="0"/>
                  </a:cubicBezTo>
                  <a:cubicBezTo>
                    <a:pt x="309051" y="7869"/>
                    <a:pt x="382561" y="77508"/>
                    <a:pt x="393406" y="161823"/>
                  </a:cubicBezTo>
                  <a:cubicBezTo>
                    <a:pt x="380236" y="239766"/>
                    <a:pt x="310530" y="321717"/>
                    <a:pt x="196703" y="323646"/>
                  </a:cubicBezTo>
                  <a:cubicBezTo>
                    <a:pt x="84394" y="319817"/>
                    <a:pt x="4841" y="254863"/>
                    <a:pt x="0" y="161823"/>
                  </a:cubicBezTo>
                  <a:close/>
                </a:path>
              </a:pathLst>
            </a:custGeom>
            <a:solidFill>
              <a:srgbClr val="1096B6"/>
            </a:solidFill>
            <a:ln w="57150">
              <a:solidFill>
                <a:srgbClr val="1096B6"/>
              </a:solidFill>
              <a:extLst>
                <a:ext uri="{C807C97D-BFC1-408E-A445-0C87EB9F89A2}">
                  <ask:lineSketchStyleProps xmlns:ask="http://schemas.microsoft.com/office/drawing/2018/sketchyshapes" sd="3978248048">
                    <a:prstGeom prst="ellips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CACC6524-0866-B0A8-91A7-3C9B1C0CA8D9}"/>
                </a:ext>
              </a:extLst>
            </p:cNvPr>
            <p:cNvSpPr/>
            <p:nvPr/>
          </p:nvSpPr>
          <p:spPr>
            <a:xfrm>
              <a:off x="3944124" y="2693134"/>
              <a:ext cx="664116" cy="4832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b="1"/>
                <a:t>2</a:t>
              </a: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5ABBCB37-5006-353D-9C2F-50549250C18F}"/>
              </a:ext>
            </a:extLst>
          </p:cNvPr>
          <p:cNvGrpSpPr/>
          <p:nvPr/>
        </p:nvGrpSpPr>
        <p:grpSpPr>
          <a:xfrm>
            <a:off x="4308134" y="1079041"/>
            <a:ext cx="3160194" cy="1520239"/>
            <a:chOff x="4308134" y="1079041"/>
            <a:chExt cx="3160194" cy="1520239"/>
          </a:xfrm>
        </p:grpSpPr>
        <p:sp>
          <p:nvSpPr>
            <p:cNvPr id="22" name="Sprechblase: rechteckig mit abgerundeten Ecken 21">
              <a:extLst>
                <a:ext uri="{FF2B5EF4-FFF2-40B4-BE49-F238E27FC236}">
                  <a16:creationId xmlns:a16="http://schemas.microsoft.com/office/drawing/2014/main" id="{9EA6145B-A973-1582-FD1B-B497ABC248A9}"/>
                </a:ext>
              </a:extLst>
            </p:cNvPr>
            <p:cNvSpPr/>
            <p:nvPr/>
          </p:nvSpPr>
          <p:spPr>
            <a:xfrm>
              <a:off x="4513488" y="1216173"/>
              <a:ext cx="2954840" cy="1383107"/>
            </a:xfrm>
            <a:custGeom>
              <a:avLst/>
              <a:gdLst>
                <a:gd name="connsiteX0" fmla="*/ 0 w 2954840"/>
                <a:gd name="connsiteY0" fmla="*/ 230522 h 1383107"/>
                <a:gd name="connsiteX1" fmla="*/ 230522 w 2954840"/>
                <a:gd name="connsiteY1" fmla="*/ 0 h 1383107"/>
                <a:gd name="connsiteX2" fmla="*/ 1723657 w 2954840"/>
                <a:gd name="connsiteY2" fmla="*/ 0 h 1383107"/>
                <a:gd name="connsiteX3" fmla="*/ 1723657 w 2954840"/>
                <a:gd name="connsiteY3" fmla="*/ 0 h 1383107"/>
                <a:gd name="connsiteX4" fmla="*/ 2462367 w 2954840"/>
                <a:gd name="connsiteY4" fmla="*/ 0 h 1383107"/>
                <a:gd name="connsiteX5" fmla="*/ 2724318 w 2954840"/>
                <a:gd name="connsiteY5" fmla="*/ 0 h 1383107"/>
                <a:gd name="connsiteX6" fmla="*/ 2954840 w 2954840"/>
                <a:gd name="connsiteY6" fmla="*/ 230522 h 1383107"/>
                <a:gd name="connsiteX7" fmla="*/ 2954840 w 2954840"/>
                <a:gd name="connsiteY7" fmla="*/ 806812 h 1383107"/>
                <a:gd name="connsiteX8" fmla="*/ 2954840 w 2954840"/>
                <a:gd name="connsiteY8" fmla="*/ 806812 h 1383107"/>
                <a:gd name="connsiteX9" fmla="*/ 2954840 w 2954840"/>
                <a:gd name="connsiteY9" fmla="*/ 1152589 h 1383107"/>
                <a:gd name="connsiteX10" fmla="*/ 2954840 w 2954840"/>
                <a:gd name="connsiteY10" fmla="*/ 1152585 h 1383107"/>
                <a:gd name="connsiteX11" fmla="*/ 2724318 w 2954840"/>
                <a:gd name="connsiteY11" fmla="*/ 1383107 h 1383107"/>
                <a:gd name="connsiteX12" fmla="*/ 2462367 w 2954840"/>
                <a:gd name="connsiteY12" fmla="*/ 1383107 h 1383107"/>
                <a:gd name="connsiteX13" fmla="*/ 2972155 w 2954840"/>
                <a:gd name="connsiteY13" fmla="*/ 2136292 h 1383107"/>
                <a:gd name="connsiteX14" fmla="*/ 1723657 w 2954840"/>
                <a:gd name="connsiteY14" fmla="*/ 1383107 h 1383107"/>
                <a:gd name="connsiteX15" fmla="*/ 230522 w 2954840"/>
                <a:gd name="connsiteY15" fmla="*/ 1383107 h 1383107"/>
                <a:gd name="connsiteX16" fmla="*/ 0 w 2954840"/>
                <a:gd name="connsiteY16" fmla="*/ 1152585 h 1383107"/>
                <a:gd name="connsiteX17" fmla="*/ 0 w 2954840"/>
                <a:gd name="connsiteY17" fmla="*/ 1152589 h 1383107"/>
                <a:gd name="connsiteX18" fmla="*/ 0 w 2954840"/>
                <a:gd name="connsiteY18" fmla="*/ 806812 h 1383107"/>
                <a:gd name="connsiteX19" fmla="*/ 0 w 2954840"/>
                <a:gd name="connsiteY19" fmla="*/ 806812 h 1383107"/>
                <a:gd name="connsiteX20" fmla="*/ 0 w 2954840"/>
                <a:gd name="connsiteY20" fmla="*/ 230522 h 1383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954840" h="1383107" fill="none" extrusionOk="0">
                  <a:moveTo>
                    <a:pt x="0" y="230522"/>
                  </a:moveTo>
                  <a:cubicBezTo>
                    <a:pt x="-7051" y="84789"/>
                    <a:pt x="115451" y="18395"/>
                    <a:pt x="230522" y="0"/>
                  </a:cubicBezTo>
                  <a:cubicBezTo>
                    <a:pt x="524337" y="-121173"/>
                    <a:pt x="993329" y="-64166"/>
                    <a:pt x="1723657" y="0"/>
                  </a:cubicBezTo>
                  <a:lnTo>
                    <a:pt x="1723657" y="0"/>
                  </a:lnTo>
                  <a:cubicBezTo>
                    <a:pt x="1962007" y="-11439"/>
                    <a:pt x="2378494" y="-17552"/>
                    <a:pt x="2462367" y="0"/>
                  </a:cubicBezTo>
                  <a:cubicBezTo>
                    <a:pt x="2495862" y="-3360"/>
                    <a:pt x="2689540" y="-13125"/>
                    <a:pt x="2724318" y="0"/>
                  </a:cubicBezTo>
                  <a:cubicBezTo>
                    <a:pt x="2856180" y="-24728"/>
                    <a:pt x="2956085" y="96663"/>
                    <a:pt x="2954840" y="230522"/>
                  </a:cubicBezTo>
                  <a:cubicBezTo>
                    <a:pt x="2998043" y="382582"/>
                    <a:pt x="2975219" y="730165"/>
                    <a:pt x="2954840" y="806812"/>
                  </a:cubicBezTo>
                  <a:lnTo>
                    <a:pt x="2954840" y="806812"/>
                  </a:lnTo>
                  <a:cubicBezTo>
                    <a:pt x="2961311" y="947467"/>
                    <a:pt x="2935022" y="1067830"/>
                    <a:pt x="2954840" y="1152589"/>
                  </a:cubicBezTo>
                  <a:lnTo>
                    <a:pt x="2954840" y="1152585"/>
                  </a:lnTo>
                  <a:cubicBezTo>
                    <a:pt x="2946156" y="1260979"/>
                    <a:pt x="2849397" y="1398522"/>
                    <a:pt x="2724318" y="1383107"/>
                  </a:cubicBezTo>
                  <a:cubicBezTo>
                    <a:pt x="2655253" y="1394906"/>
                    <a:pt x="2537319" y="1370967"/>
                    <a:pt x="2462367" y="1383107"/>
                  </a:cubicBezTo>
                  <a:cubicBezTo>
                    <a:pt x="2655886" y="1645092"/>
                    <a:pt x="2735523" y="1803156"/>
                    <a:pt x="2972155" y="2136292"/>
                  </a:cubicBezTo>
                  <a:cubicBezTo>
                    <a:pt x="2376566" y="1805467"/>
                    <a:pt x="2311543" y="1630610"/>
                    <a:pt x="1723657" y="1383107"/>
                  </a:cubicBezTo>
                  <a:cubicBezTo>
                    <a:pt x="1448275" y="1401709"/>
                    <a:pt x="937125" y="1386786"/>
                    <a:pt x="230522" y="1383107"/>
                  </a:cubicBezTo>
                  <a:cubicBezTo>
                    <a:pt x="104768" y="1385122"/>
                    <a:pt x="-19532" y="1272757"/>
                    <a:pt x="0" y="1152585"/>
                  </a:cubicBezTo>
                  <a:lnTo>
                    <a:pt x="0" y="1152589"/>
                  </a:lnTo>
                  <a:cubicBezTo>
                    <a:pt x="26659" y="1006122"/>
                    <a:pt x="-17763" y="907172"/>
                    <a:pt x="0" y="806812"/>
                  </a:cubicBezTo>
                  <a:lnTo>
                    <a:pt x="0" y="806812"/>
                  </a:lnTo>
                  <a:cubicBezTo>
                    <a:pt x="33099" y="543673"/>
                    <a:pt x="-31958" y="308243"/>
                    <a:pt x="0" y="230522"/>
                  </a:cubicBezTo>
                  <a:close/>
                </a:path>
                <a:path w="2954840" h="1383107" stroke="0" extrusionOk="0">
                  <a:moveTo>
                    <a:pt x="0" y="230522"/>
                  </a:moveTo>
                  <a:cubicBezTo>
                    <a:pt x="-3255" y="91351"/>
                    <a:pt x="88760" y="-4881"/>
                    <a:pt x="230522" y="0"/>
                  </a:cubicBezTo>
                  <a:cubicBezTo>
                    <a:pt x="869627" y="-68565"/>
                    <a:pt x="1401192" y="57578"/>
                    <a:pt x="1723657" y="0"/>
                  </a:cubicBezTo>
                  <a:lnTo>
                    <a:pt x="1723657" y="0"/>
                  </a:lnTo>
                  <a:cubicBezTo>
                    <a:pt x="1820089" y="6462"/>
                    <a:pt x="2233391" y="-25006"/>
                    <a:pt x="2462367" y="0"/>
                  </a:cubicBezTo>
                  <a:cubicBezTo>
                    <a:pt x="2553030" y="1757"/>
                    <a:pt x="2663371" y="-7278"/>
                    <a:pt x="2724318" y="0"/>
                  </a:cubicBezTo>
                  <a:cubicBezTo>
                    <a:pt x="2865271" y="16331"/>
                    <a:pt x="2956186" y="113397"/>
                    <a:pt x="2954840" y="230522"/>
                  </a:cubicBezTo>
                  <a:cubicBezTo>
                    <a:pt x="2928913" y="330951"/>
                    <a:pt x="2977273" y="557988"/>
                    <a:pt x="2954840" y="806812"/>
                  </a:cubicBezTo>
                  <a:lnTo>
                    <a:pt x="2954840" y="806812"/>
                  </a:lnTo>
                  <a:cubicBezTo>
                    <a:pt x="2975408" y="869263"/>
                    <a:pt x="2955613" y="1085254"/>
                    <a:pt x="2954840" y="1152589"/>
                  </a:cubicBezTo>
                  <a:lnTo>
                    <a:pt x="2954840" y="1152585"/>
                  </a:lnTo>
                  <a:cubicBezTo>
                    <a:pt x="2947992" y="1255892"/>
                    <a:pt x="2851370" y="1380642"/>
                    <a:pt x="2724318" y="1383107"/>
                  </a:cubicBezTo>
                  <a:cubicBezTo>
                    <a:pt x="2672088" y="1394162"/>
                    <a:pt x="2569106" y="1394243"/>
                    <a:pt x="2462367" y="1383107"/>
                  </a:cubicBezTo>
                  <a:cubicBezTo>
                    <a:pt x="2690871" y="1640286"/>
                    <a:pt x="2732450" y="1803442"/>
                    <a:pt x="2972155" y="2136292"/>
                  </a:cubicBezTo>
                  <a:cubicBezTo>
                    <a:pt x="2510687" y="1880481"/>
                    <a:pt x="2187396" y="1752615"/>
                    <a:pt x="1723657" y="1383107"/>
                  </a:cubicBezTo>
                  <a:cubicBezTo>
                    <a:pt x="1367790" y="1414678"/>
                    <a:pt x="476475" y="1289530"/>
                    <a:pt x="230522" y="1383107"/>
                  </a:cubicBezTo>
                  <a:cubicBezTo>
                    <a:pt x="107201" y="1373126"/>
                    <a:pt x="-22691" y="1271283"/>
                    <a:pt x="0" y="1152585"/>
                  </a:cubicBezTo>
                  <a:lnTo>
                    <a:pt x="0" y="1152589"/>
                  </a:lnTo>
                  <a:cubicBezTo>
                    <a:pt x="-28087" y="1088319"/>
                    <a:pt x="-28051" y="902661"/>
                    <a:pt x="0" y="806812"/>
                  </a:cubicBezTo>
                  <a:lnTo>
                    <a:pt x="0" y="806812"/>
                  </a:lnTo>
                  <a:cubicBezTo>
                    <a:pt x="25877" y="609422"/>
                    <a:pt x="-14715" y="397454"/>
                    <a:pt x="0" y="23052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1096B6"/>
              </a:solidFill>
              <a:extLst>
                <a:ext uri="{C807C97D-BFC1-408E-A445-0C87EB9F89A2}">
                  <ask:lineSketchStyleProps xmlns:ask="http://schemas.microsoft.com/office/drawing/2018/sketchyshapes" sd="170020957">
                    <a:prstGeom prst="wedgeRoundRectCallout">
                      <a:avLst>
                        <a:gd name="adj1" fmla="val 50586"/>
                        <a:gd name="adj2" fmla="val 104456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79B9F5E8-DEEF-4270-5BB2-F1F737FE6517}"/>
                </a:ext>
              </a:extLst>
            </p:cNvPr>
            <p:cNvSpPr/>
            <p:nvPr/>
          </p:nvSpPr>
          <p:spPr>
            <a:xfrm>
              <a:off x="4413930" y="1600677"/>
              <a:ext cx="3054398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60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Ein Haushaltsplan hilft dir, deine Einnahmen und Ausgaben im Überblick zu behalten Michael.</a:t>
              </a: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28AE7A5A-6C62-81F0-6638-9FD4C367A5F2}"/>
                </a:ext>
              </a:extLst>
            </p:cNvPr>
            <p:cNvSpPr/>
            <p:nvPr/>
          </p:nvSpPr>
          <p:spPr>
            <a:xfrm>
              <a:off x="4443490" y="1158867"/>
              <a:ext cx="393405" cy="323645"/>
            </a:xfrm>
            <a:custGeom>
              <a:avLst/>
              <a:gdLst>
                <a:gd name="connsiteX0" fmla="*/ 0 w 393405"/>
                <a:gd name="connsiteY0" fmla="*/ 161823 h 323645"/>
                <a:gd name="connsiteX1" fmla="*/ 196703 w 393405"/>
                <a:gd name="connsiteY1" fmla="*/ 0 h 323645"/>
                <a:gd name="connsiteX2" fmla="*/ 393406 w 393405"/>
                <a:gd name="connsiteY2" fmla="*/ 161823 h 323645"/>
                <a:gd name="connsiteX3" fmla="*/ 196703 w 393405"/>
                <a:gd name="connsiteY3" fmla="*/ 323646 h 323645"/>
                <a:gd name="connsiteX4" fmla="*/ 0 w 393405"/>
                <a:gd name="connsiteY4" fmla="*/ 161823 h 323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405" h="323645" fill="none" extrusionOk="0">
                  <a:moveTo>
                    <a:pt x="0" y="161823"/>
                  </a:moveTo>
                  <a:cubicBezTo>
                    <a:pt x="2917" y="74888"/>
                    <a:pt x="81945" y="-7678"/>
                    <a:pt x="196703" y="0"/>
                  </a:cubicBezTo>
                  <a:cubicBezTo>
                    <a:pt x="291962" y="840"/>
                    <a:pt x="389178" y="89536"/>
                    <a:pt x="393406" y="161823"/>
                  </a:cubicBezTo>
                  <a:cubicBezTo>
                    <a:pt x="393469" y="232359"/>
                    <a:pt x="293211" y="327797"/>
                    <a:pt x="196703" y="323646"/>
                  </a:cubicBezTo>
                  <a:cubicBezTo>
                    <a:pt x="86253" y="321299"/>
                    <a:pt x="10562" y="245271"/>
                    <a:pt x="0" y="161823"/>
                  </a:cubicBezTo>
                  <a:close/>
                </a:path>
                <a:path w="393405" h="323645" stroke="0" extrusionOk="0">
                  <a:moveTo>
                    <a:pt x="0" y="161823"/>
                  </a:moveTo>
                  <a:cubicBezTo>
                    <a:pt x="-3780" y="65481"/>
                    <a:pt x="102149" y="-6280"/>
                    <a:pt x="196703" y="0"/>
                  </a:cubicBezTo>
                  <a:cubicBezTo>
                    <a:pt x="309051" y="7869"/>
                    <a:pt x="382561" y="77508"/>
                    <a:pt x="393406" y="161823"/>
                  </a:cubicBezTo>
                  <a:cubicBezTo>
                    <a:pt x="380236" y="239766"/>
                    <a:pt x="310530" y="321717"/>
                    <a:pt x="196703" y="323646"/>
                  </a:cubicBezTo>
                  <a:cubicBezTo>
                    <a:pt x="84394" y="319817"/>
                    <a:pt x="4841" y="254863"/>
                    <a:pt x="0" y="161823"/>
                  </a:cubicBezTo>
                  <a:close/>
                </a:path>
              </a:pathLst>
            </a:custGeom>
            <a:solidFill>
              <a:srgbClr val="1096B6"/>
            </a:solidFill>
            <a:ln w="57150">
              <a:solidFill>
                <a:srgbClr val="1096B6"/>
              </a:solidFill>
              <a:extLst>
                <a:ext uri="{C807C97D-BFC1-408E-A445-0C87EB9F89A2}">
                  <ask:lineSketchStyleProps xmlns:ask="http://schemas.microsoft.com/office/drawing/2018/sketchyshapes" sd="3978248048">
                    <a:prstGeom prst="ellips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7D5D44A2-A416-9818-3C71-890C1901EBFC}"/>
                </a:ext>
              </a:extLst>
            </p:cNvPr>
            <p:cNvSpPr/>
            <p:nvPr/>
          </p:nvSpPr>
          <p:spPr>
            <a:xfrm>
              <a:off x="4308134" y="1079041"/>
              <a:ext cx="664116" cy="4832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b="1"/>
                <a:t>3</a:t>
              </a:r>
            </a:p>
          </p:txBody>
        </p:sp>
      </p:grpSp>
      <p:pic>
        <p:nvPicPr>
          <p:cNvPr id="14" name="Grafik 13" descr="Junge mit kurzen Haaren">
            <a:extLst>
              <a:ext uri="{FF2B5EF4-FFF2-40B4-BE49-F238E27FC236}">
                <a16:creationId xmlns:a16="http://schemas.microsoft.com/office/drawing/2014/main" id="{FEB29915-C9BA-26E4-EFE3-939B0BDE3A7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21187362">
            <a:off x="2769193" y="3209413"/>
            <a:ext cx="1040765" cy="1263015"/>
          </a:xfrm>
          <a:prstGeom prst="rect">
            <a:avLst/>
          </a:prstGeom>
        </p:spPr>
      </p:pic>
      <p:pic>
        <p:nvPicPr>
          <p:cNvPr id="15" name="Grafik 14" descr="Lächelndes Gesicht mit geschlossenen Augen">
            <a:extLst>
              <a:ext uri="{FF2B5EF4-FFF2-40B4-BE49-F238E27FC236}">
                <a16:creationId xmlns:a16="http://schemas.microsoft.com/office/drawing/2014/main" id="{032440F4-1792-59D7-A717-8B3DD1433AB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0946404">
            <a:off x="3143208" y="3630418"/>
            <a:ext cx="554990" cy="607060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C946285C-BB83-5E80-C653-C35C6185D4B8}"/>
              </a:ext>
            </a:extLst>
          </p:cNvPr>
          <p:cNvGrpSpPr/>
          <p:nvPr/>
        </p:nvGrpSpPr>
        <p:grpSpPr>
          <a:xfrm>
            <a:off x="216636" y="1378694"/>
            <a:ext cx="3580700" cy="1442245"/>
            <a:chOff x="216636" y="1378694"/>
            <a:chExt cx="3580700" cy="1442245"/>
          </a:xfrm>
        </p:grpSpPr>
        <p:sp>
          <p:nvSpPr>
            <p:cNvPr id="27" name="Sprechblase: rechteckig mit abgerundeten Ecken 26">
              <a:extLst>
                <a:ext uri="{FF2B5EF4-FFF2-40B4-BE49-F238E27FC236}">
                  <a16:creationId xmlns:a16="http://schemas.microsoft.com/office/drawing/2014/main" id="{0BB0461D-16C2-76E6-86C6-2CAF73AD7806}"/>
                </a:ext>
              </a:extLst>
            </p:cNvPr>
            <p:cNvSpPr/>
            <p:nvPr/>
          </p:nvSpPr>
          <p:spPr>
            <a:xfrm>
              <a:off x="406914" y="1562873"/>
              <a:ext cx="3390422" cy="1258066"/>
            </a:xfrm>
            <a:custGeom>
              <a:avLst/>
              <a:gdLst>
                <a:gd name="connsiteX0" fmla="*/ 0 w 3390422"/>
                <a:gd name="connsiteY0" fmla="*/ 209682 h 1258066"/>
                <a:gd name="connsiteX1" fmla="*/ 209682 w 3390422"/>
                <a:gd name="connsiteY1" fmla="*/ 0 h 1258066"/>
                <a:gd name="connsiteX2" fmla="*/ 1977746 w 3390422"/>
                <a:gd name="connsiteY2" fmla="*/ 0 h 1258066"/>
                <a:gd name="connsiteX3" fmla="*/ 1977746 w 3390422"/>
                <a:gd name="connsiteY3" fmla="*/ 0 h 1258066"/>
                <a:gd name="connsiteX4" fmla="*/ 2825352 w 3390422"/>
                <a:gd name="connsiteY4" fmla="*/ 0 h 1258066"/>
                <a:gd name="connsiteX5" fmla="*/ 3180740 w 3390422"/>
                <a:gd name="connsiteY5" fmla="*/ 0 h 1258066"/>
                <a:gd name="connsiteX6" fmla="*/ 3390422 w 3390422"/>
                <a:gd name="connsiteY6" fmla="*/ 209682 h 1258066"/>
                <a:gd name="connsiteX7" fmla="*/ 3390422 w 3390422"/>
                <a:gd name="connsiteY7" fmla="*/ 733872 h 1258066"/>
                <a:gd name="connsiteX8" fmla="*/ 3390422 w 3390422"/>
                <a:gd name="connsiteY8" fmla="*/ 733872 h 1258066"/>
                <a:gd name="connsiteX9" fmla="*/ 3390422 w 3390422"/>
                <a:gd name="connsiteY9" fmla="*/ 1048388 h 1258066"/>
                <a:gd name="connsiteX10" fmla="*/ 3390422 w 3390422"/>
                <a:gd name="connsiteY10" fmla="*/ 1048384 h 1258066"/>
                <a:gd name="connsiteX11" fmla="*/ 3180740 w 3390422"/>
                <a:gd name="connsiteY11" fmla="*/ 1258066 h 1258066"/>
                <a:gd name="connsiteX12" fmla="*/ 2825352 w 3390422"/>
                <a:gd name="connsiteY12" fmla="*/ 1258066 h 1258066"/>
                <a:gd name="connsiteX13" fmla="*/ 1845339 w 3390422"/>
                <a:gd name="connsiteY13" fmla="*/ 2345010 h 1258066"/>
                <a:gd name="connsiteX14" fmla="*/ 1977746 w 3390422"/>
                <a:gd name="connsiteY14" fmla="*/ 1258066 h 1258066"/>
                <a:gd name="connsiteX15" fmla="*/ 209682 w 3390422"/>
                <a:gd name="connsiteY15" fmla="*/ 1258066 h 1258066"/>
                <a:gd name="connsiteX16" fmla="*/ 0 w 3390422"/>
                <a:gd name="connsiteY16" fmla="*/ 1048384 h 1258066"/>
                <a:gd name="connsiteX17" fmla="*/ 0 w 3390422"/>
                <a:gd name="connsiteY17" fmla="*/ 1048388 h 1258066"/>
                <a:gd name="connsiteX18" fmla="*/ 0 w 3390422"/>
                <a:gd name="connsiteY18" fmla="*/ 733872 h 1258066"/>
                <a:gd name="connsiteX19" fmla="*/ 0 w 3390422"/>
                <a:gd name="connsiteY19" fmla="*/ 733872 h 1258066"/>
                <a:gd name="connsiteX20" fmla="*/ 0 w 3390422"/>
                <a:gd name="connsiteY20" fmla="*/ 209682 h 125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390422" h="1258066" fill="none" extrusionOk="0">
                  <a:moveTo>
                    <a:pt x="0" y="209682"/>
                  </a:moveTo>
                  <a:cubicBezTo>
                    <a:pt x="-4779" y="100676"/>
                    <a:pt x="101252" y="11753"/>
                    <a:pt x="209682" y="0"/>
                  </a:cubicBezTo>
                  <a:cubicBezTo>
                    <a:pt x="1065268" y="-83788"/>
                    <a:pt x="1314589" y="105978"/>
                    <a:pt x="1977746" y="0"/>
                  </a:cubicBezTo>
                  <a:lnTo>
                    <a:pt x="1977746" y="0"/>
                  </a:lnTo>
                  <a:cubicBezTo>
                    <a:pt x="2371748" y="62665"/>
                    <a:pt x="2649455" y="-40610"/>
                    <a:pt x="2825352" y="0"/>
                  </a:cubicBezTo>
                  <a:cubicBezTo>
                    <a:pt x="2893171" y="-27535"/>
                    <a:pt x="3114519" y="-22898"/>
                    <a:pt x="3180740" y="0"/>
                  </a:cubicBezTo>
                  <a:cubicBezTo>
                    <a:pt x="3275010" y="-3432"/>
                    <a:pt x="3390274" y="95734"/>
                    <a:pt x="3390422" y="209682"/>
                  </a:cubicBezTo>
                  <a:cubicBezTo>
                    <a:pt x="3353895" y="294982"/>
                    <a:pt x="3365069" y="508777"/>
                    <a:pt x="3390422" y="733872"/>
                  </a:cubicBezTo>
                  <a:lnTo>
                    <a:pt x="3390422" y="733872"/>
                  </a:lnTo>
                  <a:cubicBezTo>
                    <a:pt x="3390862" y="865254"/>
                    <a:pt x="3404887" y="936747"/>
                    <a:pt x="3390422" y="1048388"/>
                  </a:cubicBezTo>
                  <a:lnTo>
                    <a:pt x="3390422" y="1048384"/>
                  </a:lnTo>
                  <a:cubicBezTo>
                    <a:pt x="3386410" y="1162323"/>
                    <a:pt x="3289785" y="1259280"/>
                    <a:pt x="3180740" y="1258066"/>
                  </a:cubicBezTo>
                  <a:cubicBezTo>
                    <a:pt x="3100696" y="1227542"/>
                    <a:pt x="2876750" y="1280092"/>
                    <a:pt x="2825352" y="1258066"/>
                  </a:cubicBezTo>
                  <a:cubicBezTo>
                    <a:pt x="2505565" y="1646911"/>
                    <a:pt x="2006564" y="2014787"/>
                    <a:pt x="1845339" y="2345010"/>
                  </a:cubicBezTo>
                  <a:cubicBezTo>
                    <a:pt x="1958587" y="1821120"/>
                    <a:pt x="1844987" y="1614023"/>
                    <a:pt x="1977746" y="1258066"/>
                  </a:cubicBezTo>
                  <a:cubicBezTo>
                    <a:pt x="1356442" y="1361433"/>
                    <a:pt x="646794" y="1367385"/>
                    <a:pt x="209682" y="1258066"/>
                  </a:cubicBezTo>
                  <a:cubicBezTo>
                    <a:pt x="100496" y="1262214"/>
                    <a:pt x="-19543" y="1165198"/>
                    <a:pt x="0" y="1048384"/>
                  </a:cubicBezTo>
                  <a:lnTo>
                    <a:pt x="0" y="1048388"/>
                  </a:lnTo>
                  <a:cubicBezTo>
                    <a:pt x="-21720" y="941149"/>
                    <a:pt x="-9748" y="824731"/>
                    <a:pt x="0" y="733872"/>
                  </a:cubicBezTo>
                  <a:lnTo>
                    <a:pt x="0" y="733872"/>
                  </a:lnTo>
                  <a:cubicBezTo>
                    <a:pt x="14790" y="640429"/>
                    <a:pt x="-9465" y="367226"/>
                    <a:pt x="0" y="209682"/>
                  </a:cubicBezTo>
                  <a:close/>
                </a:path>
                <a:path w="3390422" h="1258066" stroke="0" extrusionOk="0">
                  <a:moveTo>
                    <a:pt x="0" y="209682"/>
                  </a:moveTo>
                  <a:cubicBezTo>
                    <a:pt x="-155" y="107906"/>
                    <a:pt x="83820" y="-4131"/>
                    <a:pt x="209682" y="0"/>
                  </a:cubicBezTo>
                  <a:cubicBezTo>
                    <a:pt x="646210" y="147534"/>
                    <a:pt x="1636001" y="130289"/>
                    <a:pt x="1977746" y="0"/>
                  </a:cubicBezTo>
                  <a:lnTo>
                    <a:pt x="1977746" y="0"/>
                  </a:lnTo>
                  <a:cubicBezTo>
                    <a:pt x="2092732" y="4832"/>
                    <a:pt x="2416088" y="41932"/>
                    <a:pt x="2825352" y="0"/>
                  </a:cubicBezTo>
                  <a:cubicBezTo>
                    <a:pt x="2904177" y="-18846"/>
                    <a:pt x="3053363" y="6880"/>
                    <a:pt x="3180740" y="0"/>
                  </a:cubicBezTo>
                  <a:cubicBezTo>
                    <a:pt x="3306818" y="3332"/>
                    <a:pt x="3398605" y="95232"/>
                    <a:pt x="3390422" y="209682"/>
                  </a:cubicBezTo>
                  <a:cubicBezTo>
                    <a:pt x="3400466" y="404069"/>
                    <a:pt x="3375314" y="585356"/>
                    <a:pt x="3390422" y="733872"/>
                  </a:cubicBezTo>
                  <a:lnTo>
                    <a:pt x="3390422" y="733872"/>
                  </a:lnTo>
                  <a:cubicBezTo>
                    <a:pt x="3413194" y="840752"/>
                    <a:pt x="3403187" y="896743"/>
                    <a:pt x="3390422" y="1048388"/>
                  </a:cubicBezTo>
                  <a:lnTo>
                    <a:pt x="3390422" y="1048384"/>
                  </a:lnTo>
                  <a:cubicBezTo>
                    <a:pt x="3390962" y="1169878"/>
                    <a:pt x="3296088" y="1264455"/>
                    <a:pt x="3180740" y="1258066"/>
                  </a:cubicBezTo>
                  <a:cubicBezTo>
                    <a:pt x="3044201" y="1235148"/>
                    <a:pt x="2884145" y="1228561"/>
                    <a:pt x="2825352" y="1258066"/>
                  </a:cubicBezTo>
                  <a:cubicBezTo>
                    <a:pt x="2296713" y="1696995"/>
                    <a:pt x="2271588" y="2012627"/>
                    <a:pt x="1845339" y="2345010"/>
                  </a:cubicBezTo>
                  <a:cubicBezTo>
                    <a:pt x="1970058" y="2080037"/>
                    <a:pt x="1916479" y="1420030"/>
                    <a:pt x="1977746" y="1258066"/>
                  </a:cubicBezTo>
                  <a:cubicBezTo>
                    <a:pt x="1496045" y="1393667"/>
                    <a:pt x="630878" y="1322731"/>
                    <a:pt x="209682" y="1258066"/>
                  </a:cubicBezTo>
                  <a:cubicBezTo>
                    <a:pt x="98577" y="1244564"/>
                    <a:pt x="-1947" y="1166828"/>
                    <a:pt x="0" y="1048384"/>
                  </a:cubicBezTo>
                  <a:lnTo>
                    <a:pt x="0" y="1048388"/>
                  </a:lnTo>
                  <a:cubicBezTo>
                    <a:pt x="27983" y="1004479"/>
                    <a:pt x="27386" y="791223"/>
                    <a:pt x="0" y="733872"/>
                  </a:cubicBezTo>
                  <a:lnTo>
                    <a:pt x="0" y="733872"/>
                  </a:lnTo>
                  <a:cubicBezTo>
                    <a:pt x="-43361" y="525910"/>
                    <a:pt x="-3302" y="407890"/>
                    <a:pt x="0" y="20968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1096B6"/>
              </a:solidFill>
              <a:extLst>
                <a:ext uri="{C807C97D-BFC1-408E-A445-0C87EB9F89A2}">
                  <ask:lineSketchStyleProps xmlns:ask="http://schemas.microsoft.com/office/drawing/2018/sketchyshapes" sd="3144164352">
                    <a:prstGeom prst="wedgeRoundRectCallout">
                      <a:avLst>
                        <a:gd name="adj1" fmla="val 4428"/>
                        <a:gd name="adj2" fmla="val 136398"/>
                        <a:gd name="adj3" fmla="val 16667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3BD0F8D7-400A-6DF2-8273-EB5AE79083F8}"/>
                </a:ext>
              </a:extLst>
            </p:cNvPr>
            <p:cNvSpPr/>
            <p:nvPr/>
          </p:nvSpPr>
          <p:spPr>
            <a:xfrm>
              <a:off x="406914" y="1916490"/>
              <a:ext cx="3386297" cy="7722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600">
                  <a:solidFill>
                    <a:schemeClr val="tx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Nachdem ich jetzt in eine eigene Wohnung gezogen bin, sollte ich meine Einnahmen und Ausgaben auch planen.</a:t>
              </a:r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BEB52604-2319-20DD-B515-A1862CB18BFE}"/>
                </a:ext>
              </a:extLst>
            </p:cNvPr>
            <p:cNvSpPr/>
            <p:nvPr/>
          </p:nvSpPr>
          <p:spPr>
            <a:xfrm>
              <a:off x="358779" y="1453147"/>
              <a:ext cx="393405" cy="323645"/>
            </a:xfrm>
            <a:custGeom>
              <a:avLst/>
              <a:gdLst>
                <a:gd name="connsiteX0" fmla="*/ 0 w 393405"/>
                <a:gd name="connsiteY0" fmla="*/ 161823 h 323645"/>
                <a:gd name="connsiteX1" fmla="*/ 196703 w 393405"/>
                <a:gd name="connsiteY1" fmla="*/ 0 h 323645"/>
                <a:gd name="connsiteX2" fmla="*/ 393406 w 393405"/>
                <a:gd name="connsiteY2" fmla="*/ 161823 h 323645"/>
                <a:gd name="connsiteX3" fmla="*/ 196703 w 393405"/>
                <a:gd name="connsiteY3" fmla="*/ 323646 h 323645"/>
                <a:gd name="connsiteX4" fmla="*/ 0 w 393405"/>
                <a:gd name="connsiteY4" fmla="*/ 161823 h 323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405" h="323645" fill="none" extrusionOk="0">
                  <a:moveTo>
                    <a:pt x="0" y="161823"/>
                  </a:moveTo>
                  <a:cubicBezTo>
                    <a:pt x="2917" y="74888"/>
                    <a:pt x="81945" y="-7678"/>
                    <a:pt x="196703" y="0"/>
                  </a:cubicBezTo>
                  <a:cubicBezTo>
                    <a:pt x="291962" y="840"/>
                    <a:pt x="389178" y="89536"/>
                    <a:pt x="393406" y="161823"/>
                  </a:cubicBezTo>
                  <a:cubicBezTo>
                    <a:pt x="393469" y="232359"/>
                    <a:pt x="293211" y="327797"/>
                    <a:pt x="196703" y="323646"/>
                  </a:cubicBezTo>
                  <a:cubicBezTo>
                    <a:pt x="86253" y="321299"/>
                    <a:pt x="10562" y="245271"/>
                    <a:pt x="0" y="161823"/>
                  </a:cubicBezTo>
                  <a:close/>
                </a:path>
                <a:path w="393405" h="323645" stroke="0" extrusionOk="0">
                  <a:moveTo>
                    <a:pt x="0" y="161823"/>
                  </a:moveTo>
                  <a:cubicBezTo>
                    <a:pt x="-3780" y="65481"/>
                    <a:pt x="102149" y="-6280"/>
                    <a:pt x="196703" y="0"/>
                  </a:cubicBezTo>
                  <a:cubicBezTo>
                    <a:pt x="309051" y="7869"/>
                    <a:pt x="382561" y="77508"/>
                    <a:pt x="393406" y="161823"/>
                  </a:cubicBezTo>
                  <a:cubicBezTo>
                    <a:pt x="380236" y="239766"/>
                    <a:pt x="310530" y="321717"/>
                    <a:pt x="196703" y="323646"/>
                  </a:cubicBezTo>
                  <a:cubicBezTo>
                    <a:pt x="84394" y="319817"/>
                    <a:pt x="4841" y="254863"/>
                    <a:pt x="0" y="161823"/>
                  </a:cubicBezTo>
                  <a:close/>
                </a:path>
              </a:pathLst>
            </a:custGeom>
            <a:solidFill>
              <a:srgbClr val="1096B6"/>
            </a:solidFill>
            <a:ln w="57150">
              <a:solidFill>
                <a:srgbClr val="1096B6"/>
              </a:solidFill>
              <a:extLst>
                <a:ext uri="{C807C97D-BFC1-408E-A445-0C87EB9F89A2}">
                  <ask:lineSketchStyleProps xmlns:ask="http://schemas.microsoft.com/office/drawing/2018/sketchyshapes" sd="3978248048">
                    <a:prstGeom prst="ellips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19843E64-C578-84FB-03FD-3E004DAFC375}"/>
                </a:ext>
              </a:extLst>
            </p:cNvPr>
            <p:cNvSpPr/>
            <p:nvPr/>
          </p:nvSpPr>
          <p:spPr>
            <a:xfrm>
              <a:off x="216636" y="1378694"/>
              <a:ext cx="664116" cy="4832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b="1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119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B8746E9-783D-C45E-830D-B8B321AC2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6" y="430751"/>
            <a:ext cx="10515600" cy="1009651"/>
          </a:xfrm>
        </p:spPr>
        <p:txBody>
          <a:bodyPr>
            <a:normAutofit/>
          </a:bodyPr>
          <a:lstStyle/>
          <a:p>
            <a:r>
              <a:rPr lang="de-AT" sz="3600" b="1"/>
              <a:t>Haushaltsüberschuss für Notfälle ansparen</a:t>
            </a:r>
          </a:p>
        </p:txBody>
      </p:sp>
      <p:pic>
        <p:nvPicPr>
          <p:cNvPr id="2" name="Picture 2" descr="Cracked Phone Screen Clip Art, Vector Images &amp; Illustrations - iStock">
            <a:extLst>
              <a:ext uri="{FF2B5EF4-FFF2-40B4-BE49-F238E27FC236}">
                <a16:creationId xmlns:a16="http://schemas.microsoft.com/office/drawing/2014/main" id="{283E2AF0-C5C2-74A4-38F0-DFA13DAF8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7992">
            <a:off x="1404546" y="2048638"/>
            <a:ext cx="2027361" cy="202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Kaputtes auto - Kostenlose transport Icons">
            <a:extLst>
              <a:ext uri="{FF2B5EF4-FFF2-40B4-BE49-F238E27FC236}">
                <a16:creationId xmlns:a16="http://schemas.microsoft.com/office/drawing/2014/main" id="{8A9EB94A-06DC-B921-A24A-6F3D39898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337" y="3768420"/>
            <a:ext cx="2658829" cy="265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Doctor Medic Clipart: Über 3.149 lizenzfreie lizenzierbare  Stockillustrationen und -zeichnungen | Shutterstock">
            <a:extLst>
              <a:ext uri="{FF2B5EF4-FFF2-40B4-BE49-F238E27FC236}">
                <a16:creationId xmlns:a16="http://schemas.microsoft.com/office/drawing/2014/main" id="{748401C7-194D-EDF7-2052-FC7ADF534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412" y="1128143"/>
            <a:ext cx="2857606" cy="285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Waschmaschine Kaputt Vektorgrafiken, Cliparts und Illustrationen Kaufen -  123RF">
            <a:extLst>
              <a:ext uri="{FF2B5EF4-FFF2-40B4-BE49-F238E27FC236}">
                <a16:creationId xmlns:a16="http://schemas.microsoft.com/office/drawing/2014/main" id="{B3B1CD96-877F-5322-BCD6-B422BC6B1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299" y="3551101"/>
            <a:ext cx="2658829" cy="265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0766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B8746E9-783D-C45E-830D-B8B321AC2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6" y="430751"/>
            <a:ext cx="10515600" cy="1009651"/>
          </a:xfrm>
        </p:spPr>
        <p:txBody>
          <a:bodyPr>
            <a:normAutofit/>
          </a:bodyPr>
          <a:lstStyle/>
          <a:p>
            <a:r>
              <a:rPr lang="de-AT" sz="3600" b="1"/>
              <a:t>Kleinigkeiten im Alltag vermeiden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B877AF7-F8DD-3218-A9F2-796C05981716}"/>
              </a:ext>
            </a:extLst>
          </p:cNvPr>
          <p:cNvSpPr txBox="1"/>
          <p:nvPr/>
        </p:nvSpPr>
        <p:spPr>
          <a:xfrm>
            <a:off x="4736123" y="2528553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Ein Frühstück beim Bäcker: </a:t>
            </a:r>
            <a:r>
              <a:rPr kumimoji="0" lang="de-AT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3,50 Euro</a:t>
            </a:r>
          </a:p>
        </p:txBody>
      </p:sp>
      <p:pic>
        <p:nvPicPr>
          <p:cNvPr id="1028" name="Picture 4" descr="Soda Can In Aluminium On White Stock Illustration - Download Image Now -  Soda, Drink Can, Can - iStock">
            <a:extLst>
              <a:ext uri="{FF2B5EF4-FFF2-40B4-BE49-F238E27FC236}">
                <a16:creationId xmlns:a16="http://schemas.microsoft.com/office/drawing/2014/main" id="{0618AAE4-D951-C5BB-6784-AAC1148A17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21525" y="2398077"/>
            <a:ext cx="1247081" cy="21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1641B9C0-86FD-5CCD-A167-05C1D0A60218}"/>
              </a:ext>
            </a:extLst>
          </p:cNvPr>
          <p:cNvSpPr txBox="1"/>
          <p:nvPr/>
        </p:nvSpPr>
        <p:spPr>
          <a:xfrm>
            <a:off x="4736123" y="3167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für 5 Tage pro Woche: </a:t>
            </a:r>
            <a:r>
              <a:rPr kumimoji="0" lang="de-AT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17,50 Euro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4F3430D-E831-CE74-F47C-6EF763747CE2}"/>
              </a:ext>
            </a:extLst>
          </p:cNvPr>
          <p:cNvSpPr txBox="1"/>
          <p:nvPr/>
        </p:nvSpPr>
        <p:spPr>
          <a:xfrm>
            <a:off x="4736123" y="379520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für einen Monat: </a:t>
            </a:r>
            <a:r>
              <a:rPr kumimoji="0" lang="de-AT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70,00 Euro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E0E0B2C-14F0-52FC-242C-E43B56AB1A32}"/>
              </a:ext>
            </a:extLst>
          </p:cNvPr>
          <p:cNvSpPr txBox="1"/>
          <p:nvPr/>
        </p:nvSpPr>
        <p:spPr>
          <a:xfrm>
            <a:off x="4736123" y="441439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für ein Jahr: </a:t>
            </a:r>
            <a:r>
              <a:rPr kumimoji="0" lang="de-AT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840,00 Euro</a:t>
            </a:r>
          </a:p>
        </p:txBody>
      </p:sp>
      <p:pic>
        <p:nvPicPr>
          <p:cNvPr id="1026" name="Picture 2" descr="knusprige Hörnchen-Vektor-Illustration 488497 Vektor Kunst bei Vecteezy">
            <a:extLst>
              <a:ext uri="{FF2B5EF4-FFF2-40B4-BE49-F238E27FC236}">
                <a16:creationId xmlns:a16="http://schemas.microsoft.com/office/drawing/2014/main" id="{6F88C88E-9157-4F97-9927-004CC0203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89" y="3484179"/>
            <a:ext cx="2683236" cy="242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87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B8746E9-783D-C45E-830D-B8B321AC2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6" y="430751"/>
            <a:ext cx="10515600" cy="1009651"/>
          </a:xfrm>
        </p:spPr>
        <p:txBody>
          <a:bodyPr>
            <a:normAutofit/>
          </a:bodyPr>
          <a:lstStyle/>
          <a:p>
            <a:r>
              <a:rPr lang="de-AT" sz="3600" b="1"/>
              <a:t>Preise und Mengen vergleichen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7C3BA84-DBA2-7F4C-1671-CB9C6B0075E1}"/>
              </a:ext>
            </a:extLst>
          </p:cNvPr>
          <p:cNvGrpSpPr/>
          <p:nvPr/>
        </p:nvGrpSpPr>
        <p:grpSpPr>
          <a:xfrm>
            <a:off x="1374219" y="1549276"/>
            <a:ext cx="4585147" cy="2470932"/>
            <a:chOff x="522881" y="3614543"/>
            <a:chExt cx="4997720" cy="2715919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72BBFDA1-9BC6-2F43-39A5-BFA386D402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675" r="9776"/>
            <a:stretch/>
          </p:blipFill>
          <p:spPr>
            <a:xfrm>
              <a:off x="522881" y="3614543"/>
              <a:ext cx="4384432" cy="2619376"/>
            </a:xfrm>
            <a:prstGeom prst="rect">
              <a:avLst/>
            </a:prstGeom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26FB3B2-2039-ECA6-FD6A-480C892364C1}"/>
                </a:ext>
              </a:extLst>
            </p:cNvPr>
            <p:cNvSpPr/>
            <p:nvPr/>
          </p:nvSpPr>
          <p:spPr>
            <a:xfrm>
              <a:off x="3423138" y="5484362"/>
              <a:ext cx="2097463" cy="846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3FB77390-2F4C-ADC2-E3FC-15F78F83BB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408" y="1749324"/>
            <a:ext cx="4483957" cy="164947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D0B540E-8783-27F6-C698-796B6CEDA8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7719" y="4042310"/>
            <a:ext cx="3661511" cy="238566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D5B176B-1EEF-D9FA-B89C-B02807E5E69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7027" y="5432650"/>
            <a:ext cx="1870080" cy="865130"/>
          </a:xfrm>
          <a:prstGeom prst="rect">
            <a:avLst/>
          </a:prstGeom>
        </p:spPr>
      </p:pic>
      <p:pic>
        <p:nvPicPr>
          <p:cNvPr id="14" name="Grafik 13" descr="Marke 1 mit einfarbiger Füllung">
            <a:extLst>
              <a:ext uri="{FF2B5EF4-FFF2-40B4-BE49-F238E27FC236}">
                <a16:creationId xmlns:a16="http://schemas.microsoft.com/office/drawing/2014/main" id="{D7FA6A4A-5C2A-A7DA-DE7E-AC52AAAAE3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61646" y="1534690"/>
            <a:ext cx="553927" cy="553927"/>
          </a:xfrm>
          <a:prstGeom prst="rect">
            <a:avLst/>
          </a:prstGeom>
        </p:spPr>
      </p:pic>
      <p:pic>
        <p:nvPicPr>
          <p:cNvPr id="15" name="Grafik 14" descr="Abzeichen mit einfarbiger Füllung">
            <a:extLst>
              <a:ext uri="{FF2B5EF4-FFF2-40B4-BE49-F238E27FC236}">
                <a16:creationId xmlns:a16="http://schemas.microsoft.com/office/drawing/2014/main" id="{190A4441-A1A1-6609-2D7E-4B6242179BF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47338" y="1549275"/>
            <a:ext cx="540546" cy="540546"/>
          </a:xfrm>
          <a:prstGeom prst="rect">
            <a:avLst/>
          </a:prstGeom>
        </p:spPr>
      </p:pic>
      <p:pic>
        <p:nvPicPr>
          <p:cNvPr id="16" name="Grafik 15" descr="Marke 3 mit einfarbiger Füllung">
            <a:extLst>
              <a:ext uri="{FF2B5EF4-FFF2-40B4-BE49-F238E27FC236}">
                <a16:creationId xmlns:a16="http://schemas.microsoft.com/office/drawing/2014/main" id="{133036C2-007B-6914-2454-5736AB35D23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467795" y="3997134"/>
            <a:ext cx="611575" cy="61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05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B8746E9-783D-C45E-830D-B8B321AC2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6" y="430751"/>
            <a:ext cx="10515600" cy="1009651"/>
          </a:xfrm>
        </p:spPr>
        <p:txBody>
          <a:bodyPr>
            <a:normAutofit/>
          </a:bodyPr>
          <a:lstStyle/>
          <a:p>
            <a:r>
              <a:rPr lang="de-AT" sz="3600" b="1"/>
              <a:t>Verkaufstricks beachten</a:t>
            </a:r>
          </a:p>
        </p:txBody>
      </p:sp>
      <p:pic>
        <p:nvPicPr>
          <p:cNvPr id="2" name="Picture 2" descr="Supermarkt, regale mit produkten und getränken | Premium-Vektor">
            <a:extLst>
              <a:ext uri="{FF2B5EF4-FFF2-40B4-BE49-F238E27FC236}">
                <a16:creationId xmlns:a16="http://schemas.microsoft.com/office/drawing/2014/main" id="{7FFA719A-C0BD-FD83-9CF3-5ABCCE220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137" y="1198633"/>
            <a:ext cx="3914037" cy="2225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1.600+ Grafiken, lizenzfreie Vektorgrafiken und Clipart zu Süßwarenregal -  iStock | Supermarkt, Zigaretten, Schokoriegel">
            <a:extLst>
              <a:ext uri="{FF2B5EF4-FFF2-40B4-BE49-F238E27FC236}">
                <a16:creationId xmlns:a16="http://schemas.microsoft.com/office/drawing/2014/main" id="{3B94B334-DDEC-08F7-6CCD-F2FDB2EEF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827" y="4054381"/>
            <a:ext cx="2281433" cy="228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Junge Frau Im Supermarktkasse Stock Vektor Art und mehr Bilder von  Supermarkt - Supermarkt, Theke, Ladenkasse - iStock">
            <a:extLst>
              <a:ext uri="{FF2B5EF4-FFF2-40B4-BE49-F238E27FC236}">
                <a16:creationId xmlns:a16="http://schemas.microsoft.com/office/drawing/2014/main" id="{F7448552-60CB-822C-440C-2AB6F8232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174" y="4294528"/>
            <a:ext cx="2778801" cy="187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42D0149-8DD1-4FB0-BA2A-0B8ED18473DE}"/>
              </a:ext>
            </a:extLst>
          </p:cNvPr>
          <p:cNvSpPr txBox="1"/>
          <p:nvPr/>
        </p:nvSpPr>
        <p:spPr>
          <a:xfrm>
            <a:off x="5124944" y="1184515"/>
            <a:ext cx="5416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Produkte in Augenhöhe sind immer teurer!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076466F-192E-9E5F-D6D8-37FEBF172D19}"/>
              </a:ext>
            </a:extLst>
          </p:cNvPr>
          <p:cNvSpPr txBox="1"/>
          <p:nvPr/>
        </p:nvSpPr>
        <p:spPr>
          <a:xfrm>
            <a:off x="831688" y="5281552"/>
            <a:ext cx="4406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Süßigkeiten an der Kassa sollen zum Kauf verleiten! </a:t>
            </a:r>
          </a:p>
        </p:txBody>
      </p:sp>
      <p:pic>
        <p:nvPicPr>
          <p:cNvPr id="11" name="Picture 10" descr="25 Rabatt Und Verkaufsförderungsbanner, Freitag Clipart, Rabatt, Angebot  PNG und Vektor zum kostenlosen Download">
            <a:extLst>
              <a:ext uri="{FF2B5EF4-FFF2-40B4-BE49-F238E27FC236}">
                <a16:creationId xmlns:a16="http://schemas.microsoft.com/office/drawing/2014/main" id="{EEB89DE8-B110-EDAD-A92E-98FDEA7FB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895" y="1916868"/>
            <a:ext cx="2083010" cy="208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ED521C6E-F05B-8639-7A57-2DD041D4C01A}"/>
              </a:ext>
            </a:extLst>
          </p:cNvPr>
          <p:cNvSpPr txBox="1"/>
          <p:nvPr/>
        </p:nvSpPr>
        <p:spPr>
          <a:xfrm>
            <a:off x="8479544" y="2749067"/>
            <a:ext cx="4261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Sonderangebote locken zum Kauf</a:t>
            </a:r>
          </a:p>
        </p:txBody>
      </p:sp>
    </p:spTree>
    <p:extLst>
      <p:ext uri="{BB962C8B-B14F-4D97-AF65-F5344CB8AC3E}">
        <p14:creationId xmlns:p14="http://schemas.microsoft.com/office/powerpoint/2010/main" val="429391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B8746E9-783D-C45E-830D-B8B321AC2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6" y="430751"/>
            <a:ext cx="10515600" cy="1009651"/>
          </a:xfrm>
        </p:spPr>
        <p:txBody>
          <a:bodyPr>
            <a:normAutofit/>
          </a:bodyPr>
          <a:lstStyle/>
          <a:p>
            <a:r>
              <a:rPr lang="de-AT" sz="3600" b="1"/>
              <a:t>Verträge sorgfältig (regelmäßig) prüfen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F7A4B519-2422-9ECE-976C-76A9A1F0F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482" y="1242610"/>
            <a:ext cx="1981507" cy="3745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Angebot (Drei): </a:t>
            </a:r>
            <a:endParaRPr kumimoji="0" lang="de-AT" alt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Grafik 103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CD2A3EE-2C20-380D-4630-7FBAD26E0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0918"/>
            <a:ext cx="6133925" cy="227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3">
            <a:extLst>
              <a:ext uri="{FF2B5EF4-FFF2-40B4-BE49-F238E27FC236}">
                <a16:creationId xmlns:a16="http://schemas.microsoft.com/office/drawing/2014/main" id="{F1760BFF-78A7-4FC1-04F1-2EDDC4E4C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482" y="357601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10FF0F9-9FF1-6ADD-7016-FB592345FC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" y="4012288"/>
            <a:ext cx="5342279" cy="2603516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F224D19-9F18-7AED-C6D3-94318E7461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895" y="4331995"/>
            <a:ext cx="1565593" cy="2257200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6BCB4B3B-5569-295D-5F44-42A4F7E09D8F}"/>
              </a:ext>
            </a:extLst>
          </p:cNvPr>
          <p:cNvSpPr/>
          <p:nvPr/>
        </p:nvSpPr>
        <p:spPr>
          <a:xfrm>
            <a:off x="6864487" y="1701107"/>
            <a:ext cx="2909261" cy="2060571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Berechnung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einmalige Kosten: 42,90 €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jährliche Kosten für 36 Monate: 81,00 € 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monatliche Kosten für 36 Monate: 1.202,40 €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Gesamtkosten = 1.326,30 €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DA65610-5E0F-58FA-7ECE-6F571DEAFE0A}"/>
              </a:ext>
            </a:extLst>
          </p:cNvPr>
          <p:cNvSpPr/>
          <p:nvPr/>
        </p:nvSpPr>
        <p:spPr>
          <a:xfrm>
            <a:off x="6975304" y="4331995"/>
            <a:ext cx="2798443" cy="223897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Berechnung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einmalige Kosten: 519,00 €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monatliche Kosten für 36 Monate: 284,40 €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Gesamtkosten = 803,40 € 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 </a:t>
            </a:r>
            <a:endParaRPr kumimoji="0" lang="de-AT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F7067F8-EBE5-B475-8D48-B5886FC875F2}"/>
              </a:ext>
            </a:extLst>
          </p:cNvPr>
          <p:cNvSpPr txBox="1"/>
          <p:nvPr/>
        </p:nvSpPr>
        <p:spPr>
          <a:xfrm>
            <a:off x="2211373" y="1303590"/>
            <a:ext cx="63436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Laufzeit des Angebots sind 36 Monate</a:t>
            </a:r>
            <a:endParaRPr kumimoji="0" lang="de-AT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Sprechblase: rechteckig 21">
            <a:extLst>
              <a:ext uri="{FF2B5EF4-FFF2-40B4-BE49-F238E27FC236}">
                <a16:creationId xmlns:a16="http://schemas.microsoft.com/office/drawing/2014/main" id="{202694E8-AF40-ECA4-8F8F-C65881AAC1C4}"/>
              </a:ext>
            </a:extLst>
          </p:cNvPr>
          <p:cNvSpPr/>
          <p:nvPr/>
        </p:nvSpPr>
        <p:spPr>
          <a:xfrm>
            <a:off x="4383073" y="2846671"/>
            <a:ext cx="1238250" cy="552448"/>
          </a:xfrm>
          <a:prstGeom prst="wedgeRectCallout">
            <a:avLst>
              <a:gd name="adj1" fmla="val 39167"/>
              <a:gd name="adj2" fmla="val 6939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dugi" panose="020B0502040204020203" pitchFamily="34" charset="0"/>
                <a:ea typeface="Gadugi" panose="020B0502040204020203" pitchFamily="34" charset="0"/>
                <a:cs typeface="+mn-cs"/>
              </a:rPr>
              <a:t>18,90 € + 14,50 € (Handy + Tarif)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8C4B713D-89B8-7DAE-0209-3FBBA0545174}"/>
              </a:ext>
            </a:extLst>
          </p:cNvPr>
          <p:cNvCxnSpPr>
            <a:cxnSpLocks/>
          </p:cNvCxnSpPr>
          <p:nvPr/>
        </p:nvCxnSpPr>
        <p:spPr>
          <a:xfrm>
            <a:off x="120482" y="3890962"/>
            <a:ext cx="1052543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0C97DCF8-4563-0FD2-EF3B-D531F376A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481" y="6429858"/>
            <a:ext cx="2090329" cy="3745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Times New Roman" panose="02020603050405020304" pitchFamily="18" charset="0"/>
              </a:rPr>
              <a:t>Sofortkauf (Spusu): </a:t>
            </a:r>
            <a:endParaRPr kumimoji="0" lang="de-AT" alt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0991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B8746E9-783D-C45E-830D-B8B321AC2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6" y="430751"/>
            <a:ext cx="10515600" cy="1009651"/>
          </a:xfrm>
        </p:spPr>
        <p:txBody>
          <a:bodyPr>
            <a:normAutofit/>
          </a:bodyPr>
          <a:lstStyle/>
          <a:p>
            <a:r>
              <a:rPr lang="de-AT" sz="3600" b="1"/>
              <a:t>Schulden sind kein Wettbewerb! </a:t>
            </a:r>
          </a:p>
        </p:txBody>
      </p:sp>
      <p:pic>
        <p:nvPicPr>
          <p:cNvPr id="2" name="Picture 6" descr="Klarnaschulden – wie Generation Z auf Tiktok mit hohen Schulden flext |  FinanceFWD">
            <a:extLst>
              <a:ext uri="{FF2B5EF4-FFF2-40B4-BE49-F238E27FC236}">
                <a16:creationId xmlns:a16="http://schemas.microsoft.com/office/drawing/2014/main" id="{87318611-196B-7C49-9C19-7471629D5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49" y="2196273"/>
            <a:ext cx="5033857" cy="307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350F061-E4DA-DD3C-7087-846A764742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06" y="1306482"/>
            <a:ext cx="8620125" cy="762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145E298F-AE30-4651-DA24-C3120E67CA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7323" y="2316133"/>
            <a:ext cx="4309988" cy="3707320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E449536E-E17D-A1F8-4646-A129AD7180BF}"/>
              </a:ext>
            </a:extLst>
          </p:cNvPr>
          <p:cNvSpPr/>
          <p:nvPr/>
        </p:nvSpPr>
        <p:spPr>
          <a:xfrm>
            <a:off x="9259007" y="4957447"/>
            <a:ext cx="879231" cy="40927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0316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CB8746E9-783D-C45E-830D-B8B321AC2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6" y="430751"/>
            <a:ext cx="10515600" cy="1009651"/>
          </a:xfrm>
        </p:spPr>
        <p:txBody>
          <a:bodyPr>
            <a:normAutofit/>
          </a:bodyPr>
          <a:lstStyle/>
          <a:p>
            <a:r>
              <a:rPr lang="de-AT" sz="3600" b="1"/>
              <a:t>Schulden sind kein Wettbewerb!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2A4F9EB-1567-14A4-DA95-43C8DD5A8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92" y="1522125"/>
            <a:ext cx="7000700" cy="3813749"/>
          </a:xfrm>
          <a:prstGeom prst="rect">
            <a:avLst/>
          </a:prstGeom>
        </p:spPr>
      </p:pic>
      <p:pic>
        <p:nvPicPr>
          <p:cNvPr id="8" name="Picture 8" descr="Samsung LED-Fernseher, 163 cm/65 Zoll, Smart-TV, PurColor, Crystal Prozessor 4K, Smart Hub &amp; Gaming Hub">
            <a:extLst>
              <a:ext uri="{FF2B5EF4-FFF2-40B4-BE49-F238E27FC236}">
                <a16:creationId xmlns:a16="http://schemas.microsoft.com/office/drawing/2014/main" id="{FC38AE13-0278-4E66-8A4E-CA9DC4965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359" y="3123417"/>
            <a:ext cx="3897604" cy="389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939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4800">
                <a:latin typeface="+mn-lt"/>
              </a:rPr>
              <a:t>Tools für den Haushaltsplan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Ellipse 2">
            <a:hlinkClick r:id="rId3"/>
            <a:extLst>
              <a:ext uri="{FF2B5EF4-FFF2-40B4-BE49-F238E27FC236}">
                <a16:creationId xmlns:a16="http://schemas.microsoft.com/office/drawing/2014/main" id="{CBAF8E10-6F08-30E7-526F-832D1305A4C7}"/>
              </a:ext>
            </a:extLst>
          </p:cNvPr>
          <p:cNvSpPr/>
          <p:nvPr/>
        </p:nvSpPr>
        <p:spPr>
          <a:xfrm>
            <a:off x="2516010" y="1817510"/>
            <a:ext cx="1961444" cy="1885245"/>
          </a:xfrm>
          <a:prstGeom prst="ellipse">
            <a:avLst/>
          </a:prstGeom>
          <a:solidFill>
            <a:srgbClr val="E9F9FD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26" name="Picture 2" descr="Oesterreichische Nationalbank - m€ins">
            <a:extLst>
              <a:ext uri="{FF2B5EF4-FFF2-40B4-BE49-F238E27FC236}">
                <a16:creationId xmlns:a16="http://schemas.microsoft.com/office/drawing/2014/main" id="{9C4872F2-DEF6-577C-4939-D0E09C697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333" y="2401712"/>
            <a:ext cx="1337732" cy="66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e 3">
            <a:hlinkClick r:id="rId3"/>
            <a:extLst>
              <a:ext uri="{FF2B5EF4-FFF2-40B4-BE49-F238E27FC236}">
                <a16:creationId xmlns:a16="http://schemas.microsoft.com/office/drawing/2014/main" id="{78C63F2B-3AFE-B1EA-CA0B-1BC94409C977}"/>
              </a:ext>
            </a:extLst>
          </p:cNvPr>
          <p:cNvSpPr/>
          <p:nvPr/>
        </p:nvSpPr>
        <p:spPr>
          <a:xfrm>
            <a:off x="5072944" y="1817510"/>
            <a:ext cx="1961444" cy="1885245"/>
          </a:xfrm>
          <a:prstGeom prst="ellipse">
            <a:avLst/>
          </a:prstGeom>
          <a:solidFill>
            <a:srgbClr val="E9F9FD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32" name="Picture 8" descr="Press Resources | Personal Budget Software | Goodbudget">
            <a:extLst>
              <a:ext uri="{FF2B5EF4-FFF2-40B4-BE49-F238E27FC236}">
                <a16:creationId xmlns:a16="http://schemas.microsoft.com/office/drawing/2014/main" id="{DC028AC2-98B5-E420-4951-77B72CEF9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011" y="2520588"/>
            <a:ext cx="1741310" cy="47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lipse 13">
            <a:hlinkClick r:id="rId3"/>
            <a:extLst>
              <a:ext uri="{FF2B5EF4-FFF2-40B4-BE49-F238E27FC236}">
                <a16:creationId xmlns:a16="http://schemas.microsoft.com/office/drawing/2014/main" id="{65AB8C4D-EEB8-1532-CA24-EF56426F91A0}"/>
              </a:ext>
            </a:extLst>
          </p:cNvPr>
          <p:cNvSpPr/>
          <p:nvPr/>
        </p:nvSpPr>
        <p:spPr>
          <a:xfrm>
            <a:off x="7629878" y="1817510"/>
            <a:ext cx="1961444" cy="1885245"/>
          </a:xfrm>
          <a:prstGeom prst="ellipse">
            <a:avLst/>
          </a:prstGeom>
          <a:solidFill>
            <a:srgbClr val="E9F9FD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4C6E81B-268E-409A-DCBB-43C8293D3A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0839" y="2271922"/>
            <a:ext cx="1059521" cy="928446"/>
          </a:xfrm>
          <a:prstGeom prst="rect">
            <a:avLst/>
          </a:prstGeom>
        </p:spPr>
      </p:pic>
      <p:sp>
        <p:nvSpPr>
          <p:cNvPr id="17" name="Ellipse 16">
            <a:hlinkClick r:id="rId3"/>
            <a:extLst>
              <a:ext uri="{FF2B5EF4-FFF2-40B4-BE49-F238E27FC236}">
                <a16:creationId xmlns:a16="http://schemas.microsoft.com/office/drawing/2014/main" id="{3E489164-C356-19C5-D5F1-7485AC05322F}"/>
              </a:ext>
            </a:extLst>
          </p:cNvPr>
          <p:cNvSpPr/>
          <p:nvPr/>
        </p:nvSpPr>
        <p:spPr>
          <a:xfrm>
            <a:off x="3731795" y="3931177"/>
            <a:ext cx="1961444" cy="1885245"/>
          </a:xfrm>
          <a:prstGeom prst="ellipse">
            <a:avLst/>
          </a:prstGeom>
          <a:solidFill>
            <a:srgbClr val="E9F9FD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36" name="Picture 12" descr="Microsoft Excel - Wikipedia">
            <a:extLst>
              <a:ext uri="{FF2B5EF4-FFF2-40B4-BE49-F238E27FC236}">
                <a16:creationId xmlns:a16="http://schemas.microsoft.com/office/drawing/2014/main" id="{8D8F1B03-4ABF-3BCF-726B-2CFA0543A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74" y="4487795"/>
            <a:ext cx="830086" cy="77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Ellipse 17">
            <a:hlinkClick r:id="rId3"/>
            <a:extLst>
              <a:ext uri="{FF2B5EF4-FFF2-40B4-BE49-F238E27FC236}">
                <a16:creationId xmlns:a16="http://schemas.microsoft.com/office/drawing/2014/main" id="{9FE6CA00-0613-0EB6-AE6D-7CC69DEA4AAC}"/>
              </a:ext>
            </a:extLst>
          </p:cNvPr>
          <p:cNvSpPr/>
          <p:nvPr/>
        </p:nvSpPr>
        <p:spPr>
          <a:xfrm>
            <a:off x="6503217" y="4038421"/>
            <a:ext cx="1961444" cy="1885245"/>
          </a:xfrm>
          <a:prstGeom prst="ellipse">
            <a:avLst/>
          </a:prstGeom>
          <a:solidFill>
            <a:srgbClr val="E9F9FD"/>
          </a:solidFill>
          <a:ln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38" name="Picture 14" descr="Budget Planer: Budgetbuch für die Planung und Verwaltung der individuellen  Finanzen, Geld sparen Organizer &amp; Finanzplaner zum Eintragen, Budget  Planner deutsch : Design, Professional: Amazon.de: Bücher">
            <a:extLst>
              <a:ext uri="{FF2B5EF4-FFF2-40B4-BE49-F238E27FC236}">
                <a16:creationId xmlns:a16="http://schemas.microsoft.com/office/drawing/2014/main" id="{E5F332CD-9DC8-DDAB-C684-C00C7E2C80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30840" b="11312"/>
          <a:stretch/>
        </p:blipFill>
        <p:spPr bwMode="auto">
          <a:xfrm>
            <a:off x="7082367" y="4377637"/>
            <a:ext cx="912172" cy="121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12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69C267-43E7-B0F1-9EF4-493D0F433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Fixe Kosten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2F5A43-A24C-200D-665C-1841B3916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5" name="Rounded Rectangle 29">
            <a:extLst>
              <a:ext uri="{FF2B5EF4-FFF2-40B4-BE49-F238E27FC236}">
                <a16:creationId xmlns:a16="http://schemas.microsoft.com/office/drawing/2014/main" id="{F2A3FD62-3A41-A9B8-7F3B-0EED0316BD5E}"/>
              </a:ext>
            </a:extLst>
          </p:cNvPr>
          <p:cNvSpPr/>
          <p:nvPr/>
        </p:nvSpPr>
        <p:spPr>
          <a:xfrm>
            <a:off x="4659165" y="1722917"/>
            <a:ext cx="2873670" cy="685357"/>
          </a:xfrm>
          <a:prstGeom prst="roundRect">
            <a:avLst/>
          </a:prstGeom>
          <a:solidFill>
            <a:srgbClr val="E0C2C3"/>
          </a:solidFill>
          <a:ln>
            <a:solidFill>
              <a:srgbClr val="BB7B7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  <a:latin typeface="+mj-lt"/>
              </a:rPr>
              <a:t>Fixe Kosten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8D29B8B-8BDC-0430-44CF-0B343BCCDEE5}"/>
              </a:ext>
            </a:extLst>
          </p:cNvPr>
          <p:cNvSpPr/>
          <p:nvPr/>
        </p:nvSpPr>
        <p:spPr>
          <a:xfrm>
            <a:off x="1310463" y="2588958"/>
            <a:ext cx="9571074" cy="685358"/>
          </a:xfrm>
          <a:prstGeom prst="rect">
            <a:avLst/>
          </a:prstGeom>
          <a:solidFill>
            <a:srgbClr val="F4FCFE"/>
          </a:solidFill>
          <a:ln>
            <a:solidFill>
              <a:srgbClr val="1096B6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  <a:latin typeface="+mj-lt"/>
              </a:rPr>
              <a:t>… fallen regelmäßig in gleicher Höhe an, unabhängig davon, ob und wie viel man benutzt/konsumiert.</a:t>
            </a:r>
          </a:p>
        </p:txBody>
      </p:sp>
      <p:sp>
        <p:nvSpPr>
          <p:cNvPr id="11" name="Freihandform 1">
            <a:extLst>
              <a:ext uri="{FF2B5EF4-FFF2-40B4-BE49-F238E27FC236}">
                <a16:creationId xmlns:a16="http://schemas.microsoft.com/office/drawing/2014/main" id="{B1BB273F-9049-9C5C-0E62-5E695509EEE6}"/>
              </a:ext>
            </a:extLst>
          </p:cNvPr>
          <p:cNvSpPr/>
          <p:nvPr/>
        </p:nvSpPr>
        <p:spPr>
          <a:xfrm>
            <a:off x="-21771" y="4215673"/>
            <a:ext cx="12213771" cy="277586"/>
          </a:xfrm>
          <a:custGeom>
            <a:avLst/>
            <a:gdLst>
              <a:gd name="connsiteX0" fmla="*/ 0 w 12213771"/>
              <a:gd name="connsiteY0" fmla="*/ 0 h 277586"/>
              <a:gd name="connsiteX1" fmla="*/ 3233057 w 12213771"/>
              <a:gd name="connsiteY1" fmla="*/ 244929 h 277586"/>
              <a:gd name="connsiteX2" fmla="*/ 6057900 w 12213771"/>
              <a:gd name="connsiteY2" fmla="*/ 179614 h 277586"/>
              <a:gd name="connsiteX3" fmla="*/ 8425542 w 12213771"/>
              <a:gd name="connsiteY3" fmla="*/ 163286 h 277586"/>
              <a:gd name="connsiteX4" fmla="*/ 10597242 w 12213771"/>
              <a:gd name="connsiteY4" fmla="*/ 277586 h 277586"/>
              <a:gd name="connsiteX5" fmla="*/ 12213771 w 12213771"/>
              <a:gd name="connsiteY5" fmla="*/ 163286 h 277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13771" h="277586">
                <a:moveTo>
                  <a:pt x="0" y="0"/>
                </a:moveTo>
                <a:cubicBezTo>
                  <a:pt x="1111703" y="107496"/>
                  <a:pt x="2223407" y="214993"/>
                  <a:pt x="3233057" y="244929"/>
                </a:cubicBezTo>
                <a:lnTo>
                  <a:pt x="6057900" y="179614"/>
                </a:lnTo>
                <a:cubicBezTo>
                  <a:pt x="6923314" y="166007"/>
                  <a:pt x="7668985" y="146957"/>
                  <a:pt x="8425542" y="163286"/>
                </a:cubicBezTo>
                <a:cubicBezTo>
                  <a:pt x="9182099" y="179615"/>
                  <a:pt x="9965871" y="277586"/>
                  <a:pt x="10597242" y="277586"/>
                </a:cubicBezTo>
                <a:cubicBezTo>
                  <a:pt x="11228613" y="277586"/>
                  <a:pt x="11721192" y="220436"/>
                  <a:pt x="12213771" y="163286"/>
                </a:cubicBezTo>
              </a:path>
            </a:pathLst>
          </a:cu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FA2FADE-FE12-3BC9-4C8D-2B1FF6DFEF1F}"/>
              </a:ext>
            </a:extLst>
          </p:cNvPr>
          <p:cNvGrpSpPr/>
          <p:nvPr/>
        </p:nvGrpSpPr>
        <p:grpSpPr>
          <a:xfrm>
            <a:off x="3720006" y="4293760"/>
            <a:ext cx="2074477" cy="1620756"/>
            <a:chOff x="1338943" y="2601802"/>
            <a:chExt cx="2196000" cy="2481618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0C665FDE-026C-00AE-1438-AF0A7583BB6B}"/>
                </a:ext>
              </a:extLst>
            </p:cNvPr>
            <p:cNvGrpSpPr/>
            <p:nvPr/>
          </p:nvGrpSpPr>
          <p:grpSpPr>
            <a:xfrm>
              <a:off x="1338943" y="2923420"/>
              <a:ext cx="2196000" cy="2160000"/>
              <a:chOff x="1338943" y="2923420"/>
              <a:chExt cx="2196000" cy="2160000"/>
            </a:xfrm>
          </p:grpSpPr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383DF904-16C1-A9DF-94D1-7C1100FDA793}"/>
                  </a:ext>
                </a:extLst>
              </p:cNvPr>
              <p:cNvSpPr/>
              <p:nvPr/>
            </p:nvSpPr>
            <p:spPr>
              <a:xfrm>
                <a:off x="1338943" y="2923420"/>
                <a:ext cx="2196000" cy="2160000"/>
              </a:xfrm>
              <a:custGeom>
                <a:avLst/>
                <a:gdLst>
                  <a:gd name="connsiteX0" fmla="*/ 0 w 2196000"/>
                  <a:gd name="connsiteY0" fmla="*/ 0 h 2160000"/>
                  <a:gd name="connsiteX1" fmla="*/ 2196000 w 2196000"/>
                  <a:gd name="connsiteY1" fmla="*/ 0 h 2160000"/>
                  <a:gd name="connsiteX2" fmla="*/ 2196000 w 2196000"/>
                  <a:gd name="connsiteY2" fmla="*/ 2160000 h 2160000"/>
                  <a:gd name="connsiteX3" fmla="*/ 0 w 2196000"/>
                  <a:gd name="connsiteY3" fmla="*/ 2160000 h 2160000"/>
                  <a:gd name="connsiteX4" fmla="*/ 0 w 2196000"/>
                  <a:gd name="connsiteY4" fmla="*/ 0 h 21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6000" h="2160000" fill="none" extrusionOk="0">
                    <a:moveTo>
                      <a:pt x="0" y="0"/>
                    </a:moveTo>
                    <a:cubicBezTo>
                      <a:pt x="300776" y="-49533"/>
                      <a:pt x="1244719" y="-14809"/>
                      <a:pt x="2196000" y="0"/>
                    </a:cubicBezTo>
                    <a:cubicBezTo>
                      <a:pt x="2283639" y="642701"/>
                      <a:pt x="2123321" y="1737451"/>
                      <a:pt x="2196000" y="2160000"/>
                    </a:cubicBezTo>
                    <a:cubicBezTo>
                      <a:pt x="1322457" y="2111769"/>
                      <a:pt x="706056" y="2244455"/>
                      <a:pt x="0" y="2160000"/>
                    </a:cubicBezTo>
                    <a:cubicBezTo>
                      <a:pt x="-38581" y="1154739"/>
                      <a:pt x="63341" y="878601"/>
                      <a:pt x="0" y="0"/>
                    </a:cubicBezTo>
                    <a:close/>
                  </a:path>
                  <a:path w="2196000" h="2160000" stroke="0" extrusionOk="0">
                    <a:moveTo>
                      <a:pt x="0" y="0"/>
                    </a:moveTo>
                    <a:cubicBezTo>
                      <a:pt x="579241" y="118645"/>
                      <a:pt x="1618304" y="116012"/>
                      <a:pt x="2196000" y="0"/>
                    </a:cubicBezTo>
                    <a:cubicBezTo>
                      <a:pt x="2063118" y="782421"/>
                      <a:pt x="2280951" y="1683839"/>
                      <a:pt x="2196000" y="2160000"/>
                    </a:cubicBezTo>
                    <a:cubicBezTo>
                      <a:pt x="1411660" y="2294600"/>
                      <a:pt x="279043" y="2002804"/>
                      <a:pt x="0" y="2160000"/>
                    </a:cubicBezTo>
                    <a:cubicBezTo>
                      <a:pt x="-20187" y="1366660"/>
                      <a:pt x="-152480" y="605004"/>
                      <a:pt x="0" y="0"/>
                    </a:cubicBezTo>
                    <a:close/>
                  </a:path>
                </a:pathLst>
              </a:custGeom>
              <a:solidFill>
                <a:srgbClr val="F4E8E8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de-DE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D18CC19F-B977-8718-E5BA-4715816199B2}"/>
                  </a:ext>
                </a:extLst>
              </p:cNvPr>
              <p:cNvSpPr txBox="1"/>
              <p:nvPr/>
            </p:nvSpPr>
            <p:spPr>
              <a:xfrm>
                <a:off x="1362636" y="3318591"/>
                <a:ext cx="2133599" cy="989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>
                    <a:latin typeface="+mj-lt"/>
                  </a:rPr>
                  <a:t>Miete für die Wohnung</a:t>
                </a:r>
              </a:p>
            </p:txBody>
          </p:sp>
        </p:grpSp>
        <p:pic>
          <p:nvPicPr>
            <p:cNvPr id="16" name="Grafik 15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21939493-AA3B-4D73-12B5-19132F2B5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CDC1AE">
                  <a:tint val="45000"/>
                  <a:satMod val="400000"/>
                </a:srgbClr>
              </a:duotone>
            </a:blip>
            <a:srcRect l="20638" r="73617" b="48146"/>
            <a:stretch/>
          </p:blipFill>
          <p:spPr>
            <a:xfrm>
              <a:off x="2371211" y="2601802"/>
              <a:ext cx="218526" cy="872946"/>
            </a:xfrm>
            <a:prstGeom prst="rect">
              <a:avLst/>
            </a:prstGeom>
          </p:spPr>
        </p:pic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24E2E443-220A-0239-BEF0-97242C2699C9}"/>
              </a:ext>
            </a:extLst>
          </p:cNvPr>
          <p:cNvGrpSpPr/>
          <p:nvPr/>
        </p:nvGrpSpPr>
        <p:grpSpPr>
          <a:xfrm>
            <a:off x="6481678" y="4183774"/>
            <a:ext cx="2128922" cy="1788063"/>
            <a:chOff x="6379025" y="2507028"/>
            <a:chExt cx="2253634" cy="2155084"/>
          </a:xfrm>
        </p:grpSpPr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AB657495-F0F9-1652-1D57-60ECEE72E0B5}"/>
                </a:ext>
              </a:extLst>
            </p:cNvPr>
            <p:cNvSpPr/>
            <p:nvPr/>
          </p:nvSpPr>
          <p:spPr>
            <a:xfrm>
              <a:off x="6379025" y="2835728"/>
              <a:ext cx="2196000" cy="1826384"/>
            </a:xfrm>
            <a:custGeom>
              <a:avLst/>
              <a:gdLst>
                <a:gd name="connsiteX0" fmla="*/ 0 w 2196000"/>
                <a:gd name="connsiteY0" fmla="*/ 0 h 1826384"/>
                <a:gd name="connsiteX1" fmla="*/ 2196000 w 2196000"/>
                <a:gd name="connsiteY1" fmla="*/ 0 h 1826384"/>
                <a:gd name="connsiteX2" fmla="*/ 2196000 w 2196000"/>
                <a:gd name="connsiteY2" fmla="*/ 1826384 h 1826384"/>
                <a:gd name="connsiteX3" fmla="*/ 0 w 2196000"/>
                <a:gd name="connsiteY3" fmla="*/ 1826384 h 1826384"/>
                <a:gd name="connsiteX4" fmla="*/ 0 w 2196000"/>
                <a:gd name="connsiteY4" fmla="*/ 0 h 182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6000" h="1826384" fill="none" extrusionOk="0">
                  <a:moveTo>
                    <a:pt x="0" y="0"/>
                  </a:moveTo>
                  <a:cubicBezTo>
                    <a:pt x="262022" y="98267"/>
                    <a:pt x="1936839" y="113279"/>
                    <a:pt x="2196000" y="0"/>
                  </a:cubicBezTo>
                  <a:cubicBezTo>
                    <a:pt x="2032056" y="308389"/>
                    <a:pt x="2270760" y="1499523"/>
                    <a:pt x="2196000" y="1826384"/>
                  </a:cubicBezTo>
                  <a:cubicBezTo>
                    <a:pt x="1397973" y="1968450"/>
                    <a:pt x="688684" y="1731297"/>
                    <a:pt x="0" y="1826384"/>
                  </a:cubicBezTo>
                  <a:cubicBezTo>
                    <a:pt x="-123795" y="1106174"/>
                    <a:pt x="27776" y="791696"/>
                    <a:pt x="0" y="0"/>
                  </a:cubicBezTo>
                  <a:close/>
                </a:path>
                <a:path w="2196000" h="1826384" stroke="0" extrusionOk="0">
                  <a:moveTo>
                    <a:pt x="0" y="0"/>
                  </a:moveTo>
                  <a:cubicBezTo>
                    <a:pt x="641734" y="109306"/>
                    <a:pt x="1301807" y="70022"/>
                    <a:pt x="2196000" y="0"/>
                  </a:cubicBezTo>
                  <a:cubicBezTo>
                    <a:pt x="2318622" y="545935"/>
                    <a:pt x="2058642" y="1235472"/>
                    <a:pt x="2196000" y="1826384"/>
                  </a:cubicBezTo>
                  <a:cubicBezTo>
                    <a:pt x="1826263" y="1851744"/>
                    <a:pt x="994167" y="1768130"/>
                    <a:pt x="0" y="1826384"/>
                  </a:cubicBezTo>
                  <a:cubicBezTo>
                    <a:pt x="21217" y="1094528"/>
                    <a:pt x="-157571" y="800339"/>
                    <a:pt x="0" y="0"/>
                  </a:cubicBezTo>
                  <a:close/>
                </a:path>
              </a:pathLst>
            </a:custGeom>
            <a:solidFill>
              <a:srgbClr val="F4E8E8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3978248048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pic>
          <p:nvPicPr>
            <p:cNvPr id="38" name="Grafik 37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6E69D4F9-7EB8-FFB7-FDB3-9249369619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F5DDCD">
                  <a:tint val="45000"/>
                  <a:satMod val="400000"/>
                </a:srgbClr>
              </a:duotone>
            </a:blip>
            <a:srcRect l="3131" r="90030" b="47527"/>
            <a:stretch/>
          </p:blipFill>
          <p:spPr>
            <a:xfrm>
              <a:off x="7440174" y="2507028"/>
              <a:ext cx="250583" cy="850867"/>
            </a:xfrm>
            <a:prstGeom prst="rect">
              <a:avLst/>
            </a:prstGeom>
          </p:spPr>
        </p:pic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BEA59A3E-A210-77AB-41BA-68EAD3E8FF03}"/>
                </a:ext>
              </a:extLst>
            </p:cNvPr>
            <p:cNvSpPr txBox="1"/>
            <p:nvPr/>
          </p:nvSpPr>
          <p:spPr>
            <a:xfrm>
              <a:off x="6436659" y="3338303"/>
              <a:ext cx="2196000" cy="445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err="1">
                  <a:latin typeface="+mj-lt"/>
                </a:rPr>
                <a:t>Fitnessabo</a:t>
              </a:r>
              <a:endParaRPr lang="de-DE">
                <a:latin typeface="+mj-lt"/>
              </a:endParaRPr>
            </a:p>
          </p:txBody>
        </p:sp>
      </p:grpSp>
      <p:pic>
        <p:nvPicPr>
          <p:cNvPr id="42" name="Grafik 41" descr="Kurzhantel Silhouette">
            <a:extLst>
              <a:ext uri="{FF2B5EF4-FFF2-40B4-BE49-F238E27FC236}">
                <a16:creationId xmlns:a16="http://schemas.microsoft.com/office/drawing/2014/main" id="{4EC813AB-86B0-88B8-5BC5-18605CE9E2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1180" y="5314683"/>
            <a:ext cx="595472" cy="595472"/>
          </a:xfrm>
          <a:prstGeom prst="rect">
            <a:avLst/>
          </a:prstGeom>
        </p:spPr>
      </p:pic>
      <p:pic>
        <p:nvPicPr>
          <p:cNvPr id="46" name="Grafik 45" descr="Haus Silhouette">
            <a:extLst>
              <a:ext uri="{FF2B5EF4-FFF2-40B4-BE49-F238E27FC236}">
                <a16:creationId xmlns:a16="http://schemas.microsoft.com/office/drawing/2014/main" id="{028826C8-FEFB-5CB8-B216-418BA4B68F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64684" y="5303626"/>
            <a:ext cx="570936" cy="570936"/>
          </a:xfrm>
          <a:prstGeom prst="rect">
            <a:avLst/>
          </a:prstGeom>
        </p:spPr>
      </p:pic>
      <p:sp>
        <p:nvSpPr>
          <p:cNvPr id="47" name="Rechteck 46">
            <a:extLst>
              <a:ext uri="{FF2B5EF4-FFF2-40B4-BE49-F238E27FC236}">
                <a16:creationId xmlns:a16="http://schemas.microsoft.com/office/drawing/2014/main" id="{AB9B02C4-3F71-5F61-6718-BE808CB05DB5}"/>
              </a:ext>
            </a:extLst>
          </p:cNvPr>
          <p:cNvSpPr/>
          <p:nvPr/>
        </p:nvSpPr>
        <p:spPr>
          <a:xfrm>
            <a:off x="838200" y="4990663"/>
            <a:ext cx="1347935" cy="434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  <a:latin typeface="+mj-lt"/>
              </a:rPr>
              <a:t>Beispiele:</a:t>
            </a:r>
          </a:p>
        </p:txBody>
      </p:sp>
    </p:spTree>
    <p:extLst>
      <p:ext uri="{BB962C8B-B14F-4D97-AF65-F5344CB8AC3E}">
        <p14:creationId xmlns:p14="http://schemas.microsoft.com/office/powerpoint/2010/main" val="124887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69C267-43E7-B0F1-9EF4-493D0F433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Variable Kosten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2F5A43-A24C-200D-665C-1841B3916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5" name="Rounded Rectangle 29">
            <a:extLst>
              <a:ext uri="{FF2B5EF4-FFF2-40B4-BE49-F238E27FC236}">
                <a16:creationId xmlns:a16="http://schemas.microsoft.com/office/drawing/2014/main" id="{F2A3FD62-3A41-A9B8-7F3B-0EED0316BD5E}"/>
              </a:ext>
            </a:extLst>
          </p:cNvPr>
          <p:cNvSpPr/>
          <p:nvPr/>
        </p:nvSpPr>
        <p:spPr>
          <a:xfrm>
            <a:off x="4659165" y="1722917"/>
            <a:ext cx="2873670" cy="685357"/>
          </a:xfrm>
          <a:prstGeom prst="roundRect">
            <a:avLst/>
          </a:prstGeom>
          <a:solidFill>
            <a:srgbClr val="D9DED0"/>
          </a:solidFill>
          <a:ln>
            <a:solidFill>
              <a:srgbClr val="ADB89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  <a:latin typeface="+mj-lt"/>
              </a:rPr>
              <a:t>Variable Kosten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8D29B8B-8BDC-0430-44CF-0B343BCCDEE5}"/>
              </a:ext>
            </a:extLst>
          </p:cNvPr>
          <p:cNvSpPr/>
          <p:nvPr/>
        </p:nvSpPr>
        <p:spPr>
          <a:xfrm>
            <a:off x="1310463" y="2588958"/>
            <a:ext cx="9571074" cy="685358"/>
          </a:xfrm>
          <a:prstGeom prst="rect">
            <a:avLst/>
          </a:prstGeom>
          <a:solidFill>
            <a:srgbClr val="F4FCFE"/>
          </a:solidFill>
          <a:ln>
            <a:solidFill>
              <a:srgbClr val="1096B6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  <a:latin typeface="+mj-lt"/>
              </a:rPr>
              <a:t>… ändern sich, je nachdem, wie viel man benutzt/konsumiert.</a:t>
            </a:r>
          </a:p>
        </p:txBody>
      </p:sp>
      <p:sp>
        <p:nvSpPr>
          <p:cNvPr id="3" name="Freihandform 1">
            <a:extLst>
              <a:ext uri="{FF2B5EF4-FFF2-40B4-BE49-F238E27FC236}">
                <a16:creationId xmlns:a16="http://schemas.microsoft.com/office/drawing/2014/main" id="{81B27240-4580-09B1-4C15-AED11403173A}"/>
              </a:ext>
            </a:extLst>
          </p:cNvPr>
          <p:cNvSpPr/>
          <p:nvPr/>
        </p:nvSpPr>
        <p:spPr>
          <a:xfrm>
            <a:off x="-21771" y="4215673"/>
            <a:ext cx="12213771" cy="277586"/>
          </a:xfrm>
          <a:custGeom>
            <a:avLst/>
            <a:gdLst>
              <a:gd name="connsiteX0" fmla="*/ 0 w 12213771"/>
              <a:gd name="connsiteY0" fmla="*/ 0 h 277586"/>
              <a:gd name="connsiteX1" fmla="*/ 3233057 w 12213771"/>
              <a:gd name="connsiteY1" fmla="*/ 244929 h 277586"/>
              <a:gd name="connsiteX2" fmla="*/ 6057900 w 12213771"/>
              <a:gd name="connsiteY2" fmla="*/ 179614 h 277586"/>
              <a:gd name="connsiteX3" fmla="*/ 8425542 w 12213771"/>
              <a:gd name="connsiteY3" fmla="*/ 163286 h 277586"/>
              <a:gd name="connsiteX4" fmla="*/ 10597242 w 12213771"/>
              <a:gd name="connsiteY4" fmla="*/ 277586 h 277586"/>
              <a:gd name="connsiteX5" fmla="*/ 12213771 w 12213771"/>
              <a:gd name="connsiteY5" fmla="*/ 163286 h 277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13771" h="277586">
                <a:moveTo>
                  <a:pt x="0" y="0"/>
                </a:moveTo>
                <a:cubicBezTo>
                  <a:pt x="1111703" y="107496"/>
                  <a:pt x="2223407" y="214993"/>
                  <a:pt x="3233057" y="244929"/>
                </a:cubicBezTo>
                <a:lnTo>
                  <a:pt x="6057900" y="179614"/>
                </a:lnTo>
                <a:cubicBezTo>
                  <a:pt x="6923314" y="166007"/>
                  <a:pt x="7668985" y="146957"/>
                  <a:pt x="8425542" y="163286"/>
                </a:cubicBezTo>
                <a:cubicBezTo>
                  <a:pt x="9182099" y="179615"/>
                  <a:pt x="9965871" y="277586"/>
                  <a:pt x="10597242" y="277586"/>
                </a:cubicBezTo>
                <a:cubicBezTo>
                  <a:pt x="11228613" y="277586"/>
                  <a:pt x="11721192" y="220436"/>
                  <a:pt x="12213771" y="163286"/>
                </a:cubicBezTo>
              </a:path>
            </a:pathLst>
          </a:cu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9FF4A4F-E1B2-D047-2852-CE9CEBA3B765}"/>
              </a:ext>
            </a:extLst>
          </p:cNvPr>
          <p:cNvGrpSpPr/>
          <p:nvPr/>
        </p:nvGrpSpPr>
        <p:grpSpPr>
          <a:xfrm>
            <a:off x="3436617" y="4293838"/>
            <a:ext cx="2074477" cy="1620756"/>
            <a:chOff x="1338943" y="2601802"/>
            <a:chExt cx="2196000" cy="2481618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ECA96267-C08A-80FC-9D33-153BE4E2FF27}"/>
                </a:ext>
              </a:extLst>
            </p:cNvPr>
            <p:cNvGrpSpPr/>
            <p:nvPr/>
          </p:nvGrpSpPr>
          <p:grpSpPr>
            <a:xfrm>
              <a:off x="1338943" y="2923420"/>
              <a:ext cx="2196000" cy="2160000"/>
              <a:chOff x="1338943" y="2923420"/>
              <a:chExt cx="2196000" cy="2160000"/>
            </a:xfrm>
          </p:grpSpPr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159426DA-DFF7-8ECA-019D-4EE57FA02B9F}"/>
                  </a:ext>
                </a:extLst>
              </p:cNvPr>
              <p:cNvSpPr/>
              <p:nvPr/>
            </p:nvSpPr>
            <p:spPr>
              <a:xfrm>
                <a:off x="1338943" y="2923420"/>
                <a:ext cx="2196000" cy="2160000"/>
              </a:xfrm>
              <a:custGeom>
                <a:avLst/>
                <a:gdLst>
                  <a:gd name="connsiteX0" fmla="*/ 0 w 2196000"/>
                  <a:gd name="connsiteY0" fmla="*/ 0 h 2160000"/>
                  <a:gd name="connsiteX1" fmla="*/ 2196000 w 2196000"/>
                  <a:gd name="connsiteY1" fmla="*/ 0 h 2160000"/>
                  <a:gd name="connsiteX2" fmla="*/ 2196000 w 2196000"/>
                  <a:gd name="connsiteY2" fmla="*/ 2160000 h 2160000"/>
                  <a:gd name="connsiteX3" fmla="*/ 0 w 2196000"/>
                  <a:gd name="connsiteY3" fmla="*/ 2160000 h 2160000"/>
                  <a:gd name="connsiteX4" fmla="*/ 0 w 2196000"/>
                  <a:gd name="connsiteY4" fmla="*/ 0 h 21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6000" h="2160000" fill="none" extrusionOk="0">
                    <a:moveTo>
                      <a:pt x="0" y="0"/>
                    </a:moveTo>
                    <a:cubicBezTo>
                      <a:pt x="300776" y="-49533"/>
                      <a:pt x="1244719" y="-14809"/>
                      <a:pt x="2196000" y="0"/>
                    </a:cubicBezTo>
                    <a:cubicBezTo>
                      <a:pt x="2283639" y="642701"/>
                      <a:pt x="2123321" y="1737451"/>
                      <a:pt x="2196000" y="2160000"/>
                    </a:cubicBezTo>
                    <a:cubicBezTo>
                      <a:pt x="1322457" y="2111769"/>
                      <a:pt x="706056" y="2244455"/>
                      <a:pt x="0" y="2160000"/>
                    </a:cubicBezTo>
                    <a:cubicBezTo>
                      <a:pt x="-38581" y="1154739"/>
                      <a:pt x="63341" y="878601"/>
                      <a:pt x="0" y="0"/>
                    </a:cubicBezTo>
                    <a:close/>
                  </a:path>
                  <a:path w="2196000" h="2160000" stroke="0" extrusionOk="0">
                    <a:moveTo>
                      <a:pt x="0" y="0"/>
                    </a:moveTo>
                    <a:cubicBezTo>
                      <a:pt x="579241" y="118645"/>
                      <a:pt x="1618304" y="116012"/>
                      <a:pt x="2196000" y="0"/>
                    </a:cubicBezTo>
                    <a:cubicBezTo>
                      <a:pt x="2063118" y="782421"/>
                      <a:pt x="2280951" y="1683839"/>
                      <a:pt x="2196000" y="2160000"/>
                    </a:cubicBezTo>
                    <a:cubicBezTo>
                      <a:pt x="1411660" y="2294600"/>
                      <a:pt x="279043" y="2002804"/>
                      <a:pt x="0" y="2160000"/>
                    </a:cubicBezTo>
                    <a:cubicBezTo>
                      <a:pt x="-20187" y="1366660"/>
                      <a:pt x="-152480" y="605004"/>
                      <a:pt x="0" y="0"/>
                    </a:cubicBezTo>
                    <a:close/>
                  </a:path>
                </a:pathLst>
              </a:custGeom>
              <a:solidFill>
                <a:srgbClr val="EFF1EB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de-DE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2209B0E9-1356-E796-B09B-34FA4350A9AB}"/>
                  </a:ext>
                </a:extLst>
              </p:cNvPr>
              <p:cNvSpPr txBox="1"/>
              <p:nvPr/>
            </p:nvSpPr>
            <p:spPr>
              <a:xfrm>
                <a:off x="1362636" y="3367433"/>
                <a:ext cx="2133599" cy="565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>
                    <a:latin typeface="+mj-lt"/>
                  </a:rPr>
                  <a:t>Kinobesuch</a:t>
                </a:r>
              </a:p>
            </p:txBody>
          </p:sp>
        </p:grpSp>
        <p:pic>
          <p:nvPicPr>
            <p:cNvPr id="9" name="Grafik 8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32240A0F-EAEA-0AE8-1F4D-11494B5827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CDC1AE">
                  <a:tint val="45000"/>
                  <a:satMod val="400000"/>
                </a:srgbClr>
              </a:duotone>
            </a:blip>
            <a:srcRect l="20638" r="73617" b="48146"/>
            <a:stretch/>
          </p:blipFill>
          <p:spPr>
            <a:xfrm>
              <a:off x="2371211" y="2601802"/>
              <a:ext cx="218526" cy="872946"/>
            </a:xfrm>
            <a:prstGeom prst="rect">
              <a:avLst/>
            </a:prstGeom>
          </p:spPr>
        </p:pic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54820E0-48FD-A9BF-AD6E-3B2C75E9FFA6}"/>
              </a:ext>
            </a:extLst>
          </p:cNvPr>
          <p:cNvGrpSpPr/>
          <p:nvPr/>
        </p:nvGrpSpPr>
        <p:grpSpPr>
          <a:xfrm>
            <a:off x="6536123" y="4215673"/>
            <a:ext cx="2074477" cy="1763734"/>
            <a:chOff x="3904007" y="2609836"/>
            <a:chExt cx="2206922" cy="2350548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4FE9B63A-C582-C4A3-EBF6-5A41D02EBB8B}"/>
                </a:ext>
              </a:extLst>
            </p:cNvPr>
            <p:cNvSpPr/>
            <p:nvPr/>
          </p:nvSpPr>
          <p:spPr>
            <a:xfrm>
              <a:off x="3906723" y="2928519"/>
              <a:ext cx="2196000" cy="2031865"/>
            </a:xfrm>
            <a:custGeom>
              <a:avLst/>
              <a:gdLst>
                <a:gd name="connsiteX0" fmla="*/ 0 w 2196000"/>
                <a:gd name="connsiteY0" fmla="*/ 0 h 2031865"/>
                <a:gd name="connsiteX1" fmla="*/ 2196000 w 2196000"/>
                <a:gd name="connsiteY1" fmla="*/ 0 h 2031865"/>
                <a:gd name="connsiteX2" fmla="*/ 2196000 w 2196000"/>
                <a:gd name="connsiteY2" fmla="*/ 2031865 h 2031865"/>
                <a:gd name="connsiteX3" fmla="*/ 0 w 2196000"/>
                <a:gd name="connsiteY3" fmla="*/ 2031865 h 2031865"/>
                <a:gd name="connsiteX4" fmla="*/ 0 w 2196000"/>
                <a:gd name="connsiteY4" fmla="*/ 0 h 203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6000" h="2031865" fill="none" extrusionOk="0">
                  <a:moveTo>
                    <a:pt x="0" y="0"/>
                  </a:moveTo>
                  <a:cubicBezTo>
                    <a:pt x="708713" y="-33775"/>
                    <a:pt x="1218659" y="138873"/>
                    <a:pt x="2196000" y="0"/>
                  </a:cubicBezTo>
                  <a:cubicBezTo>
                    <a:pt x="2122229" y="671864"/>
                    <a:pt x="2040117" y="1432765"/>
                    <a:pt x="2196000" y="2031865"/>
                  </a:cubicBezTo>
                  <a:cubicBezTo>
                    <a:pt x="1538118" y="1894535"/>
                    <a:pt x="768040" y="1894009"/>
                    <a:pt x="0" y="2031865"/>
                  </a:cubicBezTo>
                  <a:cubicBezTo>
                    <a:pt x="152408" y="1362079"/>
                    <a:pt x="73868" y="525432"/>
                    <a:pt x="0" y="0"/>
                  </a:cubicBezTo>
                  <a:close/>
                </a:path>
                <a:path w="2196000" h="2031865" stroke="0" extrusionOk="0">
                  <a:moveTo>
                    <a:pt x="0" y="0"/>
                  </a:moveTo>
                  <a:cubicBezTo>
                    <a:pt x="580753" y="-101487"/>
                    <a:pt x="1543898" y="-162162"/>
                    <a:pt x="2196000" y="0"/>
                  </a:cubicBezTo>
                  <a:cubicBezTo>
                    <a:pt x="2256713" y="648671"/>
                    <a:pt x="2134928" y="1720774"/>
                    <a:pt x="2196000" y="2031865"/>
                  </a:cubicBezTo>
                  <a:cubicBezTo>
                    <a:pt x="1577972" y="2081930"/>
                    <a:pt x="924665" y="1873416"/>
                    <a:pt x="0" y="2031865"/>
                  </a:cubicBezTo>
                  <a:cubicBezTo>
                    <a:pt x="-24452" y="1145184"/>
                    <a:pt x="-67663" y="551883"/>
                    <a:pt x="0" y="0"/>
                  </a:cubicBezTo>
                  <a:close/>
                </a:path>
              </a:pathLst>
            </a:custGeom>
            <a:solidFill>
              <a:srgbClr val="EFF1EB">
                <a:alpha val="77854"/>
              </a:srgb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98176570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pic>
          <p:nvPicPr>
            <p:cNvPr id="14" name="Grafik 13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9A7D750A-F51B-C255-501F-22A17695E1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D2AAA6">
                  <a:tint val="45000"/>
                  <a:satMod val="400000"/>
                </a:srgbClr>
              </a:duotone>
            </a:blip>
            <a:srcRect l="15441" r="78542" b="53091"/>
            <a:stretch/>
          </p:blipFill>
          <p:spPr>
            <a:xfrm>
              <a:off x="4909459" y="2609836"/>
              <a:ext cx="216861" cy="748059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6BF6B237-9F66-A96C-19CE-13C4BD4CCA57}"/>
                </a:ext>
              </a:extLst>
            </p:cNvPr>
            <p:cNvSpPr txBox="1"/>
            <p:nvPr/>
          </p:nvSpPr>
          <p:spPr>
            <a:xfrm>
              <a:off x="3904007" y="3362707"/>
              <a:ext cx="2206922" cy="49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>
                  <a:latin typeface="+mj-lt"/>
                </a:rPr>
                <a:t>Lebensmittel</a:t>
              </a: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378A860F-54E1-ADCC-5A85-542BD2832621}"/>
              </a:ext>
            </a:extLst>
          </p:cNvPr>
          <p:cNvSpPr/>
          <p:nvPr/>
        </p:nvSpPr>
        <p:spPr>
          <a:xfrm>
            <a:off x="838200" y="4990663"/>
            <a:ext cx="1347935" cy="434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  <a:latin typeface="+mj-lt"/>
              </a:rPr>
              <a:t>Beispiele:</a:t>
            </a:r>
          </a:p>
        </p:txBody>
      </p:sp>
      <p:pic>
        <p:nvPicPr>
          <p:cNvPr id="29" name="Grafik 28" descr="Burger und Getränk Silhouette">
            <a:extLst>
              <a:ext uri="{FF2B5EF4-FFF2-40B4-BE49-F238E27FC236}">
                <a16:creationId xmlns:a16="http://schemas.microsoft.com/office/drawing/2014/main" id="{DD4C1AE6-4DC0-0839-3FFA-EC93B58698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5577" y="5110805"/>
            <a:ext cx="690407" cy="690407"/>
          </a:xfrm>
          <a:prstGeom prst="rect">
            <a:avLst/>
          </a:prstGeom>
        </p:spPr>
      </p:pic>
      <p:pic>
        <p:nvPicPr>
          <p:cNvPr id="31" name="Grafik 30" descr="Filmklappe Silhouette">
            <a:extLst>
              <a:ext uri="{FF2B5EF4-FFF2-40B4-BE49-F238E27FC236}">
                <a16:creationId xmlns:a16="http://schemas.microsoft.com/office/drawing/2014/main" id="{90606E46-F178-ABDD-DFF4-C96FA2332C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93202" y="5226161"/>
            <a:ext cx="561306" cy="56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52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69C267-43E7-B0F1-9EF4-493D0F433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Mischkosten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2F5A43-A24C-200D-665C-1841B3916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5" name="Rounded Rectangle 29">
            <a:extLst>
              <a:ext uri="{FF2B5EF4-FFF2-40B4-BE49-F238E27FC236}">
                <a16:creationId xmlns:a16="http://schemas.microsoft.com/office/drawing/2014/main" id="{F2A3FD62-3A41-A9B8-7F3B-0EED0316BD5E}"/>
              </a:ext>
            </a:extLst>
          </p:cNvPr>
          <p:cNvSpPr/>
          <p:nvPr/>
        </p:nvSpPr>
        <p:spPr>
          <a:xfrm>
            <a:off x="4659165" y="1722917"/>
            <a:ext cx="2873670" cy="685357"/>
          </a:xfrm>
          <a:prstGeom prst="roundRect">
            <a:avLst/>
          </a:prstGeom>
          <a:solidFill>
            <a:srgbClr val="EAD8CC"/>
          </a:solidFill>
          <a:ln>
            <a:solidFill>
              <a:srgbClr val="CEA48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  <a:latin typeface="+mj-lt"/>
              </a:rPr>
              <a:t>Mischkosten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8D29B8B-8BDC-0430-44CF-0B343BCCDEE5}"/>
              </a:ext>
            </a:extLst>
          </p:cNvPr>
          <p:cNvSpPr/>
          <p:nvPr/>
        </p:nvSpPr>
        <p:spPr>
          <a:xfrm>
            <a:off x="1310463" y="2588958"/>
            <a:ext cx="9571074" cy="685358"/>
          </a:xfrm>
          <a:prstGeom prst="rect">
            <a:avLst/>
          </a:prstGeom>
          <a:solidFill>
            <a:srgbClr val="F4FCFE"/>
          </a:solidFill>
          <a:ln>
            <a:solidFill>
              <a:srgbClr val="1096B6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  <a:latin typeface="+mj-lt"/>
              </a:rPr>
              <a:t>… sind eine Kombination aus fixen und variablen Kosten.</a:t>
            </a:r>
          </a:p>
        </p:txBody>
      </p:sp>
      <p:sp>
        <p:nvSpPr>
          <p:cNvPr id="3" name="Freihandform 1">
            <a:extLst>
              <a:ext uri="{FF2B5EF4-FFF2-40B4-BE49-F238E27FC236}">
                <a16:creationId xmlns:a16="http://schemas.microsoft.com/office/drawing/2014/main" id="{6B979855-2C50-D21A-23CC-920F187F8DD8}"/>
              </a:ext>
            </a:extLst>
          </p:cNvPr>
          <p:cNvSpPr/>
          <p:nvPr/>
        </p:nvSpPr>
        <p:spPr>
          <a:xfrm>
            <a:off x="-21771" y="4215673"/>
            <a:ext cx="12213771" cy="277586"/>
          </a:xfrm>
          <a:custGeom>
            <a:avLst/>
            <a:gdLst>
              <a:gd name="connsiteX0" fmla="*/ 0 w 12213771"/>
              <a:gd name="connsiteY0" fmla="*/ 0 h 277586"/>
              <a:gd name="connsiteX1" fmla="*/ 3233057 w 12213771"/>
              <a:gd name="connsiteY1" fmla="*/ 244929 h 277586"/>
              <a:gd name="connsiteX2" fmla="*/ 6057900 w 12213771"/>
              <a:gd name="connsiteY2" fmla="*/ 179614 h 277586"/>
              <a:gd name="connsiteX3" fmla="*/ 8425542 w 12213771"/>
              <a:gd name="connsiteY3" fmla="*/ 163286 h 277586"/>
              <a:gd name="connsiteX4" fmla="*/ 10597242 w 12213771"/>
              <a:gd name="connsiteY4" fmla="*/ 277586 h 277586"/>
              <a:gd name="connsiteX5" fmla="*/ 12213771 w 12213771"/>
              <a:gd name="connsiteY5" fmla="*/ 163286 h 277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13771" h="277586">
                <a:moveTo>
                  <a:pt x="0" y="0"/>
                </a:moveTo>
                <a:cubicBezTo>
                  <a:pt x="1111703" y="107496"/>
                  <a:pt x="2223407" y="214993"/>
                  <a:pt x="3233057" y="244929"/>
                </a:cubicBezTo>
                <a:lnTo>
                  <a:pt x="6057900" y="179614"/>
                </a:lnTo>
                <a:cubicBezTo>
                  <a:pt x="6923314" y="166007"/>
                  <a:pt x="7668985" y="146957"/>
                  <a:pt x="8425542" y="163286"/>
                </a:cubicBezTo>
                <a:cubicBezTo>
                  <a:pt x="9182099" y="179615"/>
                  <a:pt x="9965871" y="277586"/>
                  <a:pt x="10597242" y="277586"/>
                </a:cubicBezTo>
                <a:cubicBezTo>
                  <a:pt x="11228613" y="277586"/>
                  <a:pt x="11721192" y="220436"/>
                  <a:pt x="12213771" y="163286"/>
                </a:cubicBezTo>
              </a:path>
            </a:pathLst>
          </a:cu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3A092CAE-C267-DB72-3284-CC4673DBBC6A}"/>
              </a:ext>
            </a:extLst>
          </p:cNvPr>
          <p:cNvGrpSpPr/>
          <p:nvPr/>
        </p:nvGrpSpPr>
        <p:grpSpPr>
          <a:xfrm>
            <a:off x="3395472" y="4316287"/>
            <a:ext cx="2529176" cy="1860676"/>
            <a:chOff x="1239946" y="2601802"/>
            <a:chExt cx="2142902" cy="2481618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C432EDA0-A8C3-4C50-C9F6-039E87908FC0}"/>
                </a:ext>
              </a:extLst>
            </p:cNvPr>
            <p:cNvGrpSpPr/>
            <p:nvPr/>
          </p:nvGrpSpPr>
          <p:grpSpPr>
            <a:xfrm>
              <a:off x="1239946" y="2923420"/>
              <a:ext cx="2142902" cy="2160000"/>
              <a:chOff x="1239946" y="2923420"/>
              <a:chExt cx="2142902" cy="2160000"/>
            </a:xfrm>
          </p:grpSpPr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A8217DD9-A354-20B9-1BF9-61A28A54E336}"/>
                  </a:ext>
                </a:extLst>
              </p:cNvPr>
              <p:cNvSpPr/>
              <p:nvPr/>
            </p:nvSpPr>
            <p:spPr>
              <a:xfrm>
                <a:off x="1239947" y="2923420"/>
                <a:ext cx="2142901" cy="2160000"/>
              </a:xfrm>
              <a:custGeom>
                <a:avLst/>
                <a:gdLst>
                  <a:gd name="connsiteX0" fmla="*/ 0 w 2142901"/>
                  <a:gd name="connsiteY0" fmla="*/ 0 h 2160000"/>
                  <a:gd name="connsiteX1" fmla="*/ 2142901 w 2142901"/>
                  <a:gd name="connsiteY1" fmla="*/ 0 h 2160000"/>
                  <a:gd name="connsiteX2" fmla="*/ 2142901 w 2142901"/>
                  <a:gd name="connsiteY2" fmla="*/ 2160000 h 2160000"/>
                  <a:gd name="connsiteX3" fmla="*/ 0 w 2142901"/>
                  <a:gd name="connsiteY3" fmla="*/ 2160000 h 2160000"/>
                  <a:gd name="connsiteX4" fmla="*/ 0 w 2142901"/>
                  <a:gd name="connsiteY4" fmla="*/ 0 h 21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901" h="2160000" fill="none" extrusionOk="0">
                    <a:moveTo>
                      <a:pt x="0" y="0"/>
                    </a:moveTo>
                    <a:cubicBezTo>
                      <a:pt x="945396" y="-49533"/>
                      <a:pt x="1554212" y="-14809"/>
                      <a:pt x="2142901" y="0"/>
                    </a:cubicBezTo>
                    <a:cubicBezTo>
                      <a:pt x="2230540" y="642701"/>
                      <a:pt x="2070222" y="1737451"/>
                      <a:pt x="2142901" y="2160000"/>
                    </a:cubicBezTo>
                    <a:cubicBezTo>
                      <a:pt x="1328630" y="2111769"/>
                      <a:pt x="233246" y="2244455"/>
                      <a:pt x="0" y="2160000"/>
                    </a:cubicBezTo>
                    <a:cubicBezTo>
                      <a:pt x="-38581" y="1154739"/>
                      <a:pt x="63341" y="878601"/>
                      <a:pt x="0" y="0"/>
                    </a:cubicBezTo>
                    <a:close/>
                  </a:path>
                  <a:path w="2142901" h="2160000" stroke="0" extrusionOk="0">
                    <a:moveTo>
                      <a:pt x="0" y="0"/>
                    </a:moveTo>
                    <a:cubicBezTo>
                      <a:pt x="1048894" y="118645"/>
                      <a:pt x="1337222" y="116012"/>
                      <a:pt x="2142901" y="0"/>
                    </a:cubicBezTo>
                    <a:cubicBezTo>
                      <a:pt x="2010019" y="782421"/>
                      <a:pt x="2227852" y="1683839"/>
                      <a:pt x="2142901" y="2160000"/>
                    </a:cubicBezTo>
                    <a:cubicBezTo>
                      <a:pt x="1627359" y="2294600"/>
                      <a:pt x="470174" y="2002804"/>
                      <a:pt x="0" y="2160000"/>
                    </a:cubicBezTo>
                    <a:cubicBezTo>
                      <a:pt x="-20187" y="1366660"/>
                      <a:pt x="-152480" y="605004"/>
                      <a:pt x="0" y="0"/>
                    </a:cubicBezTo>
                    <a:close/>
                  </a:path>
                </a:pathLst>
              </a:custGeom>
              <a:solidFill>
                <a:srgbClr val="F7F1ED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de-DE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AFA3BAA-CFF3-59F5-5449-F4048693C9B8}"/>
                  </a:ext>
                </a:extLst>
              </p:cNvPr>
              <p:cNvSpPr txBox="1"/>
              <p:nvPr/>
            </p:nvSpPr>
            <p:spPr>
              <a:xfrm>
                <a:off x="1239946" y="3176264"/>
                <a:ext cx="2083549" cy="12314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>
                    <a:latin typeface="+mj-lt"/>
                  </a:rPr>
                  <a:t>Handygebühr (Grundgebühr + zusätzliche Kosten)</a:t>
                </a:r>
              </a:p>
            </p:txBody>
          </p:sp>
        </p:grpSp>
        <p:pic>
          <p:nvPicPr>
            <p:cNvPr id="9" name="Grafik 8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C63877F7-2E62-3929-0214-15A59FA95A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CDC1AE">
                  <a:tint val="45000"/>
                  <a:satMod val="400000"/>
                </a:srgbClr>
              </a:duotone>
            </a:blip>
            <a:srcRect l="20638" r="73617" b="48146"/>
            <a:stretch/>
          </p:blipFill>
          <p:spPr>
            <a:xfrm>
              <a:off x="2371211" y="2601802"/>
              <a:ext cx="218526" cy="872946"/>
            </a:xfrm>
            <a:prstGeom prst="rect">
              <a:avLst/>
            </a:prstGeom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76717B6-A947-B929-1023-33A93E184648}"/>
              </a:ext>
            </a:extLst>
          </p:cNvPr>
          <p:cNvGrpSpPr/>
          <p:nvPr/>
        </p:nvGrpSpPr>
        <p:grpSpPr>
          <a:xfrm>
            <a:off x="6699520" y="4183509"/>
            <a:ext cx="2529176" cy="1993454"/>
            <a:chOff x="6311335" y="2507028"/>
            <a:chExt cx="2477176" cy="2155084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FCE56C1A-D261-D0B7-32FC-72A534B3E900}"/>
                </a:ext>
              </a:extLst>
            </p:cNvPr>
            <p:cNvSpPr/>
            <p:nvPr/>
          </p:nvSpPr>
          <p:spPr>
            <a:xfrm>
              <a:off x="6379024" y="2835728"/>
              <a:ext cx="2336588" cy="1826384"/>
            </a:xfrm>
            <a:custGeom>
              <a:avLst/>
              <a:gdLst>
                <a:gd name="connsiteX0" fmla="*/ 0 w 2336588"/>
                <a:gd name="connsiteY0" fmla="*/ 0 h 1826384"/>
                <a:gd name="connsiteX1" fmla="*/ 2336588 w 2336588"/>
                <a:gd name="connsiteY1" fmla="*/ 0 h 1826384"/>
                <a:gd name="connsiteX2" fmla="*/ 2336588 w 2336588"/>
                <a:gd name="connsiteY2" fmla="*/ 1826384 h 1826384"/>
                <a:gd name="connsiteX3" fmla="*/ 0 w 2336588"/>
                <a:gd name="connsiteY3" fmla="*/ 1826384 h 1826384"/>
                <a:gd name="connsiteX4" fmla="*/ 0 w 2336588"/>
                <a:gd name="connsiteY4" fmla="*/ 0 h 182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588" h="1826384" fill="none" extrusionOk="0">
                  <a:moveTo>
                    <a:pt x="0" y="0"/>
                  </a:moveTo>
                  <a:cubicBezTo>
                    <a:pt x="281541" y="98267"/>
                    <a:pt x="1379938" y="113279"/>
                    <a:pt x="2336588" y="0"/>
                  </a:cubicBezTo>
                  <a:cubicBezTo>
                    <a:pt x="2172644" y="308389"/>
                    <a:pt x="2411348" y="1499523"/>
                    <a:pt x="2336588" y="1826384"/>
                  </a:cubicBezTo>
                  <a:cubicBezTo>
                    <a:pt x="1349061" y="1968450"/>
                    <a:pt x="926049" y="1731297"/>
                    <a:pt x="0" y="1826384"/>
                  </a:cubicBezTo>
                  <a:cubicBezTo>
                    <a:pt x="-123795" y="1106174"/>
                    <a:pt x="27776" y="791696"/>
                    <a:pt x="0" y="0"/>
                  </a:cubicBezTo>
                  <a:close/>
                </a:path>
                <a:path w="2336588" h="1826384" stroke="0" extrusionOk="0">
                  <a:moveTo>
                    <a:pt x="0" y="0"/>
                  </a:moveTo>
                  <a:cubicBezTo>
                    <a:pt x="1121537" y="109306"/>
                    <a:pt x="1727567" y="70022"/>
                    <a:pt x="2336588" y="0"/>
                  </a:cubicBezTo>
                  <a:cubicBezTo>
                    <a:pt x="2459210" y="545935"/>
                    <a:pt x="2199230" y="1235472"/>
                    <a:pt x="2336588" y="1826384"/>
                  </a:cubicBezTo>
                  <a:cubicBezTo>
                    <a:pt x="1809314" y="1851744"/>
                    <a:pt x="655510" y="1768130"/>
                    <a:pt x="0" y="1826384"/>
                  </a:cubicBezTo>
                  <a:cubicBezTo>
                    <a:pt x="21217" y="1094528"/>
                    <a:pt x="-157571" y="800339"/>
                    <a:pt x="0" y="0"/>
                  </a:cubicBezTo>
                  <a:close/>
                </a:path>
              </a:pathLst>
            </a:custGeom>
            <a:solidFill>
              <a:srgbClr val="F7F1ED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3978248048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pic>
          <p:nvPicPr>
            <p:cNvPr id="18" name="Grafik 17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AFF64CAE-4E43-0F34-9944-DD52924D66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F5DDCD">
                  <a:tint val="45000"/>
                  <a:satMod val="400000"/>
                </a:srgbClr>
              </a:duotone>
            </a:blip>
            <a:srcRect l="3131" r="90030" b="47527"/>
            <a:stretch/>
          </p:blipFill>
          <p:spPr>
            <a:xfrm>
              <a:off x="7440174" y="2507028"/>
              <a:ext cx="250583" cy="850867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69CF0B22-2D65-39CC-4AA6-8E1FBA5DD52A}"/>
                </a:ext>
              </a:extLst>
            </p:cNvPr>
            <p:cNvSpPr txBox="1"/>
            <p:nvPr/>
          </p:nvSpPr>
          <p:spPr>
            <a:xfrm>
              <a:off x="6311335" y="3072139"/>
              <a:ext cx="2477176" cy="998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>
                  <a:latin typeface="+mj-lt"/>
                </a:rPr>
                <a:t>Stromkosten (Grundgebühr + tatsächlicher Verbrauch)</a:t>
              </a:r>
            </a:p>
          </p:txBody>
        </p:sp>
      </p:grpSp>
      <p:pic>
        <p:nvPicPr>
          <p:cNvPr id="25" name="Grafik 24" descr="Hochspannung Silhouette">
            <a:extLst>
              <a:ext uri="{FF2B5EF4-FFF2-40B4-BE49-F238E27FC236}">
                <a16:creationId xmlns:a16="http://schemas.microsoft.com/office/drawing/2014/main" id="{E4325108-1006-7E09-8B7B-3C4E72D35C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11398" y="5577142"/>
            <a:ext cx="528835" cy="528835"/>
          </a:xfrm>
          <a:prstGeom prst="rect">
            <a:avLst/>
          </a:prstGeom>
        </p:spPr>
      </p:pic>
      <p:pic>
        <p:nvPicPr>
          <p:cNvPr id="27" name="Grafik 26" descr="Smartphone Silhouette">
            <a:extLst>
              <a:ext uri="{FF2B5EF4-FFF2-40B4-BE49-F238E27FC236}">
                <a16:creationId xmlns:a16="http://schemas.microsoft.com/office/drawing/2014/main" id="{64D91FDD-2CB9-7E83-5D0B-F1863AE5FB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84490" y="5629567"/>
            <a:ext cx="549349" cy="536667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1DF6D987-17A9-9C19-A6AC-3AF6DE7D7308}"/>
              </a:ext>
            </a:extLst>
          </p:cNvPr>
          <p:cNvSpPr/>
          <p:nvPr/>
        </p:nvSpPr>
        <p:spPr>
          <a:xfrm>
            <a:off x="838200" y="4990663"/>
            <a:ext cx="1347935" cy="434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>
                <a:solidFill>
                  <a:schemeClr val="tx1"/>
                </a:solidFill>
                <a:latin typeface="+mj-lt"/>
              </a:rPr>
              <a:t>Beispiele:</a:t>
            </a:r>
          </a:p>
        </p:txBody>
      </p:sp>
    </p:spTree>
    <p:extLst>
      <p:ext uri="{BB962C8B-B14F-4D97-AF65-F5344CB8AC3E}">
        <p14:creationId xmlns:p14="http://schemas.microsoft.com/office/powerpoint/2010/main" val="397342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CF2168-3086-2883-9A85-59C5EFB18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Kosten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218500-3043-3252-E89D-E8BA57D36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>
                <a:latin typeface="+mj-lt"/>
              </a:rPr>
              <a:t>Folie </a:t>
            </a:r>
            <a:fld id="{4C23FFEC-42AF-4C5F-8FEB-D69D9B6A7C04}" type="slidenum">
              <a:rPr lang="de-AT" smtClean="0">
                <a:latin typeface="+mj-lt"/>
              </a:rPr>
              <a:pPr/>
              <a:t>6</a:t>
            </a:fld>
            <a:endParaRPr lang="de-AT">
              <a:latin typeface="+mj-lt"/>
            </a:endParaRPr>
          </a:p>
        </p:txBody>
      </p:sp>
      <p:sp>
        <p:nvSpPr>
          <p:cNvPr id="5" name="Rounded Rectangle 29">
            <a:extLst>
              <a:ext uri="{FF2B5EF4-FFF2-40B4-BE49-F238E27FC236}">
                <a16:creationId xmlns:a16="http://schemas.microsoft.com/office/drawing/2014/main" id="{43DC8814-B527-A0B8-472F-8BF3F5195751}"/>
              </a:ext>
            </a:extLst>
          </p:cNvPr>
          <p:cNvSpPr/>
          <p:nvPr/>
        </p:nvSpPr>
        <p:spPr>
          <a:xfrm>
            <a:off x="838200" y="4925783"/>
            <a:ext cx="2873670" cy="685357"/>
          </a:xfrm>
          <a:prstGeom prst="roundRect">
            <a:avLst/>
          </a:prstGeom>
          <a:solidFill>
            <a:srgbClr val="E0C2C3"/>
          </a:solidFill>
          <a:ln>
            <a:solidFill>
              <a:srgbClr val="BB7B7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  <a:latin typeface="+mj-lt"/>
              </a:rPr>
              <a:t>Fixe Kosten</a:t>
            </a:r>
          </a:p>
        </p:txBody>
      </p:sp>
      <p:sp>
        <p:nvSpPr>
          <p:cNvPr id="6" name="Rounded Rectangle 29">
            <a:extLst>
              <a:ext uri="{FF2B5EF4-FFF2-40B4-BE49-F238E27FC236}">
                <a16:creationId xmlns:a16="http://schemas.microsoft.com/office/drawing/2014/main" id="{775B8507-AD7E-31AD-FE0E-804CC219A426}"/>
              </a:ext>
            </a:extLst>
          </p:cNvPr>
          <p:cNvSpPr/>
          <p:nvPr/>
        </p:nvSpPr>
        <p:spPr>
          <a:xfrm>
            <a:off x="8480130" y="4925781"/>
            <a:ext cx="2873670" cy="685357"/>
          </a:xfrm>
          <a:prstGeom prst="roundRect">
            <a:avLst/>
          </a:prstGeom>
          <a:solidFill>
            <a:srgbClr val="D9DED0"/>
          </a:solidFill>
          <a:ln>
            <a:solidFill>
              <a:srgbClr val="ADB89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  <a:latin typeface="+mj-lt"/>
              </a:rPr>
              <a:t>Variable Kosten</a:t>
            </a:r>
          </a:p>
        </p:txBody>
      </p:sp>
      <p:sp>
        <p:nvSpPr>
          <p:cNvPr id="7" name="Rounded Rectangle 29">
            <a:extLst>
              <a:ext uri="{FF2B5EF4-FFF2-40B4-BE49-F238E27FC236}">
                <a16:creationId xmlns:a16="http://schemas.microsoft.com/office/drawing/2014/main" id="{4AB9D679-5BFB-7E57-0981-BC1687A429E7}"/>
              </a:ext>
            </a:extLst>
          </p:cNvPr>
          <p:cNvSpPr/>
          <p:nvPr/>
        </p:nvSpPr>
        <p:spPr>
          <a:xfrm>
            <a:off x="4659165" y="4925781"/>
            <a:ext cx="2873670" cy="685357"/>
          </a:xfrm>
          <a:prstGeom prst="roundRect">
            <a:avLst/>
          </a:prstGeom>
          <a:solidFill>
            <a:srgbClr val="EAD8CC"/>
          </a:solidFill>
          <a:ln>
            <a:solidFill>
              <a:srgbClr val="CEA48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ysClr val="windowText" lastClr="000000"/>
                </a:solidFill>
                <a:latin typeface="+mj-lt"/>
              </a:rPr>
              <a:t>Mischkosten</a:t>
            </a:r>
          </a:p>
        </p:txBody>
      </p:sp>
      <p:sp>
        <p:nvSpPr>
          <p:cNvPr id="8" name="Rounded Rectangle 26">
            <a:extLst>
              <a:ext uri="{FF2B5EF4-FFF2-40B4-BE49-F238E27FC236}">
                <a16:creationId xmlns:a16="http://schemas.microsoft.com/office/drawing/2014/main" id="{9E0A24DD-520D-2BF8-EFE1-46CB15C71C41}"/>
              </a:ext>
            </a:extLst>
          </p:cNvPr>
          <p:cNvSpPr/>
          <p:nvPr/>
        </p:nvSpPr>
        <p:spPr>
          <a:xfrm>
            <a:off x="838200" y="1828318"/>
            <a:ext cx="10515600" cy="607582"/>
          </a:xfrm>
          <a:prstGeom prst="roundRect">
            <a:avLst/>
          </a:prstGeom>
          <a:solidFill>
            <a:srgbClr val="1096B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>
                <a:solidFill>
                  <a:schemeClr val="bg1"/>
                </a:solidFill>
                <a:latin typeface="+mj-lt"/>
              </a:rPr>
              <a:t>Verändert sich die Höhe der Kosten, wenn weniger/mehr benutzt/konsumiert wird?</a:t>
            </a:r>
            <a:endParaRPr lang="de-AT" sz="20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2E677C6-B12A-010E-D605-A70FDA5E73AA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2275035" y="2435900"/>
            <a:ext cx="0" cy="2489883"/>
          </a:xfrm>
          <a:prstGeom prst="straightConnector1">
            <a:avLst/>
          </a:prstGeom>
          <a:ln>
            <a:solidFill>
              <a:srgbClr val="1096B6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43B0DF3C-3432-C76E-EF86-6DE61801C6F2}"/>
              </a:ext>
            </a:extLst>
          </p:cNvPr>
          <p:cNvCxnSpPr>
            <a:cxnSpLocks/>
            <a:stCxn id="8" idx="2"/>
            <a:endCxn id="7" idx="0"/>
          </p:cNvCxnSpPr>
          <p:nvPr/>
        </p:nvCxnSpPr>
        <p:spPr>
          <a:xfrm>
            <a:off x="6096000" y="2435900"/>
            <a:ext cx="0" cy="2489881"/>
          </a:xfrm>
          <a:prstGeom prst="straightConnector1">
            <a:avLst/>
          </a:prstGeom>
          <a:ln>
            <a:solidFill>
              <a:srgbClr val="1096B6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029A219C-4BA4-65CF-C885-BCCC66C0986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9916965" y="2435900"/>
            <a:ext cx="0" cy="2489881"/>
          </a:xfrm>
          <a:prstGeom prst="straightConnector1">
            <a:avLst/>
          </a:prstGeom>
          <a:ln>
            <a:solidFill>
              <a:srgbClr val="1096B6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>
            <a:extLst>
              <a:ext uri="{FF2B5EF4-FFF2-40B4-BE49-F238E27FC236}">
                <a16:creationId xmlns:a16="http://schemas.microsoft.com/office/drawing/2014/main" id="{B9DAEC1B-3DF2-86E3-3E7C-CF6EF941AF75}"/>
              </a:ext>
            </a:extLst>
          </p:cNvPr>
          <p:cNvSpPr/>
          <p:nvPr/>
        </p:nvSpPr>
        <p:spPr>
          <a:xfrm>
            <a:off x="1735034" y="3100571"/>
            <a:ext cx="1080000" cy="1080000"/>
          </a:xfrm>
          <a:custGeom>
            <a:avLst/>
            <a:gdLst>
              <a:gd name="connsiteX0" fmla="*/ 0 w 1080000"/>
              <a:gd name="connsiteY0" fmla="*/ 540000 h 1080000"/>
              <a:gd name="connsiteX1" fmla="*/ 540000 w 1080000"/>
              <a:gd name="connsiteY1" fmla="*/ 0 h 1080000"/>
              <a:gd name="connsiteX2" fmla="*/ 1080000 w 1080000"/>
              <a:gd name="connsiteY2" fmla="*/ 540000 h 1080000"/>
              <a:gd name="connsiteX3" fmla="*/ 540000 w 1080000"/>
              <a:gd name="connsiteY3" fmla="*/ 1080000 h 1080000"/>
              <a:gd name="connsiteX4" fmla="*/ 0 w 1080000"/>
              <a:gd name="connsiteY4" fmla="*/ 540000 h 10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0" h="1080000" fill="none" extrusionOk="0">
                <a:moveTo>
                  <a:pt x="0" y="540000"/>
                </a:moveTo>
                <a:cubicBezTo>
                  <a:pt x="12010" y="230351"/>
                  <a:pt x="296761" y="3629"/>
                  <a:pt x="540000" y="0"/>
                </a:cubicBezTo>
                <a:cubicBezTo>
                  <a:pt x="855313" y="29192"/>
                  <a:pt x="1059544" y="241326"/>
                  <a:pt x="1080000" y="540000"/>
                </a:cubicBezTo>
                <a:cubicBezTo>
                  <a:pt x="1131428" y="845692"/>
                  <a:pt x="807342" y="1065902"/>
                  <a:pt x="540000" y="1080000"/>
                </a:cubicBezTo>
                <a:cubicBezTo>
                  <a:pt x="208335" y="1089976"/>
                  <a:pt x="9342" y="825570"/>
                  <a:pt x="0" y="540000"/>
                </a:cubicBezTo>
                <a:close/>
              </a:path>
              <a:path w="1080000" h="1080000" stroke="0" extrusionOk="0">
                <a:moveTo>
                  <a:pt x="0" y="540000"/>
                </a:moveTo>
                <a:cubicBezTo>
                  <a:pt x="-12935" y="264460"/>
                  <a:pt x="211810" y="-12370"/>
                  <a:pt x="540000" y="0"/>
                </a:cubicBezTo>
                <a:cubicBezTo>
                  <a:pt x="866852" y="-4225"/>
                  <a:pt x="1060372" y="277516"/>
                  <a:pt x="1080000" y="540000"/>
                </a:cubicBezTo>
                <a:cubicBezTo>
                  <a:pt x="1035487" y="853112"/>
                  <a:pt x="834743" y="1084128"/>
                  <a:pt x="540000" y="1080000"/>
                </a:cubicBezTo>
                <a:cubicBezTo>
                  <a:pt x="280556" y="1054897"/>
                  <a:pt x="-50638" y="849850"/>
                  <a:pt x="0" y="54000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1096B6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chemeClr val="tx1"/>
                </a:solidFill>
                <a:latin typeface="+mj-lt"/>
              </a:rPr>
              <a:t>Nein</a:t>
            </a: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58C81728-F92E-B8E0-43F4-E582AFB81AC6}"/>
              </a:ext>
            </a:extLst>
          </p:cNvPr>
          <p:cNvSpPr/>
          <p:nvPr/>
        </p:nvSpPr>
        <p:spPr>
          <a:xfrm>
            <a:off x="5555998" y="3105885"/>
            <a:ext cx="1080000" cy="1080000"/>
          </a:xfrm>
          <a:custGeom>
            <a:avLst/>
            <a:gdLst>
              <a:gd name="connsiteX0" fmla="*/ 0 w 1080000"/>
              <a:gd name="connsiteY0" fmla="*/ 540000 h 1080000"/>
              <a:gd name="connsiteX1" fmla="*/ 540000 w 1080000"/>
              <a:gd name="connsiteY1" fmla="*/ 0 h 1080000"/>
              <a:gd name="connsiteX2" fmla="*/ 1080000 w 1080000"/>
              <a:gd name="connsiteY2" fmla="*/ 540000 h 1080000"/>
              <a:gd name="connsiteX3" fmla="*/ 540000 w 1080000"/>
              <a:gd name="connsiteY3" fmla="*/ 1080000 h 1080000"/>
              <a:gd name="connsiteX4" fmla="*/ 0 w 1080000"/>
              <a:gd name="connsiteY4" fmla="*/ 540000 h 10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0" h="1080000" fill="none" extrusionOk="0">
                <a:moveTo>
                  <a:pt x="0" y="540000"/>
                </a:moveTo>
                <a:cubicBezTo>
                  <a:pt x="12010" y="230351"/>
                  <a:pt x="296761" y="3629"/>
                  <a:pt x="540000" y="0"/>
                </a:cubicBezTo>
                <a:cubicBezTo>
                  <a:pt x="855313" y="29192"/>
                  <a:pt x="1059544" y="241326"/>
                  <a:pt x="1080000" y="540000"/>
                </a:cubicBezTo>
                <a:cubicBezTo>
                  <a:pt x="1131428" y="845692"/>
                  <a:pt x="807342" y="1065902"/>
                  <a:pt x="540000" y="1080000"/>
                </a:cubicBezTo>
                <a:cubicBezTo>
                  <a:pt x="208335" y="1089976"/>
                  <a:pt x="9342" y="825570"/>
                  <a:pt x="0" y="540000"/>
                </a:cubicBezTo>
                <a:close/>
              </a:path>
              <a:path w="1080000" h="1080000" stroke="0" extrusionOk="0">
                <a:moveTo>
                  <a:pt x="0" y="540000"/>
                </a:moveTo>
                <a:cubicBezTo>
                  <a:pt x="-12935" y="264460"/>
                  <a:pt x="211810" y="-12370"/>
                  <a:pt x="540000" y="0"/>
                </a:cubicBezTo>
                <a:cubicBezTo>
                  <a:pt x="866852" y="-4225"/>
                  <a:pt x="1060372" y="277516"/>
                  <a:pt x="1080000" y="540000"/>
                </a:cubicBezTo>
                <a:cubicBezTo>
                  <a:pt x="1035487" y="853112"/>
                  <a:pt x="834743" y="1084128"/>
                  <a:pt x="540000" y="1080000"/>
                </a:cubicBezTo>
                <a:cubicBezTo>
                  <a:pt x="280556" y="1054897"/>
                  <a:pt x="-50638" y="849850"/>
                  <a:pt x="0" y="54000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1096B6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chemeClr val="tx1"/>
                </a:solidFill>
                <a:latin typeface="+mj-lt"/>
              </a:rPr>
              <a:t>Teils</a:t>
            </a: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663B4413-C245-92CE-BB48-8139664BAF33}"/>
              </a:ext>
            </a:extLst>
          </p:cNvPr>
          <p:cNvSpPr/>
          <p:nvPr/>
        </p:nvSpPr>
        <p:spPr>
          <a:xfrm>
            <a:off x="9376960" y="3100571"/>
            <a:ext cx="1080000" cy="1080000"/>
          </a:xfrm>
          <a:custGeom>
            <a:avLst/>
            <a:gdLst>
              <a:gd name="connsiteX0" fmla="*/ 0 w 1080000"/>
              <a:gd name="connsiteY0" fmla="*/ 540000 h 1080000"/>
              <a:gd name="connsiteX1" fmla="*/ 540000 w 1080000"/>
              <a:gd name="connsiteY1" fmla="*/ 0 h 1080000"/>
              <a:gd name="connsiteX2" fmla="*/ 1080000 w 1080000"/>
              <a:gd name="connsiteY2" fmla="*/ 540000 h 1080000"/>
              <a:gd name="connsiteX3" fmla="*/ 540000 w 1080000"/>
              <a:gd name="connsiteY3" fmla="*/ 1080000 h 1080000"/>
              <a:gd name="connsiteX4" fmla="*/ 0 w 1080000"/>
              <a:gd name="connsiteY4" fmla="*/ 540000 h 10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000" h="1080000" fill="none" extrusionOk="0">
                <a:moveTo>
                  <a:pt x="0" y="540000"/>
                </a:moveTo>
                <a:cubicBezTo>
                  <a:pt x="12010" y="230351"/>
                  <a:pt x="296761" y="3629"/>
                  <a:pt x="540000" y="0"/>
                </a:cubicBezTo>
                <a:cubicBezTo>
                  <a:pt x="855313" y="29192"/>
                  <a:pt x="1059544" y="241326"/>
                  <a:pt x="1080000" y="540000"/>
                </a:cubicBezTo>
                <a:cubicBezTo>
                  <a:pt x="1131428" y="845692"/>
                  <a:pt x="807342" y="1065902"/>
                  <a:pt x="540000" y="1080000"/>
                </a:cubicBezTo>
                <a:cubicBezTo>
                  <a:pt x="208335" y="1089976"/>
                  <a:pt x="9342" y="825570"/>
                  <a:pt x="0" y="540000"/>
                </a:cubicBezTo>
                <a:close/>
              </a:path>
              <a:path w="1080000" h="1080000" stroke="0" extrusionOk="0">
                <a:moveTo>
                  <a:pt x="0" y="540000"/>
                </a:moveTo>
                <a:cubicBezTo>
                  <a:pt x="-12935" y="264460"/>
                  <a:pt x="211810" y="-12370"/>
                  <a:pt x="540000" y="0"/>
                </a:cubicBezTo>
                <a:cubicBezTo>
                  <a:pt x="866852" y="-4225"/>
                  <a:pt x="1060372" y="277516"/>
                  <a:pt x="1080000" y="540000"/>
                </a:cubicBezTo>
                <a:cubicBezTo>
                  <a:pt x="1035487" y="853112"/>
                  <a:pt x="834743" y="1084128"/>
                  <a:pt x="540000" y="1080000"/>
                </a:cubicBezTo>
                <a:cubicBezTo>
                  <a:pt x="280556" y="1054897"/>
                  <a:pt x="-50638" y="849850"/>
                  <a:pt x="0" y="54000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1096B6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>
                <a:solidFill>
                  <a:schemeClr val="tx1"/>
                </a:solidFill>
                <a:latin typeface="+mj-lt"/>
              </a:rPr>
              <a:t>Ja</a:t>
            </a:r>
          </a:p>
        </p:txBody>
      </p:sp>
    </p:spTree>
    <p:extLst>
      <p:ext uri="{BB962C8B-B14F-4D97-AF65-F5344CB8AC3E}">
        <p14:creationId xmlns:p14="http://schemas.microsoft.com/office/powerpoint/2010/main" val="2729755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4800">
                <a:latin typeface="+mn-lt"/>
              </a:rPr>
              <a:t>Leonies Bankauszüge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23FFEC-42AF-4C5F-8FEB-D69D9B6A7C04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46382BF-7B76-B2CD-9014-5B0878EFB0EA}"/>
              </a:ext>
            </a:extLst>
          </p:cNvPr>
          <p:cNvSpPr txBox="1"/>
          <p:nvPr/>
        </p:nvSpPr>
        <p:spPr>
          <a:xfrm>
            <a:off x="646497" y="1887925"/>
            <a:ext cx="11039664" cy="40195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de-AT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Hilf Leonie dabei, einen Überblick über ihre Bankbewegungen zu bekommen. </a:t>
            </a:r>
            <a:endParaRPr lang="en-AU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5213" indent="-457200">
              <a:lnSpc>
                <a:spcPct val="13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2400" u="sng">
                <a:ea typeface="Calibri" panose="020F0502020204030204" pitchFamily="34" charset="0"/>
                <a:cs typeface="Times New Roman" panose="02020603050405020304" pitchFamily="18" charset="0"/>
              </a:rPr>
              <a:t>Berechne</a:t>
            </a:r>
            <a:r>
              <a:rPr lang="de-DE" sz="2400">
                <a:ea typeface="Calibri" panose="020F0502020204030204" pitchFamily="34" charset="0"/>
                <a:cs typeface="Times New Roman" panose="02020603050405020304" pitchFamily="18" charset="0"/>
              </a:rPr>
              <a:t> die fehlenden Beträge in den grau hinterlegten Feldern. Leider fehlen diese aufgrund eines technischen Fehlers des Druckers.</a:t>
            </a:r>
            <a:endParaRPr lang="en-AU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35213" indent="-457200">
              <a:lnSpc>
                <a:spcPct val="13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de-DE" sz="2400" u="sng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Analysiere</a:t>
            </a:r>
            <a:r>
              <a:rPr lang="de-DE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die Bankauszüge und mache dich mit den Bankbewegungen von Leonie vertraut. Diese Infos wirst du für das 1, 2 oder 3 Spiel benötigen.</a:t>
            </a:r>
            <a:endParaRPr lang="en-AU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de-DE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AU" sz="240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63F828-2888-EFB4-B087-C6C5260DA801}"/>
              </a:ext>
            </a:extLst>
          </p:cNvPr>
          <p:cNvGrpSpPr/>
          <p:nvPr/>
        </p:nvGrpSpPr>
        <p:grpSpPr>
          <a:xfrm>
            <a:off x="505839" y="2696994"/>
            <a:ext cx="1898515" cy="2838044"/>
            <a:chOff x="0" y="0"/>
            <a:chExt cx="2045970" cy="3173730"/>
          </a:xfrm>
        </p:grpSpPr>
        <p:pic>
          <p:nvPicPr>
            <p:cNvPr id="6" name="Grafik 5" descr="Mann in einem Pullover">
              <a:extLst>
                <a:ext uri="{FF2B5EF4-FFF2-40B4-BE49-F238E27FC236}">
                  <a16:creationId xmlns:a16="http://schemas.microsoft.com/office/drawing/2014/main" id="{6AB48412-7D25-F84F-A18D-3F5F86EFF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0" y="1264920"/>
              <a:ext cx="2045970" cy="1908810"/>
            </a:xfrm>
            <a:prstGeom prst="rect">
              <a:avLst/>
            </a:prstGeom>
          </p:spPr>
        </p:pic>
        <p:pic>
          <p:nvPicPr>
            <p:cNvPr id="7" name="Grafik 6" descr="Frau mit langen gewellten Haaren">
              <a:extLst>
                <a:ext uri="{FF2B5EF4-FFF2-40B4-BE49-F238E27FC236}">
                  <a16:creationId xmlns:a16="http://schemas.microsoft.com/office/drawing/2014/main" id="{637E4FF6-78EC-0D4E-27F5-0074FA49A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9080" y="0"/>
              <a:ext cx="1631315" cy="1871980"/>
            </a:xfrm>
            <a:prstGeom prst="rect">
              <a:avLst/>
            </a:prstGeom>
          </p:spPr>
        </p:pic>
        <p:pic>
          <p:nvPicPr>
            <p:cNvPr id="8" name="Grafik 7" descr="Ein lächelndes Gesicht">
              <a:extLst>
                <a:ext uri="{FF2B5EF4-FFF2-40B4-BE49-F238E27FC236}">
                  <a16:creationId xmlns:a16="http://schemas.microsoft.com/office/drawing/2014/main" id="{090209BA-62F1-672A-A0C3-4730DCDF4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29640" y="457200"/>
              <a:ext cx="696595" cy="7181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5776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F5B343BB-5346-A592-BA55-D231825B78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"/>
          <a:stretch/>
        </p:blipFill>
        <p:spPr>
          <a:xfrm>
            <a:off x="0" y="4096208"/>
            <a:ext cx="12192000" cy="2859717"/>
          </a:xfrm>
          <a:prstGeom prst="rect">
            <a:avLst/>
          </a:prstGeom>
        </p:spPr>
      </p:pic>
      <p:sp>
        <p:nvSpPr>
          <p:cNvPr id="30" name="Titel 1">
            <a:extLst>
              <a:ext uri="{FF2B5EF4-FFF2-40B4-BE49-F238E27FC236}">
                <a16:creationId xmlns:a16="http://schemas.microsoft.com/office/drawing/2014/main" id="{44396641-31D2-D614-A2B5-67145A36C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172" y="1752141"/>
            <a:ext cx="10515600" cy="1009651"/>
          </a:xfrm>
        </p:spPr>
        <p:txBody>
          <a:bodyPr>
            <a:normAutofit/>
          </a:bodyPr>
          <a:lstStyle/>
          <a:p>
            <a:r>
              <a:rPr lang="de-AT" sz="6600"/>
              <a:t>1, 2 oder 3?</a:t>
            </a:r>
          </a:p>
        </p:txBody>
      </p:sp>
    </p:spTree>
    <p:extLst>
      <p:ext uri="{BB962C8B-B14F-4D97-AF65-F5344CB8AC3E}">
        <p14:creationId xmlns:p14="http://schemas.microsoft.com/office/powerpoint/2010/main" val="2026384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BB01DC-B1E0-398A-1FDB-E2C24DF0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Spielregeln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C272C8-608F-9A50-8BD8-D958F3CC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54FBF55-E3F7-E50F-FEEF-9B50E9A47F5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756876"/>
            <a:ext cx="10515600" cy="4278094"/>
          </a:xfrm>
          <a:prstGeom prst="rect">
            <a:avLst/>
          </a:prstGeom>
          <a:solidFill>
            <a:srgbClr val="E9F9FD"/>
          </a:solidFill>
          <a:ln w="38100">
            <a:solidFill>
              <a:srgbClr val="1096B6"/>
            </a:solidFill>
            <a:prstDash val="lgDash"/>
          </a:ln>
        </p:spPr>
        <p:txBody>
          <a:bodyPr wrap="square" rtlCol="0">
            <a:spAutoFit/>
          </a:bodyPr>
          <a:lstStyle/>
          <a:p>
            <a:pPr marL="173037" indent="0" algn="ctr">
              <a:spcAft>
                <a:spcPts val="1200"/>
              </a:spcAft>
              <a:buNone/>
            </a:pPr>
            <a:endParaRPr lang="de-AT" sz="2000" dirty="0">
              <a:latin typeface="+mj-lt"/>
            </a:endParaRPr>
          </a:p>
          <a:p>
            <a:pPr marL="342900" indent="-169863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AT" sz="2000" dirty="0">
                <a:latin typeface="+mj-lt"/>
              </a:rPr>
              <a:t>gespielt wird in Gruppen</a:t>
            </a:r>
          </a:p>
          <a:p>
            <a:pPr marL="342900" indent="-169863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AT" sz="2000" dirty="0">
                <a:latin typeface="+mj-lt"/>
              </a:rPr>
              <a:t>Frage wird von der Moderatorin vorgelesen</a:t>
            </a:r>
          </a:p>
          <a:p>
            <a:pPr marL="342900" indent="-169863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AT" sz="2000" dirty="0">
                <a:latin typeface="+mj-lt"/>
              </a:rPr>
              <a:t>wenn die Folie mit den Antwortmöglichkeiten erscheint, hat man </a:t>
            </a:r>
            <a:r>
              <a:rPr lang="de-AT" sz="2000" b="1" dirty="0">
                <a:latin typeface="+mj-lt"/>
              </a:rPr>
              <a:t>30 Sekunden </a:t>
            </a:r>
            <a:r>
              <a:rPr lang="de-AT" sz="2000" dirty="0">
                <a:latin typeface="+mj-lt"/>
              </a:rPr>
              <a:t>Zeit, in der Gruppe die Antwort zu besprechen</a:t>
            </a:r>
          </a:p>
          <a:p>
            <a:pPr marL="342900" indent="-169863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AT" sz="2000" dirty="0">
                <a:latin typeface="+mj-lt"/>
              </a:rPr>
              <a:t>nur eine Antwortmöglichkeit ist richtig</a:t>
            </a:r>
          </a:p>
          <a:p>
            <a:pPr marL="342900" indent="-169863" algn="ctr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AT" sz="2000" dirty="0">
                <a:latin typeface="+mj-lt"/>
              </a:rPr>
              <a:t>„1, 2 oder 3. Letzte Chance vorbei!“ </a:t>
            </a:r>
            <a:r>
              <a:rPr lang="de-AT" sz="20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de-AT" sz="2000" dirty="0">
                <a:latin typeface="+mj-lt"/>
              </a:rPr>
              <a:t>Frage beantworten durch entsprechendes Schild hochhalten</a:t>
            </a:r>
          </a:p>
          <a:p>
            <a:pPr marL="173037" indent="0" algn="ctr">
              <a:spcAft>
                <a:spcPts val="1200"/>
              </a:spcAft>
              <a:buNone/>
            </a:pPr>
            <a:endParaRPr lang="de-AT" sz="2000" dirty="0">
              <a:latin typeface="+mj-lt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149708F-1289-1DA6-96A1-CE42F1C30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3503" y="888994"/>
            <a:ext cx="2749534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8252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A1201D76-4BD3-4AFE-82E6-0CA6870A172A}"/>
</file>

<file path=customXml/itemProps2.xml><?xml version="1.0" encoding="utf-8"?>
<ds:datastoreItem xmlns:ds="http://schemas.openxmlformats.org/officeDocument/2006/customXml" ds:itemID="{9F4B4629-A468-4110-9626-3D55D11E2A07}"/>
</file>

<file path=customXml/itemProps3.xml><?xml version="1.0" encoding="utf-8"?>
<ds:datastoreItem xmlns:ds="http://schemas.openxmlformats.org/officeDocument/2006/customXml" ds:itemID="{400D1F9F-97AF-4261-A331-2A757683384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Microsoft Office PowerPoint</Application>
  <PresentationFormat>Breitbild</PresentationFormat>
  <Paragraphs>204</Paragraphs>
  <Slides>27</Slides>
  <Notes>14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6" baseType="lpstr">
      <vt:lpstr>Abadi Extra Light</vt:lpstr>
      <vt:lpstr>Aharoni</vt:lpstr>
      <vt:lpstr>Arial</vt:lpstr>
      <vt:lpstr>Berlin Sans FB</vt:lpstr>
      <vt:lpstr>Calibri</vt:lpstr>
      <vt:lpstr>Calibri Light</vt:lpstr>
      <vt:lpstr>Century Gothic</vt:lpstr>
      <vt:lpstr>Gadugi</vt:lpstr>
      <vt:lpstr>1_Office</vt:lpstr>
      <vt:lpstr>Lernstrecke: Umgang mit Geld</vt:lpstr>
      <vt:lpstr>Familie Klee</vt:lpstr>
      <vt:lpstr>Fixe Kosten</vt:lpstr>
      <vt:lpstr>Variable Kosten</vt:lpstr>
      <vt:lpstr>Mischkosten</vt:lpstr>
      <vt:lpstr>Kosten</vt:lpstr>
      <vt:lpstr>Leonies Bankauszüge</vt:lpstr>
      <vt:lpstr>1, 2 oder 3?</vt:lpstr>
      <vt:lpstr>Spielregeln</vt:lpstr>
      <vt:lpstr>Bei der Miete in Höhe von 505 € handelt es sich um …</vt:lpstr>
      <vt:lpstr>Wie hoch sind die Fixkosten, die im Bankauszug vom September ersichtlich sind?</vt:lpstr>
      <vt:lpstr>Bei der Telefonrechnung handelt es sich um …</vt:lpstr>
      <vt:lpstr>Der Kontostand erhöht sich im Oktober um … €.</vt:lpstr>
      <vt:lpstr>Am 14.11.2023 wurden Hygieneprodukte und Reinigungsmittel bei der Drogerie Schön eingekauft. Diese stellen … dar.</vt:lpstr>
      <vt:lpstr>Der Kontostand im November ist …</vt:lpstr>
      <vt:lpstr>Der Haushaltsplan </vt:lpstr>
      <vt:lpstr>Der Haushaltsplan </vt:lpstr>
      <vt:lpstr>Leonies Haushaltsplan </vt:lpstr>
      <vt:lpstr>Der richtige Umgang mit Geld</vt:lpstr>
      <vt:lpstr>Haushaltsüberschuss für Notfälle ansparen</vt:lpstr>
      <vt:lpstr>Kleinigkeiten im Alltag vermeiden</vt:lpstr>
      <vt:lpstr>Preise und Mengen vergleichen</vt:lpstr>
      <vt:lpstr>Verkaufstricks beachten</vt:lpstr>
      <vt:lpstr>Verträge sorgfältig (regelmäßig) prüfen</vt:lpstr>
      <vt:lpstr>Schulden sind kein Wettbewerb! </vt:lpstr>
      <vt:lpstr>Schulden sind kein Wettbewerb! </vt:lpstr>
      <vt:lpstr>Tools für den Haushaltsplan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2024-07-08T09:06:21Z</dcterms:created>
  <dcterms:modified xsi:type="dcterms:W3CDTF">2024-07-08T09:06:28Z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0x01010014E8844506ADE74D860AC3641FDE800D</vt:lpwstr>
  </property>
</Properties>
</file>