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14"/>
  </p:notesMasterIdLst>
  <p:sldIdLst>
    <p:sldId id="256" r:id="rId2"/>
    <p:sldId id="258" r:id="rId3"/>
    <p:sldId id="881" r:id="rId4"/>
    <p:sldId id="885" r:id="rId5"/>
    <p:sldId id="876" r:id="rId6"/>
    <p:sldId id="882" r:id="rId7"/>
    <p:sldId id="877" r:id="rId8"/>
    <p:sldId id="878" r:id="rId9"/>
    <p:sldId id="883" r:id="rId10"/>
    <p:sldId id="884" r:id="rId11"/>
    <p:sldId id="887" r:id="rId12"/>
    <p:sldId id="886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CB12F548-C13A-4587-9960-8E5318B59F20}">
          <p14:sldIdLst>
            <p14:sldId id="256"/>
          </p14:sldIdLst>
        </p14:section>
        <p14:section name="Sparen" id="{C3E3CBAC-34C5-417B-B693-66EB386155FF}">
          <p14:sldIdLst>
            <p14:sldId id="258"/>
            <p14:sldId id="881"/>
            <p14:sldId id="885"/>
            <p14:sldId id="876"/>
          </p14:sldIdLst>
        </p14:section>
        <p14:section name="Investieren" id="{82DDB913-AFB0-4487-ADC6-58F4A64C437C}">
          <p14:sldIdLst>
            <p14:sldId id="882"/>
            <p14:sldId id="877"/>
            <p14:sldId id="878"/>
          </p14:sldIdLst>
        </p14:section>
        <p14:section name="Versichern" id="{25A014EF-002C-4C1B-B2B3-117003D6E909}">
          <p14:sldIdLst>
            <p14:sldId id="883"/>
            <p14:sldId id="884"/>
            <p14:sldId id="887"/>
            <p14:sldId id="88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or" initials="M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96B6"/>
    <a:srgbClr val="203864"/>
    <a:srgbClr val="B5CEE1"/>
    <a:srgbClr val="7CC4D5"/>
    <a:srgbClr val="ACD9E3"/>
    <a:srgbClr val="DAEDF2"/>
    <a:srgbClr val="219DBB"/>
    <a:srgbClr val="9AC5CA"/>
    <a:srgbClr val="A0B3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4E5A34D-4D98-420B-9A35-2A0A25AEC6E3}" v="3" dt="2024-07-08T09:10:28.22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6" d="100"/>
          <a:sy n="116" d="100"/>
        </p:scale>
        <p:origin x="600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customXml" Target="../customXml/item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8/10/relationships/authors" Target="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23" Type="http://schemas.openxmlformats.org/officeDocument/2006/relationships/customXml" Target="../customXml/item3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33F202-3B97-4088-8715-E06060C6983B}" type="datetimeFigureOut">
              <a:rPr lang="en-AU" smtClean="0"/>
              <a:t>8/07/2024</a:t>
            </a:fld>
            <a:endParaRPr lang="en-AU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AU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4B7520-6218-4ADC-9E0C-DC35ED680E06}" type="slidenum">
              <a:rPr lang="en-AU" smtClean="0"/>
              <a:t>‹Nr.›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496805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4B7520-6218-4ADC-9E0C-DC35ED680E06}" type="slidenum">
              <a:rPr lang="en-AU" smtClean="0"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086319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4B7520-6218-4ADC-9E0C-DC35ED680E06}" type="slidenum">
              <a:rPr lang="en-AU" smtClean="0"/>
              <a:t>11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571674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4B7520-6218-4ADC-9E0C-DC35ED680E06}" type="slidenum">
              <a:rPr lang="en-AU" smtClean="0"/>
              <a:t>12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796792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4B7520-6218-4ADC-9E0C-DC35ED680E06}" type="slidenum">
              <a:rPr lang="en-AU" smtClean="0"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51763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4B7520-6218-4ADC-9E0C-DC35ED680E06}" type="slidenum">
              <a:rPr lang="en-AU" smtClean="0"/>
              <a:t>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166879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4B7520-6218-4ADC-9E0C-DC35ED680E06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587377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4B7520-6218-4ADC-9E0C-DC35ED680E06}" type="slidenum">
              <a:rPr lang="en-AU" smtClean="0"/>
              <a:t>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409491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4B7520-6218-4ADC-9E0C-DC35ED680E06}" type="slidenum">
              <a:rPr lang="en-AU" smtClean="0"/>
              <a:t>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896264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4B7520-6218-4ADC-9E0C-DC35ED680E06}" type="slidenum">
              <a:rPr lang="en-AU" smtClean="0"/>
              <a:t>8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102809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4B7520-6218-4ADC-9E0C-DC35ED680E06}" type="slidenum">
              <a:rPr lang="en-AU" smtClean="0"/>
              <a:t>9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093668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4B7520-6218-4ADC-9E0C-DC35ED680E06}" type="slidenum">
              <a:rPr lang="en-AU" smtClean="0"/>
              <a:t>10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397187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464ABD-7F6F-CB5C-BB82-49BD8AC5B9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417379"/>
            <a:ext cx="9144000" cy="1092584"/>
          </a:xfrm>
        </p:spPr>
        <p:txBody>
          <a:bodyPr anchor="b">
            <a:normAutofit/>
          </a:bodyPr>
          <a:lstStyle>
            <a:lvl1pPr algn="ctr">
              <a:defRPr sz="54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189A1FF-69B3-5ED1-F08E-06B48DAD68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ED2F7CC-F5E0-9E58-F49E-0CD0DC1114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2AFC8-71AF-4FA8-81EA-9CC1D8591C18}" type="datetime1">
              <a:rPr lang="de-AT" smtClean="0"/>
              <a:t>08.07.2024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9FC7B56-405B-CEC6-5F70-96042FC7A9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932A690-45BC-2082-EF1E-F00BF76E38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  <p:pic>
        <p:nvPicPr>
          <p:cNvPr id="7" name="Grafik 6" descr="Ein Bild, das Grafiken, Schrift, Grafikdesign, Text enthält.&#10;&#10;Automatisch generierte Beschreibung">
            <a:extLst>
              <a:ext uri="{FF2B5EF4-FFF2-40B4-BE49-F238E27FC236}">
                <a16:creationId xmlns:a16="http://schemas.microsoft.com/office/drawing/2014/main" id="{A980B4CC-8D7F-A554-4EC3-2DE1719F4FA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7376160" y="1825625"/>
            <a:ext cx="1234440" cy="706755"/>
          </a:xfrm>
          <a:prstGeom prst="rect">
            <a:avLst/>
          </a:prstGeom>
        </p:spPr>
      </p:pic>
      <p:pic>
        <p:nvPicPr>
          <p:cNvPr id="8" name="Grafik 7" descr="Ein Bild, das Text, Schrift, Screenshot, weiß enthält.&#10;&#10;Automatisch generierte Beschreibung">
            <a:extLst>
              <a:ext uri="{FF2B5EF4-FFF2-40B4-BE49-F238E27FC236}">
                <a16:creationId xmlns:a16="http://schemas.microsoft.com/office/drawing/2014/main" id="{82BC6F5F-CAC9-79C0-6347-07C26E38183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028825"/>
            <a:ext cx="3634740" cy="5111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562297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3D86DB4-0146-BA32-3C81-CDB6ADA9FA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4BEE132-D228-1F40-F945-92639918ED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906F0E2-28DC-65DB-7031-A193A7A0B1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EDD10-9B23-4350-97BC-2C1CFC0D54F1}" type="datetime1">
              <a:rPr lang="de-AT" smtClean="0"/>
              <a:t>08.07.2024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11969DB-A210-3A73-0122-1A770E75CC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D2B2BE5-2AEB-18E8-F087-0D5DB9EF2F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9227551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C4134C2F-843F-23F2-08C1-039F13C3016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A46345AD-93B7-8C08-BE3B-A1F20C3FDF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46DAA41-1689-7BA6-EF63-0E2175A70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801F8-98D9-4D95-8348-CD17CB4A3F68}" type="datetime1">
              <a:rPr lang="de-AT" smtClean="0"/>
              <a:t>08.07.2024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394FEF3-53C3-5730-AFDF-DEBCBF593A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3F285EF-1D57-311D-8577-6A9F133B94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769796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A9223D-CB3E-BEA4-08F0-FB556A9E06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1009651"/>
          </a:xfrm>
        </p:spPr>
        <p:txBody>
          <a:bodyPr/>
          <a:lstStyle>
            <a:lvl1pPr>
              <a:defRPr>
                <a:solidFill>
                  <a:srgbClr val="1096B6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C1F9A8B-94A7-632E-1EA3-65E85F45FE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9B483B5-19CD-7CF0-9C19-E3D408D282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2C201-6C60-4773-9E8B-B829119F319A}" type="datetime1">
              <a:rPr lang="de-AT" smtClean="0"/>
              <a:t>08.07.2024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A2D298C-0C2A-61AA-F6B4-9DAB621779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F03FFE4-FEFC-3AFF-B232-62D883E02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AT"/>
              <a:t>Folie </a:t>
            </a:r>
            <a:fld id="{4C23FFEC-42AF-4C5F-8FEB-D69D9B6A7C04}" type="slidenum">
              <a:rPr lang="de-AT" smtClean="0"/>
              <a:pPr/>
              <a:t>‹Nr.›</a:t>
            </a:fld>
            <a:endParaRPr lang="de-AT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3E52D445-B16A-DC23-1E19-5E8840CF712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9" y="50705"/>
            <a:ext cx="12192000" cy="630544"/>
          </a:xfrm>
          <a:prstGeom prst="rect">
            <a:avLst/>
          </a:prstGeom>
        </p:spPr>
      </p:pic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F1985109-0A2E-F212-F0F2-07023400DE4F}"/>
              </a:ext>
            </a:extLst>
          </p:cNvPr>
          <p:cNvCxnSpPr>
            <a:cxnSpLocks/>
          </p:cNvCxnSpPr>
          <p:nvPr userDrawn="1"/>
        </p:nvCxnSpPr>
        <p:spPr>
          <a:xfrm>
            <a:off x="79513" y="6356350"/>
            <a:ext cx="12016409" cy="0"/>
          </a:xfrm>
          <a:prstGeom prst="line">
            <a:avLst/>
          </a:prstGeom>
          <a:ln w="12700">
            <a:solidFill>
              <a:srgbClr val="1096B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3339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D9C815-B4AA-44AC-D907-ABBDCC44A4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774AF07-8386-1579-5C88-E48076DCB4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F859A44-2F25-E5DE-75BF-8B83340C4E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0FBB4-2693-4AEC-8D3A-B96C8CEF2613}" type="datetime1">
              <a:rPr lang="de-AT" smtClean="0"/>
              <a:t>08.07.2024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8B55C9F-4A01-92CC-ACA3-8F09A88DD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1E4F155-3138-5774-87EF-18846B50C6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51647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F35FB1-8054-049B-4A4B-F3A97A139C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F9F1288-06B3-FCEC-DECD-430E296222D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0993D54-8D56-C8D3-BED2-C737DFFC49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6F9C42F-658D-1E47-D056-C49F693C17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AA2DF-D5AA-403F-88F0-92CBBEE81278}" type="datetime1">
              <a:rPr lang="de-AT" smtClean="0"/>
              <a:t>08.07.2024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A1C0140-32AE-F47B-9A46-05260C92C3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DABDA0A-DF7D-D0A1-2A9D-32DB6F8FB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9266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741E12-E963-7B45-FE6B-5384FBF84D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6B6FB0A-DDE3-4649-1764-48A0C065F6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39A23F1-5D17-F4E5-36F2-EAA49679F8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D08DF235-FAE9-6FCB-C2D0-698E7609082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88B32B09-5D1B-011A-A223-6659FC9AAB0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6AA65B16-A26E-CAD0-FF72-05B157D4AC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D1250-63A7-4381-833C-4FBE381FC9FB}" type="datetime1">
              <a:rPr lang="de-AT" smtClean="0"/>
              <a:t>08.07.2024</a:t>
            </a:fld>
            <a:endParaRPr lang="de-AT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83C70F9C-38A9-2459-CBF3-120EB37439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9C327E51-B105-183D-C9AF-A431D41958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926029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4BE04AD-9C81-F30B-17F9-0DF668C0A3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6D61C28-73F4-4E15-FD2D-19C6760BF3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B09A9-2E27-4799-B323-A66541FEF0C0}" type="datetime1">
              <a:rPr lang="de-AT" smtClean="0"/>
              <a:t>08.07.2024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4AD59C0-2464-A704-CB57-A5FEFCBDED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D387A09-A537-8DA8-6B60-6694687DC8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62079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D3773ED8-578A-EAF3-1031-2E9629BBE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CB653-35AB-42A8-820C-A4395AEC0D50}" type="datetime1">
              <a:rPr lang="de-AT" smtClean="0"/>
              <a:t>08.07.2024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1E32D6F-3340-3CE3-4C95-55B977A147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E2DD9E9-541E-8FB3-152C-100D02767D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663260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D1A0621-764F-1889-A6F4-7D04F73314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13B9605-035F-56BC-2A55-89BFBD8EF0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F67CC33-AD4A-9E80-BC98-5B8ABF45F4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D16A415-0A15-1A1F-B96E-389707D94F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10289-1E52-431D-BAF2-45A2C1CF2F63}" type="datetime1">
              <a:rPr lang="de-AT" smtClean="0"/>
              <a:t>08.07.2024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31294D9-0629-385E-285C-3550C9BC4F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4398957-8C79-CDCF-0BCE-0818B90AC8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77163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7B1DEE8-1121-5CB2-3A1A-18529DE2C3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502AEAFB-3281-60F1-BCC8-C314C5B4EB6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EF4F349-8F68-20E1-1E15-FC09987338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EB140D7-7BC1-AEF8-976B-C806D0058B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A0B00-6C18-4671-9DC0-E76C9C59F4EF}" type="datetime1">
              <a:rPr lang="de-AT" smtClean="0"/>
              <a:t>08.07.2024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780B8D4-96F7-5982-5619-EDBF54C9C5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E0A3988-3A38-4E5D-492A-0403484F5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02601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A81CE185-5458-C32E-F998-3C23CB000B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C9889F1-8313-4686-9FC8-C59AEB8C1D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833E04D-BF2D-0644-EDBB-869B64538C4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9D1594-A142-473C-8999-B68A3E6D610E}" type="datetime1">
              <a:rPr lang="de-AT" smtClean="0"/>
              <a:t>08.07.2024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D313F64-D68B-6A33-94F2-1FA989C397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926A613-7E35-9D31-D730-23A8C3B37B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16279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10" Type="http://schemas.openxmlformats.org/officeDocument/2006/relationships/image" Target="../media/image15.svg"/><Relationship Id="rId4" Type="http://schemas.openxmlformats.org/officeDocument/2006/relationships/image" Target="../media/image9.svg"/><Relationship Id="rId9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sv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10" Type="http://schemas.openxmlformats.org/officeDocument/2006/relationships/image" Target="../media/image23.svg"/><Relationship Id="rId4" Type="http://schemas.openxmlformats.org/officeDocument/2006/relationships/image" Target="../media/image17.svg"/><Relationship Id="rId9" Type="http://schemas.openxmlformats.org/officeDocument/2006/relationships/image" Target="../media/image2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svg"/><Relationship Id="rId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svg"/><Relationship Id="rId3" Type="http://schemas.openxmlformats.org/officeDocument/2006/relationships/image" Target="../media/image10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10" Type="http://schemas.openxmlformats.org/officeDocument/2006/relationships/image" Target="../media/image27.svg"/><Relationship Id="rId4" Type="http://schemas.openxmlformats.org/officeDocument/2006/relationships/image" Target="../media/image11.svg"/><Relationship Id="rId9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sv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svg"/><Relationship Id="rId5" Type="http://schemas.openxmlformats.org/officeDocument/2006/relationships/image" Target="../media/image30.png"/><Relationship Id="rId10" Type="http://schemas.openxmlformats.org/officeDocument/2006/relationships/image" Target="../media/image35.svg"/><Relationship Id="rId4" Type="http://schemas.openxmlformats.org/officeDocument/2006/relationships/image" Target="../media/image29.svg"/><Relationship Id="rId9" Type="http://schemas.openxmlformats.org/officeDocument/2006/relationships/image" Target="../media/image3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svg"/><Relationship Id="rId4" Type="http://schemas.openxmlformats.org/officeDocument/2006/relationships/image" Target="../media/image3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697CEF-5D78-3E43-978C-073D2115F57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/>
              <a:t>Lernstrecke: Umgang mit Geld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7111E99-03BD-708F-D1DE-97A79C2DC80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AT"/>
              <a:t>Vorsorgen und Versichern </a:t>
            </a:r>
          </a:p>
        </p:txBody>
      </p:sp>
    </p:spTree>
    <p:extLst>
      <p:ext uri="{BB962C8B-B14F-4D97-AF65-F5344CB8AC3E}">
        <p14:creationId xmlns:p14="http://schemas.microsoft.com/office/powerpoint/2010/main" val="30660536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302CD3-DA14-38F9-4F76-70EBC784B2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1593286" cy="1009651"/>
          </a:xfrm>
        </p:spPr>
        <p:txBody>
          <a:bodyPr/>
          <a:lstStyle/>
          <a:p>
            <a:r>
              <a:rPr lang="de-AT">
                <a:latin typeface="+mn-lt"/>
              </a:rPr>
              <a:t>Arten von Versicherungen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F33F151-E55A-2F41-5A59-2FDB82AFE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C23FFEC-42AF-4C5F-8FEB-D69D9B6A7C04}" type="slidenum">
              <a:rPr kumimoji="0" lang="de-A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de-A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2D16BDA4-65F4-E951-7438-6ECBB6FBC099}"/>
              </a:ext>
            </a:extLst>
          </p:cNvPr>
          <p:cNvSpPr/>
          <p:nvPr/>
        </p:nvSpPr>
        <p:spPr>
          <a:xfrm>
            <a:off x="6846791" y="2465804"/>
            <a:ext cx="2568809" cy="789213"/>
          </a:xfrm>
          <a:prstGeom prst="rect">
            <a:avLst/>
          </a:prstGeom>
          <a:solidFill>
            <a:schemeClr val="bg1"/>
          </a:solidFill>
          <a:ln w="19050">
            <a:solidFill>
              <a:srgbClr val="B5CEE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>
                <a:solidFill>
                  <a:schemeClr val="tx1"/>
                </a:solidFill>
                <a:ea typeface="Gadugi" panose="020B0502040204020203" pitchFamily="34" charset="0"/>
              </a:rPr>
              <a:t>Haushaltsversicherung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90C17A4B-7207-5C1A-176B-7108D2DDE15C}"/>
              </a:ext>
            </a:extLst>
          </p:cNvPr>
          <p:cNvSpPr/>
          <p:nvPr/>
        </p:nvSpPr>
        <p:spPr>
          <a:xfrm>
            <a:off x="1057402" y="1690688"/>
            <a:ext cx="2577521" cy="677241"/>
          </a:xfrm>
          <a:prstGeom prst="rect">
            <a:avLst/>
          </a:prstGeom>
          <a:solidFill>
            <a:srgbClr val="1096B6"/>
          </a:solidFill>
          <a:ln w="19050">
            <a:solidFill>
              <a:srgbClr val="1096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>
                <a:solidFill>
                  <a:schemeClr val="bg1"/>
                </a:solidFill>
              </a:rPr>
              <a:t>Personenversicherungen</a:t>
            </a:r>
            <a:endParaRPr lang="en-AU" b="1">
              <a:solidFill>
                <a:schemeClr val="bg1"/>
              </a:solidFill>
            </a:endParaRP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B7D76103-1529-17CB-D06B-9CE9B95424F2}"/>
              </a:ext>
            </a:extLst>
          </p:cNvPr>
          <p:cNvSpPr/>
          <p:nvPr/>
        </p:nvSpPr>
        <p:spPr>
          <a:xfrm>
            <a:off x="6846791" y="1690688"/>
            <a:ext cx="2568809" cy="675882"/>
          </a:xfrm>
          <a:prstGeom prst="rect">
            <a:avLst/>
          </a:prstGeom>
          <a:solidFill>
            <a:srgbClr val="B5CEE1"/>
          </a:solidFill>
          <a:ln w="19050">
            <a:solidFill>
              <a:srgbClr val="B5CEE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>
                <a:solidFill>
                  <a:schemeClr val="bg1"/>
                </a:solidFill>
              </a:rPr>
              <a:t>Sachversicherungen</a:t>
            </a:r>
            <a:endParaRPr lang="en-AU" b="1">
              <a:solidFill>
                <a:schemeClr val="bg1"/>
              </a:solidFill>
            </a:endParaRP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036F34A8-E2DD-EBDD-918F-909BB4168E34}"/>
              </a:ext>
            </a:extLst>
          </p:cNvPr>
          <p:cNvSpPr/>
          <p:nvPr/>
        </p:nvSpPr>
        <p:spPr>
          <a:xfrm>
            <a:off x="3956453" y="2465805"/>
            <a:ext cx="2568809" cy="789213"/>
          </a:xfrm>
          <a:prstGeom prst="rect">
            <a:avLst/>
          </a:prstGeom>
          <a:solidFill>
            <a:schemeClr val="bg1"/>
          </a:solidFill>
          <a:ln w="19050">
            <a:solidFill>
              <a:srgbClr val="7CC4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>
                <a:solidFill>
                  <a:schemeClr val="tx1"/>
                </a:solidFill>
                <a:ea typeface="Gadugi" panose="020B0502040204020203" pitchFamily="34" charset="0"/>
              </a:rPr>
              <a:t>Haftpflicht-versicherung</a:t>
            </a: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F76D4B5B-7141-0A7A-0E65-6B8866B69DE0}"/>
              </a:ext>
            </a:extLst>
          </p:cNvPr>
          <p:cNvSpPr/>
          <p:nvPr/>
        </p:nvSpPr>
        <p:spPr>
          <a:xfrm>
            <a:off x="1057402" y="2465806"/>
            <a:ext cx="2577521" cy="789213"/>
          </a:xfrm>
          <a:prstGeom prst="rect">
            <a:avLst/>
          </a:prstGeom>
          <a:solidFill>
            <a:schemeClr val="bg1"/>
          </a:solidFill>
          <a:ln w="19050">
            <a:solidFill>
              <a:srgbClr val="1096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>
                <a:solidFill>
                  <a:schemeClr val="tx1"/>
                </a:solidFill>
                <a:ea typeface="Gadugi" panose="020B0502040204020203" pitchFamily="34" charset="0"/>
              </a:rPr>
              <a:t>Krankenversicherung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3EB0E8CB-EE08-1A5A-957F-E198DEF75971}"/>
              </a:ext>
            </a:extLst>
          </p:cNvPr>
          <p:cNvSpPr/>
          <p:nvPr/>
        </p:nvSpPr>
        <p:spPr>
          <a:xfrm>
            <a:off x="3956454" y="1690688"/>
            <a:ext cx="2568809" cy="677241"/>
          </a:xfrm>
          <a:prstGeom prst="rect">
            <a:avLst/>
          </a:prstGeom>
          <a:solidFill>
            <a:srgbClr val="7CC4D5"/>
          </a:solidFill>
          <a:ln w="19050">
            <a:solidFill>
              <a:srgbClr val="7CC4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>
                <a:solidFill>
                  <a:schemeClr val="bg1"/>
                </a:solidFill>
              </a:rPr>
              <a:t>Vermögens-versicherungen </a:t>
            </a:r>
            <a:endParaRPr lang="en-AU" b="1">
              <a:solidFill>
                <a:schemeClr val="bg1"/>
              </a:solidFill>
            </a:endParaRP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33E0AC93-10EA-7EC1-FF92-465E67A95E77}"/>
              </a:ext>
            </a:extLst>
          </p:cNvPr>
          <p:cNvSpPr/>
          <p:nvPr/>
        </p:nvSpPr>
        <p:spPr>
          <a:xfrm rot="21197426">
            <a:off x="10022635" y="4559219"/>
            <a:ext cx="1582451" cy="1467013"/>
          </a:xfrm>
          <a:custGeom>
            <a:avLst/>
            <a:gdLst>
              <a:gd name="connsiteX0" fmla="*/ 0 w 1582451"/>
              <a:gd name="connsiteY0" fmla="*/ 0 h 1467013"/>
              <a:gd name="connsiteX1" fmla="*/ 543308 w 1582451"/>
              <a:gd name="connsiteY1" fmla="*/ 0 h 1467013"/>
              <a:gd name="connsiteX2" fmla="*/ 1102441 w 1582451"/>
              <a:gd name="connsiteY2" fmla="*/ 0 h 1467013"/>
              <a:gd name="connsiteX3" fmla="*/ 1582451 w 1582451"/>
              <a:gd name="connsiteY3" fmla="*/ 0 h 1467013"/>
              <a:gd name="connsiteX4" fmla="*/ 1582451 w 1582451"/>
              <a:gd name="connsiteY4" fmla="*/ 444994 h 1467013"/>
              <a:gd name="connsiteX5" fmla="*/ 1582451 w 1582451"/>
              <a:gd name="connsiteY5" fmla="*/ 919328 h 1467013"/>
              <a:gd name="connsiteX6" fmla="*/ 1582451 w 1582451"/>
              <a:gd name="connsiteY6" fmla="*/ 1467013 h 1467013"/>
              <a:gd name="connsiteX7" fmla="*/ 1054967 w 1582451"/>
              <a:gd name="connsiteY7" fmla="*/ 1467013 h 1467013"/>
              <a:gd name="connsiteX8" fmla="*/ 574957 w 1582451"/>
              <a:gd name="connsiteY8" fmla="*/ 1467013 h 1467013"/>
              <a:gd name="connsiteX9" fmla="*/ 0 w 1582451"/>
              <a:gd name="connsiteY9" fmla="*/ 1467013 h 1467013"/>
              <a:gd name="connsiteX10" fmla="*/ 0 w 1582451"/>
              <a:gd name="connsiteY10" fmla="*/ 978009 h 1467013"/>
              <a:gd name="connsiteX11" fmla="*/ 0 w 1582451"/>
              <a:gd name="connsiteY11" fmla="*/ 489004 h 1467013"/>
              <a:gd name="connsiteX12" fmla="*/ 0 w 1582451"/>
              <a:gd name="connsiteY12" fmla="*/ 0 h 1467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582451" h="1467013" fill="none" extrusionOk="0">
                <a:moveTo>
                  <a:pt x="0" y="0"/>
                </a:moveTo>
                <a:cubicBezTo>
                  <a:pt x="181699" y="-22266"/>
                  <a:pt x="362948" y="9275"/>
                  <a:pt x="543308" y="0"/>
                </a:cubicBezTo>
                <a:cubicBezTo>
                  <a:pt x="723668" y="-9275"/>
                  <a:pt x="908265" y="1865"/>
                  <a:pt x="1102441" y="0"/>
                </a:cubicBezTo>
                <a:cubicBezTo>
                  <a:pt x="1296617" y="-1865"/>
                  <a:pt x="1473664" y="4821"/>
                  <a:pt x="1582451" y="0"/>
                </a:cubicBezTo>
                <a:cubicBezTo>
                  <a:pt x="1608382" y="134289"/>
                  <a:pt x="1579900" y="296985"/>
                  <a:pt x="1582451" y="444994"/>
                </a:cubicBezTo>
                <a:cubicBezTo>
                  <a:pt x="1585002" y="593003"/>
                  <a:pt x="1543129" y="751302"/>
                  <a:pt x="1582451" y="919328"/>
                </a:cubicBezTo>
                <a:cubicBezTo>
                  <a:pt x="1621773" y="1087354"/>
                  <a:pt x="1528027" y="1248252"/>
                  <a:pt x="1582451" y="1467013"/>
                </a:cubicBezTo>
                <a:cubicBezTo>
                  <a:pt x="1352035" y="1505944"/>
                  <a:pt x="1178565" y="1418417"/>
                  <a:pt x="1054967" y="1467013"/>
                </a:cubicBezTo>
                <a:cubicBezTo>
                  <a:pt x="931369" y="1515609"/>
                  <a:pt x="750332" y="1421526"/>
                  <a:pt x="574957" y="1467013"/>
                </a:cubicBezTo>
                <a:cubicBezTo>
                  <a:pt x="399582" y="1512500"/>
                  <a:pt x="232935" y="1434406"/>
                  <a:pt x="0" y="1467013"/>
                </a:cubicBezTo>
                <a:cubicBezTo>
                  <a:pt x="-58488" y="1242181"/>
                  <a:pt x="32195" y="1215887"/>
                  <a:pt x="0" y="978009"/>
                </a:cubicBezTo>
                <a:cubicBezTo>
                  <a:pt x="-32195" y="740131"/>
                  <a:pt x="13588" y="593230"/>
                  <a:pt x="0" y="489004"/>
                </a:cubicBezTo>
                <a:cubicBezTo>
                  <a:pt x="-13588" y="384778"/>
                  <a:pt x="47944" y="224725"/>
                  <a:pt x="0" y="0"/>
                </a:cubicBezTo>
                <a:close/>
              </a:path>
              <a:path w="1582451" h="1467013" stroke="0" extrusionOk="0">
                <a:moveTo>
                  <a:pt x="0" y="0"/>
                </a:moveTo>
                <a:cubicBezTo>
                  <a:pt x="172200" y="-28603"/>
                  <a:pt x="349704" y="52441"/>
                  <a:pt x="527484" y="0"/>
                </a:cubicBezTo>
                <a:cubicBezTo>
                  <a:pt x="705264" y="-52441"/>
                  <a:pt x="799516" y="55082"/>
                  <a:pt x="1070792" y="0"/>
                </a:cubicBezTo>
                <a:cubicBezTo>
                  <a:pt x="1342068" y="-55082"/>
                  <a:pt x="1457615" y="13827"/>
                  <a:pt x="1582451" y="0"/>
                </a:cubicBezTo>
                <a:cubicBezTo>
                  <a:pt x="1617212" y="148354"/>
                  <a:pt x="1571862" y="312917"/>
                  <a:pt x="1582451" y="444994"/>
                </a:cubicBezTo>
                <a:cubicBezTo>
                  <a:pt x="1593040" y="577071"/>
                  <a:pt x="1563274" y="786340"/>
                  <a:pt x="1582451" y="933998"/>
                </a:cubicBezTo>
                <a:cubicBezTo>
                  <a:pt x="1601628" y="1081656"/>
                  <a:pt x="1557757" y="1338396"/>
                  <a:pt x="1582451" y="1467013"/>
                </a:cubicBezTo>
                <a:cubicBezTo>
                  <a:pt x="1324402" y="1479839"/>
                  <a:pt x="1156148" y="1428117"/>
                  <a:pt x="1039143" y="1467013"/>
                </a:cubicBezTo>
                <a:cubicBezTo>
                  <a:pt x="922138" y="1505909"/>
                  <a:pt x="672723" y="1455494"/>
                  <a:pt x="559133" y="1467013"/>
                </a:cubicBezTo>
                <a:cubicBezTo>
                  <a:pt x="445543" y="1478532"/>
                  <a:pt x="216064" y="1411961"/>
                  <a:pt x="0" y="1467013"/>
                </a:cubicBezTo>
                <a:cubicBezTo>
                  <a:pt x="-10413" y="1359653"/>
                  <a:pt x="42006" y="1216788"/>
                  <a:pt x="0" y="978009"/>
                </a:cubicBezTo>
                <a:cubicBezTo>
                  <a:pt x="-42006" y="739230"/>
                  <a:pt x="34176" y="595211"/>
                  <a:pt x="0" y="489004"/>
                </a:cubicBezTo>
                <a:cubicBezTo>
                  <a:pt x="-34176" y="382797"/>
                  <a:pt x="39359" y="171523"/>
                  <a:pt x="0" y="0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  <a:extLst>
              <a:ext uri="{C807C97D-BFC1-408E-A445-0C87EB9F89A2}">
                <ask:lineSketchStyleProps xmlns:ask="http://schemas.microsoft.com/office/drawing/2018/sketchyshapes" sd="3672351056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>
                <a:solidFill>
                  <a:schemeClr val="tx1"/>
                </a:solidFill>
              </a:rPr>
              <a:t>die notwendige Versicherung entlastet finanziell!</a:t>
            </a:r>
            <a:endParaRPr lang="en-AU" sz="1600">
              <a:solidFill>
                <a:schemeClr val="tx1"/>
              </a:solidFill>
            </a:endParaRPr>
          </a:p>
        </p:txBody>
      </p:sp>
      <p:pic>
        <p:nvPicPr>
          <p:cNvPr id="29" name="Grafik 28" descr="Anheften mit einfarbiger Füllung">
            <a:extLst>
              <a:ext uri="{FF2B5EF4-FFF2-40B4-BE49-F238E27FC236}">
                <a16:creationId xmlns:a16="http://schemas.microsoft.com/office/drawing/2014/main" id="{1DACE1F8-4B6F-D505-7ECC-70B99A181A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494726">
            <a:off x="10326240" y="4304399"/>
            <a:ext cx="457200" cy="457200"/>
          </a:xfrm>
          <a:prstGeom prst="rect">
            <a:avLst/>
          </a:prstGeom>
        </p:spPr>
      </p:pic>
      <p:sp>
        <p:nvSpPr>
          <p:cNvPr id="8" name="Rechteck 7">
            <a:extLst>
              <a:ext uri="{FF2B5EF4-FFF2-40B4-BE49-F238E27FC236}">
                <a16:creationId xmlns:a16="http://schemas.microsoft.com/office/drawing/2014/main" id="{475BCC3B-04A6-F6E0-E4E6-AED07A4A1D1A}"/>
              </a:ext>
            </a:extLst>
          </p:cNvPr>
          <p:cNvSpPr/>
          <p:nvPr/>
        </p:nvSpPr>
        <p:spPr>
          <a:xfrm>
            <a:off x="1057402" y="3352896"/>
            <a:ext cx="2577521" cy="789213"/>
          </a:xfrm>
          <a:prstGeom prst="rect">
            <a:avLst/>
          </a:prstGeom>
          <a:solidFill>
            <a:schemeClr val="bg1"/>
          </a:solidFill>
          <a:ln w="19050">
            <a:solidFill>
              <a:srgbClr val="1096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>
                <a:solidFill>
                  <a:schemeClr val="tx1"/>
                </a:solidFill>
                <a:ea typeface="Gadugi" panose="020B0502040204020203" pitchFamily="34" charset="0"/>
              </a:rPr>
              <a:t>Unfallversicherung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4F79CE30-FDB1-81A4-76CE-5CA27D94415D}"/>
              </a:ext>
            </a:extLst>
          </p:cNvPr>
          <p:cNvSpPr/>
          <p:nvPr/>
        </p:nvSpPr>
        <p:spPr>
          <a:xfrm>
            <a:off x="1057400" y="4239982"/>
            <a:ext cx="2577521" cy="789213"/>
          </a:xfrm>
          <a:prstGeom prst="rect">
            <a:avLst/>
          </a:prstGeom>
          <a:solidFill>
            <a:schemeClr val="bg1"/>
          </a:solidFill>
          <a:ln w="19050">
            <a:solidFill>
              <a:srgbClr val="1096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>
                <a:solidFill>
                  <a:schemeClr val="tx1"/>
                </a:solidFill>
                <a:ea typeface="Gadugi" panose="020B0502040204020203" pitchFamily="34" charset="0"/>
              </a:rPr>
              <a:t>Pflegeversicherung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C81F7617-D88E-1A2C-5B94-B6BAD4D3D8FD}"/>
              </a:ext>
            </a:extLst>
          </p:cNvPr>
          <p:cNvSpPr/>
          <p:nvPr/>
        </p:nvSpPr>
        <p:spPr>
          <a:xfrm>
            <a:off x="1057400" y="5127068"/>
            <a:ext cx="2577521" cy="789213"/>
          </a:xfrm>
          <a:prstGeom prst="rect">
            <a:avLst/>
          </a:prstGeom>
          <a:solidFill>
            <a:schemeClr val="bg1"/>
          </a:solidFill>
          <a:ln w="19050">
            <a:solidFill>
              <a:srgbClr val="1096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>
                <a:solidFill>
                  <a:schemeClr val="tx1"/>
                </a:solidFill>
                <a:ea typeface="Gadugi" panose="020B0502040204020203" pitchFamily="34" charset="0"/>
              </a:rPr>
              <a:t>Lebensversicherung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19C67C51-2E96-A24F-F4EB-7ABACFE772AD}"/>
              </a:ext>
            </a:extLst>
          </p:cNvPr>
          <p:cNvSpPr/>
          <p:nvPr/>
        </p:nvSpPr>
        <p:spPr>
          <a:xfrm>
            <a:off x="3956453" y="3352894"/>
            <a:ext cx="2568809" cy="789213"/>
          </a:xfrm>
          <a:prstGeom prst="rect">
            <a:avLst/>
          </a:prstGeom>
          <a:solidFill>
            <a:schemeClr val="bg1"/>
          </a:solidFill>
          <a:ln w="19050">
            <a:solidFill>
              <a:srgbClr val="7CC4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>
                <a:solidFill>
                  <a:schemeClr val="tx1"/>
                </a:solidFill>
                <a:ea typeface="Gadugi" panose="020B0502040204020203" pitchFamily="34" charset="0"/>
              </a:rPr>
              <a:t>Kfz-Haftpflicht-versicherung</a:t>
            </a: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AD23876F-2FE6-30A0-23B9-F49614FF97C1}"/>
              </a:ext>
            </a:extLst>
          </p:cNvPr>
          <p:cNvSpPr/>
          <p:nvPr/>
        </p:nvSpPr>
        <p:spPr>
          <a:xfrm>
            <a:off x="3956453" y="5127072"/>
            <a:ext cx="2568809" cy="789213"/>
          </a:xfrm>
          <a:prstGeom prst="rect">
            <a:avLst/>
          </a:prstGeom>
          <a:solidFill>
            <a:schemeClr val="bg1"/>
          </a:solidFill>
          <a:ln w="19050">
            <a:solidFill>
              <a:srgbClr val="7CC4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>
                <a:solidFill>
                  <a:schemeClr val="tx1"/>
                </a:solidFill>
                <a:ea typeface="Gadugi" panose="020B0502040204020203" pitchFamily="34" charset="0"/>
              </a:rPr>
              <a:t>Rechtschutz-versicherung</a:t>
            </a: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4A1BCBD8-BFA3-CBFA-BBFF-DD2B6D839401}"/>
              </a:ext>
            </a:extLst>
          </p:cNvPr>
          <p:cNvSpPr/>
          <p:nvPr/>
        </p:nvSpPr>
        <p:spPr>
          <a:xfrm>
            <a:off x="6846791" y="3352894"/>
            <a:ext cx="2577521" cy="789213"/>
          </a:xfrm>
          <a:prstGeom prst="rect">
            <a:avLst/>
          </a:prstGeom>
          <a:solidFill>
            <a:schemeClr val="bg1"/>
          </a:solidFill>
          <a:ln w="19050">
            <a:solidFill>
              <a:srgbClr val="B5CEE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>
                <a:solidFill>
                  <a:schemeClr val="tx1"/>
                </a:solidFill>
                <a:ea typeface="Gadugi" panose="020B0502040204020203" pitchFamily="34" charset="0"/>
              </a:rPr>
              <a:t>Reiseversicherung</a:t>
            </a: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27591AD2-0451-C505-268D-65676F97470D}"/>
              </a:ext>
            </a:extLst>
          </p:cNvPr>
          <p:cNvSpPr/>
          <p:nvPr/>
        </p:nvSpPr>
        <p:spPr>
          <a:xfrm>
            <a:off x="6846790" y="4241341"/>
            <a:ext cx="2568809" cy="789213"/>
          </a:xfrm>
          <a:prstGeom prst="rect">
            <a:avLst/>
          </a:prstGeom>
          <a:solidFill>
            <a:schemeClr val="bg1"/>
          </a:solidFill>
          <a:ln w="19050">
            <a:solidFill>
              <a:srgbClr val="B5CEE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>
                <a:solidFill>
                  <a:schemeClr val="tx1"/>
                </a:solidFill>
                <a:ea typeface="Gadugi" panose="020B0502040204020203" pitchFamily="34" charset="0"/>
              </a:rPr>
              <a:t>Transportversicherung</a:t>
            </a: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5147C9C1-32F0-F9B9-BFD0-7BD2C3295901}"/>
              </a:ext>
            </a:extLst>
          </p:cNvPr>
          <p:cNvSpPr/>
          <p:nvPr/>
        </p:nvSpPr>
        <p:spPr>
          <a:xfrm>
            <a:off x="6846790" y="5127067"/>
            <a:ext cx="2568809" cy="789213"/>
          </a:xfrm>
          <a:prstGeom prst="rect">
            <a:avLst/>
          </a:prstGeom>
          <a:solidFill>
            <a:schemeClr val="bg1"/>
          </a:solidFill>
          <a:ln w="19050">
            <a:solidFill>
              <a:srgbClr val="B5CEE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>
                <a:solidFill>
                  <a:schemeClr val="tx1"/>
                </a:solidFill>
                <a:ea typeface="Gadugi" panose="020B0502040204020203" pitchFamily="34" charset="0"/>
              </a:rPr>
              <a:t>Kfz-Kasko-Versicherung</a:t>
            </a: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8BC4C0E4-570F-2E1D-15FB-E4A47C7505E1}"/>
              </a:ext>
            </a:extLst>
          </p:cNvPr>
          <p:cNvSpPr/>
          <p:nvPr/>
        </p:nvSpPr>
        <p:spPr>
          <a:xfrm>
            <a:off x="3956451" y="4239981"/>
            <a:ext cx="2568809" cy="789213"/>
          </a:xfrm>
          <a:prstGeom prst="rect">
            <a:avLst/>
          </a:prstGeom>
          <a:solidFill>
            <a:schemeClr val="bg1"/>
          </a:solidFill>
          <a:ln w="19050">
            <a:solidFill>
              <a:srgbClr val="7CC4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>
                <a:solidFill>
                  <a:schemeClr val="tx1"/>
                </a:solidFill>
                <a:ea typeface="Gadugi" panose="020B0502040204020203" pitchFamily="34" charset="0"/>
              </a:rPr>
              <a:t>Berufsunfähigkeits-versicherung</a:t>
            </a:r>
          </a:p>
        </p:txBody>
      </p:sp>
    </p:spTree>
    <p:extLst>
      <p:ext uri="{BB962C8B-B14F-4D97-AF65-F5344CB8AC3E}">
        <p14:creationId xmlns:p14="http://schemas.microsoft.com/office/powerpoint/2010/main" val="922516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5" grpId="0" animBg="1"/>
      <p:bldP spid="16" grpId="0" animBg="1"/>
      <p:bldP spid="3" grpId="0" animBg="1"/>
      <p:bldP spid="27" grpId="0" animBg="1"/>
      <p:bldP spid="8" grpId="0" animBg="1"/>
      <p:bldP spid="11" grpId="0" animBg="1"/>
      <p:bldP spid="12" grpId="0" animBg="1"/>
      <p:bldP spid="13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302CD3-DA14-38F9-4F76-70EBC784B2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1593286" cy="1009651"/>
          </a:xfrm>
        </p:spPr>
        <p:txBody>
          <a:bodyPr/>
          <a:lstStyle/>
          <a:p>
            <a:r>
              <a:rPr lang="de-AT">
                <a:latin typeface="+mn-lt"/>
              </a:rPr>
              <a:t>Arten von Versicherungen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F33F151-E55A-2F41-5A59-2FDB82AFE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C23FFEC-42AF-4C5F-8FEB-D69D9B6A7C04}" type="slidenum">
              <a:rPr kumimoji="0" lang="de-A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de-A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2D16BDA4-65F4-E951-7438-6ECBB6FBC099}"/>
              </a:ext>
            </a:extLst>
          </p:cNvPr>
          <p:cNvSpPr/>
          <p:nvPr/>
        </p:nvSpPr>
        <p:spPr>
          <a:xfrm>
            <a:off x="6846791" y="2465804"/>
            <a:ext cx="2568809" cy="78921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9050">
            <a:solidFill>
              <a:srgbClr val="B5CEE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>
                <a:solidFill>
                  <a:schemeClr val="tx1"/>
                </a:solidFill>
                <a:ea typeface="Gadugi" panose="020B0502040204020203" pitchFamily="34" charset="0"/>
              </a:rPr>
              <a:t>Haushaltsversicherung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90C17A4B-7207-5C1A-176B-7108D2DDE15C}"/>
              </a:ext>
            </a:extLst>
          </p:cNvPr>
          <p:cNvSpPr/>
          <p:nvPr/>
        </p:nvSpPr>
        <p:spPr>
          <a:xfrm>
            <a:off x="1057402" y="1690688"/>
            <a:ext cx="2577521" cy="677241"/>
          </a:xfrm>
          <a:prstGeom prst="rect">
            <a:avLst/>
          </a:prstGeom>
          <a:solidFill>
            <a:srgbClr val="1096B6"/>
          </a:solidFill>
          <a:ln w="19050">
            <a:solidFill>
              <a:srgbClr val="1096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>
                <a:solidFill>
                  <a:schemeClr val="bg1"/>
                </a:solidFill>
              </a:rPr>
              <a:t>Personenversicherungen</a:t>
            </a:r>
            <a:endParaRPr lang="en-AU" b="1">
              <a:solidFill>
                <a:schemeClr val="bg1"/>
              </a:solidFill>
            </a:endParaRP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B7D76103-1529-17CB-D06B-9CE9B95424F2}"/>
              </a:ext>
            </a:extLst>
          </p:cNvPr>
          <p:cNvSpPr/>
          <p:nvPr/>
        </p:nvSpPr>
        <p:spPr>
          <a:xfrm>
            <a:off x="6846791" y="1690688"/>
            <a:ext cx="2568809" cy="675882"/>
          </a:xfrm>
          <a:prstGeom prst="rect">
            <a:avLst/>
          </a:prstGeom>
          <a:solidFill>
            <a:srgbClr val="B5CEE1"/>
          </a:solidFill>
          <a:ln w="19050">
            <a:solidFill>
              <a:srgbClr val="B5CEE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>
                <a:solidFill>
                  <a:schemeClr val="bg1"/>
                </a:solidFill>
              </a:rPr>
              <a:t>Sachversicherungen</a:t>
            </a:r>
            <a:endParaRPr lang="en-AU" b="1">
              <a:solidFill>
                <a:schemeClr val="bg1"/>
              </a:solidFill>
            </a:endParaRP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036F34A8-E2DD-EBDD-918F-909BB4168E34}"/>
              </a:ext>
            </a:extLst>
          </p:cNvPr>
          <p:cNvSpPr/>
          <p:nvPr/>
        </p:nvSpPr>
        <p:spPr>
          <a:xfrm>
            <a:off x="3956453" y="2465805"/>
            <a:ext cx="2568809" cy="78921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9050">
            <a:solidFill>
              <a:srgbClr val="7CC4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>
                <a:solidFill>
                  <a:schemeClr val="tx1"/>
                </a:solidFill>
                <a:ea typeface="Gadugi" panose="020B0502040204020203" pitchFamily="34" charset="0"/>
              </a:rPr>
              <a:t>Haftpflicht-versicherung</a:t>
            </a: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F76D4B5B-7141-0A7A-0E65-6B8866B69DE0}"/>
              </a:ext>
            </a:extLst>
          </p:cNvPr>
          <p:cNvSpPr/>
          <p:nvPr/>
        </p:nvSpPr>
        <p:spPr>
          <a:xfrm>
            <a:off x="1057402" y="2465806"/>
            <a:ext cx="2577521" cy="789213"/>
          </a:xfrm>
          <a:prstGeom prst="rect">
            <a:avLst/>
          </a:prstGeom>
          <a:solidFill>
            <a:schemeClr val="bg1"/>
          </a:solidFill>
          <a:ln w="19050">
            <a:solidFill>
              <a:srgbClr val="1096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>
                <a:solidFill>
                  <a:schemeClr val="tx1"/>
                </a:solidFill>
                <a:ea typeface="Gadugi" panose="020B0502040204020203" pitchFamily="34" charset="0"/>
              </a:rPr>
              <a:t>Krankenversicherung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3EB0E8CB-EE08-1A5A-957F-E198DEF75971}"/>
              </a:ext>
            </a:extLst>
          </p:cNvPr>
          <p:cNvSpPr/>
          <p:nvPr/>
        </p:nvSpPr>
        <p:spPr>
          <a:xfrm>
            <a:off x="3956454" y="1690688"/>
            <a:ext cx="2568809" cy="677241"/>
          </a:xfrm>
          <a:prstGeom prst="rect">
            <a:avLst/>
          </a:prstGeom>
          <a:solidFill>
            <a:srgbClr val="7CC4D5"/>
          </a:solidFill>
          <a:ln w="19050">
            <a:solidFill>
              <a:srgbClr val="7CC4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>
                <a:solidFill>
                  <a:schemeClr val="bg1"/>
                </a:solidFill>
              </a:rPr>
              <a:t>Vermögens-versicherungen </a:t>
            </a:r>
            <a:endParaRPr lang="en-AU" b="1">
              <a:solidFill>
                <a:schemeClr val="bg1"/>
              </a:solidFill>
            </a:endParaRP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33E0AC93-10EA-7EC1-FF92-465E67A95E77}"/>
              </a:ext>
            </a:extLst>
          </p:cNvPr>
          <p:cNvSpPr/>
          <p:nvPr/>
        </p:nvSpPr>
        <p:spPr>
          <a:xfrm rot="21197426">
            <a:off x="10022635" y="4559219"/>
            <a:ext cx="1582451" cy="1467013"/>
          </a:xfrm>
          <a:custGeom>
            <a:avLst/>
            <a:gdLst>
              <a:gd name="connsiteX0" fmla="*/ 0 w 1582451"/>
              <a:gd name="connsiteY0" fmla="*/ 0 h 1467013"/>
              <a:gd name="connsiteX1" fmla="*/ 543308 w 1582451"/>
              <a:gd name="connsiteY1" fmla="*/ 0 h 1467013"/>
              <a:gd name="connsiteX2" fmla="*/ 1102441 w 1582451"/>
              <a:gd name="connsiteY2" fmla="*/ 0 h 1467013"/>
              <a:gd name="connsiteX3" fmla="*/ 1582451 w 1582451"/>
              <a:gd name="connsiteY3" fmla="*/ 0 h 1467013"/>
              <a:gd name="connsiteX4" fmla="*/ 1582451 w 1582451"/>
              <a:gd name="connsiteY4" fmla="*/ 444994 h 1467013"/>
              <a:gd name="connsiteX5" fmla="*/ 1582451 w 1582451"/>
              <a:gd name="connsiteY5" fmla="*/ 919328 h 1467013"/>
              <a:gd name="connsiteX6" fmla="*/ 1582451 w 1582451"/>
              <a:gd name="connsiteY6" fmla="*/ 1467013 h 1467013"/>
              <a:gd name="connsiteX7" fmla="*/ 1054967 w 1582451"/>
              <a:gd name="connsiteY7" fmla="*/ 1467013 h 1467013"/>
              <a:gd name="connsiteX8" fmla="*/ 574957 w 1582451"/>
              <a:gd name="connsiteY8" fmla="*/ 1467013 h 1467013"/>
              <a:gd name="connsiteX9" fmla="*/ 0 w 1582451"/>
              <a:gd name="connsiteY9" fmla="*/ 1467013 h 1467013"/>
              <a:gd name="connsiteX10" fmla="*/ 0 w 1582451"/>
              <a:gd name="connsiteY10" fmla="*/ 978009 h 1467013"/>
              <a:gd name="connsiteX11" fmla="*/ 0 w 1582451"/>
              <a:gd name="connsiteY11" fmla="*/ 489004 h 1467013"/>
              <a:gd name="connsiteX12" fmla="*/ 0 w 1582451"/>
              <a:gd name="connsiteY12" fmla="*/ 0 h 1467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582451" h="1467013" fill="none" extrusionOk="0">
                <a:moveTo>
                  <a:pt x="0" y="0"/>
                </a:moveTo>
                <a:cubicBezTo>
                  <a:pt x="181699" y="-22266"/>
                  <a:pt x="362948" y="9275"/>
                  <a:pt x="543308" y="0"/>
                </a:cubicBezTo>
                <a:cubicBezTo>
                  <a:pt x="723668" y="-9275"/>
                  <a:pt x="908265" y="1865"/>
                  <a:pt x="1102441" y="0"/>
                </a:cubicBezTo>
                <a:cubicBezTo>
                  <a:pt x="1296617" y="-1865"/>
                  <a:pt x="1473664" y="4821"/>
                  <a:pt x="1582451" y="0"/>
                </a:cubicBezTo>
                <a:cubicBezTo>
                  <a:pt x="1608382" y="134289"/>
                  <a:pt x="1579900" y="296985"/>
                  <a:pt x="1582451" y="444994"/>
                </a:cubicBezTo>
                <a:cubicBezTo>
                  <a:pt x="1585002" y="593003"/>
                  <a:pt x="1543129" y="751302"/>
                  <a:pt x="1582451" y="919328"/>
                </a:cubicBezTo>
                <a:cubicBezTo>
                  <a:pt x="1621773" y="1087354"/>
                  <a:pt x="1528027" y="1248252"/>
                  <a:pt x="1582451" y="1467013"/>
                </a:cubicBezTo>
                <a:cubicBezTo>
                  <a:pt x="1352035" y="1505944"/>
                  <a:pt x="1178565" y="1418417"/>
                  <a:pt x="1054967" y="1467013"/>
                </a:cubicBezTo>
                <a:cubicBezTo>
                  <a:pt x="931369" y="1515609"/>
                  <a:pt x="750332" y="1421526"/>
                  <a:pt x="574957" y="1467013"/>
                </a:cubicBezTo>
                <a:cubicBezTo>
                  <a:pt x="399582" y="1512500"/>
                  <a:pt x="232935" y="1434406"/>
                  <a:pt x="0" y="1467013"/>
                </a:cubicBezTo>
                <a:cubicBezTo>
                  <a:pt x="-58488" y="1242181"/>
                  <a:pt x="32195" y="1215887"/>
                  <a:pt x="0" y="978009"/>
                </a:cubicBezTo>
                <a:cubicBezTo>
                  <a:pt x="-32195" y="740131"/>
                  <a:pt x="13588" y="593230"/>
                  <a:pt x="0" y="489004"/>
                </a:cubicBezTo>
                <a:cubicBezTo>
                  <a:pt x="-13588" y="384778"/>
                  <a:pt x="47944" y="224725"/>
                  <a:pt x="0" y="0"/>
                </a:cubicBezTo>
                <a:close/>
              </a:path>
              <a:path w="1582451" h="1467013" stroke="0" extrusionOk="0">
                <a:moveTo>
                  <a:pt x="0" y="0"/>
                </a:moveTo>
                <a:cubicBezTo>
                  <a:pt x="172200" y="-28603"/>
                  <a:pt x="349704" y="52441"/>
                  <a:pt x="527484" y="0"/>
                </a:cubicBezTo>
                <a:cubicBezTo>
                  <a:pt x="705264" y="-52441"/>
                  <a:pt x="799516" y="55082"/>
                  <a:pt x="1070792" y="0"/>
                </a:cubicBezTo>
                <a:cubicBezTo>
                  <a:pt x="1342068" y="-55082"/>
                  <a:pt x="1457615" y="13827"/>
                  <a:pt x="1582451" y="0"/>
                </a:cubicBezTo>
                <a:cubicBezTo>
                  <a:pt x="1617212" y="148354"/>
                  <a:pt x="1571862" y="312917"/>
                  <a:pt x="1582451" y="444994"/>
                </a:cubicBezTo>
                <a:cubicBezTo>
                  <a:pt x="1593040" y="577071"/>
                  <a:pt x="1563274" y="786340"/>
                  <a:pt x="1582451" y="933998"/>
                </a:cubicBezTo>
                <a:cubicBezTo>
                  <a:pt x="1601628" y="1081656"/>
                  <a:pt x="1557757" y="1338396"/>
                  <a:pt x="1582451" y="1467013"/>
                </a:cubicBezTo>
                <a:cubicBezTo>
                  <a:pt x="1324402" y="1479839"/>
                  <a:pt x="1156148" y="1428117"/>
                  <a:pt x="1039143" y="1467013"/>
                </a:cubicBezTo>
                <a:cubicBezTo>
                  <a:pt x="922138" y="1505909"/>
                  <a:pt x="672723" y="1455494"/>
                  <a:pt x="559133" y="1467013"/>
                </a:cubicBezTo>
                <a:cubicBezTo>
                  <a:pt x="445543" y="1478532"/>
                  <a:pt x="216064" y="1411961"/>
                  <a:pt x="0" y="1467013"/>
                </a:cubicBezTo>
                <a:cubicBezTo>
                  <a:pt x="-10413" y="1359653"/>
                  <a:pt x="42006" y="1216788"/>
                  <a:pt x="0" y="978009"/>
                </a:cubicBezTo>
                <a:cubicBezTo>
                  <a:pt x="-42006" y="739230"/>
                  <a:pt x="34176" y="595211"/>
                  <a:pt x="0" y="489004"/>
                </a:cubicBezTo>
                <a:cubicBezTo>
                  <a:pt x="-34176" y="382797"/>
                  <a:pt x="39359" y="171523"/>
                  <a:pt x="0" y="0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  <a:extLst>
              <a:ext uri="{C807C97D-BFC1-408E-A445-0C87EB9F89A2}">
                <ask:lineSketchStyleProps xmlns:ask="http://schemas.microsoft.com/office/drawing/2018/sketchyshapes" sd="3672351056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>
                <a:solidFill>
                  <a:schemeClr val="tx1"/>
                </a:solidFill>
              </a:rPr>
              <a:t>die notwendige Versicherung entlastet finanziell!</a:t>
            </a:r>
            <a:endParaRPr lang="en-AU" sz="1600">
              <a:solidFill>
                <a:schemeClr val="tx1"/>
              </a:solidFill>
            </a:endParaRPr>
          </a:p>
        </p:txBody>
      </p:sp>
      <p:pic>
        <p:nvPicPr>
          <p:cNvPr id="29" name="Grafik 28" descr="Anheften mit einfarbiger Füllung">
            <a:extLst>
              <a:ext uri="{FF2B5EF4-FFF2-40B4-BE49-F238E27FC236}">
                <a16:creationId xmlns:a16="http://schemas.microsoft.com/office/drawing/2014/main" id="{1DACE1F8-4B6F-D505-7ECC-70B99A181A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494726">
            <a:off x="10326240" y="4304399"/>
            <a:ext cx="457200" cy="457200"/>
          </a:xfrm>
          <a:prstGeom prst="rect">
            <a:avLst/>
          </a:prstGeom>
        </p:spPr>
      </p:pic>
      <p:sp>
        <p:nvSpPr>
          <p:cNvPr id="8" name="Rechteck 7">
            <a:extLst>
              <a:ext uri="{FF2B5EF4-FFF2-40B4-BE49-F238E27FC236}">
                <a16:creationId xmlns:a16="http://schemas.microsoft.com/office/drawing/2014/main" id="{475BCC3B-04A6-F6E0-E4E6-AED07A4A1D1A}"/>
              </a:ext>
            </a:extLst>
          </p:cNvPr>
          <p:cNvSpPr/>
          <p:nvPr/>
        </p:nvSpPr>
        <p:spPr>
          <a:xfrm>
            <a:off x="1057402" y="3352896"/>
            <a:ext cx="2577521" cy="78921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9050">
            <a:solidFill>
              <a:srgbClr val="1096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>
                <a:solidFill>
                  <a:schemeClr val="tx1"/>
                </a:solidFill>
                <a:ea typeface="Gadugi" panose="020B0502040204020203" pitchFamily="34" charset="0"/>
              </a:rPr>
              <a:t>Unfallversicherung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4F79CE30-FDB1-81A4-76CE-5CA27D94415D}"/>
              </a:ext>
            </a:extLst>
          </p:cNvPr>
          <p:cNvSpPr/>
          <p:nvPr/>
        </p:nvSpPr>
        <p:spPr>
          <a:xfrm>
            <a:off x="1057400" y="4239982"/>
            <a:ext cx="2577521" cy="789213"/>
          </a:xfrm>
          <a:prstGeom prst="rect">
            <a:avLst/>
          </a:prstGeom>
          <a:solidFill>
            <a:schemeClr val="bg1"/>
          </a:solidFill>
          <a:ln w="19050">
            <a:solidFill>
              <a:srgbClr val="1096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>
                <a:solidFill>
                  <a:schemeClr val="tx1"/>
                </a:solidFill>
                <a:ea typeface="Gadugi" panose="020B0502040204020203" pitchFamily="34" charset="0"/>
              </a:rPr>
              <a:t>Pflegeversicherung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C81F7617-D88E-1A2C-5B94-B6BAD4D3D8FD}"/>
              </a:ext>
            </a:extLst>
          </p:cNvPr>
          <p:cNvSpPr/>
          <p:nvPr/>
        </p:nvSpPr>
        <p:spPr>
          <a:xfrm>
            <a:off x="1057400" y="5127068"/>
            <a:ext cx="2577521" cy="789213"/>
          </a:xfrm>
          <a:prstGeom prst="rect">
            <a:avLst/>
          </a:prstGeom>
          <a:solidFill>
            <a:schemeClr val="bg1"/>
          </a:solidFill>
          <a:ln w="19050">
            <a:solidFill>
              <a:srgbClr val="1096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>
                <a:solidFill>
                  <a:schemeClr val="tx1"/>
                </a:solidFill>
                <a:ea typeface="Gadugi" panose="020B0502040204020203" pitchFamily="34" charset="0"/>
              </a:rPr>
              <a:t>Lebensversicherung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19C67C51-2E96-A24F-F4EB-7ABACFE772AD}"/>
              </a:ext>
            </a:extLst>
          </p:cNvPr>
          <p:cNvSpPr/>
          <p:nvPr/>
        </p:nvSpPr>
        <p:spPr>
          <a:xfrm>
            <a:off x="3956453" y="3352894"/>
            <a:ext cx="2568809" cy="789213"/>
          </a:xfrm>
          <a:prstGeom prst="rect">
            <a:avLst/>
          </a:prstGeom>
          <a:solidFill>
            <a:schemeClr val="bg1"/>
          </a:solidFill>
          <a:ln w="19050">
            <a:solidFill>
              <a:srgbClr val="7CC4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>
                <a:solidFill>
                  <a:schemeClr val="tx1"/>
                </a:solidFill>
                <a:ea typeface="Gadugi" panose="020B0502040204020203" pitchFamily="34" charset="0"/>
              </a:rPr>
              <a:t>Kfz-Haftpflicht-versicherung</a:t>
            </a: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AD23876F-2FE6-30A0-23B9-F49614FF97C1}"/>
              </a:ext>
            </a:extLst>
          </p:cNvPr>
          <p:cNvSpPr/>
          <p:nvPr/>
        </p:nvSpPr>
        <p:spPr>
          <a:xfrm>
            <a:off x="3956453" y="5127072"/>
            <a:ext cx="2568809" cy="789213"/>
          </a:xfrm>
          <a:prstGeom prst="rect">
            <a:avLst/>
          </a:prstGeom>
          <a:solidFill>
            <a:schemeClr val="bg1"/>
          </a:solidFill>
          <a:ln w="19050">
            <a:solidFill>
              <a:srgbClr val="7CC4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>
                <a:solidFill>
                  <a:schemeClr val="tx1"/>
                </a:solidFill>
                <a:ea typeface="Gadugi" panose="020B0502040204020203" pitchFamily="34" charset="0"/>
              </a:rPr>
              <a:t>Rechtschutz-versicherung</a:t>
            </a: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4A1BCBD8-BFA3-CBFA-BBFF-DD2B6D839401}"/>
              </a:ext>
            </a:extLst>
          </p:cNvPr>
          <p:cNvSpPr/>
          <p:nvPr/>
        </p:nvSpPr>
        <p:spPr>
          <a:xfrm>
            <a:off x="6846791" y="3352894"/>
            <a:ext cx="2577521" cy="789213"/>
          </a:xfrm>
          <a:prstGeom prst="rect">
            <a:avLst/>
          </a:prstGeom>
          <a:solidFill>
            <a:schemeClr val="bg1"/>
          </a:solidFill>
          <a:ln w="19050">
            <a:solidFill>
              <a:srgbClr val="B5CEE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>
                <a:solidFill>
                  <a:schemeClr val="tx1"/>
                </a:solidFill>
                <a:ea typeface="Gadugi" panose="020B0502040204020203" pitchFamily="34" charset="0"/>
              </a:rPr>
              <a:t>Reiseversicherung</a:t>
            </a: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27591AD2-0451-C505-268D-65676F97470D}"/>
              </a:ext>
            </a:extLst>
          </p:cNvPr>
          <p:cNvSpPr/>
          <p:nvPr/>
        </p:nvSpPr>
        <p:spPr>
          <a:xfrm>
            <a:off x="6846790" y="4241341"/>
            <a:ext cx="2568809" cy="789213"/>
          </a:xfrm>
          <a:prstGeom prst="rect">
            <a:avLst/>
          </a:prstGeom>
          <a:solidFill>
            <a:schemeClr val="bg1"/>
          </a:solidFill>
          <a:ln w="19050">
            <a:solidFill>
              <a:srgbClr val="B5CEE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>
                <a:solidFill>
                  <a:schemeClr val="tx1"/>
                </a:solidFill>
                <a:ea typeface="Gadugi" panose="020B0502040204020203" pitchFamily="34" charset="0"/>
              </a:rPr>
              <a:t>Transportversicherung</a:t>
            </a: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5147C9C1-32F0-F9B9-BFD0-7BD2C3295901}"/>
              </a:ext>
            </a:extLst>
          </p:cNvPr>
          <p:cNvSpPr/>
          <p:nvPr/>
        </p:nvSpPr>
        <p:spPr>
          <a:xfrm>
            <a:off x="6846790" y="5127067"/>
            <a:ext cx="2568809" cy="789213"/>
          </a:xfrm>
          <a:prstGeom prst="rect">
            <a:avLst/>
          </a:prstGeom>
          <a:solidFill>
            <a:schemeClr val="bg1"/>
          </a:solidFill>
          <a:ln w="19050">
            <a:solidFill>
              <a:srgbClr val="B5CEE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>
                <a:solidFill>
                  <a:schemeClr val="tx1"/>
                </a:solidFill>
                <a:ea typeface="Gadugi" panose="020B0502040204020203" pitchFamily="34" charset="0"/>
              </a:rPr>
              <a:t>Kfz-Kasko-Versicherung</a:t>
            </a: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8BC4C0E4-570F-2E1D-15FB-E4A47C7505E1}"/>
              </a:ext>
            </a:extLst>
          </p:cNvPr>
          <p:cNvSpPr/>
          <p:nvPr/>
        </p:nvSpPr>
        <p:spPr>
          <a:xfrm>
            <a:off x="3956451" y="4239981"/>
            <a:ext cx="2568809" cy="789213"/>
          </a:xfrm>
          <a:prstGeom prst="rect">
            <a:avLst/>
          </a:prstGeom>
          <a:solidFill>
            <a:schemeClr val="bg1"/>
          </a:solidFill>
          <a:ln w="19050">
            <a:solidFill>
              <a:srgbClr val="7CC4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>
                <a:solidFill>
                  <a:schemeClr val="tx1"/>
                </a:solidFill>
                <a:ea typeface="Gadugi" panose="020B0502040204020203" pitchFamily="34" charset="0"/>
              </a:rPr>
              <a:t>Berufsunfähigkeits-versicherung</a:t>
            </a:r>
          </a:p>
        </p:txBody>
      </p:sp>
    </p:spTree>
    <p:extLst>
      <p:ext uri="{BB962C8B-B14F-4D97-AF65-F5344CB8AC3E}">
        <p14:creationId xmlns:p14="http://schemas.microsoft.com/office/powerpoint/2010/main" val="1253252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5" grpId="0" animBg="1"/>
      <p:bldP spid="16" grpId="0" animBg="1"/>
      <p:bldP spid="3" grpId="0" animBg="1"/>
      <p:bldP spid="27" grpId="0" animBg="1"/>
      <p:bldP spid="8" grpId="0" animBg="1"/>
      <p:bldP spid="11" grpId="0" animBg="1"/>
      <p:bldP spid="12" grpId="0" animBg="1"/>
      <p:bldP spid="13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302CD3-DA14-38F9-4F76-70EBC784B2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1593286" cy="1009651"/>
          </a:xfrm>
        </p:spPr>
        <p:txBody>
          <a:bodyPr/>
          <a:lstStyle/>
          <a:p>
            <a:r>
              <a:rPr lang="de-AT">
                <a:latin typeface="+mn-lt"/>
              </a:rPr>
              <a:t>Einige wichtige Versicherung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F33F151-E55A-2F41-5A59-2FDB82AFE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C23FFEC-42AF-4C5F-8FEB-D69D9B6A7C04}" type="slidenum">
              <a:rPr kumimoji="0" lang="de-A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de-A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73F1841B-CAF8-BEF3-1D36-01708D66A810}"/>
              </a:ext>
            </a:extLst>
          </p:cNvPr>
          <p:cNvSpPr/>
          <p:nvPr/>
        </p:nvSpPr>
        <p:spPr>
          <a:xfrm>
            <a:off x="7573941" y="2529147"/>
            <a:ext cx="2577521" cy="3429130"/>
          </a:xfrm>
          <a:prstGeom prst="rect">
            <a:avLst/>
          </a:prstGeom>
          <a:solidFill>
            <a:schemeClr val="bg1"/>
          </a:solidFill>
          <a:ln w="19050">
            <a:solidFill>
              <a:srgbClr val="2038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>
                <a:solidFill>
                  <a:schemeClr val="tx1"/>
                </a:solidFill>
                <a:ea typeface="Gadugi" panose="020B0502040204020203" pitchFamily="34" charset="0"/>
              </a:rPr>
              <a:t>deckt Unfälle außerhalb der Arbeit/Schule ab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90C17A4B-7207-5C1A-176B-7108D2DDE15C}"/>
              </a:ext>
            </a:extLst>
          </p:cNvPr>
          <p:cNvSpPr/>
          <p:nvPr/>
        </p:nvSpPr>
        <p:spPr>
          <a:xfrm>
            <a:off x="1710985" y="1690688"/>
            <a:ext cx="2577521" cy="677241"/>
          </a:xfrm>
          <a:prstGeom prst="rect">
            <a:avLst/>
          </a:prstGeom>
          <a:solidFill>
            <a:srgbClr val="1096B6"/>
          </a:solidFill>
          <a:ln w="19050">
            <a:solidFill>
              <a:srgbClr val="1096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>
                <a:solidFill>
                  <a:schemeClr val="bg1"/>
                </a:solidFill>
              </a:rPr>
              <a:t>private Haftpflichtversicherung</a:t>
            </a:r>
            <a:endParaRPr lang="en-AU" b="1">
              <a:solidFill>
                <a:schemeClr val="bg1"/>
              </a:solidFill>
            </a:endParaRP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036F34A8-E2DD-EBDD-918F-909BB4168E34}"/>
              </a:ext>
            </a:extLst>
          </p:cNvPr>
          <p:cNvSpPr/>
          <p:nvPr/>
        </p:nvSpPr>
        <p:spPr>
          <a:xfrm>
            <a:off x="4601324" y="2529147"/>
            <a:ext cx="2577521" cy="3429130"/>
          </a:xfrm>
          <a:prstGeom prst="rect">
            <a:avLst/>
          </a:prstGeom>
          <a:solidFill>
            <a:schemeClr val="bg1"/>
          </a:solidFill>
          <a:ln w="19050">
            <a:solidFill>
              <a:srgbClr val="7CC4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>
                <a:solidFill>
                  <a:schemeClr val="tx1"/>
                </a:solidFill>
                <a:ea typeface="Gadugi" panose="020B0502040204020203" pitchFamily="34" charset="0"/>
              </a:rPr>
              <a:t>deckt</a:t>
            </a:r>
            <a:r>
              <a:rPr lang="de-DE" sz="1400">
                <a:ea typeface="Gadugi" panose="020B0502040204020203" pitchFamily="34" charset="0"/>
              </a:rPr>
              <a:t> </a:t>
            </a:r>
            <a:r>
              <a:rPr lang="de-DE" sz="2000">
                <a:solidFill>
                  <a:schemeClr val="tx1"/>
                </a:solidFill>
                <a:ea typeface="Gadugi" panose="020B0502040204020203" pitchFamily="34" charset="0"/>
              </a:rPr>
              <a:t>Schäden</a:t>
            </a:r>
            <a:r>
              <a:rPr lang="de-DE" sz="1400">
                <a:solidFill>
                  <a:schemeClr val="tx1"/>
                </a:solidFill>
                <a:ea typeface="Gadugi" panose="020B0502040204020203" pitchFamily="34" charset="0"/>
              </a:rPr>
              <a:t> </a:t>
            </a:r>
            <a:r>
              <a:rPr lang="de-DE" sz="2000">
                <a:solidFill>
                  <a:schemeClr val="tx1"/>
                </a:solidFill>
                <a:ea typeface="Gadugi" panose="020B0502040204020203" pitchFamily="34" charset="0"/>
              </a:rPr>
              <a:t>in den eigenen</a:t>
            </a:r>
            <a:r>
              <a:rPr lang="de-DE" sz="1400">
                <a:ea typeface="Gadugi" panose="020B0502040204020203" pitchFamily="34" charset="0"/>
              </a:rPr>
              <a:t> </a:t>
            </a:r>
            <a:r>
              <a:rPr lang="de-DE" sz="2000">
                <a:solidFill>
                  <a:schemeClr val="tx1"/>
                </a:solidFill>
                <a:ea typeface="Gadugi" panose="020B0502040204020203" pitchFamily="34" charset="0"/>
              </a:rPr>
              <a:t>vier</a:t>
            </a:r>
            <a:r>
              <a:rPr lang="de-DE" sz="1400">
                <a:ea typeface="Gadugi" panose="020B0502040204020203" pitchFamily="34" charset="0"/>
              </a:rPr>
              <a:t> </a:t>
            </a:r>
            <a:r>
              <a:rPr lang="de-DE" sz="2000">
                <a:solidFill>
                  <a:schemeClr val="tx1"/>
                </a:solidFill>
                <a:ea typeface="Gadugi" panose="020B0502040204020203" pitchFamily="34" charset="0"/>
              </a:rPr>
              <a:t>Wänden</a:t>
            </a:r>
          </a:p>
          <a:p>
            <a:pPr algn="ctr"/>
            <a:endParaRPr lang="de-DE" sz="2000">
              <a:solidFill>
                <a:schemeClr val="tx1"/>
              </a:solidFill>
              <a:ea typeface="Gadugi" panose="020B0502040204020203" pitchFamily="34" charset="0"/>
            </a:endParaRP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F76D4B5B-7141-0A7A-0E65-6B8866B69DE0}"/>
              </a:ext>
            </a:extLst>
          </p:cNvPr>
          <p:cNvSpPr/>
          <p:nvPr/>
        </p:nvSpPr>
        <p:spPr>
          <a:xfrm>
            <a:off x="1710985" y="2529148"/>
            <a:ext cx="2577521" cy="3429130"/>
          </a:xfrm>
          <a:prstGeom prst="rect">
            <a:avLst/>
          </a:prstGeom>
          <a:solidFill>
            <a:schemeClr val="bg1"/>
          </a:solidFill>
          <a:ln w="19050">
            <a:solidFill>
              <a:srgbClr val="1096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>
                <a:solidFill>
                  <a:schemeClr val="tx1"/>
                </a:solidFill>
                <a:ea typeface="Gadugi" panose="020B0502040204020203" pitchFamily="34" charset="0"/>
              </a:rPr>
              <a:t>haftet bei Schäden, die du jemand anderem unabsichtlich zugefügt hast </a:t>
            </a:r>
          </a:p>
          <a:p>
            <a:pPr algn="ctr"/>
            <a:endParaRPr lang="de-DE" sz="2000">
              <a:solidFill>
                <a:schemeClr val="tx1"/>
              </a:solidFill>
              <a:ea typeface="Gadugi" panose="020B0502040204020203" pitchFamily="34" charset="0"/>
            </a:endParaRP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3EB0E8CB-EE08-1A5A-957F-E198DEF75971}"/>
              </a:ext>
            </a:extLst>
          </p:cNvPr>
          <p:cNvSpPr/>
          <p:nvPr/>
        </p:nvSpPr>
        <p:spPr>
          <a:xfrm>
            <a:off x="4610035" y="1702168"/>
            <a:ext cx="2577521" cy="677241"/>
          </a:xfrm>
          <a:prstGeom prst="rect">
            <a:avLst/>
          </a:prstGeom>
          <a:solidFill>
            <a:srgbClr val="7CC4D5"/>
          </a:solidFill>
          <a:ln w="19050">
            <a:solidFill>
              <a:srgbClr val="7CC4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>
                <a:solidFill>
                  <a:schemeClr val="bg1"/>
                </a:solidFill>
              </a:rPr>
              <a:t>Haushaltsversicherung </a:t>
            </a:r>
            <a:endParaRPr lang="en-AU" b="1">
              <a:solidFill>
                <a:schemeClr val="bg1"/>
              </a:solidFill>
            </a:endParaRP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F63D5027-0903-F5B9-46FF-A1D047EDD686}"/>
              </a:ext>
            </a:extLst>
          </p:cNvPr>
          <p:cNvSpPr/>
          <p:nvPr/>
        </p:nvSpPr>
        <p:spPr>
          <a:xfrm>
            <a:off x="7573941" y="1738624"/>
            <a:ext cx="2577520" cy="651671"/>
          </a:xfrm>
          <a:prstGeom prst="rect">
            <a:avLst/>
          </a:prstGeom>
          <a:solidFill>
            <a:srgbClr val="203864"/>
          </a:solidFill>
          <a:ln w="19050">
            <a:solidFill>
              <a:srgbClr val="2038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>
                <a:solidFill>
                  <a:schemeClr val="bg1"/>
                </a:solidFill>
              </a:rPr>
              <a:t>private Unfallversicherung</a:t>
            </a:r>
            <a:endParaRPr lang="en-AU" b="1">
              <a:solidFill>
                <a:schemeClr val="bg1"/>
              </a:solidFill>
            </a:endParaRP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33E0AC93-10EA-7EC1-FF92-465E67A95E77}"/>
              </a:ext>
            </a:extLst>
          </p:cNvPr>
          <p:cNvSpPr/>
          <p:nvPr/>
        </p:nvSpPr>
        <p:spPr>
          <a:xfrm rot="21197426">
            <a:off x="8989881" y="5067196"/>
            <a:ext cx="1582451" cy="1467013"/>
          </a:xfrm>
          <a:custGeom>
            <a:avLst/>
            <a:gdLst>
              <a:gd name="connsiteX0" fmla="*/ 0 w 1582451"/>
              <a:gd name="connsiteY0" fmla="*/ 0 h 1467013"/>
              <a:gd name="connsiteX1" fmla="*/ 543308 w 1582451"/>
              <a:gd name="connsiteY1" fmla="*/ 0 h 1467013"/>
              <a:gd name="connsiteX2" fmla="*/ 1102441 w 1582451"/>
              <a:gd name="connsiteY2" fmla="*/ 0 h 1467013"/>
              <a:gd name="connsiteX3" fmla="*/ 1582451 w 1582451"/>
              <a:gd name="connsiteY3" fmla="*/ 0 h 1467013"/>
              <a:gd name="connsiteX4" fmla="*/ 1582451 w 1582451"/>
              <a:gd name="connsiteY4" fmla="*/ 444994 h 1467013"/>
              <a:gd name="connsiteX5" fmla="*/ 1582451 w 1582451"/>
              <a:gd name="connsiteY5" fmla="*/ 919328 h 1467013"/>
              <a:gd name="connsiteX6" fmla="*/ 1582451 w 1582451"/>
              <a:gd name="connsiteY6" fmla="*/ 1467013 h 1467013"/>
              <a:gd name="connsiteX7" fmla="*/ 1054967 w 1582451"/>
              <a:gd name="connsiteY7" fmla="*/ 1467013 h 1467013"/>
              <a:gd name="connsiteX8" fmla="*/ 574957 w 1582451"/>
              <a:gd name="connsiteY8" fmla="*/ 1467013 h 1467013"/>
              <a:gd name="connsiteX9" fmla="*/ 0 w 1582451"/>
              <a:gd name="connsiteY9" fmla="*/ 1467013 h 1467013"/>
              <a:gd name="connsiteX10" fmla="*/ 0 w 1582451"/>
              <a:gd name="connsiteY10" fmla="*/ 978009 h 1467013"/>
              <a:gd name="connsiteX11" fmla="*/ 0 w 1582451"/>
              <a:gd name="connsiteY11" fmla="*/ 489004 h 1467013"/>
              <a:gd name="connsiteX12" fmla="*/ 0 w 1582451"/>
              <a:gd name="connsiteY12" fmla="*/ 0 h 1467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582451" h="1467013" fill="none" extrusionOk="0">
                <a:moveTo>
                  <a:pt x="0" y="0"/>
                </a:moveTo>
                <a:cubicBezTo>
                  <a:pt x="181699" y="-22266"/>
                  <a:pt x="362948" y="9275"/>
                  <a:pt x="543308" y="0"/>
                </a:cubicBezTo>
                <a:cubicBezTo>
                  <a:pt x="723668" y="-9275"/>
                  <a:pt x="908265" y="1865"/>
                  <a:pt x="1102441" y="0"/>
                </a:cubicBezTo>
                <a:cubicBezTo>
                  <a:pt x="1296617" y="-1865"/>
                  <a:pt x="1473664" y="4821"/>
                  <a:pt x="1582451" y="0"/>
                </a:cubicBezTo>
                <a:cubicBezTo>
                  <a:pt x="1608382" y="134289"/>
                  <a:pt x="1579900" y="296985"/>
                  <a:pt x="1582451" y="444994"/>
                </a:cubicBezTo>
                <a:cubicBezTo>
                  <a:pt x="1585002" y="593003"/>
                  <a:pt x="1543129" y="751302"/>
                  <a:pt x="1582451" y="919328"/>
                </a:cubicBezTo>
                <a:cubicBezTo>
                  <a:pt x="1621773" y="1087354"/>
                  <a:pt x="1528027" y="1248252"/>
                  <a:pt x="1582451" y="1467013"/>
                </a:cubicBezTo>
                <a:cubicBezTo>
                  <a:pt x="1352035" y="1505944"/>
                  <a:pt x="1178565" y="1418417"/>
                  <a:pt x="1054967" y="1467013"/>
                </a:cubicBezTo>
                <a:cubicBezTo>
                  <a:pt x="931369" y="1515609"/>
                  <a:pt x="750332" y="1421526"/>
                  <a:pt x="574957" y="1467013"/>
                </a:cubicBezTo>
                <a:cubicBezTo>
                  <a:pt x="399582" y="1512500"/>
                  <a:pt x="232935" y="1434406"/>
                  <a:pt x="0" y="1467013"/>
                </a:cubicBezTo>
                <a:cubicBezTo>
                  <a:pt x="-58488" y="1242181"/>
                  <a:pt x="32195" y="1215887"/>
                  <a:pt x="0" y="978009"/>
                </a:cubicBezTo>
                <a:cubicBezTo>
                  <a:pt x="-32195" y="740131"/>
                  <a:pt x="13588" y="593230"/>
                  <a:pt x="0" y="489004"/>
                </a:cubicBezTo>
                <a:cubicBezTo>
                  <a:pt x="-13588" y="384778"/>
                  <a:pt x="47944" y="224725"/>
                  <a:pt x="0" y="0"/>
                </a:cubicBezTo>
                <a:close/>
              </a:path>
              <a:path w="1582451" h="1467013" stroke="0" extrusionOk="0">
                <a:moveTo>
                  <a:pt x="0" y="0"/>
                </a:moveTo>
                <a:cubicBezTo>
                  <a:pt x="172200" y="-28603"/>
                  <a:pt x="349704" y="52441"/>
                  <a:pt x="527484" y="0"/>
                </a:cubicBezTo>
                <a:cubicBezTo>
                  <a:pt x="705264" y="-52441"/>
                  <a:pt x="799516" y="55082"/>
                  <a:pt x="1070792" y="0"/>
                </a:cubicBezTo>
                <a:cubicBezTo>
                  <a:pt x="1342068" y="-55082"/>
                  <a:pt x="1457615" y="13827"/>
                  <a:pt x="1582451" y="0"/>
                </a:cubicBezTo>
                <a:cubicBezTo>
                  <a:pt x="1617212" y="148354"/>
                  <a:pt x="1571862" y="312917"/>
                  <a:pt x="1582451" y="444994"/>
                </a:cubicBezTo>
                <a:cubicBezTo>
                  <a:pt x="1593040" y="577071"/>
                  <a:pt x="1563274" y="786340"/>
                  <a:pt x="1582451" y="933998"/>
                </a:cubicBezTo>
                <a:cubicBezTo>
                  <a:pt x="1601628" y="1081656"/>
                  <a:pt x="1557757" y="1338396"/>
                  <a:pt x="1582451" y="1467013"/>
                </a:cubicBezTo>
                <a:cubicBezTo>
                  <a:pt x="1324402" y="1479839"/>
                  <a:pt x="1156148" y="1428117"/>
                  <a:pt x="1039143" y="1467013"/>
                </a:cubicBezTo>
                <a:cubicBezTo>
                  <a:pt x="922138" y="1505909"/>
                  <a:pt x="672723" y="1455494"/>
                  <a:pt x="559133" y="1467013"/>
                </a:cubicBezTo>
                <a:cubicBezTo>
                  <a:pt x="445543" y="1478532"/>
                  <a:pt x="216064" y="1411961"/>
                  <a:pt x="0" y="1467013"/>
                </a:cubicBezTo>
                <a:cubicBezTo>
                  <a:pt x="-10413" y="1359653"/>
                  <a:pt x="42006" y="1216788"/>
                  <a:pt x="0" y="978009"/>
                </a:cubicBezTo>
                <a:cubicBezTo>
                  <a:pt x="-42006" y="739230"/>
                  <a:pt x="34176" y="595211"/>
                  <a:pt x="0" y="489004"/>
                </a:cubicBezTo>
                <a:cubicBezTo>
                  <a:pt x="-34176" y="382797"/>
                  <a:pt x="39359" y="171523"/>
                  <a:pt x="0" y="0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  <a:extLst>
              <a:ext uri="{C807C97D-BFC1-408E-A445-0C87EB9F89A2}">
                <ask:lineSketchStyleProps xmlns:ask="http://schemas.microsoft.com/office/drawing/2018/sketchyshapes" sd="3672351056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>
                <a:solidFill>
                  <a:schemeClr val="tx1"/>
                </a:solidFill>
              </a:rPr>
              <a:t>die notwendige Versicherung entlastet finanziell!</a:t>
            </a:r>
            <a:endParaRPr lang="en-AU" sz="1600">
              <a:solidFill>
                <a:schemeClr val="tx1"/>
              </a:solidFill>
            </a:endParaRPr>
          </a:p>
        </p:txBody>
      </p:sp>
      <p:pic>
        <p:nvPicPr>
          <p:cNvPr id="29" name="Grafik 28" descr="Anheften mit einfarbiger Füllung">
            <a:extLst>
              <a:ext uri="{FF2B5EF4-FFF2-40B4-BE49-F238E27FC236}">
                <a16:creationId xmlns:a16="http://schemas.microsoft.com/office/drawing/2014/main" id="{1DACE1F8-4B6F-D505-7ECC-70B99A181A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320071" y="4751175"/>
            <a:ext cx="4572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0857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5" grpId="0" animBg="1"/>
      <p:bldP spid="16" grpId="0" animBg="1"/>
      <p:bldP spid="3" grpId="0" animBg="1"/>
      <p:bldP spid="4" grpId="0" animBg="1"/>
      <p:bldP spid="2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Grafik 28">
            <a:extLst>
              <a:ext uri="{FF2B5EF4-FFF2-40B4-BE49-F238E27FC236}">
                <a16:creationId xmlns:a16="http://schemas.microsoft.com/office/drawing/2014/main" id="{F5B343BB-5346-A592-BA55-D231825B780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92"/>
          <a:stretch/>
        </p:blipFill>
        <p:spPr>
          <a:xfrm>
            <a:off x="0" y="4096208"/>
            <a:ext cx="12192000" cy="2859717"/>
          </a:xfrm>
          <a:prstGeom prst="rect">
            <a:avLst/>
          </a:prstGeom>
        </p:spPr>
      </p:pic>
      <p:sp>
        <p:nvSpPr>
          <p:cNvPr id="30" name="Titel 1">
            <a:extLst>
              <a:ext uri="{FF2B5EF4-FFF2-40B4-BE49-F238E27FC236}">
                <a16:creationId xmlns:a16="http://schemas.microsoft.com/office/drawing/2014/main" id="{44396641-31D2-D614-A2B5-67145A36CA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9172" y="1752141"/>
            <a:ext cx="10515600" cy="1009651"/>
          </a:xfrm>
        </p:spPr>
        <p:txBody>
          <a:bodyPr>
            <a:normAutofit/>
          </a:bodyPr>
          <a:lstStyle/>
          <a:p>
            <a:r>
              <a:rPr lang="de-AT" sz="6600"/>
              <a:t>Sparen</a:t>
            </a:r>
          </a:p>
        </p:txBody>
      </p:sp>
      <p:pic>
        <p:nvPicPr>
          <p:cNvPr id="32" name="Grafik 31" descr="Sparschwein mit einfarbiger Füllung">
            <a:extLst>
              <a:ext uri="{FF2B5EF4-FFF2-40B4-BE49-F238E27FC236}">
                <a16:creationId xmlns:a16="http://schemas.microsoft.com/office/drawing/2014/main" id="{C5552E63-45C4-2F7A-EFCE-AE2A496BEB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85801" y="1560280"/>
            <a:ext cx="1393371" cy="1393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63841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302CD3-DA14-38F9-4F76-70EBC784B2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>
                <a:latin typeface="+mn-lt"/>
              </a:rPr>
              <a:t>Merkmale des Sparens 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A08FB7C-22B4-161D-7AA1-FE3A0DB77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C23FFEC-42AF-4C5F-8FEB-D69D9B6A7C04}" type="slidenum">
              <a:rPr kumimoji="0" lang="de-A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de-A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9BD59968-7613-F399-6301-1A2DAB15839B}"/>
              </a:ext>
            </a:extLst>
          </p:cNvPr>
          <p:cNvGrpSpPr/>
          <p:nvPr/>
        </p:nvGrpSpPr>
        <p:grpSpPr>
          <a:xfrm>
            <a:off x="674272" y="1884137"/>
            <a:ext cx="11060527" cy="961807"/>
            <a:chOff x="674272" y="1884137"/>
            <a:chExt cx="11060527" cy="961807"/>
          </a:xfrm>
        </p:grpSpPr>
        <p:sp>
          <p:nvSpPr>
            <p:cNvPr id="4" name="Rechteck: abgerundete Ecken 3">
              <a:extLst>
                <a:ext uri="{FF2B5EF4-FFF2-40B4-BE49-F238E27FC236}">
                  <a16:creationId xmlns:a16="http://schemas.microsoft.com/office/drawing/2014/main" id="{625ECAD1-7EEF-7F16-D1E7-2BA8DB1F8EF4}"/>
                </a:ext>
              </a:extLst>
            </p:cNvPr>
            <p:cNvSpPr/>
            <p:nvPr/>
          </p:nvSpPr>
          <p:spPr>
            <a:xfrm>
              <a:off x="674272" y="1884137"/>
              <a:ext cx="11060527" cy="961807"/>
            </a:xfrm>
            <a:prstGeom prst="roundRect">
              <a:avLst/>
            </a:prstGeom>
            <a:solidFill>
              <a:srgbClr val="1096B6"/>
            </a:solidFill>
            <a:ln>
              <a:solidFill>
                <a:srgbClr val="1096B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400">
                  <a:solidFill>
                    <a:schemeClr val="tx1"/>
                  </a:solidFill>
                </a:rPr>
                <a:t>dient der </a:t>
              </a:r>
              <a:r>
                <a:rPr lang="de-DE" sz="2400" b="1">
                  <a:solidFill>
                    <a:schemeClr val="tx1"/>
                  </a:solidFill>
                </a:rPr>
                <a:t>Geldaufbewahrung</a:t>
              </a:r>
              <a:r>
                <a:rPr lang="de-DE" sz="2400">
                  <a:solidFill>
                    <a:schemeClr val="tx1"/>
                  </a:solidFill>
                </a:rPr>
                <a:t> </a:t>
              </a:r>
              <a:endParaRPr lang="en-AU" sz="2400">
                <a:solidFill>
                  <a:schemeClr val="tx1"/>
                </a:solidFill>
              </a:endParaRPr>
            </a:p>
          </p:txBody>
        </p:sp>
        <p:sp>
          <p:nvSpPr>
            <p:cNvPr id="6" name="Ellipse 5">
              <a:extLst>
                <a:ext uri="{FF2B5EF4-FFF2-40B4-BE49-F238E27FC236}">
                  <a16:creationId xmlns:a16="http://schemas.microsoft.com/office/drawing/2014/main" id="{4678BB79-4E46-87E2-69DF-154CA8CC1D19}"/>
                </a:ext>
              </a:extLst>
            </p:cNvPr>
            <p:cNvSpPr/>
            <p:nvPr/>
          </p:nvSpPr>
          <p:spPr>
            <a:xfrm>
              <a:off x="10741330" y="1945591"/>
              <a:ext cx="843641" cy="83503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pic>
          <p:nvPicPr>
            <p:cNvPr id="8" name="Grafik 7" descr="Safe mit einfarbiger Füllung">
              <a:extLst>
                <a:ext uri="{FF2B5EF4-FFF2-40B4-BE49-F238E27FC236}">
                  <a16:creationId xmlns:a16="http://schemas.microsoft.com/office/drawing/2014/main" id="{64132C27-208A-BA6B-EA78-AC6FA20A74C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0859031" y="2074309"/>
              <a:ext cx="608237" cy="608237"/>
            </a:xfrm>
            <a:prstGeom prst="rect">
              <a:avLst/>
            </a:prstGeom>
          </p:spPr>
        </p:pic>
      </p:grp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9AB2695B-3D7F-3E67-818C-EF3BBD82AC5F}"/>
              </a:ext>
            </a:extLst>
          </p:cNvPr>
          <p:cNvGrpSpPr/>
          <p:nvPr/>
        </p:nvGrpSpPr>
        <p:grpSpPr>
          <a:xfrm>
            <a:off x="674270" y="2971365"/>
            <a:ext cx="11060527" cy="961807"/>
            <a:chOff x="674270" y="2971365"/>
            <a:chExt cx="11060527" cy="961807"/>
          </a:xfrm>
        </p:grpSpPr>
        <p:sp>
          <p:nvSpPr>
            <p:cNvPr id="12" name="Rechteck: abgerundete Ecken 11">
              <a:extLst>
                <a:ext uri="{FF2B5EF4-FFF2-40B4-BE49-F238E27FC236}">
                  <a16:creationId xmlns:a16="http://schemas.microsoft.com/office/drawing/2014/main" id="{55A36DEC-A887-2FA1-1715-462B3F4EF7C0}"/>
                </a:ext>
              </a:extLst>
            </p:cNvPr>
            <p:cNvSpPr/>
            <p:nvPr/>
          </p:nvSpPr>
          <p:spPr>
            <a:xfrm>
              <a:off x="674270" y="2971365"/>
              <a:ext cx="11060527" cy="961807"/>
            </a:xfrm>
            <a:prstGeom prst="roundRect">
              <a:avLst/>
            </a:prstGeom>
            <a:solidFill>
              <a:srgbClr val="7CC4D5"/>
            </a:solidFill>
            <a:ln>
              <a:solidFill>
                <a:srgbClr val="7CC4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400">
                  <a:solidFill>
                    <a:schemeClr val="tx1"/>
                  </a:solidFill>
                </a:rPr>
                <a:t>kann </a:t>
              </a:r>
              <a:r>
                <a:rPr lang="de-DE" sz="2400" b="1">
                  <a:solidFill>
                    <a:schemeClr val="tx1"/>
                  </a:solidFill>
                </a:rPr>
                <a:t>kurz- und langfristig </a:t>
              </a:r>
              <a:r>
                <a:rPr lang="de-DE" sz="2400">
                  <a:solidFill>
                    <a:schemeClr val="tx1"/>
                  </a:solidFill>
                </a:rPr>
                <a:t>sein (Zwecksparen oder Vorsorgesparen)</a:t>
              </a:r>
              <a:endParaRPr lang="en-AU" sz="2400">
                <a:solidFill>
                  <a:schemeClr val="tx1"/>
                </a:solidFill>
              </a:endParaRPr>
            </a:p>
          </p:txBody>
        </p:sp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E5F6936C-2F28-3311-A6FE-120EA4034222}"/>
                </a:ext>
              </a:extLst>
            </p:cNvPr>
            <p:cNvSpPr/>
            <p:nvPr/>
          </p:nvSpPr>
          <p:spPr>
            <a:xfrm>
              <a:off x="10741328" y="3011483"/>
              <a:ext cx="843641" cy="83503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pic>
          <p:nvPicPr>
            <p:cNvPr id="15" name="Grafik 14" descr="Monatskalender mit einfarbiger Füllung">
              <a:extLst>
                <a:ext uri="{FF2B5EF4-FFF2-40B4-BE49-F238E27FC236}">
                  <a16:creationId xmlns:a16="http://schemas.microsoft.com/office/drawing/2014/main" id="{40054FDC-AE3B-A87B-1891-428B8A2BD38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0902798" y="3168537"/>
              <a:ext cx="520926" cy="520926"/>
            </a:xfrm>
            <a:prstGeom prst="rect">
              <a:avLst/>
            </a:prstGeom>
          </p:spPr>
        </p:pic>
      </p:grp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87663384-A047-4E47-F785-D9E55AEF9B00}"/>
              </a:ext>
            </a:extLst>
          </p:cNvPr>
          <p:cNvGrpSpPr/>
          <p:nvPr/>
        </p:nvGrpSpPr>
        <p:grpSpPr>
          <a:xfrm>
            <a:off x="696042" y="4068275"/>
            <a:ext cx="11060527" cy="961807"/>
            <a:chOff x="696042" y="4068275"/>
            <a:chExt cx="11060527" cy="961807"/>
          </a:xfrm>
        </p:grpSpPr>
        <p:sp>
          <p:nvSpPr>
            <p:cNvPr id="16" name="Rechteck: abgerundete Ecken 15">
              <a:extLst>
                <a:ext uri="{FF2B5EF4-FFF2-40B4-BE49-F238E27FC236}">
                  <a16:creationId xmlns:a16="http://schemas.microsoft.com/office/drawing/2014/main" id="{2A68795F-494D-74A5-DA2F-91EE9FE2D789}"/>
                </a:ext>
              </a:extLst>
            </p:cNvPr>
            <p:cNvSpPr/>
            <p:nvPr/>
          </p:nvSpPr>
          <p:spPr>
            <a:xfrm>
              <a:off x="696042" y="4068275"/>
              <a:ext cx="11060527" cy="961807"/>
            </a:xfrm>
            <a:prstGeom prst="roundRect">
              <a:avLst/>
            </a:prstGeom>
            <a:solidFill>
              <a:srgbClr val="ACD9E3"/>
            </a:solidFill>
            <a:ln>
              <a:solidFill>
                <a:srgbClr val="ACD9E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400">
                  <a:solidFill>
                    <a:schemeClr val="tx1"/>
                  </a:solidFill>
                </a:rPr>
                <a:t>oft wird bei der </a:t>
              </a:r>
              <a:r>
                <a:rPr lang="de-DE" sz="2400" b="1">
                  <a:solidFill>
                    <a:schemeClr val="tx1"/>
                  </a:solidFill>
                </a:rPr>
                <a:t>Bank</a:t>
              </a:r>
              <a:r>
                <a:rPr lang="de-DE" sz="2400">
                  <a:solidFill>
                    <a:schemeClr val="tx1"/>
                  </a:solidFill>
                </a:rPr>
                <a:t> gespart </a:t>
              </a:r>
              <a:endParaRPr lang="en-AU" sz="2400">
                <a:solidFill>
                  <a:schemeClr val="tx1"/>
                </a:solidFill>
              </a:endParaRPr>
            </a:p>
          </p:txBody>
        </p:sp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A1BEB7A9-A62C-884A-A76C-33EA8C149328}"/>
                </a:ext>
              </a:extLst>
            </p:cNvPr>
            <p:cNvSpPr/>
            <p:nvPr/>
          </p:nvSpPr>
          <p:spPr>
            <a:xfrm>
              <a:off x="10741328" y="4135587"/>
              <a:ext cx="843641" cy="83503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pic>
          <p:nvPicPr>
            <p:cNvPr id="20" name="Grafik 19" descr="Bank mit einfarbiger Füllung">
              <a:extLst>
                <a:ext uri="{FF2B5EF4-FFF2-40B4-BE49-F238E27FC236}">
                  <a16:creationId xmlns:a16="http://schemas.microsoft.com/office/drawing/2014/main" id="{24E4D712-575D-86BD-AC08-4A1FE462DC2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10855787" y="4176501"/>
              <a:ext cx="636494" cy="636494"/>
            </a:xfrm>
            <a:prstGeom prst="rect">
              <a:avLst/>
            </a:prstGeom>
          </p:spPr>
        </p:pic>
      </p:grp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9BEDCA98-0311-DD19-7D34-CB6D9C375122}"/>
              </a:ext>
            </a:extLst>
          </p:cNvPr>
          <p:cNvGrpSpPr/>
          <p:nvPr/>
        </p:nvGrpSpPr>
        <p:grpSpPr>
          <a:xfrm>
            <a:off x="696042" y="5155503"/>
            <a:ext cx="11060527" cy="961807"/>
            <a:chOff x="696042" y="5155503"/>
            <a:chExt cx="11060527" cy="961807"/>
          </a:xfrm>
        </p:grpSpPr>
        <p:sp>
          <p:nvSpPr>
            <p:cNvPr id="22" name="Rechteck: abgerundete Ecken 21">
              <a:extLst>
                <a:ext uri="{FF2B5EF4-FFF2-40B4-BE49-F238E27FC236}">
                  <a16:creationId xmlns:a16="http://schemas.microsoft.com/office/drawing/2014/main" id="{9FECF381-8FDF-B1A1-F847-244100B318E6}"/>
                </a:ext>
              </a:extLst>
            </p:cNvPr>
            <p:cNvSpPr/>
            <p:nvPr/>
          </p:nvSpPr>
          <p:spPr>
            <a:xfrm>
              <a:off x="696042" y="5155503"/>
              <a:ext cx="11060527" cy="961807"/>
            </a:xfrm>
            <a:prstGeom prst="roundRect">
              <a:avLst/>
            </a:prstGeom>
            <a:solidFill>
              <a:srgbClr val="DAEDF2"/>
            </a:solidFill>
            <a:ln>
              <a:solidFill>
                <a:srgbClr val="DAEDF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400">
                  <a:solidFill>
                    <a:schemeClr val="tx1"/>
                  </a:solidFill>
                </a:rPr>
                <a:t>geringeres </a:t>
              </a:r>
              <a:r>
                <a:rPr lang="de-DE" sz="2400" b="1">
                  <a:solidFill>
                    <a:schemeClr val="tx1"/>
                  </a:solidFill>
                </a:rPr>
                <a:t>Risiko</a:t>
              </a:r>
              <a:r>
                <a:rPr lang="de-DE" sz="2400">
                  <a:solidFill>
                    <a:schemeClr val="tx1"/>
                  </a:solidFill>
                </a:rPr>
                <a:t>, geringere </a:t>
              </a:r>
              <a:r>
                <a:rPr lang="de-DE" sz="2400" b="1">
                  <a:solidFill>
                    <a:schemeClr val="tx1"/>
                  </a:solidFill>
                </a:rPr>
                <a:t>Erträge</a:t>
              </a:r>
              <a:r>
                <a:rPr lang="de-DE" sz="2400">
                  <a:solidFill>
                    <a:schemeClr val="tx1"/>
                  </a:solidFill>
                </a:rPr>
                <a:t> </a:t>
              </a:r>
              <a:endParaRPr lang="en-AU" sz="2400">
                <a:solidFill>
                  <a:schemeClr val="tx1"/>
                </a:solidFill>
              </a:endParaRPr>
            </a:p>
          </p:txBody>
        </p:sp>
        <p:sp>
          <p:nvSpPr>
            <p:cNvPr id="23" name="Ellipse 22">
              <a:extLst>
                <a:ext uri="{FF2B5EF4-FFF2-40B4-BE49-F238E27FC236}">
                  <a16:creationId xmlns:a16="http://schemas.microsoft.com/office/drawing/2014/main" id="{22784B7F-F884-87A1-F6DE-060C4B8C8976}"/>
                </a:ext>
              </a:extLst>
            </p:cNvPr>
            <p:cNvSpPr/>
            <p:nvPr/>
          </p:nvSpPr>
          <p:spPr>
            <a:xfrm>
              <a:off x="10741327" y="5209661"/>
              <a:ext cx="843641" cy="83503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pic>
          <p:nvPicPr>
            <p:cNvPr id="25" name="Grafik 24" descr="Abwärtstrend-Diagramm mit einfarbiger Füllung">
              <a:extLst>
                <a:ext uri="{FF2B5EF4-FFF2-40B4-BE49-F238E27FC236}">
                  <a16:creationId xmlns:a16="http://schemas.microsoft.com/office/drawing/2014/main" id="{3F6121DF-550F-93D7-1C6F-0C654ACA7CC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10855787" y="5274975"/>
              <a:ext cx="654424" cy="65442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46442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302CD3-DA14-38F9-4F76-70EBC784B2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>
                <a:latin typeface="+mn-lt"/>
              </a:rPr>
              <a:t>Gründe für das Sparen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90C17A4B-7207-5C1A-176B-7108D2DDE15C}"/>
              </a:ext>
            </a:extLst>
          </p:cNvPr>
          <p:cNvSpPr/>
          <p:nvPr/>
        </p:nvSpPr>
        <p:spPr>
          <a:xfrm>
            <a:off x="1599401" y="1835855"/>
            <a:ext cx="5476573" cy="677241"/>
          </a:xfrm>
          <a:prstGeom prst="rect">
            <a:avLst/>
          </a:prstGeom>
          <a:solidFill>
            <a:srgbClr val="1096B6"/>
          </a:solidFill>
          <a:ln w="19050">
            <a:solidFill>
              <a:srgbClr val="1096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>
                <a:solidFill>
                  <a:schemeClr val="bg1"/>
                </a:solidFill>
              </a:rPr>
              <a:t>kurzfristige Sparziele</a:t>
            </a:r>
            <a:endParaRPr lang="en-AU" sz="2800">
              <a:solidFill>
                <a:schemeClr val="bg1"/>
              </a:solidFill>
            </a:endParaRPr>
          </a:p>
        </p:txBody>
      </p:sp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2CD106CF-64E1-A6AF-EE32-A5AF933F3AEA}"/>
              </a:ext>
            </a:extLst>
          </p:cNvPr>
          <p:cNvGrpSpPr/>
          <p:nvPr/>
        </p:nvGrpSpPr>
        <p:grpSpPr>
          <a:xfrm>
            <a:off x="7327755" y="1835855"/>
            <a:ext cx="3264844" cy="4243319"/>
            <a:chOff x="8502977" y="1835855"/>
            <a:chExt cx="3264844" cy="4243319"/>
          </a:xfrm>
        </p:grpSpPr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B7D76103-1529-17CB-D06B-9CE9B95424F2}"/>
                </a:ext>
              </a:extLst>
            </p:cNvPr>
            <p:cNvSpPr/>
            <p:nvPr/>
          </p:nvSpPr>
          <p:spPr>
            <a:xfrm>
              <a:off x="8502977" y="1835855"/>
              <a:ext cx="3264844" cy="651671"/>
            </a:xfrm>
            <a:prstGeom prst="rect">
              <a:avLst/>
            </a:prstGeom>
            <a:solidFill>
              <a:srgbClr val="7CC4D5"/>
            </a:solidFill>
            <a:ln w="19050">
              <a:solidFill>
                <a:srgbClr val="7CC4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800">
                  <a:solidFill>
                    <a:schemeClr val="bg1"/>
                  </a:solidFill>
                </a:rPr>
                <a:t>langfristige Sparziele</a:t>
              </a:r>
              <a:endParaRPr lang="en-AU" sz="2800">
                <a:solidFill>
                  <a:schemeClr val="bg1"/>
                </a:solidFill>
              </a:endParaRPr>
            </a:p>
          </p:txBody>
        </p:sp>
        <p:grpSp>
          <p:nvGrpSpPr>
            <p:cNvPr id="29" name="Gruppieren 28">
              <a:extLst>
                <a:ext uri="{FF2B5EF4-FFF2-40B4-BE49-F238E27FC236}">
                  <a16:creationId xmlns:a16="http://schemas.microsoft.com/office/drawing/2014/main" id="{885004E1-0E30-0A1F-9C48-B2BA0AA4BADE}"/>
                </a:ext>
              </a:extLst>
            </p:cNvPr>
            <p:cNvGrpSpPr/>
            <p:nvPr/>
          </p:nvGrpSpPr>
          <p:grpSpPr>
            <a:xfrm>
              <a:off x="8502977" y="2650044"/>
              <a:ext cx="3264844" cy="3429130"/>
              <a:chOff x="8502977" y="2609318"/>
              <a:chExt cx="3264844" cy="3429130"/>
            </a:xfrm>
          </p:grpSpPr>
          <p:sp>
            <p:nvSpPr>
              <p:cNvPr id="6" name="Rechteck 5">
                <a:extLst>
                  <a:ext uri="{FF2B5EF4-FFF2-40B4-BE49-F238E27FC236}">
                    <a16:creationId xmlns:a16="http://schemas.microsoft.com/office/drawing/2014/main" id="{73F1841B-CAF8-BEF3-1D36-01708D66A810}"/>
                  </a:ext>
                </a:extLst>
              </p:cNvPr>
              <p:cNvSpPr/>
              <p:nvPr/>
            </p:nvSpPr>
            <p:spPr>
              <a:xfrm>
                <a:off x="8502977" y="2609318"/>
                <a:ext cx="3264844" cy="3429130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rgbClr val="7CC4D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400">
                    <a:ea typeface="Gadugi" panose="020B0502040204020203" pitchFamily="34" charset="0"/>
                  </a:rPr>
                  <a:t>ZQ</a:t>
                </a:r>
              </a:p>
            </p:txBody>
          </p:sp>
          <p:pic>
            <p:nvPicPr>
              <p:cNvPr id="12" name="Grafik 11" descr="Start mit einfarbiger Füllung">
                <a:extLst>
                  <a:ext uri="{FF2B5EF4-FFF2-40B4-BE49-F238E27FC236}">
                    <a16:creationId xmlns:a16="http://schemas.microsoft.com/office/drawing/2014/main" id="{B29A0776-AEED-CADE-E7BE-AB75D83D248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9678199" y="4484115"/>
                <a:ext cx="914400" cy="914400"/>
              </a:xfrm>
              <a:prstGeom prst="rect">
                <a:avLst/>
              </a:prstGeom>
            </p:spPr>
          </p:pic>
          <p:sp>
            <p:nvSpPr>
              <p:cNvPr id="13" name="Textfeld 12">
                <a:extLst>
                  <a:ext uri="{FF2B5EF4-FFF2-40B4-BE49-F238E27FC236}">
                    <a16:creationId xmlns:a16="http://schemas.microsoft.com/office/drawing/2014/main" id="{C6F8214F-7379-EBA8-4F35-9F36BB3AC049}"/>
                  </a:ext>
                </a:extLst>
              </p:cNvPr>
              <p:cNvSpPr txBox="1"/>
              <p:nvPr/>
            </p:nvSpPr>
            <p:spPr>
              <a:xfrm>
                <a:off x="8610600" y="2723973"/>
                <a:ext cx="3157219" cy="16312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2800" b="1">
                    <a:ea typeface="Gadugi" panose="020B0502040204020203" pitchFamily="34" charset="0"/>
                  </a:rPr>
                  <a:t>Vermögen </a:t>
                </a:r>
              </a:p>
              <a:p>
                <a:pPr algn="ctr"/>
                <a:r>
                  <a:rPr lang="de-DE">
                    <a:ea typeface="Gadugi" panose="020B0502040204020203" pitchFamily="34" charset="0"/>
                  </a:rPr>
                  <a:t>aufbauen</a:t>
                </a:r>
              </a:p>
              <a:p>
                <a:pPr algn="ctr"/>
                <a:endParaRPr lang="de-DE">
                  <a:ea typeface="Gadugi" panose="020B0502040204020203" pitchFamily="34" charset="0"/>
                </a:endParaRPr>
              </a:p>
              <a:p>
                <a:r>
                  <a:rPr lang="de-DE">
                    <a:ea typeface="Gadugi" panose="020B0502040204020203" pitchFamily="34" charset="0"/>
                  </a:rPr>
                  <a:t>Fixbetrag jeden Monat</a:t>
                </a:r>
              </a:p>
              <a:p>
                <a:r>
                  <a:rPr lang="de-DE">
                    <a:ea typeface="Gadugi" panose="020B0502040204020203" pitchFamily="34" charset="0"/>
                  </a:rPr>
                  <a:t>Dauerauftrag einrichten</a:t>
                </a:r>
              </a:p>
            </p:txBody>
          </p:sp>
        </p:grpSp>
      </p:grpSp>
      <p:sp>
        <p:nvSpPr>
          <p:cNvPr id="16" name="Rechteck 15">
            <a:extLst>
              <a:ext uri="{FF2B5EF4-FFF2-40B4-BE49-F238E27FC236}">
                <a16:creationId xmlns:a16="http://schemas.microsoft.com/office/drawing/2014/main" id="{F76D4B5B-7141-0A7A-0E65-6B8866B69DE0}"/>
              </a:ext>
            </a:extLst>
          </p:cNvPr>
          <p:cNvSpPr/>
          <p:nvPr/>
        </p:nvSpPr>
        <p:spPr>
          <a:xfrm>
            <a:off x="1599401" y="2680921"/>
            <a:ext cx="2577521" cy="3429129"/>
          </a:xfrm>
          <a:prstGeom prst="rect">
            <a:avLst/>
          </a:prstGeom>
          <a:solidFill>
            <a:schemeClr val="bg1"/>
          </a:solidFill>
          <a:ln w="57150">
            <a:solidFill>
              <a:srgbClr val="1096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>
              <a:ea typeface="Gadugi" panose="020B0502040204020203" pitchFamily="34" charset="0"/>
            </a:endParaRPr>
          </a:p>
        </p:txBody>
      </p:sp>
      <p:grpSp>
        <p:nvGrpSpPr>
          <p:cNvPr id="27" name="Gruppieren 26">
            <a:extLst>
              <a:ext uri="{FF2B5EF4-FFF2-40B4-BE49-F238E27FC236}">
                <a16:creationId xmlns:a16="http://schemas.microsoft.com/office/drawing/2014/main" id="{25A6DFC8-E5EF-2860-C00F-246894037715}"/>
              </a:ext>
            </a:extLst>
          </p:cNvPr>
          <p:cNvGrpSpPr/>
          <p:nvPr/>
        </p:nvGrpSpPr>
        <p:grpSpPr>
          <a:xfrm>
            <a:off x="4498453" y="2680921"/>
            <a:ext cx="2577521" cy="3429130"/>
            <a:chOff x="3214374" y="2650048"/>
            <a:chExt cx="2577521" cy="3429130"/>
          </a:xfrm>
        </p:grpSpPr>
        <p:sp>
          <p:nvSpPr>
            <p:cNvPr id="15" name="Rechteck 14">
              <a:extLst>
                <a:ext uri="{FF2B5EF4-FFF2-40B4-BE49-F238E27FC236}">
                  <a16:creationId xmlns:a16="http://schemas.microsoft.com/office/drawing/2014/main" id="{036F34A8-E2DD-EBDD-918F-909BB4168E34}"/>
                </a:ext>
              </a:extLst>
            </p:cNvPr>
            <p:cNvSpPr/>
            <p:nvPr/>
          </p:nvSpPr>
          <p:spPr>
            <a:xfrm>
              <a:off x="3214374" y="2650048"/>
              <a:ext cx="2577521" cy="3429130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1096B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>
                  <a:ea typeface="Gadugi" panose="020B0502040204020203" pitchFamily="34" charset="0"/>
                </a:rPr>
                <a:t>ZQ</a:t>
              </a:r>
            </a:p>
          </p:txBody>
        </p:sp>
        <p:sp>
          <p:nvSpPr>
            <p:cNvPr id="18" name="Textfeld 17">
              <a:extLst>
                <a:ext uri="{FF2B5EF4-FFF2-40B4-BE49-F238E27FC236}">
                  <a16:creationId xmlns:a16="http://schemas.microsoft.com/office/drawing/2014/main" id="{E413C709-681E-1279-C114-901E20836FB8}"/>
                </a:ext>
              </a:extLst>
            </p:cNvPr>
            <p:cNvSpPr txBox="1"/>
            <p:nvPr/>
          </p:nvSpPr>
          <p:spPr>
            <a:xfrm>
              <a:off x="3231160" y="2757433"/>
              <a:ext cx="2455038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2800" b="1">
                  <a:ea typeface="Gadugi" panose="020B0502040204020203" pitchFamily="34" charset="0"/>
                </a:rPr>
                <a:t>Wünsche</a:t>
              </a:r>
            </a:p>
            <a:p>
              <a:pPr algn="ctr"/>
              <a:r>
                <a:rPr lang="de-DE">
                  <a:ea typeface="Gadugi" panose="020B0502040204020203" pitchFamily="34" charset="0"/>
                </a:rPr>
                <a:t>erfüllen</a:t>
              </a:r>
            </a:p>
            <a:p>
              <a:pPr algn="ctr"/>
              <a:endParaRPr lang="de-DE">
                <a:ea typeface="Gadugi" panose="020B0502040204020203" pitchFamily="34" charset="0"/>
              </a:endParaRPr>
            </a:p>
            <a:p>
              <a:r>
                <a:rPr lang="de-DE">
                  <a:ea typeface="Gadugi" panose="020B0502040204020203" pitchFamily="34" charset="0"/>
                </a:rPr>
                <a:t>Sparziel setzen </a:t>
              </a:r>
            </a:p>
            <a:p>
              <a:r>
                <a:rPr lang="de-DE">
                  <a:ea typeface="Gadugi" panose="020B0502040204020203" pitchFamily="34" charset="0"/>
                </a:rPr>
                <a:t>Regelmäßig sparen</a:t>
              </a:r>
            </a:p>
          </p:txBody>
        </p:sp>
        <p:pic>
          <p:nvPicPr>
            <p:cNvPr id="22" name="Grafik 21" descr="Tropische Szenerie mit einfarbiger Füllung">
              <a:extLst>
                <a:ext uri="{FF2B5EF4-FFF2-40B4-BE49-F238E27FC236}">
                  <a16:creationId xmlns:a16="http://schemas.microsoft.com/office/drawing/2014/main" id="{0A5FA2E2-06DF-39E3-E53F-4BD69938E5D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4001479" y="4851441"/>
              <a:ext cx="914400" cy="914400"/>
            </a:xfrm>
            <a:prstGeom prst="rect">
              <a:avLst/>
            </a:prstGeom>
          </p:spPr>
        </p:pic>
      </p:grp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78070166-ACAF-44CB-6F60-DFEFBCECDF0F}"/>
              </a:ext>
            </a:extLst>
          </p:cNvPr>
          <p:cNvGrpSpPr/>
          <p:nvPr/>
        </p:nvGrpSpPr>
        <p:grpSpPr>
          <a:xfrm>
            <a:off x="2461161" y="5004709"/>
            <a:ext cx="854000" cy="854000"/>
            <a:chOff x="1300129" y="4297027"/>
            <a:chExt cx="854000" cy="854000"/>
          </a:xfrm>
        </p:grpSpPr>
        <p:pic>
          <p:nvPicPr>
            <p:cNvPr id="31" name="Grafik 30" descr="Blitz mit einfarbiger Füllung">
              <a:extLst>
                <a:ext uri="{FF2B5EF4-FFF2-40B4-BE49-F238E27FC236}">
                  <a16:creationId xmlns:a16="http://schemas.microsoft.com/office/drawing/2014/main" id="{EC20395B-D43B-C16C-8631-C67839BBA1E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 rot="20371413">
              <a:off x="1437305" y="4441456"/>
              <a:ext cx="636980" cy="636980"/>
            </a:xfrm>
            <a:prstGeom prst="rect">
              <a:avLst/>
            </a:prstGeom>
          </p:spPr>
        </p:pic>
        <p:pic>
          <p:nvPicPr>
            <p:cNvPr id="33" name="Grafik 32" descr="Smartphone mit einfarbiger Füllung">
              <a:extLst>
                <a:ext uri="{FF2B5EF4-FFF2-40B4-BE49-F238E27FC236}">
                  <a16:creationId xmlns:a16="http://schemas.microsoft.com/office/drawing/2014/main" id="{2A2BBF05-5F80-A801-3D7E-76507E389FA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 rot="20371413">
              <a:off x="1300129" y="4297027"/>
              <a:ext cx="854000" cy="854000"/>
            </a:xfrm>
            <a:prstGeom prst="rect">
              <a:avLst/>
            </a:prstGeom>
          </p:spPr>
        </p:pic>
      </p:grpSp>
      <p:sp>
        <p:nvSpPr>
          <p:cNvPr id="3" name="Textfeld 2">
            <a:extLst>
              <a:ext uri="{FF2B5EF4-FFF2-40B4-BE49-F238E27FC236}">
                <a16:creationId xmlns:a16="http://schemas.microsoft.com/office/drawing/2014/main" id="{8644AD93-5243-47A4-3316-DAC38187E5E1}"/>
              </a:ext>
            </a:extLst>
          </p:cNvPr>
          <p:cNvSpPr txBox="1"/>
          <p:nvPr/>
        </p:nvSpPr>
        <p:spPr>
          <a:xfrm>
            <a:off x="1689308" y="2791322"/>
            <a:ext cx="245503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800" b="1" dirty="0">
                <a:ea typeface="Gadugi" panose="020B0502040204020203" pitchFamily="34" charset="0"/>
              </a:rPr>
              <a:t>Notgroschen</a:t>
            </a:r>
          </a:p>
          <a:p>
            <a:pPr algn="ctr"/>
            <a:r>
              <a:rPr lang="de-DE">
                <a:ea typeface="Gadugi" panose="020B0502040204020203" pitchFamily="34" charset="0"/>
              </a:rPr>
              <a:t>für </a:t>
            </a:r>
            <a:r>
              <a:rPr lang="de-DE" dirty="0">
                <a:ea typeface="Gadugi" panose="020B0502040204020203" pitchFamily="34" charset="0"/>
              </a:rPr>
              <a:t>Notfälle</a:t>
            </a:r>
          </a:p>
          <a:p>
            <a:pPr algn="ctr"/>
            <a:endParaRPr lang="de-DE" dirty="0">
              <a:ea typeface="Gadugi" panose="020B0502040204020203" pitchFamily="34" charset="0"/>
            </a:endParaRPr>
          </a:p>
          <a:p>
            <a:r>
              <a:rPr lang="de-DE" dirty="0">
                <a:ea typeface="Gadugi" panose="020B0502040204020203" pitchFamily="34" charset="0"/>
              </a:rPr>
              <a:t>3 Netto-Monatsgehälter</a:t>
            </a:r>
          </a:p>
          <a:p>
            <a:r>
              <a:rPr lang="de-DE" dirty="0">
                <a:ea typeface="Gadugi" panose="020B0502040204020203" pitchFamily="34" charset="0"/>
              </a:rPr>
              <a:t>schnell verfügbar</a:t>
            </a:r>
          </a:p>
        </p:txBody>
      </p:sp>
      <p:sp>
        <p:nvSpPr>
          <p:cNvPr id="20" name="Foliennummernplatzhalter 4">
            <a:extLst>
              <a:ext uri="{FF2B5EF4-FFF2-40B4-BE49-F238E27FC236}">
                <a16:creationId xmlns:a16="http://schemas.microsoft.com/office/drawing/2014/main" id="{5174BA4F-D755-F663-4941-5A4341743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C23FFEC-42AF-4C5F-8FEB-D69D9B6A7C04}" type="slidenum">
              <a:rPr kumimoji="0" lang="de-A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de-A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68461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302CD3-DA14-38F9-4F76-70EBC784B2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>
                <a:latin typeface="+mn-lt"/>
              </a:rPr>
              <a:t>Sparprodukte 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F33F151-E55A-2F41-5A59-2FDB82AFE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C23FFEC-42AF-4C5F-8FEB-D69D9B6A7C04}" type="slidenum">
              <a:rPr kumimoji="0" lang="de-A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de-A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grpSp>
        <p:nvGrpSpPr>
          <p:cNvPr id="56" name="Gruppieren 55">
            <a:extLst>
              <a:ext uri="{FF2B5EF4-FFF2-40B4-BE49-F238E27FC236}">
                <a16:creationId xmlns:a16="http://schemas.microsoft.com/office/drawing/2014/main" id="{B92DEF39-809D-E741-DF79-96200875D07C}"/>
              </a:ext>
            </a:extLst>
          </p:cNvPr>
          <p:cNvGrpSpPr/>
          <p:nvPr/>
        </p:nvGrpSpPr>
        <p:grpSpPr>
          <a:xfrm>
            <a:off x="315322" y="1811589"/>
            <a:ext cx="5487459" cy="3604886"/>
            <a:chOff x="315322" y="1811589"/>
            <a:chExt cx="5487459" cy="3604886"/>
          </a:xfrm>
        </p:grpSpPr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90C17A4B-7207-5C1A-176B-7108D2DDE15C}"/>
                </a:ext>
              </a:extLst>
            </p:cNvPr>
            <p:cNvSpPr/>
            <p:nvPr/>
          </p:nvSpPr>
          <p:spPr>
            <a:xfrm>
              <a:off x="315322" y="1811589"/>
              <a:ext cx="5476573" cy="677241"/>
            </a:xfrm>
            <a:prstGeom prst="rect">
              <a:avLst/>
            </a:prstGeom>
            <a:solidFill>
              <a:srgbClr val="1096B6"/>
            </a:solidFill>
            <a:ln w="19050">
              <a:solidFill>
                <a:srgbClr val="1096B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800" b="1">
                  <a:solidFill>
                    <a:schemeClr val="bg1"/>
                  </a:solidFill>
                </a:rPr>
                <a:t>Sparkonto </a:t>
              </a:r>
              <a:endParaRPr lang="en-AU" sz="2800" b="1">
                <a:solidFill>
                  <a:schemeClr val="bg1"/>
                </a:solidFill>
              </a:endParaRPr>
            </a:p>
          </p:txBody>
        </p:sp>
        <p:sp>
          <p:nvSpPr>
            <p:cNvPr id="4" name="Rechteck: abgerundete Ecken 3">
              <a:extLst>
                <a:ext uri="{FF2B5EF4-FFF2-40B4-BE49-F238E27FC236}">
                  <a16:creationId xmlns:a16="http://schemas.microsoft.com/office/drawing/2014/main" id="{D4EB2E9A-1806-BD44-9A04-0097612A206C}"/>
                </a:ext>
              </a:extLst>
            </p:cNvPr>
            <p:cNvSpPr/>
            <p:nvPr/>
          </p:nvSpPr>
          <p:spPr>
            <a:xfrm>
              <a:off x="1538472" y="2764715"/>
              <a:ext cx="4264309" cy="548640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rgbClr val="1096B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>
                  <a:solidFill>
                    <a:schemeClr val="tx1"/>
                  </a:solidFill>
                </a:rPr>
                <a:t>Konto bei der Bank</a:t>
              </a:r>
              <a:endParaRPr lang="en-AU">
                <a:solidFill>
                  <a:schemeClr val="tx1"/>
                </a:solidFill>
              </a:endParaRPr>
            </a:p>
          </p:txBody>
        </p:sp>
        <p:cxnSp>
          <p:nvCxnSpPr>
            <p:cNvPr id="34" name="Gerader Verbinder 33">
              <a:extLst>
                <a:ext uri="{FF2B5EF4-FFF2-40B4-BE49-F238E27FC236}">
                  <a16:creationId xmlns:a16="http://schemas.microsoft.com/office/drawing/2014/main" id="{D2F50751-17F9-4D6C-0736-E05856B61AFF}"/>
                </a:ext>
              </a:extLst>
            </p:cNvPr>
            <p:cNvCxnSpPr/>
            <p:nvPr/>
          </p:nvCxnSpPr>
          <p:spPr>
            <a:xfrm>
              <a:off x="1183341" y="3045547"/>
              <a:ext cx="0" cy="69452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Gerader Verbinder 34">
              <a:extLst>
                <a:ext uri="{FF2B5EF4-FFF2-40B4-BE49-F238E27FC236}">
                  <a16:creationId xmlns:a16="http://schemas.microsoft.com/office/drawing/2014/main" id="{2E15DEE4-61EB-E078-BC18-DC9FA4BC816B}"/>
                </a:ext>
              </a:extLst>
            </p:cNvPr>
            <p:cNvCxnSpPr>
              <a:cxnSpLocks/>
              <a:stCxn id="23" idx="1"/>
            </p:cNvCxnSpPr>
            <p:nvPr/>
          </p:nvCxnSpPr>
          <p:spPr>
            <a:xfrm flipH="1">
              <a:off x="1193779" y="3740075"/>
              <a:ext cx="34469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3" name="Rechteck: abgerundete Ecken 22">
              <a:extLst>
                <a:ext uri="{FF2B5EF4-FFF2-40B4-BE49-F238E27FC236}">
                  <a16:creationId xmlns:a16="http://schemas.microsoft.com/office/drawing/2014/main" id="{7613CEA3-DA7D-C342-BE75-87D05E28BD0F}"/>
                </a:ext>
              </a:extLst>
            </p:cNvPr>
            <p:cNvSpPr/>
            <p:nvPr/>
          </p:nvSpPr>
          <p:spPr>
            <a:xfrm>
              <a:off x="1538471" y="3465755"/>
              <a:ext cx="4264309" cy="548640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rgbClr val="1096B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>
                  <a:solidFill>
                    <a:schemeClr val="tx1"/>
                  </a:solidFill>
                </a:rPr>
                <a:t>keine feste Laufzeit</a:t>
              </a:r>
              <a:endParaRPr lang="en-AU">
                <a:solidFill>
                  <a:schemeClr val="tx1"/>
                </a:solidFill>
              </a:endParaRPr>
            </a:p>
          </p:txBody>
        </p:sp>
        <p:cxnSp>
          <p:nvCxnSpPr>
            <p:cNvPr id="38" name="Gerader Verbinder 37">
              <a:extLst>
                <a:ext uri="{FF2B5EF4-FFF2-40B4-BE49-F238E27FC236}">
                  <a16:creationId xmlns:a16="http://schemas.microsoft.com/office/drawing/2014/main" id="{8AC4127E-8123-3541-9130-6F6D4E71740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82893" y="4441115"/>
              <a:ext cx="34469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Gerader Verbinder 38">
              <a:extLst>
                <a:ext uri="{FF2B5EF4-FFF2-40B4-BE49-F238E27FC236}">
                  <a16:creationId xmlns:a16="http://schemas.microsoft.com/office/drawing/2014/main" id="{7087DA1C-4724-9DB2-4BCE-34F6903749F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82893" y="5131269"/>
              <a:ext cx="34469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Gerader Verbinder 39">
              <a:extLst>
                <a:ext uri="{FF2B5EF4-FFF2-40B4-BE49-F238E27FC236}">
                  <a16:creationId xmlns:a16="http://schemas.microsoft.com/office/drawing/2014/main" id="{62C3FF7E-A41F-72BE-BD05-B21D454BACBA}"/>
                </a:ext>
              </a:extLst>
            </p:cNvPr>
            <p:cNvCxnSpPr/>
            <p:nvPr/>
          </p:nvCxnSpPr>
          <p:spPr>
            <a:xfrm>
              <a:off x="1182893" y="3740075"/>
              <a:ext cx="0" cy="69452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Gerader Verbinder 40">
              <a:extLst>
                <a:ext uri="{FF2B5EF4-FFF2-40B4-BE49-F238E27FC236}">
                  <a16:creationId xmlns:a16="http://schemas.microsoft.com/office/drawing/2014/main" id="{94B88289-701E-A118-6785-3EF2508BD976}"/>
                </a:ext>
              </a:extLst>
            </p:cNvPr>
            <p:cNvCxnSpPr/>
            <p:nvPr/>
          </p:nvCxnSpPr>
          <p:spPr>
            <a:xfrm>
              <a:off x="1182445" y="4434603"/>
              <a:ext cx="0" cy="69452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Rechteck: abgerundete Ecken 23">
              <a:extLst>
                <a:ext uri="{FF2B5EF4-FFF2-40B4-BE49-F238E27FC236}">
                  <a16:creationId xmlns:a16="http://schemas.microsoft.com/office/drawing/2014/main" id="{DAF585D1-E3CB-30A7-2C17-4A4CE35DB9F9}"/>
                </a:ext>
              </a:extLst>
            </p:cNvPr>
            <p:cNvSpPr/>
            <p:nvPr/>
          </p:nvSpPr>
          <p:spPr>
            <a:xfrm>
              <a:off x="1538470" y="4166795"/>
              <a:ext cx="4264309" cy="548640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rgbClr val="1096B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>
                  <a:solidFill>
                    <a:schemeClr val="tx1"/>
                  </a:solidFill>
                </a:rPr>
                <a:t>Ein- und Auszahlungen jederzeit möglich</a:t>
              </a:r>
              <a:endParaRPr lang="en-AU">
                <a:solidFill>
                  <a:schemeClr val="tx1"/>
                </a:solidFill>
              </a:endParaRPr>
            </a:p>
          </p:txBody>
        </p:sp>
        <p:sp>
          <p:nvSpPr>
            <p:cNvPr id="25" name="Rechteck: abgerundete Ecken 24">
              <a:extLst>
                <a:ext uri="{FF2B5EF4-FFF2-40B4-BE49-F238E27FC236}">
                  <a16:creationId xmlns:a16="http://schemas.microsoft.com/office/drawing/2014/main" id="{7F1517C4-D661-B100-5B48-6392C1431F70}"/>
                </a:ext>
              </a:extLst>
            </p:cNvPr>
            <p:cNvSpPr/>
            <p:nvPr/>
          </p:nvSpPr>
          <p:spPr>
            <a:xfrm>
              <a:off x="1538469" y="4867835"/>
              <a:ext cx="4264309" cy="548640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rgbClr val="1096B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>
                  <a:solidFill>
                    <a:schemeClr val="tx1"/>
                  </a:solidFill>
                </a:rPr>
                <a:t>meistens variable Verzinsung</a:t>
              </a:r>
              <a:endParaRPr lang="en-AU">
                <a:solidFill>
                  <a:schemeClr val="tx1"/>
                </a:solidFill>
              </a:endParaRPr>
            </a:p>
          </p:txBody>
        </p:sp>
        <p:cxnSp>
          <p:nvCxnSpPr>
            <p:cNvPr id="42" name="Gerader Verbinder 41">
              <a:extLst>
                <a:ext uri="{FF2B5EF4-FFF2-40B4-BE49-F238E27FC236}">
                  <a16:creationId xmlns:a16="http://schemas.microsoft.com/office/drawing/2014/main" id="{24F14108-8693-A4D0-3307-887AD4A073A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93779" y="3045547"/>
              <a:ext cx="34469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Gerader Verbinder 42">
              <a:extLst>
                <a:ext uri="{FF2B5EF4-FFF2-40B4-BE49-F238E27FC236}">
                  <a16:creationId xmlns:a16="http://schemas.microsoft.com/office/drawing/2014/main" id="{867467AC-F536-7825-4620-98833D1B5CB7}"/>
                </a:ext>
              </a:extLst>
            </p:cNvPr>
            <p:cNvCxnSpPr/>
            <p:nvPr/>
          </p:nvCxnSpPr>
          <p:spPr>
            <a:xfrm>
              <a:off x="1182445" y="2501005"/>
              <a:ext cx="0" cy="69452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57" name="Gruppieren 56">
            <a:extLst>
              <a:ext uri="{FF2B5EF4-FFF2-40B4-BE49-F238E27FC236}">
                <a16:creationId xmlns:a16="http://schemas.microsoft.com/office/drawing/2014/main" id="{0F990BA3-D296-163C-761B-333E7DB97EF0}"/>
              </a:ext>
            </a:extLst>
          </p:cNvPr>
          <p:cNvGrpSpPr/>
          <p:nvPr/>
        </p:nvGrpSpPr>
        <p:grpSpPr>
          <a:xfrm>
            <a:off x="6291248" y="1835855"/>
            <a:ext cx="5476573" cy="3580620"/>
            <a:chOff x="6291248" y="1835855"/>
            <a:chExt cx="5476573" cy="3580620"/>
          </a:xfrm>
        </p:grpSpPr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B7D76103-1529-17CB-D06B-9CE9B95424F2}"/>
                </a:ext>
              </a:extLst>
            </p:cNvPr>
            <p:cNvSpPr/>
            <p:nvPr/>
          </p:nvSpPr>
          <p:spPr>
            <a:xfrm>
              <a:off x="6291248" y="1835855"/>
              <a:ext cx="5476573" cy="651671"/>
            </a:xfrm>
            <a:prstGeom prst="rect">
              <a:avLst/>
            </a:prstGeom>
            <a:solidFill>
              <a:srgbClr val="7CC4D5"/>
            </a:solidFill>
            <a:ln w="19050">
              <a:solidFill>
                <a:srgbClr val="7CC4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800" b="1">
                  <a:solidFill>
                    <a:schemeClr val="bg1"/>
                  </a:solidFill>
                </a:rPr>
                <a:t>Bausparvertrag</a:t>
              </a:r>
              <a:endParaRPr lang="en-AU" sz="2800" b="1">
                <a:solidFill>
                  <a:schemeClr val="bg1"/>
                </a:solidFill>
              </a:endParaRPr>
            </a:p>
          </p:txBody>
        </p:sp>
        <p:sp>
          <p:nvSpPr>
            <p:cNvPr id="44" name="Rechteck: abgerundete Ecken 43">
              <a:extLst>
                <a:ext uri="{FF2B5EF4-FFF2-40B4-BE49-F238E27FC236}">
                  <a16:creationId xmlns:a16="http://schemas.microsoft.com/office/drawing/2014/main" id="{5CB90184-BD32-622A-AA4E-67B06CFD4620}"/>
                </a:ext>
              </a:extLst>
            </p:cNvPr>
            <p:cNvSpPr/>
            <p:nvPr/>
          </p:nvSpPr>
          <p:spPr>
            <a:xfrm>
              <a:off x="7503512" y="2764715"/>
              <a:ext cx="4264309" cy="548640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rgbClr val="7CC4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>
                  <a:solidFill>
                    <a:schemeClr val="tx1"/>
                  </a:solidFill>
                </a:rPr>
                <a:t>Bausparkonto bei der Bank</a:t>
              </a:r>
              <a:endParaRPr lang="en-AU">
                <a:solidFill>
                  <a:schemeClr val="tx1"/>
                </a:solidFill>
              </a:endParaRPr>
            </a:p>
          </p:txBody>
        </p:sp>
        <p:cxnSp>
          <p:nvCxnSpPr>
            <p:cNvPr id="45" name="Gerader Verbinder 44">
              <a:extLst>
                <a:ext uri="{FF2B5EF4-FFF2-40B4-BE49-F238E27FC236}">
                  <a16:creationId xmlns:a16="http://schemas.microsoft.com/office/drawing/2014/main" id="{4C192AD4-0A5B-85AB-BC1B-27C728E08508}"/>
                </a:ext>
              </a:extLst>
            </p:cNvPr>
            <p:cNvCxnSpPr/>
            <p:nvPr/>
          </p:nvCxnSpPr>
          <p:spPr>
            <a:xfrm>
              <a:off x="7148381" y="3045547"/>
              <a:ext cx="0" cy="69452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6" name="Gerader Verbinder 45">
              <a:extLst>
                <a:ext uri="{FF2B5EF4-FFF2-40B4-BE49-F238E27FC236}">
                  <a16:creationId xmlns:a16="http://schemas.microsoft.com/office/drawing/2014/main" id="{29917877-56F4-82A6-F10D-44766BE21C0F}"/>
                </a:ext>
              </a:extLst>
            </p:cNvPr>
            <p:cNvCxnSpPr>
              <a:cxnSpLocks/>
              <a:stCxn id="47" idx="1"/>
            </p:cNvCxnSpPr>
            <p:nvPr/>
          </p:nvCxnSpPr>
          <p:spPr>
            <a:xfrm flipH="1">
              <a:off x="7158819" y="3740075"/>
              <a:ext cx="34469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7" name="Rechteck: abgerundete Ecken 46">
              <a:extLst>
                <a:ext uri="{FF2B5EF4-FFF2-40B4-BE49-F238E27FC236}">
                  <a16:creationId xmlns:a16="http://schemas.microsoft.com/office/drawing/2014/main" id="{5448DC40-A79D-F749-4758-EC316D15CA65}"/>
                </a:ext>
              </a:extLst>
            </p:cNvPr>
            <p:cNvSpPr/>
            <p:nvPr/>
          </p:nvSpPr>
          <p:spPr>
            <a:xfrm>
              <a:off x="7503511" y="3465755"/>
              <a:ext cx="4264309" cy="548640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rgbClr val="7CC4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>
                  <a:solidFill>
                    <a:schemeClr val="tx1"/>
                  </a:solidFill>
                </a:rPr>
                <a:t>feste Laufzeit (meist 6 Jahre)</a:t>
              </a:r>
              <a:endParaRPr lang="en-AU">
                <a:solidFill>
                  <a:schemeClr val="tx1"/>
                </a:solidFill>
              </a:endParaRPr>
            </a:p>
          </p:txBody>
        </p:sp>
        <p:cxnSp>
          <p:nvCxnSpPr>
            <p:cNvPr id="48" name="Gerader Verbinder 47">
              <a:extLst>
                <a:ext uri="{FF2B5EF4-FFF2-40B4-BE49-F238E27FC236}">
                  <a16:creationId xmlns:a16="http://schemas.microsoft.com/office/drawing/2014/main" id="{F16A5EBA-83AC-0F03-F396-F1CE486C057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147933" y="4441115"/>
              <a:ext cx="34469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9" name="Gerader Verbinder 48">
              <a:extLst>
                <a:ext uri="{FF2B5EF4-FFF2-40B4-BE49-F238E27FC236}">
                  <a16:creationId xmlns:a16="http://schemas.microsoft.com/office/drawing/2014/main" id="{CAA65403-AAB3-06AD-89BF-B30DF9E10FB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147933" y="5131269"/>
              <a:ext cx="34469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0" name="Gerader Verbinder 49">
              <a:extLst>
                <a:ext uri="{FF2B5EF4-FFF2-40B4-BE49-F238E27FC236}">
                  <a16:creationId xmlns:a16="http://schemas.microsoft.com/office/drawing/2014/main" id="{16FCCBB6-AC4E-DD83-357B-35C049B08CAE}"/>
                </a:ext>
              </a:extLst>
            </p:cNvPr>
            <p:cNvCxnSpPr/>
            <p:nvPr/>
          </p:nvCxnSpPr>
          <p:spPr>
            <a:xfrm>
              <a:off x="7147933" y="3740075"/>
              <a:ext cx="0" cy="69452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1" name="Gerader Verbinder 50">
              <a:extLst>
                <a:ext uri="{FF2B5EF4-FFF2-40B4-BE49-F238E27FC236}">
                  <a16:creationId xmlns:a16="http://schemas.microsoft.com/office/drawing/2014/main" id="{4E01C2C9-5EB4-3063-6C7E-2C61F6911820}"/>
                </a:ext>
              </a:extLst>
            </p:cNvPr>
            <p:cNvCxnSpPr/>
            <p:nvPr/>
          </p:nvCxnSpPr>
          <p:spPr>
            <a:xfrm>
              <a:off x="7147485" y="4434603"/>
              <a:ext cx="0" cy="69452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2" name="Rechteck: abgerundete Ecken 51">
              <a:extLst>
                <a:ext uri="{FF2B5EF4-FFF2-40B4-BE49-F238E27FC236}">
                  <a16:creationId xmlns:a16="http://schemas.microsoft.com/office/drawing/2014/main" id="{50AA1358-EDF9-FF0F-7F98-FAD38041DA67}"/>
                </a:ext>
              </a:extLst>
            </p:cNvPr>
            <p:cNvSpPr/>
            <p:nvPr/>
          </p:nvSpPr>
          <p:spPr>
            <a:xfrm>
              <a:off x="7503510" y="4166795"/>
              <a:ext cx="4264309" cy="548640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rgbClr val="7CC4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>
                  <a:solidFill>
                    <a:schemeClr val="tx1"/>
                  </a:solidFill>
                </a:rPr>
                <a:t>Ein- und Auszahlungen nicht jederzeit möglich (monatliche Abbuchung)</a:t>
              </a:r>
              <a:endParaRPr lang="en-AU">
                <a:solidFill>
                  <a:schemeClr val="tx1"/>
                </a:solidFill>
              </a:endParaRPr>
            </a:p>
          </p:txBody>
        </p:sp>
        <p:sp>
          <p:nvSpPr>
            <p:cNvPr id="53" name="Rechteck: abgerundete Ecken 52">
              <a:extLst>
                <a:ext uri="{FF2B5EF4-FFF2-40B4-BE49-F238E27FC236}">
                  <a16:creationId xmlns:a16="http://schemas.microsoft.com/office/drawing/2014/main" id="{D5DA42D6-AC19-C5EF-28E5-771DB3CDF8CD}"/>
                </a:ext>
              </a:extLst>
            </p:cNvPr>
            <p:cNvSpPr/>
            <p:nvPr/>
          </p:nvSpPr>
          <p:spPr>
            <a:xfrm>
              <a:off x="7503509" y="4867835"/>
              <a:ext cx="4264309" cy="548640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rgbClr val="7CC4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>
                  <a:solidFill>
                    <a:schemeClr val="tx1"/>
                  </a:solidFill>
                </a:rPr>
                <a:t>Variable/fixe Verzinsung (zzgl. staatlicher Prämie)</a:t>
              </a:r>
              <a:endParaRPr lang="en-AU">
                <a:solidFill>
                  <a:schemeClr val="tx1"/>
                </a:solidFill>
              </a:endParaRPr>
            </a:p>
          </p:txBody>
        </p:sp>
        <p:cxnSp>
          <p:nvCxnSpPr>
            <p:cNvPr id="54" name="Gerader Verbinder 53">
              <a:extLst>
                <a:ext uri="{FF2B5EF4-FFF2-40B4-BE49-F238E27FC236}">
                  <a16:creationId xmlns:a16="http://schemas.microsoft.com/office/drawing/2014/main" id="{2EDCEFD4-FD37-BC1D-90AA-3416FA5A049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158819" y="3045547"/>
              <a:ext cx="34469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5" name="Gerader Verbinder 54">
              <a:extLst>
                <a:ext uri="{FF2B5EF4-FFF2-40B4-BE49-F238E27FC236}">
                  <a16:creationId xmlns:a16="http://schemas.microsoft.com/office/drawing/2014/main" id="{B4562FF8-8DE2-0BC6-4E37-A11D4332B1B7}"/>
                </a:ext>
              </a:extLst>
            </p:cNvPr>
            <p:cNvCxnSpPr/>
            <p:nvPr/>
          </p:nvCxnSpPr>
          <p:spPr>
            <a:xfrm>
              <a:off x="7147485" y="2501005"/>
              <a:ext cx="0" cy="69452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87561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Grafik 28">
            <a:extLst>
              <a:ext uri="{FF2B5EF4-FFF2-40B4-BE49-F238E27FC236}">
                <a16:creationId xmlns:a16="http://schemas.microsoft.com/office/drawing/2014/main" id="{F5B343BB-5346-A592-BA55-D231825B780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92"/>
          <a:stretch/>
        </p:blipFill>
        <p:spPr>
          <a:xfrm>
            <a:off x="0" y="4096208"/>
            <a:ext cx="12192000" cy="2859717"/>
          </a:xfrm>
          <a:prstGeom prst="rect">
            <a:avLst/>
          </a:prstGeom>
        </p:spPr>
      </p:pic>
      <p:sp>
        <p:nvSpPr>
          <p:cNvPr id="30" name="Titel 1">
            <a:extLst>
              <a:ext uri="{FF2B5EF4-FFF2-40B4-BE49-F238E27FC236}">
                <a16:creationId xmlns:a16="http://schemas.microsoft.com/office/drawing/2014/main" id="{44396641-31D2-D614-A2B5-67145A36CA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9172" y="1752141"/>
            <a:ext cx="10515600" cy="1009651"/>
          </a:xfrm>
        </p:spPr>
        <p:txBody>
          <a:bodyPr>
            <a:normAutofit/>
          </a:bodyPr>
          <a:lstStyle/>
          <a:p>
            <a:r>
              <a:rPr lang="de-AT" sz="6600"/>
              <a:t>Investieren</a:t>
            </a:r>
          </a:p>
        </p:txBody>
      </p:sp>
      <p:pic>
        <p:nvPicPr>
          <p:cNvPr id="3" name="Grafik 2" descr="Münzen mit einfarbiger Füllung">
            <a:extLst>
              <a:ext uri="{FF2B5EF4-FFF2-40B4-BE49-F238E27FC236}">
                <a16:creationId xmlns:a16="http://schemas.microsoft.com/office/drawing/2014/main" id="{5C22BC31-02E8-31CA-92EE-3EB0289C80D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68126" y="1590018"/>
            <a:ext cx="1225988" cy="1225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01075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302CD3-DA14-38F9-4F76-70EBC784B2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>
                <a:latin typeface="+mn-lt"/>
              </a:rPr>
              <a:t>Merkmale der Geldanlage  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A08FB7C-22B4-161D-7AA1-FE3A0DB77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C23FFEC-42AF-4C5F-8FEB-D69D9B6A7C04}" type="slidenum">
              <a:rPr kumimoji="0" lang="de-A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de-A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5DB126D9-E660-B519-C5FF-DB0C935F565C}"/>
              </a:ext>
            </a:extLst>
          </p:cNvPr>
          <p:cNvGrpSpPr/>
          <p:nvPr/>
        </p:nvGrpSpPr>
        <p:grpSpPr>
          <a:xfrm>
            <a:off x="674270" y="2971365"/>
            <a:ext cx="11060527" cy="961807"/>
            <a:chOff x="674270" y="2971365"/>
            <a:chExt cx="11060527" cy="961807"/>
          </a:xfrm>
        </p:grpSpPr>
        <p:sp>
          <p:nvSpPr>
            <p:cNvPr id="12" name="Rechteck: abgerundete Ecken 11">
              <a:extLst>
                <a:ext uri="{FF2B5EF4-FFF2-40B4-BE49-F238E27FC236}">
                  <a16:creationId xmlns:a16="http://schemas.microsoft.com/office/drawing/2014/main" id="{55A36DEC-A887-2FA1-1715-462B3F4EF7C0}"/>
                </a:ext>
              </a:extLst>
            </p:cNvPr>
            <p:cNvSpPr/>
            <p:nvPr/>
          </p:nvSpPr>
          <p:spPr>
            <a:xfrm>
              <a:off x="674270" y="2971365"/>
              <a:ext cx="11060527" cy="961807"/>
            </a:xfrm>
            <a:prstGeom prst="roundRect">
              <a:avLst/>
            </a:prstGeom>
            <a:solidFill>
              <a:srgbClr val="7CC4D5"/>
            </a:solidFill>
            <a:ln>
              <a:solidFill>
                <a:srgbClr val="7CC4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400">
                  <a:solidFill>
                    <a:schemeClr val="tx1"/>
                  </a:solidFill>
                </a:rPr>
                <a:t>dient dem </a:t>
              </a:r>
              <a:r>
                <a:rPr lang="de-DE" sz="2400" b="1">
                  <a:solidFill>
                    <a:schemeClr val="tx1"/>
                  </a:solidFill>
                </a:rPr>
                <a:t>langfristigen</a:t>
              </a:r>
              <a:r>
                <a:rPr lang="de-DE" sz="2400">
                  <a:solidFill>
                    <a:schemeClr val="tx1"/>
                  </a:solidFill>
                </a:rPr>
                <a:t> Vermögensaufbau</a:t>
              </a:r>
              <a:endParaRPr lang="en-AU" sz="2400">
                <a:solidFill>
                  <a:schemeClr val="tx1"/>
                </a:solidFill>
              </a:endParaRPr>
            </a:p>
          </p:txBody>
        </p:sp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E5F6936C-2F28-3311-A6FE-120EA4034222}"/>
                </a:ext>
              </a:extLst>
            </p:cNvPr>
            <p:cNvSpPr/>
            <p:nvPr/>
          </p:nvSpPr>
          <p:spPr>
            <a:xfrm>
              <a:off x="10741328" y="3011483"/>
              <a:ext cx="843641" cy="83503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pic>
          <p:nvPicPr>
            <p:cNvPr id="15" name="Grafik 14" descr="Monatskalender mit einfarbiger Füllung">
              <a:extLst>
                <a:ext uri="{FF2B5EF4-FFF2-40B4-BE49-F238E27FC236}">
                  <a16:creationId xmlns:a16="http://schemas.microsoft.com/office/drawing/2014/main" id="{40054FDC-AE3B-A87B-1891-428B8A2BD38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0902798" y="3168537"/>
              <a:ext cx="520926" cy="520926"/>
            </a:xfrm>
            <a:prstGeom prst="rect">
              <a:avLst/>
            </a:prstGeom>
          </p:spPr>
        </p:pic>
      </p:grp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BC6A7099-3518-5BC2-4A9E-F86D686BEC97}"/>
              </a:ext>
            </a:extLst>
          </p:cNvPr>
          <p:cNvGrpSpPr/>
          <p:nvPr/>
        </p:nvGrpSpPr>
        <p:grpSpPr>
          <a:xfrm>
            <a:off x="696042" y="5155503"/>
            <a:ext cx="11060527" cy="961807"/>
            <a:chOff x="696042" y="5155503"/>
            <a:chExt cx="11060527" cy="961807"/>
          </a:xfrm>
        </p:grpSpPr>
        <p:sp>
          <p:nvSpPr>
            <p:cNvPr id="22" name="Rechteck: abgerundete Ecken 21">
              <a:extLst>
                <a:ext uri="{FF2B5EF4-FFF2-40B4-BE49-F238E27FC236}">
                  <a16:creationId xmlns:a16="http://schemas.microsoft.com/office/drawing/2014/main" id="{9FECF381-8FDF-B1A1-F847-244100B318E6}"/>
                </a:ext>
              </a:extLst>
            </p:cNvPr>
            <p:cNvSpPr/>
            <p:nvPr/>
          </p:nvSpPr>
          <p:spPr>
            <a:xfrm>
              <a:off x="696042" y="5155503"/>
              <a:ext cx="11060527" cy="961807"/>
            </a:xfrm>
            <a:prstGeom prst="roundRect">
              <a:avLst/>
            </a:prstGeom>
            <a:solidFill>
              <a:srgbClr val="DAEDF2"/>
            </a:solidFill>
            <a:ln>
              <a:solidFill>
                <a:srgbClr val="DAEDF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400">
                  <a:solidFill>
                    <a:schemeClr val="tx1"/>
                  </a:solidFill>
                </a:rPr>
                <a:t>höheres </a:t>
              </a:r>
              <a:r>
                <a:rPr lang="de-DE" sz="2400" b="1">
                  <a:solidFill>
                    <a:schemeClr val="tx1"/>
                  </a:solidFill>
                </a:rPr>
                <a:t>Risiko</a:t>
              </a:r>
              <a:r>
                <a:rPr lang="de-DE" sz="2400">
                  <a:solidFill>
                    <a:schemeClr val="tx1"/>
                  </a:solidFill>
                </a:rPr>
                <a:t>, höhere </a:t>
              </a:r>
              <a:r>
                <a:rPr lang="de-DE" sz="2400" b="1">
                  <a:solidFill>
                    <a:schemeClr val="tx1"/>
                  </a:solidFill>
                </a:rPr>
                <a:t>Erträge </a:t>
              </a:r>
              <a:r>
                <a:rPr lang="de-DE" sz="2400">
                  <a:solidFill>
                    <a:schemeClr val="tx1"/>
                  </a:solidFill>
                </a:rPr>
                <a:t>möglich </a:t>
              </a:r>
              <a:endParaRPr lang="en-AU" sz="2400">
                <a:solidFill>
                  <a:schemeClr val="tx1"/>
                </a:solidFill>
              </a:endParaRPr>
            </a:p>
          </p:txBody>
        </p:sp>
        <p:sp>
          <p:nvSpPr>
            <p:cNvPr id="23" name="Ellipse 22">
              <a:extLst>
                <a:ext uri="{FF2B5EF4-FFF2-40B4-BE49-F238E27FC236}">
                  <a16:creationId xmlns:a16="http://schemas.microsoft.com/office/drawing/2014/main" id="{22784B7F-F884-87A1-F6DE-060C4B8C8976}"/>
                </a:ext>
              </a:extLst>
            </p:cNvPr>
            <p:cNvSpPr/>
            <p:nvPr/>
          </p:nvSpPr>
          <p:spPr>
            <a:xfrm>
              <a:off x="10741327" y="5209661"/>
              <a:ext cx="843641" cy="83503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pic>
          <p:nvPicPr>
            <p:cNvPr id="25" name="Grafik 24" descr="Abwärtstrend-Diagramm mit einfarbiger Füllung">
              <a:extLst>
                <a:ext uri="{FF2B5EF4-FFF2-40B4-BE49-F238E27FC236}">
                  <a16:creationId xmlns:a16="http://schemas.microsoft.com/office/drawing/2014/main" id="{3F6121DF-550F-93D7-1C6F-0C654ACA7CC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0855787" y="5274975"/>
              <a:ext cx="654424" cy="654424"/>
            </a:xfrm>
            <a:prstGeom prst="rect">
              <a:avLst/>
            </a:prstGeom>
          </p:spPr>
        </p:pic>
      </p:grpSp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8A712262-D123-5753-04BC-C8074290635A}"/>
              </a:ext>
            </a:extLst>
          </p:cNvPr>
          <p:cNvGrpSpPr/>
          <p:nvPr/>
        </p:nvGrpSpPr>
        <p:grpSpPr>
          <a:xfrm>
            <a:off x="674272" y="1884137"/>
            <a:ext cx="11060527" cy="961807"/>
            <a:chOff x="674272" y="1884137"/>
            <a:chExt cx="11060527" cy="961807"/>
          </a:xfrm>
        </p:grpSpPr>
        <p:sp>
          <p:nvSpPr>
            <p:cNvPr id="4" name="Rechteck: abgerundete Ecken 3">
              <a:extLst>
                <a:ext uri="{FF2B5EF4-FFF2-40B4-BE49-F238E27FC236}">
                  <a16:creationId xmlns:a16="http://schemas.microsoft.com/office/drawing/2014/main" id="{625ECAD1-7EEF-7F16-D1E7-2BA8DB1F8EF4}"/>
                </a:ext>
              </a:extLst>
            </p:cNvPr>
            <p:cNvSpPr/>
            <p:nvPr/>
          </p:nvSpPr>
          <p:spPr>
            <a:xfrm>
              <a:off x="674272" y="1884137"/>
              <a:ext cx="11060527" cy="961807"/>
            </a:xfrm>
            <a:prstGeom prst="roundRect">
              <a:avLst/>
            </a:prstGeom>
            <a:solidFill>
              <a:srgbClr val="1096B6"/>
            </a:solidFill>
            <a:ln>
              <a:solidFill>
                <a:srgbClr val="1096B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400">
                  <a:solidFill>
                    <a:schemeClr val="tx1"/>
                  </a:solidFill>
                </a:rPr>
                <a:t>dient der </a:t>
              </a:r>
              <a:r>
                <a:rPr lang="de-DE" sz="2400" b="1">
                  <a:solidFill>
                    <a:schemeClr val="tx1"/>
                  </a:solidFill>
                </a:rPr>
                <a:t>Geldvermehrung</a:t>
              </a:r>
              <a:r>
                <a:rPr lang="de-DE" sz="2400">
                  <a:solidFill>
                    <a:schemeClr val="tx1"/>
                  </a:solidFill>
                </a:rPr>
                <a:t> </a:t>
              </a:r>
              <a:endParaRPr lang="en-AU" sz="2400">
                <a:solidFill>
                  <a:schemeClr val="tx1"/>
                </a:solidFill>
              </a:endParaRPr>
            </a:p>
          </p:txBody>
        </p:sp>
        <p:sp>
          <p:nvSpPr>
            <p:cNvPr id="6" name="Ellipse 5">
              <a:extLst>
                <a:ext uri="{FF2B5EF4-FFF2-40B4-BE49-F238E27FC236}">
                  <a16:creationId xmlns:a16="http://schemas.microsoft.com/office/drawing/2014/main" id="{4678BB79-4E46-87E2-69DF-154CA8CC1D19}"/>
                </a:ext>
              </a:extLst>
            </p:cNvPr>
            <p:cNvSpPr/>
            <p:nvPr/>
          </p:nvSpPr>
          <p:spPr>
            <a:xfrm>
              <a:off x="10741330" y="1945591"/>
              <a:ext cx="843641" cy="83503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pic>
          <p:nvPicPr>
            <p:cNvPr id="7" name="Grafik 6" descr="Münzen mit einfarbiger Füllung">
              <a:extLst>
                <a:ext uri="{FF2B5EF4-FFF2-40B4-BE49-F238E27FC236}">
                  <a16:creationId xmlns:a16="http://schemas.microsoft.com/office/drawing/2014/main" id="{B26B143F-37BA-6E77-F5F0-38EC9D6006F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10934547" y="2149825"/>
              <a:ext cx="457200" cy="457200"/>
            </a:xfrm>
            <a:prstGeom prst="rect">
              <a:avLst/>
            </a:prstGeom>
          </p:spPr>
        </p:pic>
      </p:grp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35BF50B1-EEC4-27AF-DD8E-E52B2ED188B4}"/>
              </a:ext>
            </a:extLst>
          </p:cNvPr>
          <p:cNvGrpSpPr/>
          <p:nvPr/>
        </p:nvGrpSpPr>
        <p:grpSpPr>
          <a:xfrm>
            <a:off x="696042" y="4068275"/>
            <a:ext cx="11060527" cy="961807"/>
            <a:chOff x="696042" y="4068275"/>
            <a:chExt cx="11060527" cy="961807"/>
          </a:xfrm>
        </p:grpSpPr>
        <p:sp>
          <p:nvSpPr>
            <p:cNvPr id="16" name="Rechteck: abgerundete Ecken 15">
              <a:extLst>
                <a:ext uri="{FF2B5EF4-FFF2-40B4-BE49-F238E27FC236}">
                  <a16:creationId xmlns:a16="http://schemas.microsoft.com/office/drawing/2014/main" id="{2A68795F-494D-74A5-DA2F-91EE9FE2D789}"/>
                </a:ext>
              </a:extLst>
            </p:cNvPr>
            <p:cNvSpPr/>
            <p:nvPr/>
          </p:nvSpPr>
          <p:spPr>
            <a:xfrm>
              <a:off x="696042" y="4068275"/>
              <a:ext cx="11060527" cy="961807"/>
            </a:xfrm>
            <a:prstGeom prst="roundRect">
              <a:avLst/>
            </a:prstGeom>
            <a:solidFill>
              <a:srgbClr val="ACD9E3"/>
            </a:solidFill>
            <a:ln>
              <a:solidFill>
                <a:srgbClr val="ACD9E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400" b="1">
                  <a:solidFill>
                    <a:schemeClr val="tx1"/>
                  </a:solidFill>
                </a:rPr>
                <a:t>Depot</a:t>
              </a:r>
              <a:r>
                <a:rPr lang="de-DE" sz="2400">
                  <a:solidFill>
                    <a:schemeClr val="tx1"/>
                  </a:solidFill>
                </a:rPr>
                <a:t> ist notwendig</a:t>
              </a:r>
              <a:endParaRPr lang="en-AU" sz="2400">
                <a:solidFill>
                  <a:schemeClr val="tx1"/>
                </a:solidFill>
              </a:endParaRPr>
            </a:p>
          </p:txBody>
        </p:sp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A1BEB7A9-A62C-884A-A76C-33EA8C149328}"/>
                </a:ext>
              </a:extLst>
            </p:cNvPr>
            <p:cNvSpPr/>
            <p:nvPr/>
          </p:nvSpPr>
          <p:spPr>
            <a:xfrm>
              <a:off x="10741328" y="4135587"/>
              <a:ext cx="843641" cy="83503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pic>
          <p:nvPicPr>
            <p:cNvPr id="10" name="Grafik 9" descr="Laptop mit einfarbiger Füllung">
              <a:extLst>
                <a:ext uri="{FF2B5EF4-FFF2-40B4-BE49-F238E27FC236}">
                  <a16:creationId xmlns:a16="http://schemas.microsoft.com/office/drawing/2014/main" id="{E69BBEF8-C84E-7717-61F8-794BF117E13D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10881026" y="4237527"/>
              <a:ext cx="583182" cy="58318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43937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302CD3-DA14-38F9-4F76-70EBC784B2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>
                <a:latin typeface="+mn-lt"/>
              </a:rPr>
              <a:t>Veranlagungsdreieck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A08FB7C-22B4-161D-7AA1-FE3A0DB77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C23FFEC-42AF-4C5F-8FEB-D69D9B6A7C04}" type="slidenum">
              <a:rPr kumimoji="0" lang="de-A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de-A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3" name="Dreieck 1">
            <a:extLst>
              <a:ext uri="{FF2B5EF4-FFF2-40B4-BE49-F238E27FC236}">
                <a16:creationId xmlns:a16="http://schemas.microsoft.com/office/drawing/2014/main" id="{2A9C5168-B0B2-FE82-96C4-E9F137085A20}"/>
              </a:ext>
            </a:extLst>
          </p:cNvPr>
          <p:cNvSpPr/>
          <p:nvPr/>
        </p:nvSpPr>
        <p:spPr>
          <a:xfrm>
            <a:off x="4690022" y="3150352"/>
            <a:ext cx="3112168" cy="2079207"/>
          </a:xfrm>
          <a:prstGeom prst="triangle">
            <a:avLst/>
          </a:prstGeom>
          <a:solidFill>
            <a:srgbClr val="DAEDF2"/>
          </a:solidFill>
          <a:ln w="28575">
            <a:solidFill>
              <a:srgbClr val="1096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ea typeface="Gadugi" panose="020B0502040204020203" pitchFamily="34" charset="0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41E2EA19-9FD3-581A-DD58-2A6CEF5C9D1B}"/>
              </a:ext>
            </a:extLst>
          </p:cNvPr>
          <p:cNvSpPr txBox="1"/>
          <p:nvPr/>
        </p:nvSpPr>
        <p:spPr>
          <a:xfrm>
            <a:off x="5379832" y="2799010"/>
            <a:ext cx="1764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>
                <a:ea typeface="Gadugi" panose="020B0502040204020203" pitchFamily="34" charset="0"/>
              </a:rPr>
              <a:t>Rendite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073A20C1-080A-5D43-9D3C-F43B86F6B9F1}"/>
              </a:ext>
            </a:extLst>
          </p:cNvPr>
          <p:cNvSpPr txBox="1"/>
          <p:nvPr/>
        </p:nvSpPr>
        <p:spPr>
          <a:xfrm>
            <a:off x="3217077" y="4970557"/>
            <a:ext cx="1764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>
                <a:ea typeface="Gadugi" panose="020B0502040204020203" pitchFamily="34" charset="0"/>
              </a:rPr>
              <a:t>Liquidität</a:t>
            </a:r>
          </a:p>
          <a:p>
            <a:pPr algn="ctr"/>
            <a:endParaRPr lang="de-DE" b="1">
              <a:ea typeface="Gadugi" panose="020B0502040204020203" pitchFamily="34" charset="0"/>
            </a:endParaRPr>
          </a:p>
        </p:txBody>
      </p:sp>
      <p:pic>
        <p:nvPicPr>
          <p:cNvPr id="11" name="Grafik 10" descr="Kreise mit Pfeilen Silhouette">
            <a:extLst>
              <a:ext uri="{FF2B5EF4-FFF2-40B4-BE49-F238E27FC236}">
                <a16:creationId xmlns:a16="http://schemas.microsoft.com/office/drawing/2014/main" id="{19A240E3-4658-45A4-1D26-160BFE00A6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823872" y="4486529"/>
            <a:ext cx="551042" cy="551042"/>
          </a:xfrm>
          <a:prstGeom prst="rect">
            <a:avLst/>
          </a:prstGeom>
        </p:spPr>
      </p:pic>
      <p:pic>
        <p:nvPicPr>
          <p:cNvPr id="13" name="Grafik 12" descr="Euro Silhouette">
            <a:extLst>
              <a:ext uri="{FF2B5EF4-FFF2-40B4-BE49-F238E27FC236}">
                <a16:creationId xmlns:a16="http://schemas.microsoft.com/office/drawing/2014/main" id="{0E5EF065-579A-5BF2-6E73-F8F7F323817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001517" y="2361674"/>
            <a:ext cx="457200" cy="457200"/>
          </a:xfrm>
          <a:prstGeom prst="rect">
            <a:avLst/>
          </a:prstGeom>
        </p:spPr>
      </p:pic>
      <p:sp>
        <p:nvSpPr>
          <p:cNvPr id="14" name="Textfeld 13">
            <a:extLst>
              <a:ext uri="{FF2B5EF4-FFF2-40B4-BE49-F238E27FC236}">
                <a16:creationId xmlns:a16="http://schemas.microsoft.com/office/drawing/2014/main" id="{3DC68CCA-5EF2-A8A8-599B-4690CA9B4BFB}"/>
              </a:ext>
            </a:extLst>
          </p:cNvPr>
          <p:cNvSpPr txBox="1"/>
          <p:nvPr/>
        </p:nvSpPr>
        <p:spPr>
          <a:xfrm>
            <a:off x="7552489" y="4964732"/>
            <a:ext cx="1764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>
                <a:ea typeface="Gadugi" panose="020B0502040204020203" pitchFamily="34" charset="0"/>
              </a:rPr>
              <a:t>Sicherheit</a:t>
            </a:r>
          </a:p>
          <a:p>
            <a:pPr algn="ctr"/>
            <a:endParaRPr lang="de-DE" b="1">
              <a:ea typeface="Gadugi" panose="020B0502040204020203" pitchFamily="34" charset="0"/>
            </a:endParaRPr>
          </a:p>
        </p:txBody>
      </p:sp>
      <p:pic>
        <p:nvPicPr>
          <p:cNvPr id="17" name="Grafik 16" descr="Sperren Silhouette">
            <a:extLst>
              <a:ext uri="{FF2B5EF4-FFF2-40B4-BE49-F238E27FC236}">
                <a16:creationId xmlns:a16="http://schemas.microsoft.com/office/drawing/2014/main" id="{613578DD-4DD6-038F-71E5-3CF7BA11BD7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131154" y="4410403"/>
            <a:ext cx="607302" cy="607302"/>
          </a:xfrm>
          <a:prstGeom prst="rect">
            <a:avLst/>
          </a:prstGeom>
        </p:spPr>
      </p:pic>
      <p:sp>
        <p:nvSpPr>
          <p:cNvPr id="19" name="Rechteck 18">
            <a:extLst>
              <a:ext uri="{FF2B5EF4-FFF2-40B4-BE49-F238E27FC236}">
                <a16:creationId xmlns:a16="http://schemas.microsoft.com/office/drawing/2014/main" id="{49F6BBA5-181E-76CB-FBB5-F77D7E8990FF}"/>
              </a:ext>
            </a:extLst>
          </p:cNvPr>
          <p:cNvSpPr/>
          <p:nvPr/>
        </p:nvSpPr>
        <p:spPr>
          <a:xfrm>
            <a:off x="2245393" y="5380916"/>
            <a:ext cx="3708000" cy="720000"/>
          </a:xfrm>
          <a:prstGeom prst="rect">
            <a:avLst/>
          </a:prstGeom>
          <a:solidFill>
            <a:schemeClr val="bg1"/>
          </a:solidFill>
          <a:ln>
            <a:solidFill>
              <a:srgbClr val="1096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>
                <a:solidFill>
                  <a:schemeClr val="tx1"/>
                </a:solidFill>
                <a:ea typeface="Gadugi" panose="020B0502040204020203" pitchFamily="34" charset="0"/>
                <a:cs typeface="Arial" panose="020B0604020202020204" pitchFamily="34" charset="0"/>
              </a:rPr>
              <a:t>Verfügbarkeit des angelegten Betrags</a:t>
            </a: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73931231-260E-43CC-E9CA-AA5E331327B8}"/>
              </a:ext>
            </a:extLst>
          </p:cNvPr>
          <p:cNvSpPr/>
          <p:nvPr/>
        </p:nvSpPr>
        <p:spPr>
          <a:xfrm>
            <a:off x="4392106" y="1594982"/>
            <a:ext cx="3708000" cy="720000"/>
          </a:xfrm>
          <a:prstGeom prst="rect">
            <a:avLst/>
          </a:prstGeom>
          <a:solidFill>
            <a:schemeClr val="bg1"/>
          </a:solidFill>
          <a:ln>
            <a:solidFill>
              <a:srgbClr val="1096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>
                <a:solidFill>
                  <a:schemeClr val="tx1"/>
                </a:solidFill>
                <a:ea typeface="Gadugi" panose="020B0502040204020203" pitchFamily="34" charset="0"/>
                <a:cs typeface="Arial" panose="020B0604020202020204" pitchFamily="34" charset="0"/>
              </a:rPr>
              <a:t>Erträge für die Investition </a:t>
            </a: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E59A975D-9D84-B39A-D7C6-859126FFB4E5}"/>
              </a:ext>
            </a:extLst>
          </p:cNvPr>
          <p:cNvSpPr/>
          <p:nvPr/>
        </p:nvSpPr>
        <p:spPr>
          <a:xfrm>
            <a:off x="6756600" y="5334814"/>
            <a:ext cx="3708000" cy="720000"/>
          </a:xfrm>
          <a:prstGeom prst="rect">
            <a:avLst/>
          </a:prstGeom>
          <a:solidFill>
            <a:schemeClr val="bg1"/>
          </a:solidFill>
          <a:ln>
            <a:solidFill>
              <a:srgbClr val="1096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>
                <a:solidFill>
                  <a:schemeClr val="tx1"/>
                </a:solidFill>
                <a:ea typeface="Gadugi" panose="020B0502040204020203" pitchFamily="34" charset="0"/>
                <a:cs typeface="Arial" panose="020B0604020202020204" pitchFamily="34" charset="0"/>
              </a:rPr>
              <a:t>Verringerung des Verlustes des investierten Betrags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E3C385EA-815A-5EC8-C406-C64AF8041DAD}"/>
              </a:ext>
            </a:extLst>
          </p:cNvPr>
          <p:cNvSpPr/>
          <p:nvPr/>
        </p:nvSpPr>
        <p:spPr>
          <a:xfrm>
            <a:off x="5389913" y="4100069"/>
            <a:ext cx="1764632" cy="10295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>
                <a:solidFill>
                  <a:schemeClr val="tx1"/>
                </a:solidFill>
              </a:rPr>
              <a:t>Nachhaltigkeit und Ethik</a:t>
            </a:r>
          </a:p>
        </p:txBody>
      </p:sp>
      <p:pic>
        <p:nvPicPr>
          <p:cNvPr id="6" name="Grafik 5" descr="Offene Hand mit Pflanze Silhouette">
            <a:extLst>
              <a:ext uri="{FF2B5EF4-FFF2-40B4-BE49-F238E27FC236}">
                <a16:creationId xmlns:a16="http://schemas.microsoft.com/office/drawing/2014/main" id="{404CA976-7711-D3E0-7C3C-BE9AA733723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5868111" y="3628125"/>
            <a:ext cx="808235" cy="808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4059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4" grpId="0"/>
      <p:bldP spid="19" grpId="0" animBg="1"/>
      <p:bldP spid="20" grpId="0" animBg="1"/>
      <p:bldP spid="2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Grafik 28">
            <a:extLst>
              <a:ext uri="{FF2B5EF4-FFF2-40B4-BE49-F238E27FC236}">
                <a16:creationId xmlns:a16="http://schemas.microsoft.com/office/drawing/2014/main" id="{F5B343BB-5346-A592-BA55-D231825B780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92"/>
          <a:stretch/>
        </p:blipFill>
        <p:spPr>
          <a:xfrm>
            <a:off x="0" y="4096208"/>
            <a:ext cx="12192000" cy="2859717"/>
          </a:xfrm>
          <a:prstGeom prst="rect">
            <a:avLst/>
          </a:prstGeom>
        </p:spPr>
      </p:pic>
      <p:sp>
        <p:nvSpPr>
          <p:cNvPr id="30" name="Titel 1">
            <a:extLst>
              <a:ext uri="{FF2B5EF4-FFF2-40B4-BE49-F238E27FC236}">
                <a16:creationId xmlns:a16="http://schemas.microsoft.com/office/drawing/2014/main" id="{44396641-31D2-D614-A2B5-67145A36CA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9172" y="1752141"/>
            <a:ext cx="10515600" cy="1009651"/>
          </a:xfrm>
        </p:spPr>
        <p:txBody>
          <a:bodyPr>
            <a:normAutofit/>
          </a:bodyPr>
          <a:lstStyle/>
          <a:p>
            <a:r>
              <a:rPr lang="de-AT" sz="6600"/>
              <a:t>Versichern</a:t>
            </a:r>
          </a:p>
        </p:txBody>
      </p:sp>
      <p:pic>
        <p:nvPicPr>
          <p:cNvPr id="4" name="Grafik 3" descr="Verbandskasten mit einfarbiger Füllung">
            <a:extLst>
              <a:ext uri="{FF2B5EF4-FFF2-40B4-BE49-F238E27FC236}">
                <a16:creationId xmlns:a16="http://schemas.microsoft.com/office/drawing/2014/main" id="{E8945FC3-37A5-EEC7-0374-AD11D78D7F6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69521" y="1752140"/>
            <a:ext cx="1009651" cy="1009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452331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95324AF558A4644A44B7A3BBA3F768F" ma:contentTypeVersion="18" ma:contentTypeDescription="Ein neues Dokument erstellen." ma:contentTypeScope="" ma:versionID="f5e3b4240479c2d2fb83b7ce32ab2b2e">
  <xsd:schema xmlns:xsd="http://www.w3.org/2001/XMLSchema" xmlns:xs="http://www.w3.org/2001/XMLSchema" xmlns:p="http://schemas.microsoft.com/office/2006/metadata/properties" xmlns:ns2="f799415d-695a-4815-bd71-e216a568b99c" xmlns:ns3="698a1803-52f3-4d4f-bff9-093c0d5dc281" targetNamespace="http://schemas.microsoft.com/office/2006/metadata/properties" ma:root="true" ma:fieldsID="096f724d03bae60f97515ed20eb8d29d" ns2:_="" ns3:_="">
    <xsd:import namespace="f799415d-695a-4815-bd71-e216a568b99c"/>
    <xsd:import namespace="698a1803-52f3-4d4f-bff9-093c0d5dc28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99415d-695a-4815-bd71-e216a568b99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Bildmarkierungen" ma:readOnly="false" ma:fieldId="{5cf76f15-5ced-4ddc-b409-7134ff3c332f}" ma:taxonomyMulti="true" ma:sspId="20fdfe7a-b997-4e3a-99a3-6274e578001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98a1803-52f3-4d4f-bff9-093c0d5dc281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e0198f83-c038-448f-a28e-b8faf4838776}" ma:internalName="TaxCatchAll" ma:showField="CatchAllData" ma:web="698a1803-52f3-4d4f-bff9-093c0d5dc28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799415d-695a-4815-bd71-e216a568b99c">
      <Terms xmlns="http://schemas.microsoft.com/office/infopath/2007/PartnerControls"/>
    </lcf76f155ced4ddcb4097134ff3c332f>
    <TaxCatchAll xmlns="698a1803-52f3-4d4f-bff9-093c0d5dc281" xsi:nil="true"/>
  </documentManagement>
</p:properties>
</file>

<file path=customXml/itemProps1.xml><?xml version="1.0" encoding="utf-8"?>
<ds:datastoreItem xmlns:ds="http://schemas.openxmlformats.org/officeDocument/2006/customXml" ds:itemID="{FA446D4B-C60D-46B5-B1F0-9EF07DC6651C}"/>
</file>

<file path=customXml/itemProps2.xml><?xml version="1.0" encoding="utf-8"?>
<ds:datastoreItem xmlns:ds="http://schemas.openxmlformats.org/officeDocument/2006/customXml" ds:itemID="{A19FC18F-1429-48EF-9B8B-FD70A441B5CB}"/>
</file>

<file path=customXml/itemProps3.xml><?xml version="1.0" encoding="utf-8"?>
<ds:datastoreItem xmlns:ds="http://schemas.openxmlformats.org/officeDocument/2006/customXml" ds:itemID="{403FAF57-3FD7-4AE2-822F-645A42967806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264</Words>
  <Application>Microsoft Office PowerPoint</Application>
  <PresentationFormat>Breitbild</PresentationFormat>
  <Paragraphs>115</Paragraphs>
  <Slides>12</Slides>
  <Notes>11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Gadugi</vt:lpstr>
      <vt:lpstr>1_Office</vt:lpstr>
      <vt:lpstr>Lernstrecke: Umgang mit Geld</vt:lpstr>
      <vt:lpstr>Sparen</vt:lpstr>
      <vt:lpstr>Merkmale des Sparens </vt:lpstr>
      <vt:lpstr>Gründe für das Sparen</vt:lpstr>
      <vt:lpstr>Sparprodukte </vt:lpstr>
      <vt:lpstr>Investieren</vt:lpstr>
      <vt:lpstr>Merkmale der Geldanlage  </vt:lpstr>
      <vt:lpstr>Veranlagungsdreieck</vt:lpstr>
      <vt:lpstr>Versichern</vt:lpstr>
      <vt:lpstr>Arten von Versicherungen</vt:lpstr>
      <vt:lpstr>Arten von Versicherungen</vt:lpstr>
      <vt:lpstr>Einige wichtige Versicherung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2024-07-08T09:10:28Z</dcterms:created>
  <dcterms:modified xsi:type="dcterms:W3CDTF">2024-07-08T09:10:34Z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0x01010014E8844506ADE74D860AC3641FDE800D</vt:lpwstr>
  </property>
</Properties>
</file>