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9"/>
  </p:notesMasterIdLst>
  <p:sldIdLst>
    <p:sldId id="256" r:id="rId2"/>
    <p:sldId id="903" r:id="rId3"/>
    <p:sldId id="901" r:id="rId4"/>
    <p:sldId id="904" r:id="rId5"/>
    <p:sldId id="905" r:id="rId6"/>
    <p:sldId id="258" r:id="rId7"/>
    <p:sldId id="911" r:id="rId8"/>
    <p:sldId id="909" r:id="rId9"/>
    <p:sldId id="910" r:id="rId10"/>
    <p:sldId id="908" r:id="rId11"/>
    <p:sldId id="917" r:id="rId12"/>
    <p:sldId id="912" r:id="rId13"/>
    <p:sldId id="906" r:id="rId14"/>
    <p:sldId id="913" r:id="rId15"/>
    <p:sldId id="916" r:id="rId16"/>
    <p:sldId id="914" r:id="rId17"/>
    <p:sldId id="91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CB12F548-C13A-4587-9960-8E5318B59F20}">
          <p14:sldIdLst>
            <p14:sldId id="256"/>
          </p14:sldIdLst>
        </p14:section>
        <p14:section name="Einstieg" id="{9CBEB222-98B6-4D70-AB54-E7A4A984F191}">
          <p14:sldIdLst>
            <p14:sldId id="903"/>
            <p14:sldId id="901"/>
            <p14:sldId id="904"/>
            <p14:sldId id="905"/>
          </p14:sldIdLst>
        </p14:section>
        <p14:section name="Verschuldung" id="{CE53BF02-AE95-4DAD-9B9F-CE7FF4E71833}">
          <p14:sldIdLst>
            <p14:sldId id="258"/>
            <p14:sldId id="911"/>
            <p14:sldId id="909"/>
            <p14:sldId id="910"/>
            <p14:sldId id="908"/>
            <p14:sldId id="917"/>
            <p14:sldId id="912"/>
          </p14:sldIdLst>
        </p14:section>
        <p14:section name="Überschuldung" id="{EABDF85F-6FC3-4D71-83A8-D482F0D359B7}">
          <p14:sldIdLst>
            <p14:sldId id="906"/>
            <p14:sldId id="913"/>
            <p14:sldId id="916"/>
            <p14:sldId id="914"/>
            <p14:sldId id="9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DBB"/>
    <a:srgbClr val="7CC4D5"/>
    <a:srgbClr val="ACD9E3"/>
    <a:srgbClr val="DAEDF2"/>
    <a:srgbClr val="A0B3C3"/>
    <a:srgbClr val="203864"/>
    <a:srgbClr val="1096B6"/>
    <a:srgbClr val="B5CEE1"/>
    <a:srgbClr val="9AC5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8F305E-8DE8-46E9-845C-462D4D7A380A}" v="3" dt="2024-07-08T09:09:01.5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804" autoAdjust="0"/>
  </p:normalViewPr>
  <p:slideViewPr>
    <p:cSldViewPr snapToGrid="0">
      <p:cViewPr varScale="1">
        <p:scale>
          <a:sx n="110" d="100"/>
          <a:sy n="110" d="100"/>
        </p:scale>
        <p:origin x="86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3F202-3B97-4088-8715-E06060C6983B}" type="datetimeFigureOut">
              <a:rPr lang="en-AU" smtClean="0"/>
              <a:t>8/07/2024</a:t>
            </a:fld>
            <a:endParaRPr lang="en-A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A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4B7520-6218-4ADC-9E0C-DC35ED680E06}" type="slidenum">
              <a:rPr lang="en-AU" smtClean="0"/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9680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3052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A4B16-591C-011F-C1B9-6DD3BE0BA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418BA97-7FCD-2714-370D-50F6F87394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D652B65-86C5-FAB9-55AB-800EDADF5B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Die Audiodatei befindet sich rechts oben in der Ecke der Folie und kann per Klick darauf abgespielt werden.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0210848-79AB-A99F-1296-6130755DA7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91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5153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7819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Die Audiodatei befindet sich rechts oben in der Ecke der Folie und kann per Klick darauf abgespielt werden.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0268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2259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2190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1927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830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8631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6551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8725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820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4B7520-6218-4ADC-9E0C-DC35ED680E06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5145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64ABD-7F6F-CB5C-BB82-49BD8AC5B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7379"/>
            <a:ext cx="9144000" cy="10925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189A1FF-69B3-5ED1-F08E-06B48DAD6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2F7CC-F5E0-9E58-F49E-0CD0DC11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AFC8-71AF-4FA8-81EA-9CC1D8591C18}" type="datetime1">
              <a:rPr lang="de-AT" smtClean="0"/>
              <a:t>08.07.2024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FC7B56-405B-CEC6-5F70-96042FC7A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32A690-45BC-2082-EF1E-F00BF76E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7" name="Grafik 6" descr="Ein Bild, das Grafiken, Schrift, Grafikdesign, Text enthält.&#10;&#10;Automatisch generierte Beschreibung">
            <a:extLst>
              <a:ext uri="{FF2B5EF4-FFF2-40B4-BE49-F238E27FC236}">
                <a16:creationId xmlns:a16="http://schemas.microsoft.com/office/drawing/2014/main" id="{A980B4CC-8D7F-A554-4EC3-2DE1719F4F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376160" y="1825625"/>
            <a:ext cx="1234440" cy="706755"/>
          </a:xfrm>
          <a:prstGeom prst="rect">
            <a:avLst/>
          </a:prstGeom>
        </p:spPr>
      </p:pic>
      <p:pic>
        <p:nvPicPr>
          <p:cNvPr id="8" name="Grafik 7" descr="Ein Bild, das Text, Schrift, Screenshot, weiß enthält.&#10;&#10;Automatisch generierte Beschreibung">
            <a:extLst>
              <a:ext uri="{FF2B5EF4-FFF2-40B4-BE49-F238E27FC236}">
                <a16:creationId xmlns:a16="http://schemas.microsoft.com/office/drawing/2014/main" id="{82BC6F5F-CAC9-79C0-6347-07C26E3818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28825"/>
            <a:ext cx="3634740" cy="51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6229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D86DB4-0146-BA32-3C81-CDB6ADA9F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4BEE132-D228-1F40-F945-92639918E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906F0E2-28DC-65DB-7031-A193A7A0B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EDD10-9B23-4350-97BC-2C1CFC0D54F1}" type="datetime1">
              <a:rPr lang="de-AT" smtClean="0"/>
              <a:t>08.07.2024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1969DB-A210-3A73-0122-1A770E75C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D2B2BE5-2AEB-18E8-F087-0D5DB9EF2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2275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4134C2F-843F-23F2-08C1-039F13C3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46345AD-93B7-8C08-BE3B-A1F20C3FD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6DAA41-1689-7BA6-EF63-0E2175A70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01F8-98D9-4D95-8348-CD17CB4A3F68}" type="datetime1">
              <a:rPr lang="de-AT" smtClean="0"/>
              <a:t>08.07.2024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394FEF3-53C3-5730-AFDF-DEBCBF593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F285EF-1D57-311D-8577-6A9F133B9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697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9223D-CB3E-BEA4-08F0-FB556A9E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/>
          <a:lstStyle>
            <a:lvl1pPr>
              <a:defRPr>
                <a:solidFill>
                  <a:srgbClr val="1096B6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1F9A8B-94A7-632E-1EA3-65E85F45F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B483B5-19CD-7CF0-9C19-E3D408D28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C201-6C60-4773-9E8B-B829119F319A}" type="datetime1">
              <a:rPr lang="de-AT" smtClean="0"/>
              <a:t>08.07.2024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A2D298C-0C2A-61AA-F6B4-9DAB62177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03FFE4-FEFC-3AFF-B232-62D883E02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 dirty="0"/>
              <a:t>Folie </a:t>
            </a:r>
            <a:fld id="{4C23FFEC-42AF-4C5F-8FEB-D69D9B6A7C04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E52D445-B16A-DC23-1E19-5E8840CF7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" y="50705"/>
            <a:ext cx="12192000" cy="630544"/>
          </a:xfrm>
          <a:prstGeom prst="rect">
            <a:avLst/>
          </a:prstGeom>
        </p:spPr>
      </p:pic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1985109-0A2E-F212-F0F2-07023400DE4F}"/>
              </a:ext>
            </a:extLst>
          </p:cNvPr>
          <p:cNvCxnSpPr>
            <a:cxnSpLocks/>
          </p:cNvCxnSpPr>
          <p:nvPr userDrawn="1"/>
        </p:nvCxnSpPr>
        <p:spPr>
          <a:xfrm>
            <a:off x="79513" y="6356350"/>
            <a:ext cx="12016409" cy="0"/>
          </a:xfrm>
          <a:prstGeom prst="line">
            <a:avLst/>
          </a:prstGeom>
          <a:ln w="12700">
            <a:solidFill>
              <a:srgbClr val="1096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339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D9C815-B4AA-44AC-D907-ABBDCC44A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774AF07-8386-1579-5C88-E48076DCB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859A44-2F25-E5DE-75BF-8B83340C4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0FBB4-2693-4AEC-8D3A-B96C8CEF2613}" type="datetime1">
              <a:rPr lang="de-AT" smtClean="0"/>
              <a:t>08.07.2024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B55C9F-4A01-92CC-ACA3-8F09A88DD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E4F155-3138-5774-87EF-18846B50C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5164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F35FB1-8054-049B-4A4B-F3A97A139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9F1288-06B3-FCEC-DECD-430E296222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0993D54-8D56-C8D3-BED2-C737DFFC4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9C42F-658D-1E47-D056-C49F693C1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AA2DF-D5AA-403F-88F0-92CBBEE81278}" type="datetime1">
              <a:rPr lang="de-AT" smtClean="0"/>
              <a:t>08.07.2024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1C0140-32AE-F47B-9A46-05260C92C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DABDA0A-DF7D-D0A1-2A9D-32DB6F8FB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9266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741E12-E963-7B45-FE6B-5384FBF84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B6FB0A-DDE3-4649-1764-48A0C065F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39A23F1-5D17-F4E5-36F2-EAA49679F8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08DF235-FAE9-6FCB-C2D0-698E760908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8B32B09-5D1B-011A-A223-6659FC9AAB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AA65B16-A26E-CAD0-FF72-05B157D4A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1250-63A7-4381-833C-4FBE381FC9FB}" type="datetime1">
              <a:rPr lang="de-AT" smtClean="0"/>
              <a:t>08.07.2024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3C70F9C-38A9-2459-CBF3-120EB3743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C327E51-B105-183D-C9AF-A431D419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26029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BE04AD-9C81-F30B-17F9-0DF668C0A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6D61C28-73F4-4E15-FD2D-19C6760BF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09A9-2E27-4799-B323-A66541FEF0C0}" type="datetime1">
              <a:rPr lang="de-AT" smtClean="0"/>
              <a:t>08.07.2024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4AD59C0-2464-A704-CB57-A5FEFCBDE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387A09-A537-8DA8-6B60-6694687DC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6207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773ED8-578A-EAF3-1031-2E9629BBE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B653-35AB-42A8-820C-A4395AEC0D50}" type="datetime1">
              <a:rPr lang="de-AT" smtClean="0"/>
              <a:t>08.07.2024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32D6F-3340-3CE3-4C95-55B977A1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DD9E9-541E-8FB3-152C-100D0276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32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1A0621-764F-1889-A6F4-7D04F7331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13B9605-035F-56BC-2A55-89BFBD8EF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F67CC33-AD4A-9E80-BC98-5B8ABF45F4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D16A415-0A15-1A1F-B96E-389707D94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10289-1E52-431D-BAF2-45A2C1CF2F63}" type="datetime1">
              <a:rPr lang="de-AT" smtClean="0"/>
              <a:t>08.07.2024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31294D9-0629-385E-285C-3550C9BC4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4398957-8C79-CDCF-0BCE-0818B90AC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77163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B1DEE8-1121-5CB2-3A1A-18529DE2C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02AEAFB-3281-60F1-BCC8-C314C5B4E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EF4F349-8F68-20E1-1E15-FC0998733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EB140D7-7BC1-AEF8-976B-C806D0058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A0B00-6C18-4671-9DC0-E76C9C59F4EF}" type="datetime1">
              <a:rPr lang="de-AT" smtClean="0"/>
              <a:t>08.07.2024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780B8D4-96F7-5982-5619-EDBF54C9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E0A3988-3A38-4E5D-492A-0403484F5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2601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1CE185-5458-C32E-F998-3C23CB00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9889F1-8313-4686-9FC8-C59AEB8C1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33E04D-BF2D-0644-EDBB-869B64538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1594-A142-473C-8999-B68A3E6D610E}" type="datetime1">
              <a:rPr lang="de-AT" smtClean="0"/>
              <a:t>08.07.2024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13F64-D68B-6A33-94F2-1FA989C3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6A613-7E35-9D31-D730-23A8C3B37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1627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9.png"/><Relationship Id="rId18" Type="http://schemas.openxmlformats.org/officeDocument/2006/relationships/image" Target="../media/image44.svg"/><Relationship Id="rId26" Type="http://schemas.openxmlformats.org/officeDocument/2006/relationships/image" Target="../media/image8.svg"/><Relationship Id="rId3" Type="http://schemas.openxmlformats.org/officeDocument/2006/relationships/image" Target="../media/image15.png"/><Relationship Id="rId21" Type="http://schemas.openxmlformats.org/officeDocument/2006/relationships/image" Target="../media/image47.png"/><Relationship Id="rId7" Type="http://schemas.openxmlformats.org/officeDocument/2006/relationships/image" Target="../media/image19.png"/><Relationship Id="rId12" Type="http://schemas.openxmlformats.org/officeDocument/2006/relationships/image" Target="../media/image14.svg"/><Relationship Id="rId17" Type="http://schemas.openxmlformats.org/officeDocument/2006/relationships/image" Target="../media/image43.png"/><Relationship Id="rId25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2.svg"/><Relationship Id="rId20" Type="http://schemas.openxmlformats.org/officeDocument/2006/relationships/image" Target="../media/image4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11" Type="http://schemas.openxmlformats.org/officeDocument/2006/relationships/image" Target="../media/image13.png"/><Relationship Id="rId24" Type="http://schemas.openxmlformats.org/officeDocument/2006/relationships/image" Target="../media/image6.svg"/><Relationship Id="rId5" Type="http://schemas.openxmlformats.org/officeDocument/2006/relationships/image" Target="../media/image17.png"/><Relationship Id="rId15" Type="http://schemas.openxmlformats.org/officeDocument/2006/relationships/image" Target="../media/image41.png"/><Relationship Id="rId23" Type="http://schemas.openxmlformats.org/officeDocument/2006/relationships/image" Target="../media/image5.png"/><Relationship Id="rId10" Type="http://schemas.openxmlformats.org/officeDocument/2006/relationships/image" Target="../media/image12.svg"/><Relationship Id="rId19" Type="http://schemas.openxmlformats.org/officeDocument/2006/relationships/image" Target="../media/image45.png"/><Relationship Id="rId4" Type="http://schemas.openxmlformats.org/officeDocument/2006/relationships/image" Target="../media/image16.svg"/><Relationship Id="rId9" Type="http://schemas.openxmlformats.org/officeDocument/2006/relationships/image" Target="../media/image11.png"/><Relationship Id="rId14" Type="http://schemas.openxmlformats.org/officeDocument/2006/relationships/image" Target="../media/image10.svg"/><Relationship Id="rId22" Type="http://schemas.openxmlformats.org/officeDocument/2006/relationships/image" Target="../media/image4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9.png"/><Relationship Id="rId5" Type="http://schemas.openxmlformats.org/officeDocument/2006/relationships/hyperlink" Target="https://www.teacheconomy.de/media/unterrichtsmaterial/podcast-schuldnerberatung/Podcast_Schuldnerberatung.mp3" TargetMode="External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ktok.com/@zeitimbild/video/7276405815936961824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48.svg"/><Relationship Id="rId4" Type="http://schemas.openxmlformats.org/officeDocument/2006/relationships/image" Target="../media/image53.svg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9.png"/><Relationship Id="rId5" Type="http://schemas.openxmlformats.org/officeDocument/2006/relationships/hyperlink" Target="https://www.teacheconomy.de/media/unterrichtsmaterial/podcast-schuldnerberatung/Podcast_Schuldnerberatung.mp3" TargetMode="External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11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12.svg"/><Relationship Id="rId4" Type="http://schemas.openxmlformats.org/officeDocument/2006/relationships/image" Target="../media/image16.svg"/><Relationship Id="rId9" Type="http://schemas.openxmlformats.org/officeDocument/2006/relationships/image" Target="../media/image11.png"/><Relationship Id="rId1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11" Type="http://schemas.openxmlformats.org/officeDocument/2006/relationships/image" Target="../media/image40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97CEF-5D78-3E43-978C-073D2115F5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Lernstrecke: Umgang mit Geld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111E99-03BD-708F-D1DE-97A79C2DC8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Ver- und Überschuldung</a:t>
            </a:r>
          </a:p>
        </p:txBody>
      </p:sp>
    </p:spTree>
    <p:extLst>
      <p:ext uri="{BB962C8B-B14F-4D97-AF65-F5344CB8AC3E}">
        <p14:creationId xmlns:p14="http://schemas.microsoft.com/office/powerpoint/2010/main" val="3066053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1593286" cy="1009651"/>
          </a:xfrm>
        </p:spPr>
        <p:txBody>
          <a:bodyPr/>
          <a:lstStyle/>
          <a:p>
            <a:r>
              <a:rPr lang="de-AT" dirty="0"/>
              <a:t>Arten von Schulden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33F151-E55A-2F41-5A59-2FDB82AFE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3F1841B-CAF8-BEF3-1D36-01708D66A810}"/>
              </a:ext>
            </a:extLst>
          </p:cNvPr>
          <p:cNvSpPr/>
          <p:nvPr/>
        </p:nvSpPr>
        <p:spPr>
          <a:xfrm>
            <a:off x="8977626" y="2639162"/>
            <a:ext cx="2577521" cy="3429130"/>
          </a:xfrm>
          <a:prstGeom prst="rect">
            <a:avLst/>
          </a:prstGeom>
          <a:solidFill>
            <a:schemeClr val="bg1"/>
          </a:solidFill>
          <a:ln w="1905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Hatice und Thomas kaufen online eine neue Waschmaschine um 500 Euro. </a:t>
            </a:r>
          </a:p>
          <a:p>
            <a:endParaRPr lang="de-DE" sz="1600" dirty="0">
              <a:solidFill>
                <a:schemeClr val="tx1"/>
              </a:solidFill>
              <a:latin typeface="+mj-lt"/>
              <a:ea typeface="Gadugi" panose="020B0502040204020203" pitchFamily="34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Sie vereinbaren eine Ratenzahlung und bezahlen monatlich 75 Euro.</a:t>
            </a:r>
          </a:p>
          <a:p>
            <a:endParaRPr lang="de-DE" sz="1600" dirty="0">
              <a:solidFill>
                <a:schemeClr val="tx1"/>
              </a:solidFill>
              <a:latin typeface="+mj-lt"/>
              <a:ea typeface="Gadugi" panose="020B0502040204020203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D16BDA4-65F4-E951-7438-6ECBB6FBC099}"/>
              </a:ext>
            </a:extLst>
          </p:cNvPr>
          <p:cNvSpPr/>
          <p:nvPr/>
        </p:nvSpPr>
        <p:spPr>
          <a:xfrm>
            <a:off x="6096000" y="2650048"/>
            <a:ext cx="2577521" cy="3429130"/>
          </a:xfrm>
          <a:prstGeom prst="rect">
            <a:avLst/>
          </a:prstGeom>
          <a:solidFill>
            <a:schemeClr val="bg1"/>
          </a:solidFill>
          <a:ln w="19050">
            <a:solidFill>
              <a:srgbClr val="B5CE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Leonie braucht für ihr Studium einen Laptop. Ein neues Gerät kostet 750 Euro.</a:t>
            </a:r>
          </a:p>
          <a:p>
            <a:endParaRPr lang="de-DE" sz="1600" dirty="0">
              <a:solidFill>
                <a:schemeClr val="tx1"/>
              </a:solidFill>
              <a:latin typeface="+mj-lt"/>
              <a:ea typeface="Gadugi" panose="020B0502040204020203" pitchFamily="34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Auf ihrem Konto hat sie nur noch 500 Euro. </a:t>
            </a:r>
          </a:p>
          <a:p>
            <a:endParaRPr lang="de-DE" sz="1600" dirty="0">
              <a:solidFill>
                <a:schemeClr val="tx1"/>
              </a:solidFill>
              <a:latin typeface="+mj-lt"/>
              <a:ea typeface="Gadugi" panose="020B0502040204020203" pitchFamily="34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Sie vereinbart mit der Bank einen Überziehungsrahmen über 250 Euro. 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0C17A4B-7207-5C1A-176B-7108D2DDE15C}"/>
              </a:ext>
            </a:extLst>
          </p:cNvPr>
          <p:cNvSpPr/>
          <p:nvPr/>
        </p:nvSpPr>
        <p:spPr>
          <a:xfrm>
            <a:off x="315322" y="1811589"/>
            <a:ext cx="2577521" cy="677241"/>
          </a:xfrm>
          <a:prstGeom prst="rect">
            <a:avLst/>
          </a:prstGeom>
          <a:solidFill>
            <a:srgbClr val="1096B6"/>
          </a:solidFill>
          <a:ln w="19050">
            <a:solidFill>
              <a:srgbClr val="109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Immobilienkredit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7D76103-1529-17CB-D06B-9CE9B95424F2}"/>
              </a:ext>
            </a:extLst>
          </p:cNvPr>
          <p:cNvSpPr/>
          <p:nvPr/>
        </p:nvSpPr>
        <p:spPr>
          <a:xfrm>
            <a:off x="6096000" y="1838019"/>
            <a:ext cx="2577520" cy="651671"/>
          </a:xfrm>
          <a:prstGeom prst="rect">
            <a:avLst/>
          </a:prstGeom>
          <a:solidFill>
            <a:srgbClr val="B5CEE1"/>
          </a:solidFill>
          <a:ln w="19050">
            <a:solidFill>
              <a:srgbClr val="B5CE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Kontoüberziehung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036F34A8-E2DD-EBDD-918F-909BB4168E34}"/>
              </a:ext>
            </a:extLst>
          </p:cNvPr>
          <p:cNvSpPr/>
          <p:nvPr/>
        </p:nvSpPr>
        <p:spPr>
          <a:xfrm>
            <a:off x="3205661" y="2650048"/>
            <a:ext cx="2577521" cy="3429130"/>
          </a:xfrm>
          <a:prstGeom prst="rect">
            <a:avLst/>
          </a:prstGeom>
          <a:solidFill>
            <a:schemeClr val="bg1"/>
          </a:solidFill>
          <a:ln w="19050">
            <a:solidFill>
              <a:srgbClr val="7CC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Thomas Klee kauft einen Gebrauchtwagen, damit er in die Arbeit fahren kann. </a:t>
            </a:r>
          </a:p>
          <a:p>
            <a:endParaRPr lang="de-DE" sz="1600" dirty="0">
              <a:solidFill>
                <a:schemeClr val="tx1"/>
              </a:solidFill>
              <a:latin typeface="+mj-lt"/>
              <a:ea typeface="Gadugi" panose="020B0502040204020203" pitchFamily="34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Er hat 2.000 Euro angespart und 8.000 Euro über einen Kredit des Autoverkäufers finanziert. </a:t>
            </a:r>
            <a:endParaRPr lang="de-DE" sz="1600" dirty="0">
              <a:latin typeface="+mj-lt"/>
              <a:ea typeface="Gadugi" panose="020B0502040204020203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76D4B5B-7141-0A7A-0E65-6B8866B69DE0}"/>
              </a:ext>
            </a:extLst>
          </p:cNvPr>
          <p:cNvSpPr/>
          <p:nvPr/>
        </p:nvSpPr>
        <p:spPr>
          <a:xfrm>
            <a:off x="315322" y="2650049"/>
            <a:ext cx="2577521" cy="3429130"/>
          </a:xfrm>
          <a:prstGeom prst="rect">
            <a:avLst/>
          </a:prstGeom>
          <a:solidFill>
            <a:schemeClr val="bg1"/>
          </a:solidFill>
          <a:ln w="19050">
            <a:solidFill>
              <a:srgbClr val="109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Familie Klee wohnt in einer Wohnung, die das Paar vor zehn Jahren gekauft hat. </a:t>
            </a:r>
          </a:p>
          <a:p>
            <a:endParaRPr lang="de-DE" sz="1600" dirty="0">
              <a:solidFill>
                <a:schemeClr val="tx1"/>
              </a:solidFill>
              <a:latin typeface="+mj-lt"/>
              <a:ea typeface="Gadugi" panose="020B0502040204020203" pitchFamily="34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Die Wohnung hat 150.000 Euro gekostet. </a:t>
            </a:r>
          </a:p>
          <a:p>
            <a:endParaRPr lang="de-DE" sz="1600" dirty="0">
              <a:solidFill>
                <a:schemeClr val="tx1"/>
              </a:solidFill>
              <a:latin typeface="+mj-lt"/>
              <a:ea typeface="Gadugi" panose="020B0502040204020203" pitchFamily="34" charset="0"/>
            </a:endParaRPr>
          </a:p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30.000 Euro haben die beiden gespart. </a:t>
            </a:r>
          </a:p>
          <a:p>
            <a:r>
              <a: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rPr>
              <a:t>120.000 Euro haben sie über einen Kredit finanziert.  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EB0E8CB-EE08-1A5A-957F-E198DEF75971}"/>
              </a:ext>
            </a:extLst>
          </p:cNvPr>
          <p:cNvSpPr/>
          <p:nvPr/>
        </p:nvSpPr>
        <p:spPr>
          <a:xfrm>
            <a:off x="3214372" y="1823069"/>
            <a:ext cx="2577521" cy="677241"/>
          </a:xfrm>
          <a:prstGeom prst="rect">
            <a:avLst/>
          </a:prstGeom>
          <a:solidFill>
            <a:srgbClr val="7CC4D5"/>
          </a:solidFill>
          <a:ln w="19050">
            <a:solidFill>
              <a:srgbClr val="7CC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Konsumkredit 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63D5027-0903-F5B9-46FF-A1D047EDD686}"/>
              </a:ext>
            </a:extLst>
          </p:cNvPr>
          <p:cNvSpPr/>
          <p:nvPr/>
        </p:nvSpPr>
        <p:spPr>
          <a:xfrm>
            <a:off x="8977626" y="1848639"/>
            <a:ext cx="2577520" cy="651671"/>
          </a:xfrm>
          <a:prstGeom prst="rect">
            <a:avLst/>
          </a:prstGeom>
          <a:solidFill>
            <a:srgbClr val="203864"/>
          </a:solidFill>
          <a:ln w="1905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Ratenkäufe</a:t>
            </a:r>
            <a:endParaRPr lang="en-AU" b="1" dirty="0">
              <a:solidFill>
                <a:schemeClr val="bg1"/>
              </a:solidFill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8267623C-0A90-8E14-ACE1-A111824F64D5}"/>
              </a:ext>
            </a:extLst>
          </p:cNvPr>
          <p:cNvGrpSpPr/>
          <p:nvPr/>
        </p:nvGrpSpPr>
        <p:grpSpPr>
          <a:xfrm>
            <a:off x="36254" y="5446008"/>
            <a:ext cx="875962" cy="864222"/>
            <a:chOff x="-549417" y="2724552"/>
            <a:chExt cx="3499311" cy="3452411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CDB89282-9677-6895-4774-52AF684CB77C}"/>
                </a:ext>
              </a:extLst>
            </p:cNvPr>
            <p:cNvGrpSpPr/>
            <p:nvPr/>
          </p:nvGrpSpPr>
          <p:grpSpPr>
            <a:xfrm flipH="1">
              <a:off x="543879" y="2724552"/>
              <a:ext cx="2406015" cy="3452411"/>
              <a:chOff x="9830964" y="2846846"/>
              <a:chExt cx="2406015" cy="3452411"/>
            </a:xfrm>
          </p:grpSpPr>
          <p:grpSp>
            <p:nvGrpSpPr>
              <p:cNvPr id="22" name="Gruppieren 21">
                <a:extLst>
                  <a:ext uri="{FF2B5EF4-FFF2-40B4-BE49-F238E27FC236}">
                    <a16:creationId xmlns:a16="http://schemas.microsoft.com/office/drawing/2014/main" id="{8AE033A9-0D4E-C375-2CAA-42779FAE22C4}"/>
                  </a:ext>
                </a:extLst>
              </p:cNvPr>
              <p:cNvGrpSpPr/>
              <p:nvPr/>
            </p:nvGrpSpPr>
            <p:grpSpPr>
              <a:xfrm>
                <a:off x="9830964" y="2846846"/>
                <a:ext cx="2406015" cy="3452411"/>
                <a:chOff x="9830964" y="2846846"/>
                <a:chExt cx="2406015" cy="3452411"/>
              </a:xfrm>
            </p:grpSpPr>
            <p:pic>
              <p:nvPicPr>
                <p:cNvPr id="24" name="Grafik 23" descr="Kind mit kurzen Haaren">
                  <a:extLst>
                    <a:ext uri="{FF2B5EF4-FFF2-40B4-BE49-F238E27FC236}">
                      <a16:creationId xmlns:a16="http://schemas.microsoft.com/office/drawing/2014/main" id="{A089689B-4766-1D6D-72D5-DE6F186AF7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351120" y="2846846"/>
                  <a:ext cx="1214755" cy="1413510"/>
                </a:xfrm>
                <a:prstGeom prst="rect">
                  <a:avLst/>
                </a:prstGeom>
              </p:spPr>
            </p:pic>
            <p:pic>
              <p:nvPicPr>
                <p:cNvPr id="25" name="Grafik 24" descr="Mann im Polohemd">
                  <a:extLst>
                    <a:ext uri="{FF2B5EF4-FFF2-40B4-BE49-F238E27FC236}">
                      <a16:creationId xmlns:a16="http://schemas.microsoft.com/office/drawing/2014/main" id="{1B2D41A4-DEDC-59D7-BCAD-9170CAFD9AE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830964" y="3962457"/>
                  <a:ext cx="2406015" cy="2336800"/>
                </a:xfrm>
                <a:prstGeom prst="rect">
                  <a:avLst/>
                </a:prstGeom>
              </p:spPr>
            </p:pic>
          </p:grpSp>
          <p:pic>
            <p:nvPicPr>
              <p:cNvPr id="23" name="Grafik 22" descr="Lächelndes Gesicht mit geschlossenen Augen">
                <a:extLst>
                  <a:ext uri="{FF2B5EF4-FFF2-40B4-BE49-F238E27FC236}">
                    <a16:creationId xmlns:a16="http://schemas.microsoft.com/office/drawing/2014/main" id="{609B5B64-63DC-2DF7-83D3-9F44CE2D08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flipH="1">
                <a:off x="10474201" y="3361718"/>
                <a:ext cx="696595" cy="762000"/>
              </a:xfrm>
              <a:prstGeom prst="rect">
                <a:avLst/>
              </a:prstGeom>
            </p:spPr>
          </p:pic>
        </p:grpSp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6A7F3AA4-0576-7779-4865-3F694E9B3BD1}"/>
                </a:ext>
              </a:extLst>
            </p:cNvPr>
            <p:cNvGrpSpPr/>
            <p:nvPr/>
          </p:nvGrpSpPr>
          <p:grpSpPr>
            <a:xfrm flipH="1">
              <a:off x="-549417" y="2835241"/>
              <a:ext cx="2302681" cy="3325174"/>
              <a:chOff x="7176543" y="2830547"/>
              <a:chExt cx="2302681" cy="3325174"/>
            </a:xfrm>
          </p:grpSpPr>
          <p:pic>
            <p:nvPicPr>
              <p:cNvPr id="19" name="Grafik 18" descr="Kurzhaarige Frau">
                <a:extLst>
                  <a:ext uri="{FF2B5EF4-FFF2-40B4-BE49-F238E27FC236}">
                    <a16:creationId xmlns:a16="http://schemas.microsoft.com/office/drawing/2014/main" id="{F6CCCC33-CD2E-1F62-849D-A60E197079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H="1">
                <a:off x="7589468" y="2830547"/>
                <a:ext cx="1631314" cy="1432070"/>
              </a:xfrm>
              <a:prstGeom prst="rect">
                <a:avLst/>
              </a:prstGeom>
            </p:spPr>
          </p:pic>
          <p:pic>
            <p:nvPicPr>
              <p:cNvPr id="20" name="Grafik 19" descr="Mann im Blazer">
                <a:extLst>
                  <a:ext uri="{FF2B5EF4-FFF2-40B4-BE49-F238E27FC236}">
                    <a16:creationId xmlns:a16="http://schemas.microsoft.com/office/drawing/2014/main" id="{A9B81F00-B148-AB07-EAEA-22856B9E76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 flipH="1">
                <a:off x="7176543" y="3933171"/>
                <a:ext cx="2302681" cy="2222550"/>
              </a:xfrm>
              <a:prstGeom prst="rect">
                <a:avLst/>
              </a:prstGeom>
            </p:spPr>
          </p:pic>
          <p:pic>
            <p:nvPicPr>
              <p:cNvPr id="21" name="Grafik 20" descr="Ein lächelndes Gesicht">
                <a:extLst>
                  <a:ext uri="{FF2B5EF4-FFF2-40B4-BE49-F238E27FC236}">
                    <a16:creationId xmlns:a16="http://schemas.microsoft.com/office/drawing/2014/main" id="{866C5A60-B08E-5533-5851-5567D10082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 rot="21285014" flipH="1">
                <a:off x="7839640" y="3379867"/>
                <a:ext cx="589612" cy="608562"/>
              </a:xfrm>
              <a:prstGeom prst="rect">
                <a:avLst/>
              </a:prstGeom>
            </p:spPr>
          </p:pic>
        </p:grp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3D04D43B-DB13-DE2F-C500-00A2BA1378ED}"/>
              </a:ext>
            </a:extLst>
          </p:cNvPr>
          <p:cNvGrpSpPr/>
          <p:nvPr/>
        </p:nvGrpSpPr>
        <p:grpSpPr>
          <a:xfrm>
            <a:off x="3044834" y="5446008"/>
            <a:ext cx="602284" cy="864222"/>
            <a:chOff x="1601387" y="5507435"/>
            <a:chExt cx="602284" cy="864222"/>
          </a:xfrm>
        </p:grpSpPr>
        <p:pic>
          <p:nvPicPr>
            <p:cNvPr id="26" name="Grafik 25" descr="Kind mit kurzen Haaren">
              <a:extLst>
                <a:ext uri="{FF2B5EF4-FFF2-40B4-BE49-F238E27FC236}">
                  <a16:creationId xmlns:a16="http://schemas.microsoft.com/office/drawing/2014/main" id="{0CF16516-1175-56D7-8262-A1D5F0D26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769381" y="5507435"/>
              <a:ext cx="304083" cy="353836"/>
            </a:xfrm>
            <a:prstGeom prst="rect">
              <a:avLst/>
            </a:prstGeom>
          </p:spPr>
        </p:pic>
        <p:pic>
          <p:nvPicPr>
            <p:cNvPr id="28" name="Grafik 27" descr="Mann im Polohemd">
              <a:extLst>
                <a:ext uri="{FF2B5EF4-FFF2-40B4-BE49-F238E27FC236}">
                  <a16:creationId xmlns:a16="http://schemas.microsoft.com/office/drawing/2014/main" id="{DEC893A6-925C-7D42-DA10-20D5FDF17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601387" y="5786699"/>
              <a:ext cx="602284" cy="584958"/>
            </a:xfrm>
            <a:prstGeom prst="rect">
              <a:avLst/>
            </a:prstGeom>
          </p:spPr>
        </p:pic>
        <p:pic>
          <p:nvPicPr>
            <p:cNvPr id="30" name="Grafik 29" descr="Lächelndes Gesicht mit geschlossenen Augen">
              <a:extLst>
                <a:ext uri="{FF2B5EF4-FFF2-40B4-BE49-F238E27FC236}">
                  <a16:creationId xmlns:a16="http://schemas.microsoft.com/office/drawing/2014/main" id="{BD61444E-ED91-06C2-CBB6-BACE7199B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68279" y="5636320"/>
              <a:ext cx="174375" cy="190747"/>
            </a:xfrm>
            <a:prstGeom prst="rect">
              <a:avLst/>
            </a:prstGeom>
          </p:spPr>
        </p:pic>
      </p:grpSp>
      <p:pic>
        <p:nvPicPr>
          <p:cNvPr id="33" name="Grafik 32" descr="Waschmaschine mit einfarbiger Füllung">
            <a:extLst>
              <a:ext uri="{FF2B5EF4-FFF2-40B4-BE49-F238E27FC236}">
                <a16:creationId xmlns:a16="http://schemas.microsoft.com/office/drawing/2014/main" id="{70585CF0-D0F5-8C91-3BE1-ABE1E599D53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996016" y="5461062"/>
            <a:ext cx="559130" cy="559130"/>
          </a:xfrm>
          <a:prstGeom prst="rect">
            <a:avLst/>
          </a:prstGeom>
        </p:spPr>
      </p:pic>
      <p:pic>
        <p:nvPicPr>
          <p:cNvPr id="37" name="Grafik 36" descr="Laptop mit einfarbiger Füllung">
            <a:extLst>
              <a:ext uri="{FF2B5EF4-FFF2-40B4-BE49-F238E27FC236}">
                <a16:creationId xmlns:a16="http://schemas.microsoft.com/office/drawing/2014/main" id="{6733BC5B-278D-3344-5080-5924A414F2A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051470" y="5549284"/>
            <a:ext cx="559130" cy="559130"/>
          </a:xfrm>
          <a:prstGeom prst="rect">
            <a:avLst/>
          </a:prstGeom>
        </p:spPr>
      </p:pic>
      <p:pic>
        <p:nvPicPr>
          <p:cNvPr id="39" name="Grafik 38" descr="Gebäude mit einfarbiger Füllung">
            <a:extLst>
              <a:ext uri="{FF2B5EF4-FFF2-40B4-BE49-F238E27FC236}">
                <a16:creationId xmlns:a16="http://schemas.microsoft.com/office/drawing/2014/main" id="{5994AD29-1B69-F37B-BE54-0F849B1FE0B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286553" y="5446008"/>
            <a:ext cx="559130" cy="559130"/>
          </a:xfrm>
          <a:prstGeom prst="rect">
            <a:avLst/>
          </a:prstGeom>
        </p:spPr>
      </p:pic>
      <p:pic>
        <p:nvPicPr>
          <p:cNvPr id="41" name="Grafik 40" descr="Auto mit einfarbiger Füllung">
            <a:extLst>
              <a:ext uri="{FF2B5EF4-FFF2-40B4-BE49-F238E27FC236}">
                <a16:creationId xmlns:a16="http://schemas.microsoft.com/office/drawing/2014/main" id="{8D292291-40E0-97CD-4C5A-2C38043BBA5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140379" y="5552633"/>
            <a:ext cx="559130" cy="559130"/>
          </a:xfrm>
          <a:prstGeom prst="rect">
            <a:avLst/>
          </a:prstGeom>
        </p:spPr>
      </p:pic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F2BA80C4-D641-5C71-4700-614448EE8C3C}"/>
              </a:ext>
            </a:extLst>
          </p:cNvPr>
          <p:cNvGrpSpPr/>
          <p:nvPr/>
        </p:nvGrpSpPr>
        <p:grpSpPr>
          <a:xfrm>
            <a:off x="6051223" y="5549442"/>
            <a:ext cx="487388" cy="756646"/>
            <a:chOff x="522881" y="3026384"/>
            <a:chExt cx="2045970" cy="3176270"/>
          </a:xfrm>
        </p:grpSpPr>
        <p:pic>
          <p:nvPicPr>
            <p:cNvPr id="44" name="Grafik 43" descr="Mann in einem Pullover">
              <a:extLst>
                <a:ext uri="{FF2B5EF4-FFF2-40B4-BE49-F238E27FC236}">
                  <a16:creationId xmlns:a16="http://schemas.microsoft.com/office/drawing/2014/main" id="{3CADE9C0-21F6-A1EB-8107-42F7C7F78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522881" y="4293844"/>
              <a:ext cx="2045970" cy="1908810"/>
            </a:xfrm>
            <a:prstGeom prst="rect">
              <a:avLst/>
            </a:prstGeom>
          </p:spPr>
        </p:pic>
        <p:pic>
          <p:nvPicPr>
            <p:cNvPr id="45" name="Grafik 44" descr="Frau mit langen gewellten Haaren">
              <a:extLst>
                <a:ext uri="{FF2B5EF4-FFF2-40B4-BE49-F238E27FC236}">
                  <a16:creationId xmlns:a16="http://schemas.microsoft.com/office/drawing/2014/main" id="{57463EC5-19B0-8181-A421-DDAA36B55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784501" y="3026384"/>
              <a:ext cx="1631315" cy="1871980"/>
            </a:xfrm>
            <a:prstGeom prst="rect">
              <a:avLst/>
            </a:prstGeom>
          </p:spPr>
        </p:pic>
        <p:pic>
          <p:nvPicPr>
            <p:cNvPr id="46" name="Grafik 45" descr="Ein lächelndes Gesicht">
              <a:extLst>
                <a:ext uri="{FF2B5EF4-FFF2-40B4-BE49-F238E27FC236}">
                  <a16:creationId xmlns:a16="http://schemas.microsoft.com/office/drawing/2014/main" id="{9E4883F0-AFB6-A0EA-093C-9264A625F6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48076" y="3482949"/>
              <a:ext cx="696595" cy="718185"/>
            </a:xfrm>
            <a:prstGeom prst="rect">
              <a:avLst/>
            </a:prstGeom>
          </p:spPr>
        </p:pic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B9D307CD-5795-0DAA-5449-3B1F86A42E08}"/>
              </a:ext>
            </a:extLst>
          </p:cNvPr>
          <p:cNvGrpSpPr/>
          <p:nvPr/>
        </p:nvGrpSpPr>
        <p:grpSpPr>
          <a:xfrm>
            <a:off x="8762432" y="5446008"/>
            <a:ext cx="875962" cy="864222"/>
            <a:chOff x="-549417" y="2724552"/>
            <a:chExt cx="3499311" cy="3452411"/>
          </a:xfrm>
        </p:grpSpPr>
        <p:grpSp>
          <p:nvGrpSpPr>
            <p:cNvPr id="48" name="Gruppieren 47">
              <a:extLst>
                <a:ext uri="{FF2B5EF4-FFF2-40B4-BE49-F238E27FC236}">
                  <a16:creationId xmlns:a16="http://schemas.microsoft.com/office/drawing/2014/main" id="{B67E6C9F-402A-C3EE-9F4D-79E189765F99}"/>
                </a:ext>
              </a:extLst>
            </p:cNvPr>
            <p:cNvGrpSpPr/>
            <p:nvPr/>
          </p:nvGrpSpPr>
          <p:grpSpPr>
            <a:xfrm flipH="1">
              <a:off x="543879" y="2724552"/>
              <a:ext cx="2406015" cy="3452411"/>
              <a:chOff x="9830964" y="2846846"/>
              <a:chExt cx="2406015" cy="3452411"/>
            </a:xfrm>
          </p:grpSpPr>
          <p:grpSp>
            <p:nvGrpSpPr>
              <p:cNvPr id="53" name="Gruppieren 52">
                <a:extLst>
                  <a:ext uri="{FF2B5EF4-FFF2-40B4-BE49-F238E27FC236}">
                    <a16:creationId xmlns:a16="http://schemas.microsoft.com/office/drawing/2014/main" id="{C5574FF5-755D-8E20-4673-6CF8168600B1}"/>
                  </a:ext>
                </a:extLst>
              </p:cNvPr>
              <p:cNvGrpSpPr/>
              <p:nvPr/>
            </p:nvGrpSpPr>
            <p:grpSpPr>
              <a:xfrm>
                <a:off x="9830964" y="2846846"/>
                <a:ext cx="2406015" cy="3452411"/>
                <a:chOff x="9830964" y="2846846"/>
                <a:chExt cx="2406015" cy="3452411"/>
              </a:xfrm>
            </p:grpSpPr>
            <p:pic>
              <p:nvPicPr>
                <p:cNvPr id="55" name="Grafik 54" descr="Kind mit kurzen Haaren">
                  <a:extLst>
                    <a:ext uri="{FF2B5EF4-FFF2-40B4-BE49-F238E27FC236}">
                      <a16:creationId xmlns:a16="http://schemas.microsoft.com/office/drawing/2014/main" id="{2EB49C2B-724B-F5DD-FD1B-F70E71D7DB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351120" y="2846846"/>
                  <a:ext cx="1214755" cy="1413510"/>
                </a:xfrm>
                <a:prstGeom prst="rect">
                  <a:avLst/>
                </a:prstGeom>
              </p:spPr>
            </p:pic>
            <p:pic>
              <p:nvPicPr>
                <p:cNvPr id="56" name="Grafik 55" descr="Mann im Polohemd">
                  <a:extLst>
                    <a:ext uri="{FF2B5EF4-FFF2-40B4-BE49-F238E27FC236}">
                      <a16:creationId xmlns:a16="http://schemas.microsoft.com/office/drawing/2014/main" id="{30DCCF4B-5230-1276-097D-5ABD941664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830964" y="3962457"/>
                  <a:ext cx="2406015" cy="2336800"/>
                </a:xfrm>
                <a:prstGeom prst="rect">
                  <a:avLst/>
                </a:prstGeom>
              </p:spPr>
            </p:pic>
          </p:grpSp>
          <p:pic>
            <p:nvPicPr>
              <p:cNvPr id="54" name="Grafik 53" descr="Lächelndes Gesicht mit geschlossenen Augen">
                <a:extLst>
                  <a:ext uri="{FF2B5EF4-FFF2-40B4-BE49-F238E27FC236}">
                    <a16:creationId xmlns:a16="http://schemas.microsoft.com/office/drawing/2014/main" id="{BE40F98C-D8BC-F582-5B9E-38C53EAA2A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flipH="1">
                <a:off x="10474201" y="3361718"/>
                <a:ext cx="696595" cy="762000"/>
              </a:xfrm>
              <a:prstGeom prst="rect">
                <a:avLst/>
              </a:prstGeom>
            </p:spPr>
          </p:pic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CE20AE6A-6035-AE32-3941-7915E7026240}"/>
                </a:ext>
              </a:extLst>
            </p:cNvPr>
            <p:cNvGrpSpPr/>
            <p:nvPr/>
          </p:nvGrpSpPr>
          <p:grpSpPr>
            <a:xfrm flipH="1">
              <a:off x="-549417" y="2835241"/>
              <a:ext cx="2302681" cy="3325174"/>
              <a:chOff x="7176543" y="2830547"/>
              <a:chExt cx="2302681" cy="3325174"/>
            </a:xfrm>
          </p:grpSpPr>
          <p:pic>
            <p:nvPicPr>
              <p:cNvPr id="50" name="Grafik 49" descr="Kurzhaarige Frau">
                <a:extLst>
                  <a:ext uri="{FF2B5EF4-FFF2-40B4-BE49-F238E27FC236}">
                    <a16:creationId xmlns:a16="http://schemas.microsoft.com/office/drawing/2014/main" id="{175D2BEA-76BE-CEC5-F932-EE83E04D9F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H="1">
                <a:off x="7589468" y="2830547"/>
                <a:ext cx="1631314" cy="1432070"/>
              </a:xfrm>
              <a:prstGeom prst="rect">
                <a:avLst/>
              </a:prstGeom>
            </p:spPr>
          </p:pic>
          <p:pic>
            <p:nvPicPr>
              <p:cNvPr id="51" name="Grafik 50" descr="Mann im Blazer">
                <a:extLst>
                  <a:ext uri="{FF2B5EF4-FFF2-40B4-BE49-F238E27FC236}">
                    <a16:creationId xmlns:a16="http://schemas.microsoft.com/office/drawing/2014/main" id="{6DC27303-2698-20FD-2EE2-891DC8FCD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 flipH="1">
                <a:off x="7176543" y="3933171"/>
                <a:ext cx="2302681" cy="2222550"/>
              </a:xfrm>
              <a:prstGeom prst="rect">
                <a:avLst/>
              </a:prstGeom>
            </p:spPr>
          </p:pic>
          <p:pic>
            <p:nvPicPr>
              <p:cNvPr id="52" name="Grafik 51" descr="Ein lächelndes Gesicht">
                <a:extLst>
                  <a:ext uri="{FF2B5EF4-FFF2-40B4-BE49-F238E27FC236}">
                    <a16:creationId xmlns:a16="http://schemas.microsoft.com/office/drawing/2014/main" id="{CC9E504B-07BC-487F-EF3B-4AB673698A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 rot="21285014" flipH="1">
                <a:off x="7839640" y="3379867"/>
                <a:ext cx="589612" cy="60856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4021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5" grpId="0" animBg="1"/>
      <p:bldP spid="16" grpId="0" animBg="1"/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993F6-9F3A-FFE1-B0A7-682B048AD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19C4F8-CE03-9F79-447D-295739E65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Ursachen von Verschuldung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6520DE-02B1-8E3D-703E-22A32AD83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201346" cy="4351338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buNone/>
            </a:pPr>
            <a:r>
              <a:rPr lang="de-AT" sz="2400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Hört euch den ersten Teil des Podcast an (bis Minute 4:00). Beantwortet die folgenden Fragen zum Podcast. 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Welche Altersgruppe wird von der Schuldnerberatung betreut?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Welche Gründe für eine Verschuldung werden genannt? </a:t>
            </a:r>
            <a:b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</a:b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(</a:t>
            </a:r>
            <a:r>
              <a:rPr lang="de-AT" sz="2400" dirty="0"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a</a:t>
            </a: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b Minute 3:00)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172D5A-75DA-6D4D-A1A7-89FFCFBC5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/>
              <a:t>Folie </a:t>
            </a:r>
            <a:fld id="{4C23FFEC-42AF-4C5F-8FEB-D69D9B6A7C04}" type="slidenum">
              <a:rPr lang="de-AT" smtClean="0"/>
              <a:pPr/>
              <a:t>11</a:t>
            </a:fld>
            <a:endParaRPr lang="de-AT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B59867A-8D02-581D-2499-57A066F2053C}"/>
              </a:ext>
            </a:extLst>
          </p:cNvPr>
          <p:cNvSpPr txBox="1"/>
          <p:nvPr/>
        </p:nvSpPr>
        <p:spPr>
          <a:xfrm>
            <a:off x="565547" y="6356350"/>
            <a:ext cx="8755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hlinkClick r:id="rId5"/>
              </a:rPr>
              <a:t>Teacheconomy: Podcast Schuldnerberatung</a:t>
            </a:r>
            <a:endParaRPr lang="de-AT" dirty="0"/>
          </a:p>
        </p:txBody>
      </p:sp>
      <p:pic>
        <p:nvPicPr>
          <p:cNvPr id="5" name="Podcast_Schuldnerberatung">
            <a:hlinkClick r:id="" action="ppaction://media"/>
            <a:extLst>
              <a:ext uri="{FF2B5EF4-FFF2-40B4-BE49-F238E27FC236}">
                <a16:creationId xmlns:a16="http://schemas.microsoft.com/office/drawing/2014/main" id="{441BC63B-4900-C49E-DEA3-CF1D47A0F0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58803" y="1083192"/>
            <a:ext cx="406400" cy="4064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7124882-E908-34AA-FF14-272B7944F1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7467" y="4001294"/>
            <a:ext cx="1956333" cy="1950022"/>
          </a:xfrm>
          <a:prstGeom prst="rect">
            <a:avLst/>
          </a:prstGeom>
          <a:ln>
            <a:solidFill>
              <a:srgbClr val="219DBB"/>
            </a:solidFill>
          </a:ln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7B7A475E-D917-AC19-4D7E-F93D8D13F5ED}"/>
              </a:ext>
            </a:extLst>
          </p:cNvPr>
          <p:cNvSpPr/>
          <p:nvPr/>
        </p:nvSpPr>
        <p:spPr>
          <a:xfrm>
            <a:off x="5741710" y="4670613"/>
            <a:ext cx="3303309" cy="906021"/>
          </a:xfrm>
          <a:prstGeom prst="rightArrow">
            <a:avLst/>
          </a:prstGeom>
          <a:solidFill>
            <a:srgbClr val="219DBB"/>
          </a:solidFill>
          <a:ln>
            <a:solidFill>
              <a:srgbClr val="219D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Link zum Podcast</a:t>
            </a:r>
          </a:p>
        </p:txBody>
      </p:sp>
      <p:sp>
        <p:nvSpPr>
          <p:cNvPr id="10" name="Pfeil: nach rechts 9">
            <a:extLst>
              <a:ext uri="{FF2B5EF4-FFF2-40B4-BE49-F238E27FC236}">
                <a16:creationId xmlns:a16="http://schemas.microsoft.com/office/drawing/2014/main" id="{33414C6F-662D-DC03-D219-AC0628DB41F3}"/>
              </a:ext>
            </a:extLst>
          </p:cNvPr>
          <p:cNvSpPr/>
          <p:nvPr/>
        </p:nvSpPr>
        <p:spPr>
          <a:xfrm>
            <a:off x="8201320" y="786770"/>
            <a:ext cx="2168886" cy="906021"/>
          </a:xfrm>
          <a:prstGeom prst="rightArrow">
            <a:avLst/>
          </a:prstGeom>
          <a:solidFill>
            <a:srgbClr val="219DBB"/>
          </a:solidFill>
          <a:ln>
            <a:solidFill>
              <a:srgbClr val="219D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Audiodatei</a:t>
            </a:r>
          </a:p>
        </p:txBody>
      </p:sp>
    </p:spTree>
    <p:extLst>
      <p:ext uri="{BB962C8B-B14F-4D97-AF65-F5344CB8AC3E}">
        <p14:creationId xmlns:p14="http://schemas.microsoft.com/office/powerpoint/2010/main" val="389773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6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514EC5-76A2-16F1-8E1C-19C623119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Schulden vermeiden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C342D2-ED21-05C3-7FEB-54D0029FA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10550" cy="4351338"/>
          </a:xfrm>
        </p:spPr>
        <p:txBody>
          <a:bodyPr/>
          <a:lstStyle/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Scanne den QR-Code und sieh dir das Video an.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Beantworte die Fragen zum Video in </a:t>
            </a:r>
            <a:r>
              <a:rPr lang="de-AT" sz="2400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Aufgabe 1 </a:t>
            </a: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(Einzelarbeit).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Macht euch Gedanken zum Video in </a:t>
            </a:r>
            <a:r>
              <a:rPr lang="de-AT" sz="2400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Aufgabe 2 </a:t>
            </a: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(Gruppenarbeit).</a:t>
            </a: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Gestaltet gemeinsam ein Reel zum Thema „Schulden vermeiden“ in </a:t>
            </a:r>
            <a:r>
              <a:rPr lang="de-AT" sz="2400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Aufgabe 3</a:t>
            </a:r>
            <a:r>
              <a:rPr lang="de-AT" sz="2400" b="1" dirty="0"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 </a:t>
            </a:r>
            <a:r>
              <a:rPr lang="de-AT" sz="2400" dirty="0"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(Gruppenarbeit)</a:t>
            </a: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6D27F08-3CDD-17A4-A8FA-EF0490B68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/>
              <a:t>Folie </a:t>
            </a:r>
            <a:fld id="{4C23FFEC-42AF-4C5F-8FEB-D69D9B6A7C04}" type="slidenum">
              <a:rPr lang="de-AT" smtClean="0"/>
              <a:pPr/>
              <a:t>12</a:t>
            </a:fld>
            <a:endParaRPr lang="de-AT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DB439FB-78EF-1461-2F77-BB49D74F7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1402" y="3823551"/>
            <a:ext cx="2138362" cy="2142941"/>
          </a:xfrm>
          <a:prstGeom prst="rect">
            <a:avLst/>
          </a:prstGeom>
          <a:ln>
            <a:solidFill>
              <a:srgbClr val="219DBB"/>
            </a:solidFill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80B87A9-72CC-4F4F-DA3B-722C4613793D}"/>
              </a:ext>
            </a:extLst>
          </p:cNvPr>
          <p:cNvSpPr txBox="1"/>
          <p:nvPr/>
        </p:nvSpPr>
        <p:spPr>
          <a:xfrm>
            <a:off x="565547" y="6356350"/>
            <a:ext cx="8755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hlinkClick r:id="rId3"/>
              </a:rPr>
              <a:t>Schuldenfalle: Habt ihr schon mal auf Pump eingekauft? #zeitimbild #zi... | </a:t>
            </a:r>
            <a:r>
              <a:rPr lang="de-AT" dirty="0" err="1">
                <a:hlinkClick r:id="rId3"/>
              </a:rPr>
              <a:t>TikTok</a:t>
            </a:r>
            <a:endParaRPr lang="de-AT" dirty="0"/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id="{6C9979AD-9549-E643-1771-4F4ED759E3EB}"/>
              </a:ext>
            </a:extLst>
          </p:cNvPr>
          <p:cNvSpPr/>
          <p:nvPr/>
        </p:nvSpPr>
        <p:spPr>
          <a:xfrm>
            <a:off x="5881767" y="4908642"/>
            <a:ext cx="3303309" cy="906021"/>
          </a:xfrm>
          <a:prstGeom prst="rightArrow">
            <a:avLst/>
          </a:prstGeom>
          <a:solidFill>
            <a:srgbClr val="219DBB"/>
          </a:solidFill>
          <a:ln>
            <a:solidFill>
              <a:srgbClr val="219D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Link zum Video</a:t>
            </a:r>
          </a:p>
        </p:txBody>
      </p:sp>
    </p:spTree>
    <p:extLst>
      <p:ext uri="{BB962C8B-B14F-4D97-AF65-F5344CB8AC3E}">
        <p14:creationId xmlns:p14="http://schemas.microsoft.com/office/powerpoint/2010/main" val="4108807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afik 28">
            <a:extLst>
              <a:ext uri="{FF2B5EF4-FFF2-40B4-BE49-F238E27FC236}">
                <a16:creationId xmlns:a16="http://schemas.microsoft.com/office/drawing/2014/main" id="{F5B343BB-5346-A592-BA55-D231825B78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2"/>
          <a:stretch/>
        </p:blipFill>
        <p:spPr>
          <a:xfrm>
            <a:off x="0" y="4096208"/>
            <a:ext cx="12192000" cy="2859717"/>
          </a:xfrm>
          <a:prstGeom prst="rect">
            <a:avLst/>
          </a:prstGeom>
        </p:spPr>
      </p:pic>
      <p:sp>
        <p:nvSpPr>
          <p:cNvPr id="30" name="Titel 1">
            <a:extLst>
              <a:ext uri="{FF2B5EF4-FFF2-40B4-BE49-F238E27FC236}">
                <a16:creationId xmlns:a16="http://schemas.microsoft.com/office/drawing/2014/main" id="{44396641-31D2-D614-A2B5-67145A36C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9172" y="1752141"/>
            <a:ext cx="10515600" cy="1009651"/>
          </a:xfrm>
        </p:spPr>
        <p:txBody>
          <a:bodyPr>
            <a:normAutofit/>
          </a:bodyPr>
          <a:lstStyle/>
          <a:p>
            <a:r>
              <a:rPr lang="de-AT" sz="6600" dirty="0"/>
              <a:t>Überschuldung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7B039906-3988-140A-5E56-46A70E6641F9}"/>
              </a:ext>
            </a:extLst>
          </p:cNvPr>
          <p:cNvGrpSpPr/>
          <p:nvPr/>
        </p:nvGrpSpPr>
        <p:grpSpPr>
          <a:xfrm>
            <a:off x="307701" y="1235679"/>
            <a:ext cx="1771471" cy="1771471"/>
            <a:chOff x="496368" y="1179118"/>
            <a:chExt cx="1771471" cy="1771471"/>
          </a:xfrm>
        </p:grpSpPr>
        <p:pic>
          <p:nvPicPr>
            <p:cNvPr id="3" name="Grafik 2" descr="Münzen Silhouette">
              <a:extLst>
                <a:ext uri="{FF2B5EF4-FFF2-40B4-BE49-F238E27FC236}">
                  <a16:creationId xmlns:a16="http://schemas.microsoft.com/office/drawing/2014/main" id="{3B961B44-2CA7-71F8-BBC8-02C2D4D34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5801" y="1425114"/>
              <a:ext cx="1393371" cy="1393371"/>
            </a:xfrm>
            <a:prstGeom prst="rect">
              <a:avLst/>
            </a:prstGeom>
          </p:spPr>
        </p:pic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2D0342F3-5B0D-6DD1-EE72-AC4D8B291651}"/>
                </a:ext>
              </a:extLst>
            </p:cNvPr>
            <p:cNvGrpSpPr/>
            <p:nvPr/>
          </p:nvGrpSpPr>
          <p:grpSpPr>
            <a:xfrm>
              <a:off x="496368" y="1179118"/>
              <a:ext cx="1771471" cy="1771471"/>
              <a:chOff x="7459744" y="1295432"/>
              <a:chExt cx="1923068" cy="1923068"/>
            </a:xfrm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CCF8CE4B-5A3D-E51A-0D1E-4EF5E89F2906}"/>
                  </a:ext>
                </a:extLst>
              </p:cNvPr>
              <p:cNvSpPr/>
              <p:nvPr/>
            </p:nvSpPr>
            <p:spPr>
              <a:xfrm>
                <a:off x="7459744" y="1295432"/>
                <a:ext cx="1923068" cy="1923068"/>
              </a:xfrm>
              <a:prstGeom prst="ellipse">
                <a:avLst/>
              </a:prstGeom>
              <a:noFill/>
              <a:ln w="76200"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cxnSp>
            <p:nvCxnSpPr>
              <p:cNvPr id="8" name="Gerader Verbinder 7">
                <a:extLst>
                  <a:ext uri="{FF2B5EF4-FFF2-40B4-BE49-F238E27FC236}">
                    <a16:creationId xmlns:a16="http://schemas.microsoft.com/office/drawing/2014/main" id="{14575E83-45BD-8CD9-7FEE-B8760E275AD9}"/>
                  </a:ext>
                </a:extLst>
              </p:cNvPr>
              <p:cNvCxnSpPr>
                <a:stCxn id="6" idx="1"/>
                <a:endCxn id="6" idx="5"/>
              </p:cNvCxnSpPr>
              <p:nvPr/>
            </p:nvCxnSpPr>
            <p:spPr>
              <a:xfrm>
                <a:off x="7741371" y="1577059"/>
                <a:ext cx="1359814" cy="1359814"/>
              </a:xfrm>
              <a:prstGeom prst="line">
                <a:avLst/>
              </a:prstGeom>
              <a:ln w="76200">
                <a:solidFill>
                  <a:srgbClr val="1096B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66182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Überschuldung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08FB7C-22B4-161D-7AA1-FE3A0DB7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7663384-A047-4E47-F785-D9E55AEF9B00}"/>
              </a:ext>
            </a:extLst>
          </p:cNvPr>
          <p:cNvGrpSpPr/>
          <p:nvPr/>
        </p:nvGrpSpPr>
        <p:grpSpPr>
          <a:xfrm>
            <a:off x="696042" y="4068275"/>
            <a:ext cx="11060527" cy="961807"/>
            <a:chOff x="696042" y="4068275"/>
            <a:chExt cx="11060527" cy="961807"/>
          </a:xfrm>
        </p:grpSpPr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2A68795F-494D-74A5-DA2F-91EE9FE2D789}"/>
                </a:ext>
              </a:extLst>
            </p:cNvPr>
            <p:cNvSpPr/>
            <p:nvPr/>
          </p:nvSpPr>
          <p:spPr>
            <a:xfrm>
              <a:off x="696042" y="4068275"/>
              <a:ext cx="11060527" cy="961807"/>
            </a:xfrm>
            <a:prstGeom prst="roundRect">
              <a:avLst/>
            </a:prstGeom>
            <a:solidFill>
              <a:srgbClr val="ACD9E3"/>
            </a:solidFill>
            <a:ln>
              <a:solidFill>
                <a:srgbClr val="ACD9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  <a:latin typeface="+mj-lt"/>
                </a:rPr>
                <a:t>um Zahlungsverpflichtungen </a:t>
              </a:r>
              <a:endParaRPr lang="en-AU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A1BEB7A9-A62C-884A-A76C-33EA8C149328}"/>
                </a:ext>
              </a:extLst>
            </p:cNvPr>
            <p:cNvSpPr/>
            <p:nvPr/>
          </p:nvSpPr>
          <p:spPr>
            <a:xfrm>
              <a:off x="10741328" y="4135587"/>
              <a:ext cx="843641" cy="8350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9AB2695B-3D7F-3E67-818C-EF3BBD82AC5F}"/>
              </a:ext>
            </a:extLst>
          </p:cNvPr>
          <p:cNvGrpSpPr/>
          <p:nvPr/>
        </p:nvGrpSpPr>
        <p:grpSpPr>
          <a:xfrm>
            <a:off x="674270" y="2971365"/>
            <a:ext cx="11060527" cy="961807"/>
            <a:chOff x="674270" y="2971365"/>
            <a:chExt cx="11060527" cy="961807"/>
          </a:xfrm>
        </p:grpSpPr>
        <p:sp>
          <p:nvSpPr>
            <p:cNvPr id="12" name="Rechteck: abgerundete Ecken 11">
              <a:extLst>
                <a:ext uri="{FF2B5EF4-FFF2-40B4-BE49-F238E27FC236}">
                  <a16:creationId xmlns:a16="http://schemas.microsoft.com/office/drawing/2014/main" id="{55A36DEC-A887-2FA1-1715-462B3F4EF7C0}"/>
                </a:ext>
              </a:extLst>
            </p:cNvPr>
            <p:cNvSpPr/>
            <p:nvPr/>
          </p:nvSpPr>
          <p:spPr>
            <a:xfrm>
              <a:off x="674270" y="2971365"/>
              <a:ext cx="11060527" cy="961807"/>
            </a:xfrm>
            <a:prstGeom prst="roundRect">
              <a:avLst/>
            </a:prstGeom>
            <a:solidFill>
              <a:srgbClr val="7CC4D5"/>
            </a:solidFill>
            <a:ln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  <a:latin typeface="+mj-lt"/>
                </a:rPr>
                <a:t>Verkauf von eigenem Vermögen nicht ausreichend,</a:t>
              </a:r>
              <a:endParaRPr lang="en-AU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E5F6936C-2F28-3311-A6FE-120EA4034222}"/>
                </a:ext>
              </a:extLst>
            </p:cNvPr>
            <p:cNvSpPr/>
            <p:nvPr/>
          </p:nvSpPr>
          <p:spPr>
            <a:xfrm>
              <a:off x="10741328" y="3011483"/>
              <a:ext cx="843641" cy="8350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E49C6D4A-4761-E85B-EFA6-2C99DADC2C6C}"/>
              </a:ext>
            </a:extLst>
          </p:cNvPr>
          <p:cNvGrpSpPr/>
          <p:nvPr/>
        </p:nvGrpSpPr>
        <p:grpSpPr>
          <a:xfrm>
            <a:off x="674272" y="1884137"/>
            <a:ext cx="11060527" cy="2946258"/>
            <a:chOff x="674272" y="1884137"/>
            <a:chExt cx="11060527" cy="2946258"/>
          </a:xfrm>
        </p:grpSpPr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9BD59968-7613-F399-6301-1A2DAB15839B}"/>
                </a:ext>
              </a:extLst>
            </p:cNvPr>
            <p:cNvGrpSpPr/>
            <p:nvPr/>
          </p:nvGrpSpPr>
          <p:grpSpPr>
            <a:xfrm>
              <a:off x="674272" y="1884137"/>
              <a:ext cx="11060527" cy="961807"/>
              <a:chOff x="674272" y="1884137"/>
              <a:chExt cx="11060527" cy="961807"/>
            </a:xfrm>
          </p:grpSpPr>
          <p:sp>
            <p:nvSpPr>
              <p:cNvPr id="4" name="Rechteck: abgerundete Ecken 3">
                <a:extLst>
                  <a:ext uri="{FF2B5EF4-FFF2-40B4-BE49-F238E27FC236}">
                    <a16:creationId xmlns:a16="http://schemas.microsoft.com/office/drawing/2014/main" id="{625ECAD1-7EEF-7F16-D1E7-2BA8DB1F8EF4}"/>
                  </a:ext>
                </a:extLst>
              </p:cNvPr>
              <p:cNvSpPr/>
              <p:nvPr/>
            </p:nvSpPr>
            <p:spPr>
              <a:xfrm>
                <a:off x="674272" y="1884137"/>
                <a:ext cx="11060527" cy="961807"/>
              </a:xfrm>
              <a:prstGeom prst="roundRect">
                <a:avLst/>
              </a:prstGeom>
              <a:solidFill>
                <a:srgbClr val="1096B6"/>
              </a:solidFill>
              <a:ln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>
                    <a:solidFill>
                      <a:schemeClr val="tx1"/>
                    </a:solidFill>
                    <a:latin typeface="+mj-lt"/>
                  </a:rPr>
                  <a:t>Höhe des laufenden Einkommens und</a:t>
                </a:r>
                <a:endParaRPr lang="en-AU" sz="24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4678BB79-4E46-87E2-69DF-154CA8CC1D19}"/>
                  </a:ext>
                </a:extLst>
              </p:cNvPr>
              <p:cNvSpPr/>
              <p:nvPr/>
            </p:nvSpPr>
            <p:spPr>
              <a:xfrm>
                <a:off x="10741330" y="1945591"/>
                <a:ext cx="843641" cy="8350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pic>
          <p:nvPicPr>
            <p:cNvPr id="17" name="Grafik 16" descr="Geld mit einfarbiger Füllung">
              <a:extLst>
                <a:ext uri="{FF2B5EF4-FFF2-40B4-BE49-F238E27FC236}">
                  <a16:creationId xmlns:a16="http://schemas.microsoft.com/office/drawing/2014/main" id="{B23DC7FF-2B89-4B6E-A153-82A3EA242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869834" y="4221995"/>
              <a:ext cx="608400" cy="608400"/>
            </a:xfrm>
            <a:prstGeom prst="rect">
              <a:avLst/>
            </a:prstGeom>
          </p:spPr>
        </p:pic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BEDCA98-0311-DD19-7D34-CB6D9C375122}"/>
              </a:ext>
            </a:extLst>
          </p:cNvPr>
          <p:cNvGrpSpPr/>
          <p:nvPr/>
        </p:nvGrpSpPr>
        <p:grpSpPr>
          <a:xfrm>
            <a:off x="696042" y="5155503"/>
            <a:ext cx="11060527" cy="961807"/>
            <a:chOff x="696042" y="5155503"/>
            <a:chExt cx="11060527" cy="961807"/>
          </a:xfrm>
        </p:grpSpPr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9FECF381-8FDF-B1A1-F847-244100B318E6}"/>
                </a:ext>
              </a:extLst>
            </p:cNvPr>
            <p:cNvSpPr/>
            <p:nvPr/>
          </p:nvSpPr>
          <p:spPr>
            <a:xfrm>
              <a:off x="696042" y="5155503"/>
              <a:ext cx="11060527" cy="961807"/>
            </a:xfrm>
            <a:prstGeom prst="roundRect">
              <a:avLst/>
            </a:prstGeom>
            <a:solidFill>
              <a:srgbClr val="DAEDF2"/>
            </a:solidFill>
            <a:ln>
              <a:solidFill>
                <a:srgbClr val="DAED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  <a:latin typeface="+mj-lt"/>
                </a:rPr>
                <a:t>fristgerecht nachzukommen. </a:t>
              </a:r>
              <a:endParaRPr lang="en-AU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22784B7F-F884-87A1-F6DE-060C4B8C8976}"/>
                </a:ext>
              </a:extLst>
            </p:cNvPr>
            <p:cNvSpPr/>
            <p:nvPr/>
          </p:nvSpPr>
          <p:spPr>
            <a:xfrm>
              <a:off x="10741327" y="5209661"/>
              <a:ext cx="843641" cy="8350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25" name="Grafik 24" descr="Flip-Kalender mit einfarbiger Füllung">
            <a:extLst>
              <a:ext uri="{FF2B5EF4-FFF2-40B4-BE49-F238E27FC236}">
                <a16:creationId xmlns:a16="http://schemas.microsoft.com/office/drawing/2014/main" id="{9D130D2D-AF0A-DF85-71FC-9766A5D30F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69834" y="5313179"/>
            <a:ext cx="608400" cy="608400"/>
          </a:xfrm>
          <a:prstGeom prst="rect">
            <a:avLst/>
          </a:prstGeom>
        </p:spPr>
      </p:pic>
      <p:pic>
        <p:nvPicPr>
          <p:cNvPr id="30" name="Grafik 29" descr="Schulden mit einfarbiger Füllung">
            <a:extLst>
              <a:ext uri="{FF2B5EF4-FFF2-40B4-BE49-F238E27FC236}">
                <a16:creationId xmlns:a16="http://schemas.microsoft.com/office/drawing/2014/main" id="{CB3B018F-92D4-BCE2-DD86-2DA7DE0727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58947" y="2065227"/>
            <a:ext cx="608400" cy="608400"/>
          </a:xfrm>
          <a:prstGeom prst="rect">
            <a:avLst/>
          </a:prstGeom>
        </p:spPr>
      </p:pic>
      <p:pic>
        <p:nvPicPr>
          <p:cNvPr id="32" name="Grafik 31" descr="Auto mit einfarbiger Füllung">
            <a:extLst>
              <a:ext uri="{FF2B5EF4-FFF2-40B4-BE49-F238E27FC236}">
                <a16:creationId xmlns:a16="http://schemas.microsoft.com/office/drawing/2014/main" id="{08ECFCF5-C543-E207-867B-C0DD8B0DC11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869834" y="3160277"/>
            <a:ext cx="608400" cy="6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8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F5DB8-1AA8-85AC-66CC-332AEE34B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903E50-C522-2CDD-DFA9-CDE6EDDB3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Folgen von Verschuldung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106AC57-99C3-328A-527B-66011F8CB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201346" cy="4351338"/>
          </a:xfrm>
        </p:spPr>
        <p:txBody>
          <a:bodyPr/>
          <a:lstStyle/>
          <a:p>
            <a:pPr marL="0" lvl="0" indent="0" algn="just">
              <a:lnSpc>
                <a:spcPct val="115000"/>
              </a:lnSpc>
              <a:buNone/>
            </a:pPr>
            <a:r>
              <a:rPr lang="de-AT" sz="2400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Hört euch den zweiten Teil des Podcast an (ab Minute 4:00). Beantwortet die folgenden Fragen zum Podcast. 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Welche Folgen kann Verschuldung haben? (ab Minute 4:00)</a:t>
            </a: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de-AT" sz="2400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Welchen Tipp gibt die interviewte Person, um Verschuldung zu vermeiden? (ab Minute 7:00)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32B0C9-EBFF-D77E-7C12-9D0B88FFB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/>
              <a:t>Folie </a:t>
            </a:r>
            <a:fld id="{4C23FFEC-42AF-4C5F-8FEB-D69D9B6A7C04}" type="slidenum">
              <a:rPr lang="de-AT" smtClean="0"/>
              <a:pPr/>
              <a:t>15</a:t>
            </a:fld>
            <a:endParaRPr lang="de-AT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5F97F89-F8EB-5665-EDFC-AEE5E4362D29}"/>
              </a:ext>
            </a:extLst>
          </p:cNvPr>
          <p:cNvSpPr txBox="1"/>
          <p:nvPr/>
        </p:nvSpPr>
        <p:spPr>
          <a:xfrm>
            <a:off x="565547" y="6356350"/>
            <a:ext cx="87558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dirty="0">
                <a:hlinkClick r:id="rId5"/>
              </a:rPr>
              <a:t>Teacheconomy: Podcast Schuldnerberatung</a:t>
            </a:r>
            <a:endParaRPr lang="de-AT" dirty="0"/>
          </a:p>
        </p:txBody>
      </p:sp>
      <p:pic>
        <p:nvPicPr>
          <p:cNvPr id="5" name="Podcast_Schuldnerberatung">
            <a:hlinkClick r:id="" action="ppaction://media"/>
            <a:extLst>
              <a:ext uri="{FF2B5EF4-FFF2-40B4-BE49-F238E27FC236}">
                <a16:creationId xmlns:a16="http://schemas.microsoft.com/office/drawing/2014/main" id="{603C5D36-710B-493B-85F4-DD7C4C4E1E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658803" y="1083192"/>
            <a:ext cx="406400" cy="406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D1476EB-FF07-D8FF-0D26-310925CF02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7467" y="4001294"/>
            <a:ext cx="1956333" cy="1950022"/>
          </a:xfrm>
          <a:prstGeom prst="rect">
            <a:avLst/>
          </a:prstGeom>
          <a:ln>
            <a:solidFill>
              <a:srgbClr val="219DBB"/>
            </a:solidFill>
          </a:ln>
        </p:spPr>
      </p:pic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5341F165-20DA-F999-D88A-95CF4E955D7B}"/>
              </a:ext>
            </a:extLst>
          </p:cNvPr>
          <p:cNvSpPr/>
          <p:nvPr/>
        </p:nvSpPr>
        <p:spPr>
          <a:xfrm>
            <a:off x="5741710" y="4670613"/>
            <a:ext cx="3303309" cy="906021"/>
          </a:xfrm>
          <a:prstGeom prst="rightArrow">
            <a:avLst/>
          </a:prstGeom>
          <a:solidFill>
            <a:srgbClr val="219DBB"/>
          </a:solidFill>
          <a:ln>
            <a:solidFill>
              <a:srgbClr val="219D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Link zum Podcast</a:t>
            </a: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ACDB1422-5FDF-BD77-A8F6-37302B718220}"/>
              </a:ext>
            </a:extLst>
          </p:cNvPr>
          <p:cNvSpPr/>
          <p:nvPr/>
        </p:nvSpPr>
        <p:spPr>
          <a:xfrm>
            <a:off x="8201320" y="786770"/>
            <a:ext cx="2168886" cy="906021"/>
          </a:xfrm>
          <a:prstGeom prst="rightArrow">
            <a:avLst/>
          </a:prstGeom>
          <a:solidFill>
            <a:srgbClr val="219DBB"/>
          </a:solidFill>
          <a:ln>
            <a:solidFill>
              <a:srgbClr val="219DB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Audiodatei</a:t>
            </a:r>
          </a:p>
        </p:txBody>
      </p:sp>
    </p:spTree>
    <p:extLst>
      <p:ext uri="{BB962C8B-B14F-4D97-AF65-F5344CB8AC3E}">
        <p14:creationId xmlns:p14="http://schemas.microsoft.com/office/powerpoint/2010/main" val="72723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6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Folgen von Überschuldung 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33F151-E55A-2F41-5A59-2FDB82AFE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B92DEF39-809D-E741-DF79-96200875D07C}"/>
              </a:ext>
            </a:extLst>
          </p:cNvPr>
          <p:cNvGrpSpPr/>
          <p:nvPr/>
        </p:nvGrpSpPr>
        <p:grpSpPr>
          <a:xfrm>
            <a:off x="864566" y="2049714"/>
            <a:ext cx="3351802" cy="3604886"/>
            <a:chOff x="315322" y="1811589"/>
            <a:chExt cx="5487459" cy="3604886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0C17A4B-7207-5C1A-176B-7108D2DDE15C}"/>
                </a:ext>
              </a:extLst>
            </p:cNvPr>
            <p:cNvSpPr/>
            <p:nvPr/>
          </p:nvSpPr>
          <p:spPr>
            <a:xfrm>
              <a:off x="315322" y="1811589"/>
              <a:ext cx="5476573" cy="677241"/>
            </a:xfrm>
            <a:prstGeom prst="rect">
              <a:avLst/>
            </a:prstGeom>
            <a:solidFill>
              <a:srgbClr val="1096B6"/>
            </a:solidFill>
            <a:ln w="19050">
              <a:solidFill>
                <a:srgbClr val="109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800" dirty="0">
                  <a:solidFill>
                    <a:schemeClr val="bg1"/>
                  </a:solidFill>
                  <a:latin typeface="+mj-lt"/>
                </a:rPr>
                <a:t>Gesundheit</a:t>
              </a:r>
              <a:endParaRPr lang="en-AU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Rechteck: abgerundete Ecken 3">
              <a:extLst>
                <a:ext uri="{FF2B5EF4-FFF2-40B4-BE49-F238E27FC236}">
                  <a16:creationId xmlns:a16="http://schemas.microsoft.com/office/drawing/2014/main" id="{D4EB2E9A-1806-BD44-9A04-0097612A206C}"/>
                </a:ext>
              </a:extLst>
            </p:cNvPr>
            <p:cNvSpPr/>
            <p:nvPr/>
          </p:nvSpPr>
          <p:spPr>
            <a:xfrm>
              <a:off x="1538472" y="2764715"/>
              <a:ext cx="4264309" cy="54864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109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Ängste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34" name="Gerader Verbinder 33">
              <a:extLst>
                <a:ext uri="{FF2B5EF4-FFF2-40B4-BE49-F238E27FC236}">
                  <a16:creationId xmlns:a16="http://schemas.microsoft.com/office/drawing/2014/main" id="{D2F50751-17F9-4D6C-0736-E05856B61AFF}"/>
                </a:ext>
              </a:extLst>
            </p:cNvPr>
            <p:cNvCxnSpPr/>
            <p:nvPr/>
          </p:nvCxnSpPr>
          <p:spPr>
            <a:xfrm>
              <a:off x="1183341" y="3045547"/>
              <a:ext cx="0" cy="6945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Gerader Verbinder 34">
              <a:extLst>
                <a:ext uri="{FF2B5EF4-FFF2-40B4-BE49-F238E27FC236}">
                  <a16:creationId xmlns:a16="http://schemas.microsoft.com/office/drawing/2014/main" id="{2E15DEE4-61EB-E078-BC18-DC9FA4BC816B}"/>
                </a:ext>
              </a:extLst>
            </p:cNvPr>
            <p:cNvCxnSpPr>
              <a:cxnSpLocks/>
              <a:stCxn id="23" idx="1"/>
            </p:cNvCxnSpPr>
            <p:nvPr/>
          </p:nvCxnSpPr>
          <p:spPr>
            <a:xfrm flipH="1">
              <a:off x="1193779" y="3740075"/>
              <a:ext cx="3446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Rechteck: abgerundete Ecken 22">
              <a:extLst>
                <a:ext uri="{FF2B5EF4-FFF2-40B4-BE49-F238E27FC236}">
                  <a16:creationId xmlns:a16="http://schemas.microsoft.com/office/drawing/2014/main" id="{7613CEA3-DA7D-C342-BE75-87D05E28BD0F}"/>
                </a:ext>
              </a:extLst>
            </p:cNvPr>
            <p:cNvSpPr/>
            <p:nvPr/>
          </p:nvSpPr>
          <p:spPr>
            <a:xfrm>
              <a:off x="1538471" y="3465755"/>
              <a:ext cx="4264309" cy="54864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109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Erkrankungen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38" name="Gerader Verbinder 37">
              <a:extLst>
                <a:ext uri="{FF2B5EF4-FFF2-40B4-BE49-F238E27FC236}">
                  <a16:creationId xmlns:a16="http://schemas.microsoft.com/office/drawing/2014/main" id="{8AC4127E-8123-3541-9130-6F6D4E7174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2893" y="4441115"/>
              <a:ext cx="3446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Gerader Verbinder 38">
              <a:extLst>
                <a:ext uri="{FF2B5EF4-FFF2-40B4-BE49-F238E27FC236}">
                  <a16:creationId xmlns:a16="http://schemas.microsoft.com/office/drawing/2014/main" id="{7087DA1C-4724-9DB2-4BCE-34F6903749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2893" y="5131269"/>
              <a:ext cx="3446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Gerader Verbinder 39">
              <a:extLst>
                <a:ext uri="{FF2B5EF4-FFF2-40B4-BE49-F238E27FC236}">
                  <a16:creationId xmlns:a16="http://schemas.microsoft.com/office/drawing/2014/main" id="{62C3FF7E-A41F-72BE-BD05-B21D454BACBA}"/>
                </a:ext>
              </a:extLst>
            </p:cNvPr>
            <p:cNvCxnSpPr/>
            <p:nvPr/>
          </p:nvCxnSpPr>
          <p:spPr>
            <a:xfrm>
              <a:off x="1182893" y="3740075"/>
              <a:ext cx="0" cy="6945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Gerader Verbinder 40">
              <a:extLst>
                <a:ext uri="{FF2B5EF4-FFF2-40B4-BE49-F238E27FC236}">
                  <a16:creationId xmlns:a16="http://schemas.microsoft.com/office/drawing/2014/main" id="{94B88289-701E-A118-6785-3EF2508BD976}"/>
                </a:ext>
              </a:extLst>
            </p:cNvPr>
            <p:cNvCxnSpPr/>
            <p:nvPr/>
          </p:nvCxnSpPr>
          <p:spPr>
            <a:xfrm>
              <a:off x="1182445" y="4434603"/>
              <a:ext cx="0" cy="6945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hteck: abgerundete Ecken 23">
              <a:extLst>
                <a:ext uri="{FF2B5EF4-FFF2-40B4-BE49-F238E27FC236}">
                  <a16:creationId xmlns:a16="http://schemas.microsoft.com/office/drawing/2014/main" id="{DAF585D1-E3CB-30A7-2C17-4A4CE35DB9F9}"/>
                </a:ext>
              </a:extLst>
            </p:cNvPr>
            <p:cNvSpPr/>
            <p:nvPr/>
          </p:nvSpPr>
          <p:spPr>
            <a:xfrm>
              <a:off x="1538470" y="4166795"/>
              <a:ext cx="4264309" cy="54864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109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Versorgung nicht leistbar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7F1517C4-D661-B100-5B48-6392C1431F70}"/>
                </a:ext>
              </a:extLst>
            </p:cNvPr>
            <p:cNvSpPr/>
            <p:nvPr/>
          </p:nvSpPr>
          <p:spPr>
            <a:xfrm>
              <a:off x="1538469" y="4867835"/>
              <a:ext cx="4264309" cy="54864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109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physische und psychische Belastung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24F14108-8693-A4D0-3307-887AD4A073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3779" y="3045547"/>
              <a:ext cx="34469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Gerader Verbinder 42">
              <a:extLst>
                <a:ext uri="{FF2B5EF4-FFF2-40B4-BE49-F238E27FC236}">
                  <a16:creationId xmlns:a16="http://schemas.microsoft.com/office/drawing/2014/main" id="{867467AC-F536-7825-4620-98833D1B5CB7}"/>
                </a:ext>
              </a:extLst>
            </p:cNvPr>
            <p:cNvCxnSpPr/>
            <p:nvPr/>
          </p:nvCxnSpPr>
          <p:spPr>
            <a:xfrm>
              <a:off x="1182445" y="2501005"/>
              <a:ext cx="0" cy="6945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E53D37A-0807-A017-C4F6-1FE3FAB387AC}"/>
              </a:ext>
            </a:extLst>
          </p:cNvPr>
          <p:cNvGrpSpPr/>
          <p:nvPr/>
        </p:nvGrpSpPr>
        <p:grpSpPr>
          <a:xfrm>
            <a:off x="4433282" y="2049714"/>
            <a:ext cx="3351802" cy="3604886"/>
            <a:chOff x="315322" y="1811589"/>
            <a:chExt cx="5487459" cy="3604886"/>
          </a:xfrm>
          <a:solidFill>
            <a:srgbClr val="7CC4D5"/>
          </a:solidFill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AE767247-8033-96F5-567C-B3FD3A723754}"/>
                </a:ext>
              </a:extLst>
            </p:cNvPr>
            <p:cNvSpPr/>
            <p:nvPr/>
          </p:nvSpPr>
          <p:spPr>
            <a:xfrm>
              <a:off x="315322" y="1811589"/>
              <a:ext cx="5476573" cy="677241"/>
            </a:xfrm>
            <a:prstGeom prst="rect">
              <a:avLst/>
            </a:prstGeom>
            <a:grpFill/>
            <a:ln w="19050"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800" dirty="0">
                  <a:solidFill>
                    <a:schemeClr val="bg1"/>
                  </a:solidFill>
                  <a:latin typeface="+mj-lt"/>
                </a:rPr>
                <a:t>Sozialleben</a:t>
              </a:r>
              <a:endParaRPr lang="en-AU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Rechteck: abgerundete Ecken 6">
              <a:extLst>
                <a:ext uri="{FF2B5EF4-FFF2-40B4-BE49-F238E27FC236}">
                  <a16:creationId xmlns:a16="http://schemas.microsoft.com/office/drawing/2014/main" id="{D95E6CC2-87A8-9155-5709-B8498287A30F}"/>
                </a:ext>
              </a:extLst>
            </p:cNvPr>
            <p:cNvSpPr/>
            <p:nvPr/>
          </p:nvSpPr>
          <p:spPr>
            <a:xfrm>
              <a:off x="1538472" y="276471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sozialer Druck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884A5030-0306-C127-44B2-F61FAFEEC24A}"/>
                </a:ext>
              </a:extLst>
            </p:cNvPr>
            <p:cNvCxnSpPr/>
            <p:nvPr/>
          </p:nvCxnSpPr>
          <p:spPr>
            <a:xfrm>
              <a:off x="1183341" y="3045547"/>
              <a:ext cx="0" cy="694528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11DBCE8D-7CE9-4EF0-8909-C95CBA4B69DA}"/>
                </a:ext>
              </a:extLst>
            </p:cNvPr>
            <p:cNvCxnSpPr>
              <a:cxnSpLocks/>
              <a:stCxn id="12" idx="1"/>
            </p:cNvCxnSpPr>
            <p:nvPr/>
          </p:nvCxnSpPr>
          <p:spPr>
            <a:xfrm flipH="1">
              <a:off x="1193779" y="3740075"/>
              <a:ext cx="344692" cy="0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chteck: abgerundete Ecken 11">
              <a:extLst>
                <a:ext uri="{FF2B5EF4-FFF2-40B4-BE49-F238E27FC236}">
                  <a16:creationId xmlns:a16="http://schemas.microsoft.com/office/drawing/2014/main" id="{0AFC2BAC-4E51-8737-352E-B4604721C9B2}"/>
                </a:ext>
              </a:extLst>
            </p:cNvPr>
            <p:cNvSpPr/>
            <p:nvPr/>
          </p:nvSpPr>
          <p:spPr>
            <a:xfrm>
              <a:off x="1538471" y="346575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fehlendes Sozialleben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6B2E16C5-9F5B-FB77-7749-A8990258D7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2893" y="4441115"/>
              <a:ext cx="344692" cy="0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E219CF3F-1BD1-309B-38B4-FD1241A73D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2893" y="5131269"/>
              <a:ext cx="344692" cy="0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5EE0375C-1AC8-2AE3-2519-1CF1D07DA629}"/>
                </a:ext>
              </a:extLst>
            </p:cNvPr>
            <p:cNvCxnSpPr/>
            <p:nvPr/>
          </p:nvCxnSpPr>
          <p:spPr>
            <a:xfrm>
              <a:off x="1182893" y="3740075"/>
              <a:ext cx="0" cy="694528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Gerader Verbinder 15">
              <a:extLst>
                <a:ext uri="{FF2B5EF4-FFF2-40B4-BE49-F238E27FC236}">
                  <a16:creationId xmlns:a16="http://schemas.microsoft.com/office/drawing/2014/main" id="{10238270-FCE9-EA9E-6AB5-1233BAAD8F1B}"/>
                </a:ext>
              </a:extLst>
            </p:cNvPr>
            <p:cNvCxnSpPr/>
            <p:nvPr/>
          </p:nvCxnSpPr>
          <p:spPr>
            <a:xfrm>
              <a:off x="1182445" y="4434603"/>
              <a:ext cx="0" cy="694528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hteck: abgerundete Ecken 16">
              <a:extLst>
                <a:ext uri="{FF2B5EF4-FFF2-40B4-BE49-F238E27FC236}">
                  <a16:creationId xmlns:a16="http://schemas.microsoft.com/office/drawing/2014/main" id="{1ADF9245-6280-83F2-A7CB-49C10227D3D2}"/>
                </a:ext>
              </a:extLst>
            </p:cNvPr>
            <p:cNvSpPr/>
            <p:nvPr/>
          </p:nvSpPr>
          <p:spPr>
            <a:xfrm>
              <a:off x="1538470" y="416679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Scham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EFD573AD-0CFE-1937-FE43-EDDF5BF2228F}"/>
                </a:ext>
              </a:extLst>
            </p:cNvPr>
            <p:cNvSpPr/>
            <p:nvPr/>
          </p:nvSpPr>
          <p:spPr>
            <a:xfrm>
              <a:off x="1538469" y="486783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Einsamkeit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ADDD0E93-FC64-1327-B02D-5A337A2284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3779" y="3045547"/>
              <a:ext cx="344692" cy="0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3019C2AA-032D-56E4-B8C4-B931440D82C0}"/>
                </a:ext>
              </a:extLst>
            </p:cNvPr>
            <p:cNvCxnSpPr/>
            <p:nvPr/>
          </p:nvCxnSpPr>
          <p:spPr>
            <a:xfrm>
              <a:off x="1182445" y="2501005"/>
              <a:ext cx="0" cy="694528"/>
            </a:xfrm>
            <a:prstGeom prst="line">
              <a:avLst/>
            </a:prstGeom>
            <a:grpFill/>
            <a:ln>
              <a:solidFill>
                <a:srgbClr val="7CC4D5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948D0DC0-B87E-A874-90EE-CAF707373824}"/>
              </a:ext>
            </a:extLst>
          </p:cNvPr>
          <p:cNvGrpSpPr/>
          <p:nvPr/>
        </p:nvGrpSpPr>
        <p:grpSpPr>
          <a:xfrm>
            <a:off x="8001998" y="2049714"/>
            <a:ext cx="3351802" cy="3604886"/>
            <a:chOff x="315322" y="1811589"/>
            <a:chExt cx="5487459" cy="3604886"/>
          </a:xfrm>
          <a:solidFill>
            <a:srgbClr val="ACD9E3"/>
          </a:solidFill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C3A76438-DC80-D54B-0A41-84CFF99ECF77}"/>
                </a:ext>
              </a:extLst>
            </p:cNvPr>
            <p:cNvSpPr/>
            <p:nvPr/>
          </p:nvSpPr>
          <p:spPr>
            <a:xfrm>
              <a:off x="315322" y="1811589"/>
              <a:ext cx="5476573" cy="677241"/>
            </a:xfrm>
            <a:prstGeom prst="rect">
              <a:avLst/>
            </a:prstGeom>
            <a:grpFill/>
            <a:ln w="19050">
              <a:solidFill>
                <a:srgbClr val="ACD9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800" dirty="0">
                  <a:solidFill>
                    <a:schemeClr val="bg1"/>
                  </a:solidFill>
                  <a:latin typeface="+mj-lt"/>
                </a:rPr>
                <a:t>wirtschaftliche Folgen</a:t>
              </a:r>
              <a:endParaRPr lang="en-AU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Rechteck: abgerundete Ecken 25">
              <a:extLst>
                <a:ext uri="{FF2B5EF4-FFF2-40B4-BE49-F238E27FC236}">
                  <a16:creationId xmlns:a16="http://schemas.microsoft.com/office/drawing/2014/main" id="{E93885BC-3CC8-F15F-D2D9-0177395324D3}"/>
                </a:ext>
              </a:extLst>
            </p:cNvPr>
            <p:cNvSpPr/>
            <p:nvPr/>
          </p:nvSpPr>
          <p:spPr>
            <a:xfrm>
              <a:off x="1538472" y="276471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ACD9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schlechte Bonität*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83FB4DF2-CC73-6126-4435-957DA9059FA1}"/>
                </a:ext>
              </a:extLst>
            </p:cNvPr>
            <p:cNvCxnSpPr/>
            <p:nvPr/>
          </p:nvCxnSpPr>
          <p:spPr>
            <a:xfrm>
              <a:off x="1183341" y="3045547"/>
              <a:ext cx="0" cy="694528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Gerader Verbinder 27">
              <a:extLst>
                <a:ext uri="{FF2B5EF4-FFF2-40B4-BE49-F238E27FC236}">
                  <a16:creationId xmlns:a16="http://schemas.microsoft.com/office/drawing/2014/main" id="{A0EF1E5D-4512-E233-C054-9A3D8E121F84}"/>
                </a:ext>
              </a:extLst>
            </p:cNvPr>
            <p:cNvCxnSpPr>
              <a:cxnSpLocks/>
              <a:stCxn id="29" idx="1"/>
            </p:cNvCxnSpPr>
            <p:nvPr/>
          </p:nvCxnSpPr>
          <p:spPr>
            <a:xfrm flipH="1">
              <a:off x="1193779" y="3740075"/>
              <a:ext cx="344692" cy="0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Rechteck: abgerundete Ecken 28">
              <a:extLst>
                <a:ext uri="{FF2B5EF4-FFF2-40B4-BE49-F238E27FC236}">
                  <a16:creationId xmlns:a16="http://schemas.microsoft.com/office/drawing/2014/main" id="{53B175CA-48C8-A365-731D-F263869A4D4E}"/>
                </a:ext>
              </a:extLst>
            </p:cNvPr>
            <p:cNvSpPr/>
            <p:nvPr/>
          </p:nvSpPr>
          <p:spPr>
            <a:xfrm>
              <a:off x="1538471" y="346575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ACD9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Ausschluss von Finanz-produkten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30" name="Gerader Verbinder 29">
              <a:extLst>
                <a:ext uri="{FF2B5EF4-FFF2-40B4-BE49-F238E27FC236}">
                  <a16:creationId xmlns:a16="http://schemas.microsoft.com/office/drawing/2014/main" id="{C03EE1A6-19CA-2C97-EDCA-4409A1A5C8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2893" y="4441115"/>
              <a:ext cx="344692" cy="0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Gerader Verbinder 30">
              <a:extLst>
                <a:ext uri="{FF2B5EF4-FFF2-40B4-BE49-F238E27FC236}">
                  <a16:creationId xmlns:a16="http://schemas.microsoft.com/office/drawing/2014/main" id="{6E50DB7B-12E2-FF41-689C-5EF9FED0EB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2893" y="5131269"/>
              <a:ext cx="344692" cy="0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Gerader Verbinder 31">
              <a:extLst>
                <a:ext uri="{FF2B5EF4-FFF2-40B4-BE49-F238E27FC236}">
                  <a16:creationId xmlns:a16="http://schemas.microsoft.com/office/drawing/2014/main" id="{35C602FE-BAE9-87C8-FA8E-388BFBBBC505}"/>
                </a:ext>
              </a:extLst>
            </p:cNvPr>
            <p:cNvCxnSpPr/>
            <p:nvPr/>
          </p:nvCxnSpPr>
          <p:spPr>
            <a:xfrm>
              <a:off x="1182893" y="3740075"/>
              <a:ext cx="0" cy="694528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Gerader Verbinder 32">
              <a:extLst>
                <a:ext uri="{FF2B5EF4-FFF2-40B4-BE49-F238E27FC236}">
                  <a16:creationId xmlns:a16="http://schemas.microsoft.com/office/drawing/2014/main" id="{AC417E54-7B71-76A4-2CBE-9FE08DD38F47}"/>
                </a:ext>
              </a:extLst>
            </p:cNvPr>
            <p:cNvCxnSpPr/>
            <p:nvPr/>
          </p:nvCxnSpPr>
          <p:spPr>
            <a:xfrm>
              <a:off x="1182445" y="4434603"/>
              <a:ext cx="0" cy="694528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Rechteck: abgerundete Ecken 35">
              <a:extLst>
                <a:ext uri="{FF2B5EF4-FFF2-40B4-BE49-F238E27FC236}">
                  <a16:creationId xmlns:a16="http://schemas.microsoft.com/office/drawing/2014/main" id="{AD4D61D8-27C1-72C8-AB3D-92AD706D8265}"/>
                </a:ext>
              </a:extLst>
            </p:cNvPr>
            <p:cNvSpPr/>
            <p:nvPr/>
          </p:nvSpPr>
          <p:spPr>
            <a:xfrm>
              <a:off x="1538470" y="416679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ACD9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Information an Gericht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37" name="Rechteck: abgerundete Ecken 36">
              <a:extLst>
                <a:ext uri="{FF2B5EF4-FFF2-40B4-BE49-F238E27FC236}">
                  <a16:creationId xmlns:a16="http://schemas.microsoft.com/office/drawing/2014/main" id="{67B603EC-0AD5-78EF-3E5A-3D7BA7333679}"/>
                </a:ext>
              </a:extLst>
            </p:cNvPr>
            <p:cNvSpPr/>
            <p:nvPr/>
          </p:nvSpPr>
          <p:spPr>
            <a:xfrm>
              <a:off x="1538469" y="4867835"/>
              <a:ext cx="4264309" cy="548640"/>
            </a:xfrm>
            <a:prstGeom prst="roundRect">
              <a:avLst/>
            </a:prstGeom>
            <a:noFill/>
            <a:ln w="19050">
              <a:solidFill>
                <a:srgbClr val="ACD9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>
                  <a:solidFill>
                    <a:schemeClr val="tx1"/>
                  </a:solidFill>
                  <a:latin typeface="+mj-lt"/>
                </a:rPr>
                <a:t>Einkommenspfändung**</a:t>
              </a:r>
              <a:endParaRPr lang="en-AU" dirty="0">
                <a:solidFill>
                  <a:schemeClr val="tx1"/>
                </a:solidFill>
                <a:latin typeface="+mj-lt"/>
              </a:endParaRPr>
            </a:p>
          </p:txBody>
        </p: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6AA8DBA4-369B-0031-0257-EDD08D4D50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3779" y="3045547"/>
              <a:ext cx="344692" cy="0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Gerader Verbinder 58">
              <a:extLst>
                <a:ext uri="{FF2B5EF4-FFF2-40B4-BE49-F238E27FC236}">
                  <a16:creationId xmlns:a16="http://schemas.microsoft.com/office/drawing/2014/main" id="{B8A462B1-A068-C88E-BAD6-C7B86AF4CF00}"/>
                </a:ext>
              </a:extLst>
            </p:cNvPr>
            <p:cNvCxnSpPr/>
            <p:nvPr/>
          </p:nvCxnSpPr>
          <p:spPr>
            <a:xfrm>
              <a:off x="1182445" y="2501005"/>
              <a:ext cx="0" cy="694528"/>
            </a:xfrm>
            <a:prstGeom prst="line">
              <a:avLst/>
            </a:prstGeom>
            <a:grpFill/>
            <a:ln>
              <a:solidFill>
                <a:srgbClr val="ACD9E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Rechteck: abgerundete Ecken 59">
            <a:extLst>
              <a:ext uri="{FF2B5EF4-FFF2-40B4-BE49-F238E27FC236}">
                <a16:creationId xmlns:a16="http://schemas.microsoft.com/office/drawing/2014/main" id="{78E54801-0CD0-65C7-9DAA-863862FF6DB7}"/>
              </a:ext>
            </a:extLst>
          </p:cNvPr>
          <p:cNvSpPr/>
          <p:nvPr/>
        </p:nvSpPr>
        <p:spPr>
          <a:xfrm>
            <a:off x="10448925" y="5721769"/>
            <a:ext cx="1387276" cy="273316"/>
          </a:xfrm>
          <a:prstGeom prst="roundRect">
            <a:avLst/>
          </a:prstGeom>
          <a:noFill/>
          <a:ln w="19050">
            <a:solidFill>
              <a:srgbClr val="ACD9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+mj-lt"/>
              </a:rPr>
              <a:t>*</a:t>
            </a:r>
            <a:r>
              <a:rPr lang="de-DE" sz="1100" dirty="0">
                <a:solidFill>
                  <a:schemeClr val="tx1"/>
                </a:solidFill>
                <a:latin typeface="+mj-lt"/>
              </a:rPr>
              <a:t>Kreditwürdigkeit</a:t>
            </a:r>
            <a:endParaRPr lang="en-AU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1" name="Rechteck: abgerundete Ecken 60">
            <a:extLst>
              <a:ext uri="{FF2B5EF4-FFF2-40B4-BE49-F238E27FC236}">
                <a16:creationId xmlns:a16="http://schemas.microsoft.com/office/drawing/2014/main" id="{AD1858D3-CBAA-633F-BFB8-772D18E29FE0}"/>
              </a:ext>
            </a:extLst>
          </p:cNvPr>
          <p:cNvSpPr/>
          <p:nvPr/>
        </p:nvSpPr>
        <p:spPr>
          <a:xfrm>
            <a:off x="4514851" y="6040305"/>
            <a:ext cx="7321350" cy="273316"/>
          </a:xfrm>
          <a:prstGeom prst="roundRect">
            <a:avLst/>
          </a:prstGeom>
          <a:noFill/>
          <a:ln w="19050">
            <a:solidFill>
              <a:srgbClr val="ACD9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+mj-lt"/>
              </a:rPr>
              <a:t>**</a:t>
            </a:r>
            <a:r>
              <a:rPr lang="de-DE" sz="1100" dirty="0">
                <a:solidFill>
                  <a:schemeClr val="tx1"/>
                </a:solidFill>
                <a:latin typeface="+mj-lt"/>
              </a:rPr>
              <a:t>Ein Teil des Einkommens muss zur Verminderung der Schulden vom Arbeitgeber direkt an die Kreditgeber bezahlt werden.</a:t>
            </a:r>
            <a:endParaRPr lang="en-AU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6615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AD1381-8213-00E4-7AF6-3385E7007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Maßnahmen bei Ver- und Überschuldung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3D65A53-3F83-0B81-2676-FFC3E76ED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/>
              <a:t>Folie </a:t>
            </a:r>
            <a:fld id="{4C23FFEC-42AF-4C5F-8FEB-D69D9B6A7C04}" type="slidenum">
              <a:rPr lang="de-AT" smtClean="0"/>
              <a:pPr/>
              <a:t>17</a:t>
            </a:fld>
            <a:endParaRPr lang="de-AT" dirty="0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A2851DB8-A8D2-EC82-6740-C099A298E98C}"/>
              </a:ext>
            </a:extLst>
          </p:cNvPr>
          <p:cNvSpPr/>
          <p:nvPr/>
        </p:nvSpPr>
        <p:spPr>
          <a:xfrm>
            <a:off x="838200" y="1590675"/>
            <a:ext cx="10515600" cy="4586287"/>
          </a:xfrm>
          <a:prstGeom prst="roundRect">
            <a:avLst/>
          </a:prstGeom>
          <a:solidFill>
            <a:srgbClr val="ACD9E3"/>
          </a:solidFill>
          <a:ln>
            <a:solidFill>
              <a:srgbClr val="ACD9E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buAutoNum type="arabicPeriod"/>
            </a:pPr>
            <a:endParaRPr lang="de-AT" sz="240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AT" sz="24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AT" sz="2400" b="1" dirty="0">
                <a:solidFill>
                  <a:schemeClr val="tx1"/>
                </a:solidFill>
              </a:rPr>
              <a:t>Übersicht verschaffen: </a:t>
            </a:r>
            <a:r>
              <a:rPr lang="de-AT" sz="2400" dirty="0">
                <a:solidFill>
                  <a:schemeClr val="tx1"/>
                </a:solidFill>
              </a:rPr>
              <a:t>offene Rechnungen und Mahnungen sortieren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AT" sz="2400" b="1" dirty="0">
                <a:solidFill>
                  <a:schemeClr val="tx1"/>
                </a:solidFill>
              </a:rPr>
              <a:t>Schuldenberatungsstelle aufsuchen: </a:t>
            </a:r>
            <a:r>
              <a:rPr lang="de-AT" sz="2400" dirty="0">
                <a:solidFill>
                  <a:schemeClr val="tx1"/>
                </a:solidFill>
              </a:rPr>
              <a:t>Lösung zur Beseitigung von Schulden erarbeiten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AT" sz="2400" b="1" dirty="0">
                <a:solidFill>
                  <a:schemeClr val="tx1"/>
                </a:solidFill>
              </a:rPr>
              <a:t>Ausgaben reduzieren – Einnahmen, </a:t>
            </a:r>
            <a:r>
              <a:rPr lang="de-AT" sz="2400" b="1">
                <a:solidFill>
                  <a:schemeClr val="tx1"/>
                </a:solidFill>
              </a:rPr>
              <a:t>wenn möglich, </a:t>
            </a:r>
            <a:r>
              <a:rPr lang="de-AT" sz="2400" b="1" dirty="0">
                <a:solidFill>
                  <a:schemeClr val="tx1"/>
                </a:solidFill>
              </a:rPr>
              <a:t>erhöhen</a:t>
            </a:r>
            <a:r>
              <a:rPr lang="de-AT" sz="2400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AT" sz="2400" b="1" dirty="0">
                <a:solidFill>
                  <a:schemeClr val="tx1"/>
                </a:solidFill>
              </a:rPr>
              <a:t>Mit Freunden sprechen: </a:t>
            </a:r>
            <a:r>
              <a:rPr lang="de-AT" sz="2400" dirty="0">
                <a:solidFill>
                  <a:schemeClr val="tx1"/>
                </a:solidFill>
              </a:rPr>
              <a:t>nicht aus Scham Kontakte abbrechen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AT" sz="2400" b="1" dirty="0">
                <a:solidFill>
                  <a:schemeClr val="tx1"/>
                </a:solidFill>
              </a:rPr>
              <a:t>Keine weiteren Schulden machen!</a:t>
            </a:r>
          </a:p>
        </p:txBody>
      </p:sp>
    </p:spTree>
    <p:extLst>
      <p:ext uri="{BB962C8B-B14F-4D97-AF65-F5344CB8AC3E}">
        <p14:creationId xmlns:p14="http://schemas.microsoft.com/office/powerpoint/2010/main" val="3612252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Sind das Schulden?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08FB7C-22B4-161D-7AA1-FE3A0DB7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EBEA5FD-92A0-4619-4A23-7DE3FC91FA03}"/>
              </a:ext>
            </a:extLst>
          </p:cNvPr>
          <p:cNvGrpSpPr/>
          <p:nvPr/>
        </p:nvGrpSpPr>
        <p:grpSpPr>
          <a:xfrm>
            <a:off x="3051176" y="2211899"/>
            <a:ext cx="8378824" cy="3429130"/>
            <a:chOff x="3051176" y="2211899"/>
            <a:chExt cx="8378824" cy="3429130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002E1FE-5E43-359B-DC9A-8568E670D462}"/>
                </a:ext>
              </a:extLst>
            </p:cNvPr>
            <p:cNvGrpSpPr/>
            <p:nvPr/>
          </p:nvGrpSpPr>
          <p:grpSpPr>
            <a:xfrm>
              <a:off x="3051176" y="2211899"/>
              <a:ext cx="8378824" cy="3429130"/>
              <a:chOff x="315322" y="2650049"/>
              <a:chExt cx="2577521" cy="3429130"/>
            </a:xfrm>
          </p:grpSpPr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7BA8C134-7EC3-8719-A37C-594A2A5118DF}"/>
                  </a:ext>
                </a:extLst>
              </p:cNvPr>
              <p:cNvSpPr/>
              <p:nvPr/>
            </p:nvSpPr>
            <p:spPr>
              <a:xfrm>
                <a:off x="315322" y="2650049"/>
                <a:ext cx="2577521" cy="342913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latin typeface="+mj-lt"/>
                  <a:ea typeface="Gadugi" panose="020B0502040204020203" pitchFamily="34" charset="0"/>
                </a:endParaRP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F1BAD4B-77CF-1F8C-E9CF-C73ABC15B2B4}"/>
                  </a:ext>
                </a:extLst>
              </p:cNvPr>
              <p:cNvSpPr txBox="1"/>
              <p:nvPr/>
            </p:nvSpPr>
            <p:spPr>
              <a:xfrm>
                <a:off x="315322" y="2757433"/>
                <a:ext cx="25775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latin typeface="+mj-lt"/>
                    <a:ea typeface="Gadugi" panose="020B0502040204020203" pitchFamily="34" charset="0"/>
                  </a:rPr>
                  <a:t>Fall 1</a:t>
                </a:r>
                <a:endParaRPr lang="de-DE" b="1" dirty="0">
                  <a:latin typeface="+mj-lt"/>
                  <a:ea typeface="Gadugi" panose="020B0502040204020203" pitchFamily="34" charset="0"/>
                </a:endParaRPr>
              </a:p>
            </p:txBody>
          </p:sp>
        </p:grp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7EAAA6D9-D4BF-79C5-C527-8060C50D5BB6}"/>
                </a:ext>
              </a:extLst>
            </p:cNvPr>
            <p:cNvSpPr txBox="1"/>
            <p:nvPr/>
          </p:nvSpPr>
          <p:spPr>
            <a:xfrm>
              <a:off x="3253740" y="3273390"/>
              <a:ext cx="792792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Leonie hat auf ihrem Konto nach Abzug aller Fixkosten 350 Euro übrig. 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Leonie trifft sich mit ihrer Freundin. Sie wollen gemeinsam Kebap essen gehen, aber Leonie hat ihre Geldbörse daheim vergessen. Ihre Freundin borgt ihr 10 Euro.   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Hat Leonie Schulden gemacht? </a:t>
              </a: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818E4A8A-55AD-924D-2B16-99708AB4E480}"/>
              </a:ext>
            </a:extLst>
          </p:cNvPr>
          <p:cNvGrpSpPr/>
          <p:nvPr/>
        </p:nvGrpSpPr>
        <p:grpSpPr>
          <a:xfrm>
            <a:off x="522881" y="3026384"/>
            <a:ext cx="2045970" cy="3176270"/>
            <a:chOff x="522881" y="3026384"/>
            <a:chExt cx="2045970" cy="3176270"/>
          </a:xfrm>
        </p:grpSpPr>
        <p:pic>
          <p:nvPicPr>
            <p:cNvPr id="19" name="Grafik 18" descr="Mann in einem Pullover">
              <a:extLst>
                <a:ext uri="{FF2B5EF4-FFF2-40B4-BE49-F238E27FC236}">
                  <a16:creationId xmlns:a16="http://schemas.microsoft.com/office/drawing/2014/main" id="{0ED6E0F5-EA51-C821-B12D-BA88978A8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22881" y="4293844"/>
              <a:ext cx="2045970" cy="1908810"/>
            </a:xfrm>
            <a:prstGeom prst="rect">
              <a:avLst/>
            </a:prstGeom>
          </p:spPr>
        </p:pic>
        <p:pic>
          <p:nvPicPr>
            <p:cNvPr id="24" name="Grafik 23" descr="Frau mit langen gewellten Haaren">
              <a:extLst>
                <a:ext uri="{FF2B5EF4-FFF2-40B4-BE49-F238E27FC236}">
                  <a16:creationId xmlns:a16="http://schemas.microsoft.com/office/drawing/2014/main" id="{D22A1693-9A7D-6F2F-7874-A729DE253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84501" y="3026384"/>
              <a:ext cx="1631315" cy="1871980"/>
            </a:xfrm>
            <a:prstGeom prst="rect">
              <a:avLst/>
            </a:prstGeom>
          </p:spPr>
        </p:pic>
        <p:pic>
          <p:nvPicPr>
            <p:cNvPr id="27" name="Grafik 26" descr="Ein lächelndes Gesicht">
              <a:extLst>
                <a:ext uri="{FF2B5EF4-FFF2-40B4-BE49-F238E27FC236}">
                  <a16:creationId xmlns:a16="http://schemas.microsoft.com/office/drawing/2014/main" id="{E998AEA7-CB9E-EA3D-DAA8-DA2D1ECBF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448076" y="3482949"/>
              <a:ext cx="696595" cy="718185"/>
            </a:xfrm>
            <a:prstGeom prst="rect">
              <a:avLst/>
            </a:prstGeom>
          </p:spPr>
        </p:pic>
      </p:grpSp>
      <p:sp>
        <p:nvSpPr>
          <p:cNvPr id="29" name="Textfeld 38">
            <a:extLst>
              <a:ext uri="{FF2B5EF4-FFF2-40B4-BE49-F238E27FC236}">
                <a16:creationId xmlns:a16="http://schemas.microsoft.com/office/drawing/2014/main" id="{6BF4DC5A-56D2-2B54-1AFC-FB9F19E7B8EF}"/>
              </a:ext>
            </a:extLst>
          </p:cNvPr>
          <p:cNvSpPr txBox="1"/>
          <p:nvPr/>
        </p:nvSpPr>
        <p:spPr>
          <a:xfrm>
            <a:off x="279358" y="6012633"/>
            <a:ext cx="2641600" cy="60071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de-AT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Leonie Klee </a:t>
            </a:r>
            <a:endParaRPr lang="de-AT" sz="1000" dirty="0">
              <a:effectLst/>
              <a:latin typeface="Calibri" panose="020F0502020204030204" pitchFamily="34" charset="0"/>
              <a:ea typeface="Tw Cen MT" panose="020B0602020104020603" pitchFamily="34" charset="0"/>
              <a:cs typeface="Arial" panose="020B0604020202020204" pitchFamily="34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A4CAB27-316D-88E2-ACF7-59EA680D2CE8}"/>
              </a:ext>
            </a:extLst>
          </p:cNvPr>
          <p:cNvSpPr/>
          <p:nvPr/>
        </p:nvSpPr>
        <p:spPr>
          <a:xfrm>
            <a:off x="10014268" y="777804"/>
            <a:ext cx="657225" cy="8620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36D5A32-F1DA-F8D9-DDBE-69695ACD837A}"/>
              </a:ext>
            </a:extLst>
          </p:cNvPr>
          <p:cNvSpPr/>
          <p:nvPr/>
        </p:nvSpPr>
        <p:spPr>
          <a:xfrm>
            <a:off x="10772775" y="777804"/>
            <a:ext cx="657225" cy="8620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B39B5A0-5E26-042A-9773-7EA7A1A1F3FD}"/>
              </a:ext>
            </a:extLst>
          </p:cNvPr>
          <p:cNvSpPr/>
          <p:nvPr/>
        </p:nvSpPr>
        <p:spPr>
          <a:xfrm>
            <a:off x="1493747" y="1718881"/>
            <a:ext cx="657225" cy="8620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7099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Sind das Schulden?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08FB7C-22B4-161D-7AA1-FE3A0DB7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EBEA5FD-92A0-4619-4A23-7DE3FC91FA03}"/>
              </a:ext>
            </a:extLst>
          </p:cNvPr>
          <p:cNvGrpSpPr/>
          <p:nvPr/>
        </p:nvGrpSpPr>
        <p:grpSpPr>
          <a:xfrm>
            <a:off x="3051176" y="2211899"/>
            <a:ext cx="8378824" cy="3429130"/>
            <a:chOff x="3051176" y="2211899"/>
            <a:chExt cx="8378824" cy="3429130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002E1FE-5E43-359B-DC9A-8568E670D462}"/>
                </a:ext>
              </a:extLst>
            </p:cNvPr>
            <p:cNvGrpSpPr/>
            <p:nvPr/>
          </p:nvGrpSpPr>
          <p:grpSpPr>
            <a:xfrm>
              <a:off x="3051176" y="2211899"/>
              <a:ext cx="8378824" cy="3429130"/>
              <a:chOff x="315322" y="2650049"/>
              <a:chExt cx="2577521" cy="3429130"/>
            </a:xfrm>
          </p:grpSpPr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7BA8C134-7EC3-8719-A37C-594A2A5118DF}"/>
                  </a:ext>
                </a:extLst>
              </p:cNvPr>
              <p:cNvSpPr/>
              <p:nvPr/>
            </p:nvSpPr>
            <p:spPr>
              <a:xfrm>
                <a:off x="315322" y="2650049"/>
                <a:ext cx="2577521" cy="342913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latin typeface="+mj-lt"/>
                  <a:ea typeface="Gadugi" panose="020B0502040204020203" pitchFamily="34" charset="0"/>
                </a:endParaRP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F1BAD4B-77CF-1F8C-E9CF-C73ABC15B2B4}"/>
                  </a:ext>
                </a:extLst>
              </p:cNvPr>
              <p:cNvSpPr txBox="1"/>
              <p:nvPr/>
            </p:nvSpPr>
            <p:spPr>
              <a:xfrm>
                <a:off x="315322" y="2757433"/>
                <a:ext cx="25775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latin typeface="+mj-lt"/>
                    <a:ea typeface="Gadugi" panose="020B0502040204020203" pitchFamily="34" charset="0"/>
                  </a:rPr>
                  <a:t>Fall 2</a:t>
                </a:r>
                <a:endParaRPr lang="de-DE" b="1" dirty="0">
                  <a:latin typeface="+mj-lt"/>
                  <a:ea typeface="Gadugi" panose="020B0502040204020203" pitchFamily="34" charset="0"/>
                </a:endParaRPr>
              </a:p>
            </p:txBody>
          </p:sp>
        </p:grp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7EAAA6D9-D4BF-79C5-C527-8060C50D5BB6}"/>
                </a:ext>
              </a:extLst>
            </p:cNvPr>
            <p:cNvSpPr txBox="1"/>
            <p:nvPr/>
          </p:nvSpPr>
          <p:spPr>
            <a:xfrm>
              <a:off x="3253740" y="3273390"/>
              <a:ext cx="792792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Hatice Klee hat auf ihrem Konto noch 465 Euro. 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Die ganze Familie geht in ein Restaurant. Hatice bezahlt 85 Euro mit ihrer Debitkarte. 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Hat Hatice Schulden gemacht?</a:t>
              </a:r>
            </a:p>
          </p:txBody>
        </p:sp>
      </p:grpSp>
      <p:sp>
        <p:nvSpPr>
          <p:cNvPr id="38" name="Rechteck 37">
            <a:extLst>
              <a:ext uri="{FF2B5EF4-FFF2-40B4-BE49-F238E27FC236}">
                <a16:creationId xmlns:a16="http://schemas.microsoft.com/office/drawing/2014/main" id="{3EBD82F4-2822-7E4F-00C5-535D40515867}"/>
              </a:ext>
            </a:extLst>
          </p:cNvPr>
          <p:cNvSpPr/>
          <p:nvPr/>
        </p:nvSpPr>
        <p:spPr>
          <a:xfrm>
            <a:off x="10014268" y="777804"/>
            <a:ext cx="657225" cy="8620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C5D4FD75-EE31-2DBD-527F-44EE4A0283F3}"/>
              </a:ext>
            </a:extLst>
          </p:cNvPr>
          <p:cNvSpPr/>
          <p:nvPr/>
        </p:nvSpPr>
        <p:spPr>
          <a:xfrm>
            <a:off x="10772775" y="777804"/>
            <a:ext cx="657225" cy="8620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F597B9CD-8DB3-33D5-3A3F-10C99173DCF4}"/>
              </a:ext>
            </a:extLst>
          </p:cNvPr>
          <p:cNvSpPr/>
          <p:nvPr/>
        </p:nvSpPr>
        <p:spPr>
          <a:xfrm>
            <a:off x="1493747" y="1718881"/>
            <a:ext cx="657225" cy="8620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BBBEB8D6-5823-0FBB-EC0C-21A94F501F57}"/>
              </a:ext>
            </a:extLst>
          </p:cNvPr>
          <p:cNvGrpSpPr/>
          <p:nvPr/>
        </p:nvGrpSpPr>
        <p:grpSpPr>
          <a:xfrm flipH="1">
            <a:off x="647213" y="2698922"/>
            <a:ext cx="2302681" cy="3325174"/>
            <a:chOff x="7176543" y="2830547"/>
            <a:chExt cx="2302681" cy="3325174"/>
          </a:xfrm>
        </p:grpSpPr>
        <p:pic>
          <p:nvPicPr>
            <p:cNvPr id="43" name="Grafik 42" descr="Kurzhaarige Frau">
              <a:extLst>
                <a:ext uri="{FF2B5EF4-FFF2-40B4-BE49-F238E27FC236}">
                  <a16:creationId xmlns:a16="http://schemas.microsoft.com/office/drawing/2014/main" id="{9AFD09EC-E108-679C-0BC8-6685EA049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7589468" y="2830547"/>
              <a:ext cx="1631314" cy="1432070"/>
            </a:xfrm>
            <a:prstGeom prst="rect">
              <a:avLst/>
            </a:prstGeom>
          </p:spPr>
        </p:pic>
        <p:pic>
          <p:nvPicPr>
            <p:cNvPr id="44" name="Grafik 43" descr="Mann im Blazer">
              <a:extLst>
                <a:ext uri="{FF2B5EF4-FFF2-40B4-BE49-F238E27FC236}">
                  <a16:creationId xmlns:a16="http://schemas.microsoft.com/office/drawing/2014/main" id="{A493BA5B-4EBF-ACBC-0A7A-0D5DBF423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7176543" y="3933171"/>
              <a:ext cx="2302681" cy="2222550"/>
            </a:xfrm>
            <a:prstGeom prst="rect">
              <a:avLst/>
            </a:prstGeom>
          </p:spPr>
        </p:pic>
        <p:pic>
          <p:nvPicPr>
            <p:cNvPr id="45" name="Grafik 44" descr="Ein lächelndes Gesicht">
              <a:extLst>
                <a:ext uri="{FF2B5EF4-FFF2-40B4-BE49-F238E27FC236}">
                  <a16:creationId xmlns:a16="http://schemas.microsoft.com/office/drawing/2014/main" id="{F0F2A78C-D053-C5FA-5D81-2FEF3DB9C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21285014" flipH="1">
              <a:off x="7839640" y="3379867"/>
              <a:ext cx="589612" cy="608562"/>
            </a:xfrm>
            <a:prstGeom prst="rect">
              <a:avLst/>
            </a:prstGeom>
          </p:spPr>
        </p:pic>
      </p:grpSp>
      <p:sp>
        <p:nvSpPr>
          <p:cNvPr id="46" name="Textfeld 10">
            <a:extLst>
              <a:ext uri="{FF2B5EF4-FFF2-40B4-BE49-F238E27FC236}">
                <a16:creationId xmlns:a16="http://schemas.microsoft.com/office/drawing/2014/main" id="{654BFD5E-305E-3F46-C9FE-E6B719EF6B09}"/>
              </a:ext>
            </a:extLst>
          </p:cNvPr>
          <p:cNvSpPr txBox="1"/>
          <p:nvPr/>
        </p:nvSpPr>
        <p:spPr>
          <a:xfrm>
            <a:off x="501559" y="5919676"/>
            <a:ext cx="2641600" cy="60071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de-AT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Hatice Klee</a:t>
            </a:r>
            <a:endParaRPr lang="de-AT" sz="1000" dirty="0">
              <a:effectLst/>
              <a:latin typeface="Calibri" panose="020F0502020204030204" pitchFamily="34" charset="0"/>
              <a:ea typeface="Tw Cen MT" panose="020B06020201040206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54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Sind das Schulden?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08FB7C-22B4-161D-7AA1-FE3A0DB7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EBEA5FD-92A0-4619-4A23-7DE3FC91FA03}"/>
              </a:ext>
            </a:extLst>
          </p:cNvPr>
          <p:cNvGrpSpPr/>
          <p:nvPr/>
        </p:nvGrpSpPr>
        <p:grpSpPr>
          <a:xfrm>
            <a:off x="3051176" y="2211899"/>
            <a:ext cx="8378824" cy="3429130"/>
            <a:chOff x="3051176" y="2211899"/>
            <a:chExt cx="8378824" cy="3429130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002E1FE-5E43-359B-DC9A-8568E670D462}"/>
                </a:ext>
              </a:extLst>
            </p:cNvPr>
            <p:cNvGrpSpPr/>
            <p:nvPr/>
          </p:nvGrpSpPr>
          <p:grpSpPr>
            <a:xfrm>
              <a:off x="3051176" y="2211899"/>
              <a:ext cx="8378824" cy="3429130"/>
              <a:chOff x="315322" y="2650049"/>
              <a:chExt cx="2577521" cy="3429130"/>
            </a:xfrm>
          </p:grpSpPr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7BA8C134-7EC3-8719-A37C-594A2A5118DF}"/>
                  </a:ext>
                </a:extLst>
              </p:cNvPr>
              <p:cNvSpPr/>
              <p:nvPr/>
            </p:nvSpPr>
            <p:spPr>
              <a:xfrm>
                <a:off x="315322" y="2650049"/>
                <a:ext cx="2577521" cy="342913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latin typeface="+mj-lt"/>
                  <a:ea typeface="Gadugi" panose="020B0502040204020203" pitchFamily="34" charset="0"/>
                </a:endParaRP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F1BAD4B-77CF-1F8C-E9CF-C73ABC15B2B4}"/>
                  </a:ext>
                </a:extLst>
              </p:cNvPr>
              <p:cNvSpPr txBox="1"/>
              <p:nvPr/>
            </p:nvSpPr>
            <p:spPr>
              <a:xfrm>
                <a:off x="315322" y="2757433"/>
                <a:ext cx="25775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latin typeface="+mj-lt"/>
                    <a:ea typeface="Gadugi" panose="020B0502040204020203" pitchFamily="34" charset="0"/>
                  </a:rPr>
                  <a:t>Fall 3</a:t>
                </a:r>
                <a:endParaRPr lang="de-DE" b="1" dirty="0">
                  <a:latin typeface="+mj-lt"/>
                  <a:ea typeface="Gadugi" panose="020B0502040204020203" pitchFamily="34" charset="0"/>
                </a:endParaRPr>
              </a:p>
            </p:txBody>
          </p:sp>
        </p:grp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7EAAA6D9-D4BF-79C5-C527-8060C50D5BB6}"/>
                </a:ext>
              </a:extLst>
            </p:cNvPr>
            <p:cNvSpPr txBox="1"/>
            <p:nvPr/>
          </p:nvSpPr>
          <p:spPr>
            <a:xfrm>
              <a:off x="3253740" y="3273390"/>
              <a:ext cx="792792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Thomas Klee plant den Sommerurlaub für die ganze Familie.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Er bucht die Zugtickets über das Internet und bezahlt mit seiner Kreditkarte. 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Hat Thomas Schulden gemacht? </a:t>
              </a:r>
            </a:p>
          </p:txBody>
        </p:sp>
      </p:grpSp>
      <p:sp>
        <p:nvSpPr>
          <p:cNvPr id="35" name="Textfeld 1890742473">
            <a:extLst>
              <a:ext uri="{FF2B5EF4-FFF2-40B4-BE49-F238E27FC236}">
                <a16:creationId xmlns:a16="http://schemas.microsoft.com/office/drawing/2014/main" id="{31B9CFDD-740E-01EC-15C9-8A6D3AB52001}"/>
              </a:ext>
            </a:extLst>
          </p:cNvPr>
          <p:cNvSpPr txBox="1"/>
          <p:nvPr/>
        </p:nvSpPr>
        <p:spPr>
          <a:xfrm>
            <a:off x="501560" y="6055995"/>
            <a:ext cx="2641600" cy="60071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de-AT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Thomas Klee</a:t>
            </a:r>
            <a:endParaRPr lang="de-AT" sz="1000" dirty="0">
              <a:effectLst/>
              <a:latin typeface="Calibri" panose="020F0502020204030204" pitchFamily="34" charset="0"/>
              <a:ea typeface="Tw Cen MT" panose="020B0602020104020603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980F79B2-B579-A218-03A3-FE1F3299C978}"/>
              </a:ext>
            </a:extLst>
          </p:cNvPr>
          <p:cNvGrpSpPr/>
          <p:nvPr/>
        </p:nvGrpSpPr>
        <p:grpSpPr>
          <a:xfrm flipH="1">
            <a:off x="543879" y="2724552"/>
            <a:ext cx="2406015" cy="3452411"/>
            <a:chOff x="9830964" y="2846846"/>
            <a:chExt cx="2406015" cy="3452411"/>
          </a:xfrm>
        </p:grpSpPr>
        <p:grpSp>
          <p:nvGrpSpPr>
            <p:cNvPr id="32" name="Gruppieren 31">
              <a:extLst>
                <a:ext uri="{FF2B5EF4-FFF2-40B4-BE49-F238E27FC236}">
                  <a16:creationId xmlns:a16="http://schemas.microsoft.com/office/drawing/2014/main" id="{6956879C-3C04-C48E-56A1-5E962D6A920D}"/>
                </a:ext>
              </a:extLst>
            </p:cNvPr>
            <p:cNvGrpSpPr/>
            <p:nvPr/>
          </p:nvGrpSpPr>
          <p:grpSpPr>
            <a:xfrm>
              <a:off x="9830964" y="2846846"/>
              <a:ext cx="2406015" cy="3452411"/>
              <a:chOff x="9830964" y="2846846"/>
              <a:chExt cx="2406015" cy="3452411"/>
            </a:xfrm>
          </p:grpSpPr>
          <p:pic>
            <p:nvPicPr>
              <p:cNvPr id="33" name="Grafik 32" descr="Kind mit kurzen Haaren">
                <a:extLst>
                  <a:ext uri="{FF2B5EF4-FFF2-40B4-BE49-F238E27FC236}">
                    <a16:creationId xmlns:a16="http://schemas.microsoft.com/office/drawing/2014/main" id="{32BED421-0034-97D9-21C8-9A5BE31D77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10351120" y="2846846"/>
                <a:ext cx="1214755" cy="1413510"/>
              </a:xfrm>
              <a:prstGeom prst="rect">
                <a:avLst/>
              </a:prstGeom>
            </p:spPr>
          </p:pic>
          <p:pic>
            <p:nvPicPr>
              <p:cNvPr id="34" name="Grafik 33" descr="Mann im Polohemd">
                <a:extLst>
                  <a:ext uri="{FF2B5EF4-FFF2-40B4-BE49-F238E27FC236}">
                    <a16:creationId xmlns:a16="http://schemas.microsoft.com/office/drawing/2014/main" id="{95EB9989-EE3A-F494-7723-98D494F8B2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flipH="1">
                <a:off x="9830964" y="3962457"/>
                <a:ext cx="2406015" cy="2336800"/>
              </a:xfrm>
              <a:prstGeom prst="rect">
                <a:avLst/>
              </a:prstGeom>
            </p:spPr>
          </p:pic>
        </p:grpSp>
        <p:pic>
          <p:nvPicPr>
            <p:cNvPr id="36" name="Grafik 35" descr="Lächelndes Gesicht mit geschlossenen Augen">
              <a:extLst>
                <a:ext uri="{FF2B5EF4-FFF2-40B4-BE49-F238E27FC236}">
                  <a16:creationId xmlns:a16="http://schemas.microsoft.com/office/drawing/2014/main" id="{54D6C75E-B127-4BDB-0C51-8646ACD3C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10474201" y="3361718"/>
              <a:ext cx="696595" cy="762000"/>
            </a:xfrm>
            <a:prstGeom prst="rect">
              <a:avLst/>
            </a:prstGeom>
          </p:spPr>
        </p:pic>
      </p:grpSp>
      <p:sp>
        <p:nvSpPr>
          <p:cNvPr id="38" name="Rechteck 37">
            <a:extLst>
              <a:ext uri="{FF2B5EF4-FFF2-40B4-BE49-F238E27FC236}">
                <a16:creationId xmlns:a16="http://schemas.microsoft.com/office/drawing/2014/main" id="{3EBD82F4-2822-7E4F-00C5-535D40515867}"/>
              </a:ext>
            </a:extLst>
          </p:cNvPr>
          <p:cNvSpPr/>
          <p:nvPr/>
        </p:nvSpPr>
        <p:spPr>
          <a:xfrm>
            <a:off x="10014268" y="777804"/>
            <a:ext cx="657225" cy="8620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C5D4FD75-EE31-2DBD-527F-44EE4A0283F3}"/>
              </a:ext>
            </a:extLst>
          </p:cNvPr>
          <p:cNvSpPr/>
          <p:nvPr/>
        </p:nvSpPr>
        <p:spPr>
          <a:xfrm>
            <a:off x="10772775" y="777804"/>
            <a:ext cx="657225" cy="8620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F597B9CD-8DB3-33D5-3A3F-10C99173DCF4}"/>
              </a:ext>
            </a:extLst>
          </p:cNvPr>
          <p:cNvSpPr/>
          <p:nvPr/>
        </p:nvSpPr>
        <p:spPr>
          <a:xfrm>
            <a:off x="1493747" y="1718881"/>
            <a:ext cx="657225" cy="8620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8824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Sind das Schulden?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08FB7C-22B4-161D-7AA1-FE3A0DB7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EBEA5FD-92A0-4619-4A23-7DE3FC91FA03}"/>
              </a:ext>
            </a:extLst>
          </p:cNvPr>
          <p:cNvGrpSpPr/>
          <p:nvPr/>
        </p:nvGrpSpPr>
        <p:grpSpPr>
          <a:xfrm>
            <a:off x="3051176" y="2211899"/>
            <a:ext cx="8378824" cy="3429130"/>
            <a:chOff x="3051176" y="2211899"/>
            <a:chExt cx="8378824" cy="3429130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002E1FE-5E43-359B-DC9A-8568E670D462}"/>
                </a:ext>
              </a:extLst>
            </p:cNvPr>
            <p:cNvGrpSpPr/>
            <p:nvPr/>
          </p:nvGrpSpPr>
          <p:grpSpPr>
            <a:xfrm>
              <a:off x="3051176" y="2211899"/>
              <a:ext cx="8378824" cy="3429130"/>
              <a:chOff x="315322" y="2650049"/>
              <a:chExt cx="2577521" cy="3429130"/>
            </a:xfrm>
          </p:grpSpPr>
          <p:sp>
            <p:nvSpPr>
              <p:cNvPr id="13" name="Rechteck 12">
                <a:extLst>
                  <a:ext uri="{FF2B5EF4-FFF2-40B4-BE49-F238E27FC236}">
                    <a16:creationId xmlns:a16="http://schemas.microsoft.com/office/drawing/2014/main" id="{7BA8C134-7EC3-8719-A37C-594A2A5118DF}"/>
                  </a:ext>
                </a:extLst>
              </p:cNvPr>
              <p:cNvSpPr/>
              <p:nvPr/>
            </p:nvSpPr>
            <p:spPr>
              <a:xfrm>
                <a:off x="315322" y="2650049"/>
                <a:ext cx="2577521" cy="342913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>
                  <a:latin typeface="+mj-lt"/>
                  <a:ea typeface="Gadugi" panose="020B0502040204020203" pitchFamily="34" charset="0"/>
                </a:endParaRP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F1BAD4B-77CF-1F8C-E9CF-C73ABC15B2B4}"/>
                  </a:ext>
                </a:extLst>
              </p:cNvPr>
              <p:cNvSpPr txBox="1"/>
              <p:nvPr/>
            </p:nvSpPr>
            <p:spPr>
              <a:xfrm>
                <a:off x="315322" y="2757433"/>
                <a:ext cx="25775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800" b="1" dirty="0">
                    <a:latin typeface="+mj-lt"/>
                    <a:ea typeface="Gadugi" panose="020B0502040204020203" pitchFamily="34" charset="0"/>
                  </a:rPr>
                  <a:t>Fall 4</a:t>
                </a:r>
                <a:endParaRPr lang="de-DE" b="1" dirty="0">
                  <a:latin typeface="+mj-lt"/>
                  <a:ea typeface="Gadugi" panose="020B0502040204020203" pitchFamily="34" charset="0"/>
                </a:endParaRPr>
              </a:p>
            </p:txBody>
          </p:sp>
        </p:grp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7EAAA6D9-D4BF-79C5-C527-8060C50D5BB6}"/>
                </a:ext>
              </a:extLst>
            </p:cNvPr>
            <p:cNvSpPr txBox="1"/>
            <p:nvPr/>
          </p:nvSpPr>
          <p:spPr>
            <a:xfrm>
              <a:off x="3253740" y="3273390"/>
              <a:ext cx="792792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Der Geschirrspüler wird kaputt. </a:t>
              </a: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Familie Klee entscheidet sich für ein neues Modell mit vielen Funktionen. 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Sie kaufen den Geschirrspüler online und nutzen die Zahlungsmöglichkeit „Ratenkauf“.</a:t>
              </a:r>
            </a:p>
            <a:p>
              <a:endParaRPr lang="de-DE" b="1" dirty="0">
                <a:latin typeface="+mj-lt"/>
                <a:ea typeface="Gadugi" panose="020B0502040204020203" pitchFamily="34" charset="0"/>
              </a:endParaRPr>
            </a:p>
            <a:p>
              <a:r>
                <a:rPr lang="de-DE" b="1" dirty="0">
                  <a:latin typeface="+mj-lt"/>
                  <a:ea typeface="Gadugi" panose="020B0502040204020203" pitchFamily="34" charset="0"/>
                </a:rPr>
                <a:t>Haben die beiden Schulden gemacht?</a:t>
              </a:r>
            </a:p>
          </p:txBody>
        </p:sp>
      </p:grpSp>
      <p:sp>
        <p:nvSpPr>
          <p:cNvPr id="35" name="Textfeld 1890742473">
            <a:extLst>
              <a:ext uri="{FF2B5EF4-FFF2-40B4-BE49-F238E27FC236}">
                <a16:creationId xmlns:a16="http://schemas.microsoft.com/office/drawing/2014/main" id="{31B9CFDD-740E-01EC-15C9-8A6D3AB52001}"/>
              </a:ext>
            </a:extLst>
          </p:cNvPr>
          <p:cNvSpPr txBox="1"/>
          <p:nvPr/>
        </p:nvSpPr>
        <p:spPr>
          <a:xfrm>
            <a:off x="501560" y="6055995"/>
            <a:ext cx="2641600" cy="60071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de-AT" b="1" dirty="0">
                <a:effectLst/>
                <a:latin typeface="Calibri" panose="020F0502020204030204" pitchFamily="34" charset="0"/>
                <a:ea typeface="Tw Cen MT" panose="020B0602020104020603" pitchFamily="34" charset="0"/>
                <a:cs typeface="Arial" panose="020B0604020202020204" pitchFamily="34" charset="0"/>
              </a:rPr>
              <a:t>Hatice &amp; Thomas Klee</a:t>
            </a:r>
            <a:endParaRPr lang="de-AT" sz="1000" dirty="0">
              <a:effectLst/>
              <a:latin typeface="Calibri" panose="020F0502020204030204" pitchFamily="34" charset="0"/>
              <a:ea typeface="Tw Cen MT" panose="020B0602020104020603" pitchFamily="34" charset="0"/>
              <a:cs typeface="Arial" panose="020B0604020202020204" pitchFamily="34" charset="0"/>
            </a:endParaRP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3EBD82F4-2822-7E4F-00C5-535D40515867}"/>
              </a:ext>
            </a:extLst>
          </p:cNvPr>
          <p:cNvSpPr/>
          <p:nvPr/>
        </p:nvSpPr>
        <p:spPr>
          <a:xfrm>
            <a:off x="10014268" y="777804"/>
            <a:ext cx="657225" cy="8620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C5D4FD75-EE31-2DBD-527F-44EE4A0283F3}"/>
              </a:ext>
            </a:extLst>
          </p:cNvPr>
          <p:cNvSpPr/>
          <p:nvPr/>
        </p:nvSpPr>
        <p:spPr>
          <a:xfrm>
            <a:off x="10772775" y="777804"/>
            <a:ext cx="657225" cy="86201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F597B9CD-8DB3-33D5-3A3F-10C99173DCF4}"/>
              </a:ext>
            </a:extLst>
          </p:cNvPr>
          <p:cNvSpPr/>
          <p:nvPr/>
        </p:nvSpPr>
        <p:spPr>
          <a:xfrm>
            <a:off x="1493747" y="1718881"/>
            <a:ext cx="657225" cy="86201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83C2D54-3022-9B69-E7BC-9E6522279306}"/>
              </a:ext>
            </a:extLst>
          </p:cNvPr>
          <p:cNvGrpSpPr/>
          <p:nvPr/>
        </p:nvGrpSpPr>
        <p:grpSpPr>
          <a:xfrm>
            <a:off x="-549417" y="2724552"/>
            <a:ext cx="3499311" cy="3452411"/>
            <a:chOff x="-549417" y="2724552"/>
            <a:chExt cx="3499311" cy="3452411"/>
          </a:xfrm>
        </p:grpSpPr>
        <p:grpSp>
          <p:nvGrpSpPr>
            <p:cNvPr id="37" name="Gruppieren 36">
              <a:extLst>
                <a:ext uri="{FF2B5EF4-FFF2-40B4-BE49-F238E27FC236}">
                  <a16:creationId xmlns:a16="http://schemas.microsoft.com/office/drawing/2014/main" id="{980F79B2-B579-A218-03A3-FE1F3299C978}"/>
                </a:ext>
              </a:extLst>
            </p:cNvPr>
            <p:cNvGrpSpPr/>
            <p:nvPr/>
          </p:nvGrpSpPr>
          <p:grpSpPr>
            <a:xfrm flipH="1">
              <a:off x="543879" y="2724552"/>
              <a:ext cx="2406015" cy="3452411"/>
              <a:chOff x="9830964" y="2846846"/>
              <a:chExt cx="2406015" cy="3452411"/>
            </a:xfrm>
          </p:grpSpPr>
          <p:grpSp>
            <p:nvGrpSpPr>
              <p:cNvPr id="32" name="Gruppieren 31">
                <a:extLst>
                  <a:ext uri="{FF2B5EF4-FFF2-40B4-BE49-F238E27FC236}">
                    <a16:creationId xmlns:a16="http://schemas.microsoft.com/office/drawing/2014/main" id="{6956879C-3C04-C48E-56A1-5E962D6A920D}"/>
                  </a:ext>
                </a:extLst>
              </p:cNvPr>
              <p:cNvGrpSpPr/>
              <p:nvPr/>
            </p:nvGrpSpPr>
            <p:grpSpPr>
              <a:xfrm>
                <a:off x="9830964" y="2846846"/>
                <a:ext cx="2406015" cy="3452411"/>
                <a:chOff x="9830964" y="2846846"/>
                <a:chExt cx="2406015" cy="3452411"/>
              </a:xfrm>
            </p:grpSpPr>
            <p:pic>
              <p:nvPicPr>
                <p:cNvPr id="33" name="Grafik 32" descr="Kind mit kurzen Haaren">
                  <a:extLst>
                    <a:ext uri="{FF2B5EF4-FFF2-40B4-BE49-F238E27FC236}">
                      <a16:creationId xmlns:a16="http://schemas.microsoft.com/office/drawing/2014/main" id="{32BED421-0034-97D9-21C8-9A5BE31D77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10351120" y="2846846"/>
                  <a:ext cx="1214755" cy="1413510"/>
                </a:xfrm>
                <a:prstGeom prst="rect">
                  <a:avLst/>
                </a:prstGeom>
              </p:spPr>
            </p:pic>
            <p:pic>
              <p:nvPicPr>
                <p:cNvPr id="34" name="Grafik 33" descr="Mann im Polohemd">
                  <a:extLst>
                    <a:ext uri="{FF2B5EF4-FFF2-40B4-BE49-F238E27FC236}">
                      <a16:creationId xmlns:a16="http://schemas.microsoft.com/office/drawing/2014/main" id="{95EB9989-EE3A-F494-7723-98D494F8B2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9830964" y="3962457"/>
                  <a:ext cx="2406015" cy="2336800"/>
                </a:xfrm>
                <a:prstGeom prst="rect">
                  <a:avLst/>
                </a:prstGeom>
              </p:spPr>
            </p:pic>
          </p:grpSp>
          <p:pic>
            <p:nvPicPr>
              <p:cNvPr id="36" name="Grafik 35" descr="Lächelndes Gesicht mit geschlossenen Augen">
                <a:extLst>
                  <a:ext uri="{FF2B5EF4-FFF2-40B4-BE49-F238E27FC236}">
                    <a16:creationId xmlns:a16="http://schemas.microsoft.com/office/drawing/2014/main" id="{54D6C75E-B127-4BDB-0C51-8646ACD3CA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flipH="1">
                <a:off x="10474201" y="3361718"/>
                <a:ext cx="696595" cy="762000"/>
              </a:xfrm>
              <a:prstGeom prst="rect">
                <a:avLst/>
              </a:prstGeom>
            </p:spPr>
          </p:pic>
        </p:grpSp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6BD0EE20-385C-4EC6-AC5A-B114D9D7A62F}"/>
                </a:ext>
              </a:extLst>
            </p:cNvPr>
            <p:cNvGrpSpPr/>
            <p:nvPr/>
          </p:nvGrpSpPr>
          <p:grpSpPr>
            <a:xfrm flipH="1">
              <a:off x="-549417" y="2835241"/>
              <a:ext cx="2302681" cy="3325174"/>
              <a:chOff x="7176543" y="2830547"/>
              <a:chExt cx="2302681" cy="3325174"/>
            </a:xfrm>
          </p:grpSpPr>
          <p:pic>
            <p:nvPicPr>
              <p:cNvPr id="4" name="Grafik 3" descr="Kurzhaarige Frau">
                <a:extLst>
                  <a:ext uri="{FF2B5EF4-FFF2-40B4-BE49-F238E27FC236}">
                    <a16:creationId xmlns:a16="http://schemas.microsoft.com/office/drawing/2014/main" id="{4C3E6D0D-7A3A-D84C-586B-E69D5B0DC4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H="1">
                <a:off x="7589468" y="2830547"/>
                <a:ext cx="1631314" cy="1432070"/>
              </a:xfrm>
              <a:prstGeom prst="rect">
                <a:avLst/>
              </a:prstGeom>
            </p:spPr>
          </p:pic>
          <p:pic>
            <p:nvPicPr>
              <p:cNvPr id="6" name="Grafik 5" descr="Mann im Blazer">
                <a:extLst>
                  <a:ext uri="{FF2B5EF4-FFF2-40B4-BE49-F238E27FC236}">
                    <a16:creationId xmlns:a16="http://schemas.microsoft.com/office/drawing/2014/main" id="{7790EEB8-A6B8-D26C-382C-B0C94244CF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 flipH="1">
                <a:off x="7176543" y="3933171"/>
                <a:ext cx="2302681" cy="2222550"/>
              </a:xfrm>
              <a:prstGeom prst="rect">
                <a:avLst/>
              </a:prstGeom>
            </p:spPr>
          </p:pic>
          <p:pic>
            <p:nvPicPr>
              <p:cNvPr id="7" name="Grafik 6" descr="Ein lächelndes Gesicht">
                <a:extLst>
                  <a:ext uri="{FF2B5EF4-FFF2-40B4-BE49-F238E27FC236}">
                    <a16:creationId xmlns:a16="http://schemas.microsoft.com/office/drawing/2014/main" id="{36B0536F-50E7-0676-86AE-BB8CF2F768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 rot="21285014" flipH="1">
                <a:off x="7839640" y="3379867"/>
                <a:ext cx="589612" cy="60856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4930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afik 28">
            <a:extLst>
              <a:ext uri="{FF2B5EF4-FFF2-40B4-BE49-F238E27FC236}">
                <a16:creationId xmlns:a16="http://schemas.microsoft.com/office/drawing/2014/main" id="{F5B343BB-5346-A592-BA55-D231825B78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2"/>
          <a:stretch/>
        </p:blipFill>
        <p:spPr>
          <a:xfrm>
            <a:off x="0" y="4096208"/>
            <a:ext cx="12192000" cy="2859717"/>
          </a:xfrm>
          <a:prstGeom prst="rect">
            <a:avLst/>
          </a:prstGeom>
        </p:spPr>
      </p:pic>
      <p:sp>
        <p:nvSpPr>
          <p:cNvPr id="30" name="Titel 1">
            <a:extLst>
              <a:ext uri="{FF2B5EF4-FFF2-40B4-BE49-F238E27FC236}">
                <a16:creationId xmlns:a16="http://schemas.microsoft.com/office/drawing/2014/main" id="{44396641-31D2-D614-A2B5-67145A36C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9172" y="1752141"/>
            <a:ext cx="10515600" cy="1009651"/>
          </a:xfrm>
        </p:spPr>
        <p:txBody>
          <a:bodyPr>
            <a:normAutofit/>
          </a:bodyPr>
          <a:lstStyle/>
          <a:p>
            <a:r>
              <a:rPr lang="de-AT" sz="6600" dirty="0"/>
              <a:t>Verschuldung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7B039906-3988-140A-5E56-46A70E6641F9}"/>
              </a:ext>
            </a:extLst>
          </p:cNvPr>
          <p:cNvGrpSpPr/>
          <p:nvPr/>
        </p:nvGrpSpPr>
        <p:grpSpPr>
          <a:xfrm>
            <a:off x="307701" y="1235679"/>
            <a:ext cx="1771471" cy="1771471"/>
            <a:chOff x="496368" y="1179118"/>
            <a:chExt cx="1771471" cy="1771471"/>
          </a:xfrm>
        </p:grpSpPr>
        <p:pic>
          <p:nvPicPr>
            <p:cNvPr id="3" name="Grafik 2" descr="Münzen Silhouette">
              <a:extLst>
                <a:ext uri="{FF2B5EF4-FFF2-40B4-BE49-F238E27FC236}">
                  <a16:creationId xmlns:a16="http://schemas.microsoft.com/office/drawing/2014/main" id="{3B961B44-2CA7-71F8-BBC8-02C2D4D34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5801" y="1425114"/>
              <a:ext cx="1393371" cy="1393371"/>
            </a:xfrm>
            <a:prstGeom prst="rect">
              <a:avLst/>
            </a:prstGeom>
          </p:spPr>
        </p:pic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2D0342F3-5B0D-6DD1-EE72-AC4D8B291651}"/>
                </a:ext>
              </a:extLst>
            </p:cNvPr>
            <p:cNvGrpSpPr/>
            <p:nvPr/>
          </p:nvGrpSpPr>
          <p:grpSpPr>
            <a:xfrm>
              <a:off x="496368" y="1179118"/>
              <a:ext cx="1771471" cy="1771471"/>
              <a:chOff x="7459744" y="1295432"/>
              <a:chExt cx="1923068" cy="1923068"/>
            </a:xfrm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CCF8CE4B-5A3D-E51A-0D1E-4EF5E89F2906}"/>
                  </a:ext>
                </a:extLst>
              </p:cNvPr>
              <p:cNvSpPr/>
              <p:nvPr/>
            </p:nvSpPr>
            <p:spPr>
              <a:xfrm>
                <a:off x="7459744" y="1295432"/>
                <a:ext cx="1923068" cy="1923068"/>
              </a:xfrm>
              <a:prstGeom prst="ellipse">
                <a:avLst/>
              </a:prstGeom>
              <a:noFill/>
              <a:ln w="76200"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cxnSp>
            <p:nvCxnSpPr>
              <p:cNvPr id="8" name="Gerader Verbinder 7">
                <a:extLst>
                  <a:ext uri="{FF2B5EF4-FFF2-40B4-BE49-F238E27FC236}">
                    <a16:creationId xmlns:a16="http://schemas.microsoft.com/office/drawing/2014/main" id="{14575E83-45BD-8CD9-7FEE-B8760E275AD9}"/>
                  </a:ext>
                </a:extLst>
              </p:cNvPr>
              <p:cNvCxnSpPr>
                <a:stCxn id="6" idx="1"/>
                <a:endCxn id="6" idx="5"/>
              </p:cNvCxnSpPr>
              <p:nvPr/>
            </p:nvCxnSpPr>
            <p:spPr>
              <a:xfrm>
                <a:off x="7741371" y="1577059"/>
                <a:ext cx="1359814" cy="1359814"/>
              </a:xfrm>
              <a:prstGeom prst="line">
                <a:avLst/>
              </a:prstGeom>
              <a:ln w="76200">
                <a:solidFill>
                  <a:srgbClr val="1096B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26384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Verschuldung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A08FB7C-22B4-161D-7AA1-FE3A0DB7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7663384-A047-4E47-F785-D9E55AEF9B00}"/>
              </a:ext>
            </a:extLst>
          </p:cNvPr>
          <p:cNvGrpSpPr/>
          <p:nvPr/>
        </p:nvGrpSpPr>
        <p:grpSpPr>
          <a:xfrm>
            <a:off x="674268" y="4068275"/>
            <a:ext cx="11082301" cy="961807"/>
            <a:chOff x="696042" y="4068275"/>
            <a:chExt cx="11060527" cy="961807"/>
          </a:xfrm>
        </p:grpSpPr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2A68795F-494D-74A5-DA2F-91EE9FE2D789}"/>
                </a:ext>
              </a:extLst>
            </p:cNvPr>
            <p:cNvSpPr/>
            <p:nvPr/>
          </p:nvSpPr>
          <p:spPr>
            <a:xfrm>
              <a:off x="696042" y="4068275"/>
              <a:ext cx="11060527" cy="961807"/>
            </a:xfrm>
            <a:prstGeom prst="roundRect">
              <a:avLst/>
            </a:prstGeom>
            <a:solidFill>
              <a:srgbClr val="ACD9E3"/>
            </a:solidFill>
            <a:ln>
              <a:solidFill>
                <a:srgbClr val="ACD9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  <a:latin typeface="+mj-lt"/>
                </a:rPr>
                <a:t>unabhängig von der Institution oder Person</a:t>
              </a:r>
              <a:endParaRPr lang="en-AU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A1BEB7A9-A62C-884A-A76C-33EA8C149328}"/>
                </a:ext>
              </a:extLst>
            </p:cNvPr>
            <p:cNvSpPr/>
            <p:nvPr/>
          </p:nvSpPr>
          <p:spPr>
            <a:xfrm>
              <a:off x="10741328" y="4135587"/>
              <a:ext cx="843641" cy="8350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20" name="Grafik 19" descr="Bank mit einfarbiger Füllung">
              <a:extLst>
                <a:ext uri="{FF2B5EF4-FFF2-40B4-BE49-F238E27FC236}">
                  <a16:creationId xmlns:a16="http://schemas.microsoft.com/office/drawing/2014/main" id="{24E4D712-575D-86BD-AC08-4A1FE462D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855787" y="4176501"/>
              <a:ext cx="636494" cy="636494"/>
            </a:xfrm>
            <a:prstGeom prst="rect">
              <a:avLst/>
            </a:prstGeom>
          </p:spPr>
        </p:pic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D093B71E-36A5-FDDA-A62C-FF8EC16EA7FC}"/>
              </a:ext>
            </a:extLst>
          </p:cNvPr>
          <p:cNvGrpSpPr/>
          <p:nvPr/>
        </p:nvGrpSpPr>
        <p:grpSpPr>
          <a:xfrm>
            <a:off x="674268" y="2971365"/>
            <a:ext cx="11060529" cy="961807"/>
            <a:chOff x="674270" y="2971365"/>
            <a:chExt cx="11060527" cy="961807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9AB2695B-3D7F-3E67-818C-EF3BBD82AC5F}"/>
                </a:ext>
              </a:extLst>
            </p:cNvPr>
            <p:cNvGrpSpPr/>
            <p:nvPr/>
          </p:nvGrpSpPr>
          <p:grpSpPr>
            <a:xfrm>
              <a:off x="674270" y="2971365"/>
              <a:ext cx="11060527" cy="961807"/>
              <a:chOff x="674270" y="2971365"/>
              <a:chExt cx="11060527" cy="961807"/>
            </a:xfrm>
          </p:grpSpPr>
          <p:sp>
            <p:nvSpPr>
              <p:cNvPr id="12" name="Rechteck: abgerundete Ecken 11">
                <a:extLst>
                  <a:ext uri="{FF2B5EF4-FFF2-40B4-BE49-F238E27FC236}">
                    <a16:creationId xmlns:a16="http://schemas.microsoft.com/office/drawing/2014/main" id="{55A36DEC-A887-2FA1-1715-462B3F4EF7C0}"/>
                  </a:ext>
                </a:extLst>
              </p:cNvPr>
              <p:cNvSpPr/>
              <p:nvPr/>
            </p:nvSpPr>
            <p:spPr>
              <a:xfrm>
                <a:off x="674270" y="2971365"/>
                <a:ext cx="11060527" cy="961807"/>
              </a:xfrm>
              <a:prstGeom prst="roundRect">
                <a:avLst/>
              </a:prstGeom>
              <a:solidFill>
                <a:srgbClr val="7CC4D5"/>
              </a:solidFill>
              <a:ln>
                <a:solidFill>
                  <a:srgbClr val="7CC4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>
                    <a:solidFill>
                      <a:schemeClr val="tx1"/>
                    </a:solidFill>
                    <a:latin typeface="+mj-lt"/>
                  </a:rPr>
                  <a:t>unabhängig von der Höhe des Betrags</a:t>
                </a:r>
                <a:endParaRPr lang="en-AU" sz="24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E5F6936C-2F28-3311-A6FE-120EA4034222}"/>
                  </a:ext>
                </a:extLst>
              </p:cNvPr>
              <p:cNvSpPr/>
              <p:nvPr/>
            </p:nvSpPr>
            <p:spPr>
              <a:xfrm>
                <a:off x="10741328" y="3011483"/>
                <a:ext cx="843641" cy="8350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pic>
          <p:nvPicPr>
            <p:cNvPr id="13" name="Grafik 12" descr="Goldbarren mit einfarbiger Füllung">
              <a:extLst>
                <a:ext uri="{FF2B5EF4-FFF2-40B4-BE49-F238E27FC236}">
                  <a16:creationId xmlns:a16="http://schemas.microsoft.com/office/drawing/2014/main" id="{00658F02-12A0-01BE-F286-4AEB1C368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858868" y="3099385"/>
              <a:ext cx="608400" cy="608400"/>
            </a:xfrm>
            <a:prstGeom prst="rect">
              <a:avLst/>
            </a:prstGeom>
          </p:spPr>
        </p:pic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E49C6D4A-4761-E85B-EFA6-2C99DADC2C6C}"/>
              </a:ext>
            </a:extLst>
          </p:cNvPr>
          <p:cNvGrpSpPr/>
          <p:nvPr/>
        </p:nvGrpSpPr>
        <p:grpSpPr>
          <a:xfrm>
            <a:off x="674270" y="1884137"/>
            <a:ext cx="11060529" cy="961807"/>
            <a:chOff x="674272" y="1884137"/>
            <a:chExt cx="11060527" cy="961807"/>
          </a:xfrm>
        </p:grpSpPr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9BD59968-7613-F399-6301-1A2DAB15839B}"/>
                </a:ext>
              </a:extLst>
            </p:cNvPr>
            <p:cNvGrpSpPr/>
            <p:nvPr/>
          </p:nvGrpSpPr>
          <p:grpSpPr>
            <a:xfrm>
              <a:off x="674272" y="1884137"/>
              <a:ext cx="11060527" cy="961807"/>
              <a:chOff x="674272" y="1884137"/>
              <a:chExt cx="11060527" cy="961807"/>
            </a:xfrm>
          </p:grpSpPr>
          <p:sp>
            <p:nvSpPr>
              <p:cNvPr id="4" name="Rechteck: abgerundete Ecken 3">
                <a:extLst>
                  <a:ext uri="{FF2B5EF4-FFF2-40B4-BE49-F238E27FC236}">
                    <a16:creationId xmlns:a16="http://schemas.microsoft.com/office/drawing/2014/main" id="{625ECAD1-7EEF-7F16-D1E7-2BA8DB1F8EF4}"/>
                  </a:ext>
                </a:extLst>
              </p:cNvPr>
              <p:cNvSpPr/>
              <p:nvPr/>
            </p:nvSpPr>
            <p:spPr>
              <a:xfrm>
                <a:off x="674272" y="1884137"/>
                <a:ext cx="11060527" cy="961807"/>
              </a:xfrm>
              <a:prstGeom prst="roundRect">
                <a:avLst/>
              </a:prstGeom>
              <a:solidFill>
                <a:srgbClr val="1096B6"/>
              </a:solidFill>
              <a:ln>
                <a:solidFill>
                  <a:srgbClr val="1096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>
                    <a:solidFill>
                      <a:schemeClr val="tx1"/>
                    </a:solidFill>
                    <a:latin typeface="+mj-lt"/>
                  </a:rPr>
                  <a:t>Ausborgen von Geld</a:t>
                </a:r>
                <a:endParaRPr lang="en-AU" sz="2400" dirty="0">
                  <a:solidFill>
                    <a:schemeClr val="tx1"/>
                  </a:solidFill>
                  <a:latin typeface="+mj-lt"/>
                </a:endParaRPr>
              </a:p>
            </p:txBody>
          </p:sp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4678BB79-4E46-87E2-69DF-154CA8CC1D19}"/>
                  </a:ext>
                </a:extLst>
              </p:cNvPr>
              <p:cNvSpPr/>
              <p:nvPr/>
            </p:nvSpPr>
            <p:spPr>
              <a:xfrm>
                <a:off x="10741330" y="1945591"/>
                <a:ext cx="843641" cy="8350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pic>
          <p:nvPicPr>
            <p:cNvPr id="17" name="Grafik 16" descr="Geld mit einfarbiger Füllung">
              <a:extLst>
                <a:ext uri="{FF2B5EF4-FFF2-40B4-BE49-F238E27FC236}">
                  <a16:creationId xmlns:a16="http://schemas.microsoft.com/office/drawing/2014/main" id="{B23DC7FF-2B89-4B6E-A153-82A3EA242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869834" y="2031686"/>
              <a:ext cx="608400" cy="608400"/>
            </a:xfrm>
            <a:prstGeom prst="rect">
              <a:avLst/>
            </a:prstGeom>
          </p:spPr>
        </p:pic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BEDCA98-0311-DD19-7D34-CB6D9C375122}"/>
              </a:ext>
            </a:extLst>
          </p:cNvPr>
          <p:cNvGrpSpPr/>
          <p:nvPr/>
        </p:nvGrpSpPr>
        <p:grpSpPr>
          <a:xfrm>
            <a:off x="674268" y="5155503"/>
            <a:ext cx="11082301" cy="961807"/>
            <a:chOff x="696042" y="5155503"/>
            <a:chExt cx="11060527" cy="961807"/>
          </a:xfrm>
        </p:grpSpPr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9FECF381-8FDF-B1A1-F847-244100B318E6}"/>
                </a:ext>
              </a:extLst>
            </p:cNvPr>
            <p:cNvSpPr/>
            <p:nvPr/>
          </p:nvSpPr>
          <p:spPr>
            <a:xfrm>
              <a:off x="696042" y="5155503"/>
              <a:ext cx="11060527" cy="961807"/>
            </a:xfrm>
            <a:prstGeom prst="roundRect">
              <a:avLst/>
            </a:prstGeom>
            <a:solidFill>
              <a:srgbClr val="DAEDF2"/>
            </a:solidFill>
            <a:ln>
              <a:solidFill>
                <a:srgbClr val="DAED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  <a:latin typeface="+mj-lt"/>
                </a:rPr>
                <a:t>unabhängig vom Zweck, für den das Geld verwendet wird</a:t>
              </a:r>
              <a:endParaRPr lang="en-AU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22784B7F-F884-87A1-F6DE-060C4B8C8976}"/>
                </a:ext>
              </a:extLst>
            </p:cNvPr>
            <p:cNvSpPr/>
            <p:nvPr/>
          </p:nvSpPr>
          <p:spPr>
            <a:xfrm>
              <a:off x="10741327" y="5209661"/>
              <a:ext cx="843641" cy="8350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pic>
        <p:nvPicPr>
          <p:cNvPr id="30" name="Grafik 29" descr="Start mit einfarbiger Füllung">
            <a:extLst>
              <a:ext uri="{FF2B5EF4-FFF2-40B4-BE49-F238E27FC236}">
                <a16:creationId xmlns:a16="http://schemas.microsoft.com/office/drawing/2014/main" id="{A3E27AAB-28D1-9C1A-0D56-30E2FB3F52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854014" y="5322978"/>
            <a:ext cx="608400" cy="6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0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AD33C258-E3F7-E05A-45A8-7BC19583D4D4}"/>
              </a:ext>
            </a:extLst>
          </p:cNvPr>
          <p:cNvGrpSpPr/>
          <p:nvPr/>
        </p:nvGrpSpPr>
        <p:grpSpPr>
          <a:xfrm>
            <a:off x="315322" y="2609319"/>
            <a:ext cx="5471165" cy="3429130"/>
            <a:chOff x="315322" y="2609319"/>
            <a:chExt cx="5471165" cy="3429130"/>
          </a:xfrm>
        </p:grpSpPr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F76D4B5B-7141-0A7A-0E65-6B8866B69DE0}"/>
                </a:ext>
              </a:extLst>
            </p:cNvPr>
            <p:cNvSpPr/>
            <p:nvPr/>
          </p:nvSpPr>
          <p:spPr>
            <a:xfrm>
              <a:off x="315322" y="2609319"/>
              <a:ext cx="5471165" cy="342913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109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 dirty="0">
                <a:latin typeface="+mj-lt"/>
                <a:ea typeface="Gadugi" panose="020B0502040204020203" pitchFamily="34" charset="0"/>
              </a:endParaRPr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14397021-5059-A322-D974-A6B8892F59D5}"/>
                </a:ext>
              </a:extLst>
            </p:cNvPr>
            <p:cNvSpPr txBox="1"/>
            <p:nvPr/>
          </p:nvSpPr>
          <p:spPr>
            <a:xfrm>
              <a:off x="424180" y="2761768"/>
              <a:ext cx="3900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>
                  <a:latin typeface="+mj-lt"/>
                  <a:ea typeface="Gadugi" panose="020B0502040204020203" pitchFamily="34" charset="0"/>
                </a:rPr>
                <a:t>Werthaltige Anschaffung</a:t>
              </a:r>
            </a:p>
          </p:txBody>
        </p:sp>
        <p:pic>
          <p:nvPicPr>
            <p:cNvPr id="48" name="Grafik 47" descr="Start mit einfarbiger Füllung">
              <a:extLst>
                <a:ext uri="{FF2B5EF4-FFF2-40B4-BE49-F238E27FC236}">
                  <a16:creationId xmlns:a16="http://schemas.microsoft.com/office/drawing/2014/main" id="{B29A0776-AEED-CADE-E7BE-AB75D83D2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57076" y="3634094"/>
              <a:ext cx="914400" cy="914400"/>
            </a:xfrm>
            <a:prstGeom prst="rect">
              <a:avLst/>
            </a:prstGeom>
          </p:spPr>
        </p:pic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C93DB289-5361-BCF6-FBBD-5F1AE0FE81AC}"/>
                </a:ext>
              </a:extLst>
            </p:cNvPr>
            <p:cNvSpPr txBox="1"/>
            <p:nvPr/>
          </p:nvSpPr>
          <p:spPr>
            <a:xfrm>
              <a:off x="424180" y="3136669"/>
              <a:ext cx="43764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latin typeface="+mj-lt"/>
                  <a:ea typeface="Gadugi" panose="020B0502040204020203" pitchFamily="34" charset="0"/>
                </a:rPr>
                <a:t>materieller Wert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latin typeface="+mj-lt"/>
                  <a:ea typeface="Gadugi" panose="020B0502040204020203" pitchFamily="34" charset="0"/>
                </a:rPr>
                <a:t>z.B. Eigenheim, Grundstück</a:t>
              </a: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Zweck von Schulden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33F151-E55A-2F41-5A59-2FDB82AFE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0C17A4B-7207-5C1A-176B-7108D2DDE15C}"/>
              </a:ext>
            </a:extLst>
          </p:cNvPr>
          <p:cNvSpPr/>
          <p:nvPr/>
        </p:nvSpPr>
        <p:spPr>
          <a:xfrm>
            <a:off x="315322" y="1804982"/>
            <a:ext cx="5476573" cy="677241"/>
          </a:xfrm>
          <a:prstGeom prst="rect">
            <a:avLst/>
          </a:prstGeom>
          <a:solidFill>
            <a:srgbClr val="219DBB"/>
          </a:solidFill>
          <a:ln w="19050">
            <a:solidFill>
              <a:srgbClr val="109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bg1"/>
                </a:solidFill>
                <a:latin typeface="+mj-lt"/>
              </a:rPr>
              <a:t>Investitionszwecke</a:t>
            </a:r>
            <a:endParaRPr lang="en-AU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7D76103-1529-17CB-D06B-9CE9B95424F2}"/>
              </a:ext>
            </a:extLst>
          </p:cNvPr>
          <p:cNvSpPr/>
          <p:nvPr/>
        </p:nvSpPr>
        <p:spPr>
          <a:xfrm>
            <a:off x="6291248" y="1835855"/>
            <a:ext cx="5476573" cy="651671"/>
          </a:xfrm>
          <a:prstGeom prst="rect">
            <a:avLst/>
          </a:prstGeom>
          <a:solidFill>
            <a:srgbClr val="7CC4D5"/>
          </a:solidFill>
          <a:ln w="19050">
            <a:solidFill>
              <a:srgbClr val="7CC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bg1"/>
                </a:solidFill>
              </a:rPr>
              <a:t>Konsumzwecke</a:t>
            </a:r>
            <a:endParaRPr lang="en-AU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2" name="Grafik 21" descr="Tropische Szenerie mit einfarbiger Füllung">
            <a:extLst>
              <a:ext uri="{FF2B5EF4-FFF2-40B4-BE49-F238E27FC236}">
                <a16:creationId xmlns:a16="http://schemas.microsoft.com/office/drawing/2014/main" id="{0A5FA2E2-06DF-39E3-E53F-4BD69938E5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37777" y="5037647"/>
            <a:ext cx="914400" cy="914400"/>
          </a:xfrm>
          <a:prstGeom prst="rect">
            <a:avLst/>
          </a:prstGeom>
        </p:spPr>
      </p:pic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5A2ED96E-884D-D71E-B9B2-AC2908F5B774}"/>
              </a:ext>
            </a:extLst>
          </p:cNvPr>
          <p:cNvGrpSpPr/>
          <p:nvPr/>
        </p:nvGrpSpPr>
        <p:grpSpPr>
          <a:xfrm>
            <a:off x="424180" y="4717068"/>
            <a:ext cx="5180344" cy="1412270"/>
            <a:chOff x="424180" y="4717068"/>
            <a:chExt cx="5180344" cy="1412270"/>
          </a:xfrm>
        </p:grpSpPr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BE40FBB3-2F4E-85CD-2AA4-1F79AE85B73D}"/>
                </a:ext>
              </a:extLst>
            </p:cNvPr>
            <p:cNvSpPr txBox="1"/>
            <p:nvPr/>
          </p:nvSpPr>
          <p:spPr>
            <a:xfrm>
              <a:off x="424180" y="4717068"/>
              <a:ext cx="5147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>
                  <a:latin typeface="+mj-lt"/>
                  <a:ea typeface="Gadugi" panose="020B0502040204020203" pitchFamily="34" charset="0"/>
                </a:rPr>
                <a:t>Ausgaben zur Verbesserung des Einkommens</a:t>
              </a:r>
              <a:endParaRPr lang="de-DE" sz="1400" b="1" dirty="0">
                <a:latin typeface="+mj-lt"/>
                <a:ea typeface="Gadugi" panose="020B0502040204020203" pitchFamily="34" charset="0"/>
              </a:endParaRPr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2AD72AE2-E07A-89BB-F731-8681A32ACE9C}"/>
                </a:ext>
              </a:extLst>
            </p:cNvPr>
            <p:cNvSpPr txBox="1"/>
            <p:nvPr/>
          </p:nvSpPr>
          <p:spPr>
            <a:xfrm>
              <a:off x="424180" y="5037647"/>
              <a:ext cx="51803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latin typeface="+mj-lt"/>
                  <a:ea typeface="Gadugi" panose="020B0502040204020203" pitchFamily="34" charset="0"/>
                </a:rPr>
                <a:t>z.B. Aus- und Weiterbildung, Arbeitsmaterial</a:t>
              </a:r>
            </a:p>
          </p:txBody>
        </p:sp>
        <p:pic>
          <p:nvPicPr>
            <p:cNvPr id="32" name="Grafik 31" descr="Abschlusshut mit einfarbiger Füllung">
              <a:extLst>
                <a:ext uri="{FF2B5EF4-FFF2-40B4-BE49-F238E27FC236}">
                  <a16:creationId xmlns:a16="http://schemas.microsoft.com/office/drawing/2014/main" id="{8D7EA7EC-A59B-1AE6-0F3A-33A54730E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592810" y="5214938"/>
              <a:ext cx="914400" cy="914400"/>
            </a:xfrm>
            <a:prstGeom prst="rect">
              <a:avLst/>
            </a:prstGeom>
          </p:spPr>
        </p:pic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740D7F71-9BED-7315-4EFD-670E645827D0}"/>
              </a:ext>
            </a:extLst>
          </p:cNvPr>
          <p:cNvGrpSpPr/>
          <p:nvPr/>
        </p:nvGrpSpPr>
        <p:grpSpPr>
          <a:xfrm>
            <a:off x="6291247" y="2609319"/>
            <a:ext cx="5471165" cy="3429130"/>
            <a:chOff x="6291247" y="2609319"/>
            <a:chExt cx="5471165" cy="342913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2D16BDA4-65F4-E951-7438-6ECBB6FBC099}"/>
                </a:ext>
              </a:extLst>
            </p:cNvPr>
            <p:cNvSpPr/>
            <p:nvPr/>
          </p:nvSpPr>
          <p:spPr>
            <a:xfrm>
              <a:off x="6291247" y="2609319"/>
              <a:ext cx="5471165" cy="342913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>
                <a:latin typeface="+mj-lt"/>
                <a:ea typeface="Gadugi" panose="020B0502040204020203" pitchFamily="34" charset="0"/>
              </a:endParaRPr>
            </a:p>
          </p:txBody>
        </p: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B251484A-E1C2-3F4F-5FED-EE61743C44BA}"/>
                </a:ext>
              </a:extLst>
            </p:cNvPr>
            <p:cNvGrpSpPr/>
            <p:nvPr/>
          </p:nvGrpSpPr>
          <p:grpSpPr>
            <a:xfrm>
              <a:off x="10509259" y="3530952"/>
              <a:ext cx="1153165" cy="929156"/>
              <a:chOff x="1350120" y="4256565"/>
              <a:chExt cx="1153165" cy="929156"/>
            </a:xfrm>
            <a:solidFill>
              <a:srgbClr val="7CC4D5"/>
            </a:solidFill>
          </p:grpSpPr>
          <p:pic>
            <p:nvPicPr>
              <p:cNvPr id="20" name="Grafik 19" descr="Smartphone mit einfarbiger Füllung">
                <a:extLst>
                  <a:ext uri="{FF2B5EF4-FFF2-40B4-BE49-F238E27FC236}">
                    <a16:creationId xmlns:a16="http://schemas.microsoft.com/office/drawing/2014/main" id="{A65699C4-5E20-317C-8153-EC94335BFD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88533">
                <a:off x="1664025" y="4256565"/>
                <a:ext cx="839260" cy="839260"/>
              </a:xfrm>
              <a:prstGeom prst="rect">
                <a:avLst/>
              </a:prstGeom>
            </p:spPr>
          </p:pic>
          <p:pic>
            <p:nvPicPr>
              <p:cNvPr id="21" name="Grafik 20" descr="Smartphone mit einfarbiger Füllung">
                <a:extLst>
                  <a:ext uri="{FF2B5EF4-FFF2-40B4-BE49-F238E27FC236}">
                    <a16:creationId xmlns:a16="http://schemas.microsoft.com/office/drawing/2014/main" id="{9A628E41-15F9-AFB4-2AC9-40500DB4FB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 rot="20371413">
                <a:off x="1350120" y="4573801"/>
                <a:ext cx="611920" cy="611920"/>
              </a:xfrm>
              <a:prstGeom prst="rect">
                <a:avLst/>
              </a:prstGeom>
            </p:spPr>
          </p:pic>
        </p:grp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6C361660-C351-74D5-5F45-74421F94ABB1}"/>
                </a:ext>
              </a:extLst>
            </p:cNvPr>
            <p:cNvSpPr txBox="1"/>
            <p:nvPr/>
          </p:nvSpPr>
          <p:spPr>
            <a:xfrm>
              <a:off x="6482080" y="2765258"/>
              <a:ext cx="3900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>
                  <a:latin typeface="+mj-lt"/>
                  <a:ea typeface="Gadugi" panose="020B0502040204020203" pitchFamily="34" charset="0"/>
                </a:rPr>
                <a:t>Schulden für Waren</a:t>
              </a:r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9D4C1247-741D-FA5F-F13B-F8BD2CABF883}"/>
                </a:ext>
              </a:extLst>
            </p:cNvPr>
            <p:cNvSpPr txBox="1"/>
            <p:nvPr/>
          </p:nvSpPr>
          <p:spPr>
            <a:xfrm>
              <a:off x="6482080" y="3140159"/>
              <a:ext cx="51803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latin typeface="+mj-lt"/>
                  <a:ea typeface="Gadugi" panose="020B0502040204020203" pitchFamily="34" charset="0"/>
                </a:rPr>
                <a:t>Wert wird rasch weniger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latin typeface="+mj-lt"/>
                  <a:ea typeface="Gadugi" panose="020B0502040204020203" pitchFamily="34" charset="0"/>
                </a:rPr>
                <a:t>z.B. Smartphones, Kleidung</a:t>
              </a:r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4B9E28C4-616E-D342-E61C-2EEEAE01A0A1}"/>
              </a:ext>
            </a:extLst>
          </p:cNvPr>
          <p:cNvGrpSpPr/>
          <p:nvPr/>
        </p:nvGrpSpPr>
        <p:grpSpPr>
          <a:xfrm>
            <a:off x="6482080" y="4469531"/>
            <a:ext cx="5222497" cy="1634916"/>
            <a:chOff x="6482080" y="4469531"/>
            <a:chExt cx="5222497" cy="1634916"/>
          </a:xfrm>
        </p:grpSpPr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1E756C3C-8B9E-BC52-AF5C-EE5C2B2D8EC2}"/>
                </a:ext>
              </a:extLst>
            </p:cNvPr>
            <p:cNvSpPr txBox="1"/>
            <p:nvPr/>
          </p:nvSpPr>
          <p:spPr>
            <a:xfrm>
              <a:off x="6482080" y="4469531"/>
              <a:ext cx="3900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>
                  <a:latin typeface="+mj-lt"/>
                  <a:ea typeface="Gadugi" panose="020B0502040204020203" pitchFamily="34" charset="0"/>
                </a:rPr>
                <a:t>Schulden für Dienstleistungen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8906CB24-1068-9717-79F1-786F62D2B892}"/>
                </a:ext>
              </a:extLst>
            </p:cNvPr>
            <p:cNvSpPr txBox="1"/>
            <p:nvPr/>
          </p:nvSpPr>
          <p:spPr>
            <a:xfrm>
              <a:off x="6482080" y="4844432"/>
              <a:ext cx="47267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latin typeface="+mj-lt"/>
                  <a:ea typeface="Gadugi" panose="020B0502040204020203" pitchFamily="34" charset="0"/>
                </a:rPr>
                <a:t>Dauer der Verwendung = viel kürzer als Dauer der Schulden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de-DE" sz="2000" dirty="0">
                  <a:latin typeface="+mj-lt"/>
                  <a:ea typeface="Gadugi" panose="020B0502040204020203" pitchFamily="34" charset="0"/>
                </a:rPr>
                <a:t>z.B. Reisen</a:t>
              </a:r>
            </a:p>
          </p:txBody>
        </p:sp>
        <p:pic>
          <p:nvPicPr>
            <p:cNvPr id="42" name="Grafik 41" descr="Tropische Szenerie mit einfarbiger Füllung">
              <a:extLst>
                <a:ext uri="{FF2B5EF4-FFF2-40B4-BE49-F238E27FC236}">
                  <a16:creationId xmlns:a16="http://schemas.microsoft.com/office/drawing/2014/main" id="{0A5FA2E2-06DF-39E3-E53F-4BD69938E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790177" y="5190047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943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02CD3-DA14-38F9-4F76-70EBC784B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1593286" cy="1009651"/>
          </a:xfrm>
        </p:spPr>
        <p:txBody>
          <a:bodyPr/>
          <a:lstStyle/>
          <a:p>
            <a:r>
              <a:rPr lang="de-AT" dirty="0"/>
              <a:t>Arten von Schulden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33F151-E55A-2F41-5A59-2FDB82AFE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3FFEC-42AF-4C5F-8FEB-D69D9B6A7C04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AT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0C17A4B-7207-5C1A-176B-7108D2DDE15C}"/>
              </a:ext>
            </a:extLst>
          </p:cNvPr>
          <p:cNvSpPr/>
          <p:nvPr/>
        </p:nvSpPr>
        <p:spPr>
          <a:xfrm>
            <a:off x="315322" y="1811589"/>
            <a:ext cx="2577521" cy="677241"/>
          </a:xfrm>
          <a:prstGeom prst="rect">
            <a:avLst/>
          </a:prstGeom>
          <a:solidFill>
            <a:srgbClr val="1096B6"/>
          </a:solidFill>
          <a:ln w="19050">
            <a:solidFill>
              <a:srgbClr val="109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Immobilienkredit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7D76103-1529-17CB-D06B-9CE9B95424F2}"/>
              </a:ext>
            </a:extLst>
          </p:cNvPr>
          <p:cNvSpPr/>
          <p:nvPr/>
        </p:nvSpPr>
        <p:spPr>
          <a:xfrm>
            <a:off x="6096000" y="1838019"/>
            <a:ext cx="2577520" cy="651671"/>
          </a:xfrm>
          <a:prstGeom prst="rect">
            <a:avLst/>
          </a:prstGeom>
          <a:solidFill>
            <a:srgbClr val="B5CEE1"/>
          </a:solidFill>
          <a:ln w="19050">
            <a:solidFill>
              <a:srgbClr val="B5CE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Kontoüberziehung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EB0E8CB-EE08-1A5A-957F-E198DEF75971}"/>
              </a:ext>
            </a:extLst>
          </p:cNvPr>
          <p:cNvSpPr/>
          <p:nvPr/>
        </p:nvSpPr>
        <p:spPr>
          <a:xfrm>
            <a:off x="3214372" y="1823069"/>
            <a:ext cx="2577521" cy="677241"/>
          </a:xfrm>
          <a:prstGeom prst="rect">
            <a:avLst/>
          </a:prstGeom>
          <a:solidFill>
            <a:srgbClr val="7CC4D5"/>
          </a:solidFill>
          <a:ln w="19050">
            <a:solidFill>
              <a:srgbClr val="7CC4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Konsumkredit 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63D5027-0903-F5B9-46FF-A1D047EDD686}"/>
              </a:ext>
            </a:extLst>
          </p:cNvPr>
          <p:cNvSpPr/>
          <p:nvPr/>
        </p:nvSpPr>
        <p:spPr>
          <a:xfrm>
            <a:off x="8977626" y="1848639"/>
            <a:ext cx="2577520" cy="651671"/>
          </a:xfrm>
          <a:prstGeom prst="rect">
            <a:avLst/>
          </a:prstGeom>
          <a:solidFill>
            <a:srgbClr val="203864"/>
          </a:solidFill>
          <a:ln w="1905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Ratenkäufe</a:t>
            </a:r>
            <a:endParaRPr lang="en-AU" b="1" dirty="0">
              <a:solidFill>
                <a:schemeClr val="bg1"/>
              </a:solidFill>
            </a:endParaRP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D53A13C3-031D-FA69-11DA-4C294033C1BD}"/>
              </a:ext>
            </a:extLst>
          </p:cNvPr>
          <p:cNvGrpSpPr/>
          <p:nvPr/>
        </p:nvGrpSpPr>
        <p:grpSpPr>
          <a:xfrm>
            <a:off x="8977625" y="2658261"/>
            <a:ext cx="2577521" cy="3429130"/>
            <a:chOff x="8977625" y="2658261"/>
            <a:chExt cx="2577521" cy="3429130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73F1841B-CAF8-BEF3-1D36-01708D66A810}"/>
                </a:ext>
              </a:extLst>
            </p:cNvPr>
            <p:cNvSpPr/>
            <p:nvPr/>
          </p:nvSpPr>
          <p:spPr>
            <a:xfrm>
              <a:off x="8977625" y="2658261"/>
              <a:ext cx="2577521" cy="34291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203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de-AT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Bei Ratenzahlungen zahlt man den Kaufpreis in festgelegten Raten über einen längeren Zeitraum. </a:t>
              </a:r>
            </a:p>
            <a:p>
              <a:endPara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endParaRPr>
            </a:p>
            <a:p>
              <a:r>
                <a:rPr lang="de-AT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Oft werden hohe Zinsen verrechnet.</a:t>
              </a:r>
            </a:p>
          </p:txBody>
        </p:sp>
        <p:pic>
          <p:nvPicPr>
            <p:cNvPr id="33" name="Grafik 32" descr="Waschmaschine mit einfarbiger Füllung">
              <a:extLst>
                <a:ext uri="{FF2B5EF4-FFF2-40B4-BE49-F238E27FC236}">
                  <a16:creationId xmlns:a16="http://schemas.microsoft.com/office/drawing/2014/main" id="{70585CF0-D0F5-8C91-3BE1-ABE1E599D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996016" y="5461062"/>
              <a:ext cx="559130" cy="559130"/>
            </a:xfrm>
            <a:prstGeom prst="rect">
              <a:avLst/>
            </a:prstGeom>
          </p:spPr>
        </p:pic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64D637FA-2449-46B4-C2EA-10EBB5E99921}"/>
              </a:ext>
            </a:extLst>
          </p:cNvPr>
          <p:cNvGrpSpPr/>
          <p:nvPr/>
        </p:nvGrpSpPr>
        <p:grpSpPr>
          <a:xfrm>
            <a:off x="6096000" y="2679284"/>
            <a:ext cx="2577521" cy="3429130"/>
            <a:chOff x="6096000" y="2679284"/>
            <a:chExt cx="2577521" cy="342913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2D16BDA4-65F4-E951-7438-6ECBB6FBC099}"/>
                </a:ext>
              </a:extLst>
            </p:cNvPr>
            <p:cNvSpPr/>
            <p:nvPr/>
          </p:nvSpPr>
          <p:spPr>
            <a:xfrm>
              <a:off x="6096000" y="2679284"/>
              <a:ext cx="2577521" cy="34291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B5CE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de-AT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Der Überziehungsrahmen ermöglicht es, bis zu einem bestimmten Betrag mehr auszugeben, als Guthaben auf dem Konto vorhanden ist.</a:t>
              </a:r>
              <a:endPara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endParaRPr>
            </a:p>
          </p:txBody>
        </p:sp>
        <p:pic>
          <p:nvPicPr>
            <p:cNvPr id="37" name="Grafik 36" descr="Laptop mit einfarbiger Füllung">
              <a:extLst>
                <a:ext uri="{FF2B5EF4-FFF2-40B4-BE49-F238E27FC236}">
                  <a16:creationId xmlns:a16="http://schemas.microsoft.com/office/drawing/2014/main" id="{6733BC5B-278D-3344-5080-5924A414F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051470" y="5549284"/>
              <a:ext cx="559130" cy="559130"/>
            </a:xfrm>
            <a:prstGeom prst="rect">
              <a:avLst/>
            </a:prstGeom>
          </p:spPr>
        </p:pic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61395D2-3263-B58B-7E41-FD6243958B07}"/>
              </a:ext>
            </a:extLst>
          </p:cNvPr>
          <p:cNvGrpSpPr/>
          <p:nvPr/>
        </p:nvGrpSpPr>
        <p:grpSpPr>
          <a:xfrm>
            <a:off x="315322" y="2650049"/>
            <a:ext cx="2622298" cy="3429130"/>
            <a:chOff x="315322" y="2650049"/>
            <a:chExt cx="2622298" cy="3429130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F76D4B5B-7141-0A7A-0E65-6B8866B69DE0}"/>
                </a:ext>
              </a:extLst>
            </p:cNvPr>
            <p:cNvSpPr/>
            <p:nvPr/>
          </p:nvSpPr>
          <p:spPr>
            <a:xfrm>
              <a:off x="315322" y="2650049"/>
              <a:ext cx="2577521" cy="34291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1096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de-DE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Bei einem Immobilienkredit nimmt man Schulden für den Kauf einer Immobilie auf. </a:t>
              </a:r>
            </a:p>
            <a:p>
              <a:r>
                <a:rPr lang="de-DE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z.B. Haus, Wohnung</a:t>
              </a:r>
            </a:p>
            <a:p>
              <a:endParaRPr lang="de-DE" sz="1600" dirty="0">
                <a:solidFill>
                  <a:schemeClr val="tx1"/>
                </a:solidFill>
                <a:latin typeface="+mj-lt"/>
                <a:ea typeface="Gadugi" panose="020B0502040204020203" pitchFamily="34" charset="0"/>
              </a:endParaRPr>
            </a:p>
          </p:txBody>
        </p:sp>
        <p:pic>
          <p:nvPicPr>
            <p:cNvPr id="39" name="Grafik 38" descr="Gebäude mit einfarbiger Füllung">
              <a:extLst>
                <a:ext uri="{FF2B5EF4-FFF2-40B4-BE49-F238E27FC236}">
                  <a16:creationId xmlns:a16="http://schemas.microsoft.com/office/drawing/2014/main" id="{5994AD29-1B69-F37B-BE54-0F849B1FE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78490" y="5446008"/>
              <a:ext cx="559130" cy="559130"/>
            </a:xfrm>
            <a:prstGeom prst="rect">
              <a:avLst/>
            </a:prstGeom>
          </p:spPr>
        </p:pic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7C29F099-ADA1-3717-82F5-512318439FF8}"/>
              </a:ext>
            </a:extLst>
          </p:cNvPr>
          <p:cNvGrpSpPr/>
          <p:nvPr/>
        </p:nvGrpSpPr>
        <p:grpSpPr>
          <a:xfrm>
            <a:off x="3205661" y="2650048"/>
            <a:ext cx="2577521" cy="3461715"/>
            <a:chOff x="3205661" y="2650048"/>
            <a:chExt cx="2577521" cy="3461715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36F34A8-E2DD-EBDD-918F-909BB4168E34}"/>
                </a:ext>
              </a:extLst>
            </p:cNvPr>
            <p:cNvSpPr/>
            <p:nvPr/>
          </p:nvSpPr>
          <p:spPr>
            <a:xfrm>
              <a:off x="3205661" y="2650048"/>
              <a:ext cx="2577521" cy="34291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CC4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de-DE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Ein Konsumkredit ist eine Vereinbarung zwischen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einer Bank und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de-DE" sz="1600" dirty="0">
                  <a:solidFill>
                    <a:schemeClr val="tx1"/>
                  </a:solidFill>
                  <a:latin typeface="+mj-lt"/>
                  <a:ea typeface="Gadugi" panose="020B0502040204020203" pitchFamily="34" charset="0"/>
                </a:rPr>
                <a:t>einer Person, die sich Konsumgüter oder Dienstleistungen kaufen möchte.</a:t>
              </a:r>
              <a:endParaRPr lang="de-DE" sz="1600" dirty="0">
                <a:latin typeface="+mj-lt"/>
                <a:ea typeface="Gadugi" panose="020B0502040204020203" pitchFamily="34" charset="0"/>
              </a:endParaRPr>
            </a:p>
          </p:txBody>
        </p:sp>
        <p:pic>
          <p:nvPicPr>
            <p:cNvPr id="41" name="Grafik 40" descr="Auto mit einfarbiger Füllung">
              <a:extLst>
                <a:ext uri="{FF2B5EF4-FFF2-40B4-BE49-F238E27FC236}">
                  <a16:creationId xmlns:a16="http://schemas.microsoft.com/office/drawing/2014/main" id="{8D292291-40E0-97CD-4C5A-2C38043BB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140379" y="5552633"/>
              <a:ext cx="559130" cy="5591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726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76AAECD3-95C6-4D16-80F7-9E31020C0766}"/>
</file>

<file path=customXml/itemProps2.xml><?xml version="1.0" encoding="utf-8"?>
<ds:datastoreItem xmlns:ds="http://schemas.openxmlformats.org/officeDocument/2006/customXml" ds:itemID="{ECB53F6D-1495-444A-88EF-000E342AFB2F}"/>
</file>

<file path=customXml/itemProps3.xml><?xml version="1.0" encoding="utf-8"?>
<ds:datastoreItem xmlns:ds="http://schemas.openxmlformats.org/officeDocument/2006/customXml" ds:itemID="{AEC99622-69D5-40E8-B32F-2F4DEA74F51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863</Words>
  <Application>Microsoft Office PowerPoint</Application>
  <PresentationFormat>Breitbild</PresentationFormat>
  <Paragraphs>174</Paragraphs>
  <Slides>17</Slides>
  <Notes>14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1_Office</vt:lpstr>
      <vt:lpstr>Lernstrecke: Umgang mit Geld</vt:lpstr>
      <vt:lpstr>Sind das Schulden?</vt:lpstr>
      <vt:lpstr>Sind das Schulden?</vt:lpstr>
      <vt:lpstr>Sind das Schulden?</vt:lpstr>
      <vt:lpstr>Sind das Schulden?</vt:lpstr>
      <vt:lpstr>Verschuldung</vt:lpstr>
      <vt:lpstr>Verschuldung</vt:lpstr>
      <vt:lpstr>Zweck von Schulden</vt:lpstr>
      <vt:lpstr>Arten von Schulden</vt:lpstr>
      <vt:lpstr>Arten von Schulden</vt:lpstr>
      <vt:lpstr>Ursachen von Verschuldung</vt:lpstr>
      <vt:lpstr>Schulden vermeiden</vt:lpstr>
      <vt:lpstr>Überschuldung</vt:lpstr>
      <vt:lpstr>Überschuldung</vt:lpstr>
      <vt:lpstr>Folgen von Verschuldung</vt:lpstr>
      <vt:lpstr>Folgen von Überschuldung </vt:lpstr>
      <vt:lpstr>Maßnahmen bei Ver- und Überschuldung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2024-07-08T09:09:01Z</dcterms:created>
  <dcterms:modified xsi:type="dcterms:W3CDTF">2024-07-08T09:09:06Z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0x01010014E8844506ADE74D860AC3641FDE800D</vt:lpwstr>
  </property>
</Properties>
</file>