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9"/>
  </p:notesMasterIdLst>
  <p:sldIdLst>
    <p:sldId id="256" r:id="rId5"/>
    <p:sldId id="257" r:id="rId6"/>
    <p:sldId id="293" r:id="rId7"/>
    <p:sldId id="294" r:id="rId8"/>
    <p:sldId id="295" r:id="rId9"/>
    <p:sldId id="296" r:id="rId10"/>
    <p:sldId id="299" r:id="rId11"/>
    <p:sldId id="301" r:id="rId12"/>
    <p:sldId id="302" r:id="rId13"/>
    <p:sldId id="303" r:id="rId14"/>
    <p:sldId id="300" r:id="rId15"/>
    <p:sldId id="297" r:id="rId16"/>
    <p:sldId id="292" r:id="rId17"/>
    <p:sldId id="298" r:id="rId18"/>
    <p:sldId id="289" r:id="rId19"/>
    <p:sldId id="304" r:id="rId20"/>
    <p:sldId id="305" r:id="rId21"/>
    <p:sldId id="284" r:id="rId22"/>
    <p:sldId id="285" r:id="rId23"/>
    <p:sldId id="306" r:id="rId24"/>
    <p:sldId id="307" r:id="rId25"/>
    <p:sldId id="283" r:id="rId26"/>
    <p:sldId id="281" r:id="rId27"/>
    <p:sldId id="282" r:id="rId28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02ACE20-A1D9-76A5-3F16-60712D1F3DE6}" name="Silvana Lobin" initials="SL" userId="S::silvana.lobin@stiftung-wirtschaftsbildung.at::a498a0ad-fda0-4616-b8e4-5cfb7a01e30b" providerId="AD"/>
  <p188:author id="{C0D49976-9C2A-FF15-93C5-845B8A930C7C}" name="Anna Steinbauer" initials="AS" userId="S::anna.steinbauer@stiftung-wirtschaftsbildung.at::aa9e69c0-640f-4dee-88df-45dd0169f62d" providerId="AD"/>
  <p188:author id="{9829DAF9-BD50-D6B4-7683-64BDA11A1C8E}" name="Philipp Ringswirth" initials="PR" userId="S::philipp.ringswirth@stiftung-wirtschaftsbildung.at::789ddbea-5776-41ae-8246-72ec835be84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sley Kirnbauer" initials="LK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82B1"/>
    <a:srgbClr val="F2F0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692B45-45CD-44FF-821A-BC04F00AB369}" v="2" dt="2026-08-11T09:53:41.241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Györkös" userId="1a9e69be-7e14-438c-a9ad-7e3464f7c48f" providerId="ADAL" clId="{7D45D465-D041-41E9-BF97-836CABC970A3}"/>
    <pc:docChg chg="custSel modSld">
      <pc:chgData name="Lisa Györkös" userId="1a9e69be-7e14-438c-a9ad-7e3464f7c48f" providerId="ADAL" clId="{7D45D465-D041-41E9-BF97-836CABC970A3}" dt="2026-08-10T12:05:12.057" v="8" actId="3626"/>
      <pc:docMkLst>
        <pc:docMk/>
      </pc:docMkLst>
      <pc:sldChg chg="modSp mod">
        <pc:chgData name="Lisa Györkös" userId="1a9e69be-7e14-438c-a9ad-7e3464f7c48f" providerId="ADAL" clId="{7D45D465-D041-41E9-BF97-836CABC970A3}" dt="2026-08-10T12:05:12.057" v="8" actId="3626"/>
        <pc:sldMkLst>
          <pc:docMk/>
          <pc:sldMk cId="858717602" sldId="282"/>
        </pc:sldMkLst>
        <pc:spChg chg="mod">
          <ac:chgData name="Lisa Györkös" userId="1a9e69be-7e14-438c-a9ad-7e3464f7c48f" providerId="ADAL" clId="{7D45D465-D041-41E9-BF97-836CABC970A3}" dt="2026-08-10T12:05:12.057" v="8" actId="3626"/>
          <ac:spMkLst>
            <pc:docMk/>
            <pc:sldMk cId="858717602" sldId="282"/>
            <ac:spMk id="3" creationId="{5458406A-D156-7B30-F971-7443E33ECA23}"/>
          </ac:spMkLst>
        </pc:spChg>
      </pc:sldChg>
      <pc:sldChg chg="modSp mod">
        <pc:chgData name="Lisa Györkös" userId="1a9e69be-7e14-438c-a9ad-7e3464f7c48f" providerId="ADAL" clId="{7D45D465-D041-41E9-BF97-836CABC970A3}" dt="2026-08-10T06:01:53.945" v="0" actId="1036"/>
        <pc:sldMkLst>
          <pc:docMk/>
          <pc:sldMk cId="36646498" sldId="284"/>
        </pc:sldMkLst>
        <pc:picChg chg="mod">
          <ac:chgData name="Lisa Györkös" userId="1a9e69be-7e14-438c-a9ad-7e3464f7c48f" providerId="ADAL" clId="{7D45D465-D041-41E9-BF97-836CABC970A3}" dt="2026-08-10T06:01:53.945" v="0" actId="1036"/>
          <ac:picMkLst>
            <pc:docMk/>
            <pc:sldMk cId="36646498" sldId="284"/>
            <ac:picMk id="2" creationId="{2C796AB9-34FC-9CD3-9CED-8E078227E017}"/>
          </ac:picMkLst>
        </pc:picChg>
      </pc:sldChg>
      <pc:sldChg chg="modSp mod">
        <pc:chgData name="Lisa Györkös" userId="1a9e69be-7e14-438c-a9ad-7e3464f7c48f" providerId="ADAL" clId="{7D45D465-D041-41E9-BF97-836CABC970A3}" dt="2026-08-10T07:18:18.640" v="5" actId="20577"/>
        <pc:sldMkLst>
          <pc:docMk/>
          <pc:sldMk cId="4106790118" sldId="299"/>
        </pc:sldMkLst>
        <pc:spChg chg="mod">
          <ac:chgData name="Lisa Györkös" userId="1a9e69be-7e14-438c-a9ad-7e3464f7c48f" providerId="ADAL" clId="{7D45D465-D041-41E9-BF97-836CABC970A3}" dt="2026-08-10T07:18:18.640" v="5" actId="20577"/>
          <ac:spMkLst>
            <pc:docMk/>
            <pc:sldMk cId="4106790118" sldId="299"/>
            <ac:spMk id="3" creationId="{54BE68D3-C681-741D-31AA-BE255A279CE0}"/>
          </ac:spMkLst>
        </pc:spChg>
      </pc:sldChg>
      <pc:sldChg chg="modSp mod">
        <pc:chgData name="Lisa Györkös" userId="1a9e69be-7e14-438c-a9ad-7e3464f7c48f" providerId="ADAL" clId="{7D45D465-D041-41E9-BF97-836CABC970A3}" dt="2026-08-10T07:20:12.499" v="7" actId="27636"/>
        <pc:sldMkLst>
          <pc:docMk/>
          <pc:sldMk cId="3018407546" sldId="304"/>
        </pc:sldMkLst>
        <pc:spChg chg="mod">
          <ac:chgData name="Lisa Györkös" userId="1a9e69be-7e14-438c-a9ad-7e3464f7c48f" providerId="ADAL" clId="{7D45D465-D041-41E9-BF97-836CABC970A3}" dt="2026-08-10T07:20:12.499" v="7" actId="27636"/>
          <ac:spMkLst>
            <pc:docMk/>
            <pc:sldMk cId="3018407546" sldId="304"/>
            <ac:spMk id="3" creationId="{54BE68D3-C681-741D-31AA-BE255A279CE0}"/>
          </ac:spMkLst>
        </pc:spChg>
      </pc:sldChg>
      <pc:sldChg chg="modSp mod">
        <pc:chgData name="Lisa Györkös" userId="1a9e69be-7e14-438c-a9ad-7e3464f7c48f" providerId="ADAL" clId="{7D45D465-D041-41E9-BF97-836CABC970A3}" dt="2026-08-10T06:06:45.998" v="1" actId="108"/>
        <pc:sldMkLst>
          <pc:docMk/>
          <pc:sldMk cId="1579281444" sldId="307"/>
        </pc:sldMkLst>
        <pc:spChg chg="mod">
          <ac:chgData name="Lisa Györkös" userId="1a9e69be-7e14-438c-a9ad-7e3464f7c48f" providerId="ADAL" clId="{7D45D465-D041-41E9-BF97-836CABC970A3}" dt="2026-08-10T06:06:45.998" v="1" actId="108"/>
          <ac:spMkLst>
            <pc:docMk/>
            <pc:sldMk cId="1579281444" sldId="307"/>
            <ac:spMk id="3" creationId="{54BE68D3-C681-741D-31AA-BE255A279CE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7" name="Shape 35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651282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1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Titeltext"/>
          <p:cNvSpPr txBox="1">
            <a:spLocks noGrp="1"/>
          </p:cNvSpPr>
          <p:nvPr>
            <p:ph type="title"/>
          </p:nvPr>
        </p:nvSpPr>
        <p:spPr>
          <a:xfrm>
            <a:off x="369581" y="1696037"/>
            <a:ext cx="7355836" cy="2697480"/>
          </a:xfrm>
          <a:prstGeom prst="rect">
            <a:avLst/>
          </a:prstGeom>
        </p:spPr>
        <p:txBody>
          <a:bodyPr/>
          <a:lstStyle>
            <a:lvl1pPr algn="l">
              <a:defRPr sz="55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2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462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3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Kids 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4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 Kids k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6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tart Titelfolie 2 K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o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8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1 spaltig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15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16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69790" y="2244439"/>
            <a:ext cx="4991217" cy="4219866"/>
          </a:xfrm>
          <a:prstGeom prst="rect">
            <a:avLst/>
          </a:prstGeom>
        </p:spPr>
        <p:txBody>
          <a:bodyPr/>
          <a:lstStyle>
            <a:lvl1pPr>
              <a:lnSpc>
                <a:spcPts val="2200"/>
              </a:lnSpc>
              <a:spcBef>
                <a:spcPts val="0"/>
              </a:spcBef>
              <a:defRPr sz="1600"/>
            </a:lvl1pPr>
            <a:lvl2pPr marL="660400" indent="-203200">
              <a:lnSpc>
                <a:spcPts val="2200"/>
              </a:lnSpc>
              <a:spcBef>
                <a:spcPts val="0"/>
              </a:spcBef>
              <a:defRPr sz="1600"/>
            </a:lvl2pPr>
            <a:lvl3pPr marL="1143000" indent="-228600">
              <a:lnSpc>
                <a:spcPts val="2200"/>
              </a:lnSpc>
              <a:spcBef>
                <a:spcPts val="0"/>
              </a:spcBef>
              <a:defRPr sz="1600"/>
            </a:lvl3pPr>
            <a:lvl4pPr marL="1632857" indent="-261257">
              <a:lnSpc>
                <a:spcPts val="2200"/>
              </a:lnSpc>
              <a:spcBef>
                <a:spcPts val="0"/>
              </a:spcBef>
              <a:defRPr sz="1600"/>
            </a:lvl4pPr>
            <a:lvl5pPr marL="2133600" indent="-304800">
              <a:lnSpc>
                <a:spcPts val="2200"/>
              </a:lnSpc>
              <a:spcBef>
                <a:spcPts val="0"/>
              </a:spcBef>
              <a:defRPr sz="16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7" name="Textplatzhalter 2"/>
          <p:cNvSpPr txBox="1"/>
          <p:nvPr/>
        </p:nvSpPr>
        <p:spPr>
          <a:xfrm>
            <a:off x="6092711" y="2244439"/>
            <a:ext cx="5607312" cy="39370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2200"/>
              </a:lnSpc>
              <a:defRPr sz="1600" b="1" cap="all">
                <a:solidFill>
                  <a:srgbClr val="8D82B1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8" name="Textplatzhalter 7"/>
          <p:cNvSpPr txBox="1"/>
          <p:nvPr/>
        </p:nvSpPr>
        <p:spPr>
          <a:xfrm>
            <a:off x="6096003" y="2802581"/>
            <a:ext cx="5605675" cy="366172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9" name="Textplatzhalter 2"/>
          <p:cNvSpPr txBox="1">
            <a:spLocks noGrp="1"/>
          </p:cNvSpPr>
          <p:nvPr>
            <p:ph type="body" sz="quarter" idx="21"/>
          </p:nvPr>
        </p:nvSpPr>
        <p:spPr>
          <a:xfrm>
            <a:off x="442852" y="1686080"/>
            <a:ext cx="5018146" cy="393705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cap="all"/>
            </a:pPr>
            <a:endParaRPr/>
          </a:p>
        </p:txBody>
      </p:sp>
      <p:sp>
        <p:nvSpPr>
          <p:cNvPr id="120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Ü 2 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29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724640"/>
            <a:ext cx="11231887" cy="75593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1" name="Textplatzhalter 7"/>
          <p:cNvSpPr txBox="1"/>
          <p:nvPr/>
        </p:nvSpPr>
        <p:spPr>
          <a:xfrm>
            <a:off x="6096003" y="2671948"/>
            <a:ext cx="5605675" cy="379235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32" name="Textplatzhalter 7"/>
          <p:cNvSpPr txBox="1">
            <a:spLocks noGrp="1"/>
          </p:cNvSpPr>
          <p:nvPr>
            <p:ph type="body" sz="half" idx="21"/>
          </p:nvPr>
        </p:nvSpPr>
        <p:spPr>
          <a:xfrm>
            <a:off x="444497" y="2671948"/>
            <a:ext cx="5016500" cy="3792356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3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42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1215" y="1686080"/>
            <a:ext cx="5654797" cy="39370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 cap="all">
                <a:solidFill>
                  <a:srgbClr val="8D82B1"/>
                </a:solidFill>
              </a:defRPr>
            </a:lvl1pPr>
            <a:lvl2pPr marL="660400" indent="-2032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44" name="Textplatzhalter 7"/>
          <p:cNvSpPr txBox="1"/>
          <p:nvPr/>
        </p:nvSpPr>
        <p:spPr>
          <a:xfrm>
            <a:off x="442852" y="2186503"/>
            <a:ext cx="5653142" cy="424409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45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6615052" y="5039357"/>
            <a:ext cx="5057565" cy="1391242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4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55" name="Grafik 20" descr="Grafik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Grafik 12" descr="Grafik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78511">
            <a:off x="4388570" y="4026923"/>
            <a:ext cx="508562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Rechteck 1"/>
          <p:cNvSpPr txBox="1"/>
          <p:nvPr/>
        </p:nvSpPr>
        <p:spPr>
          <a:xfrm>
            <a:off x="4751440" y="2989758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58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5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92774" y="3115131"/>
            <a:ext cx="6379852" cy="146569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60" name="Bildplatzhalter 3" descr="Bildplatzhalt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3901" y="2754729"/>
            <a:ext cx="1097399" cy="1357738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442852" y="4275916"/>
            <a:ext cx="3875037" cy="524409"/>
          </a:xfrm>
          <a:prstGeom prst="rect">
            <a:avLst/>
          </a:prstGeom>
        </p:spPr>
        <p:txBody>
          <a:bodyPr anchor="b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orstand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rafik 21" descr="Grafik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70" name="Grafik 23" descr="Grafik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2853" y="4422064"/>
            <a:ext cx="5043547" cy="184582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1pPr>
            <a:lvl2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2pPr>
            <a:lvl3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3pPr>
            <a:lvl4pPr marL="1567542" indent="-195942">
              <a:lnSpc>
                <a:spcPts val="1400"/>
              </a:lnSpc>
              <a:spcBef>
                <a:spcPts val="0"/>
              </a:spcBef>
              <a:buFontTx/>
              <a:defRPr sz="1200"/>
            </a:lvl4pPr>
            <a:lvl5pPr marL="2057400" indent="-228600">
              <a:lnSpc>
                <a:spcPts val="1400"/>
              </a:lnSpc>
              <a:spcBef>
                <a:spcPts val="0"/>
              </a:spcBef>
              <a:buFontTx/>
              <a:defRPr sz="1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2" name="Rechteck 1"/>
          <p:cNvSpPr txBox="1"/>
          <p:nvPr/>
        </p:nvSpPr>
        <p:spPr>
          <a:xfrm>
            <a:off x="287388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7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74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76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734" y="1859487"/>
            <a:ext cx="1899860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Textplatzhalter 7"/>
          <p:cNvSpPr txBox="1"/>
          <p:nvPr/>
        </p:nvSpPr>
        <p:spPr>
          <a:xfrm>
            <a:off x="2163030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77" name="Textplatzhalter 7"/>
          <p:cNvSpPr txBox="1"/>
          <p:nvPr/>
        </p:nvSpPr>
        <p:spPr>
          <a:xfrm>
            <a:off x="2150329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8" name="Textplatzhalter 7"/>
          <p:cNvSpPr txBox="1"/>
          <p:nvPr/>
        </p:nvSpPr>
        <p:spPr>
          <a:xfrm>
            <a:off x="2150329" y="3782981"/>
            <a:ext cx="2948045" cy="23060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9" name="Textplatzhalter 7"/>
          <p:cNvSpPr txBox="1"/>
          <p:nvPr/>
        </p:nvSpPr>
        <p:spPr>
          <a:xfrm>
            <a:off x="6876388" y="4422064"/>
            <a:ext cx="4987924" cy="1845828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4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pic>
        <p:nvPicPr>
          <p:cNvPr id="18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259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3520" y="1859487"/>
            <a:ext cx="1899859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Textplatzhalter 7"/>
          <p:cNvSpPr txBox="1"/>
          <p:nvPr/>
        </p:nvSpPr>
        <p:spPr>
          <a:xfrm>
            <a:off x="8457814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83" name="Textplatzhalter 7"/>
          <p:cNvSpPr txBox="1"/>
          <p:nvPr/>
        </p:nvSpPr>
        <p:spPr>
          <a:xfrm>
            <a:off x="8445113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84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445113" y="3782981"/>
            <a:ext cx="2948045" cy="230603"/>
          </a:xfrm>
          <a:prstGeom prst="rect">
            <a:avLst/>
          </a:prstGeom>
        </p:spPr>
        <p:txBody>
          <a:bodyPr anchor="ctr"/>
          <a:lstStyle/>
          <a:p>
            <a:pPr marL="0" indent="0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200">
                <a:solidFill>
                  <a:srgbClr val="ADABAB"/>
                </a:solidFill>
              </a:defRPr>
            </a:pPr>
            <a:endParaRPr/>
          </a:p>
        </p:txBody>
      </p:sp>
      <p:sp>
        <p:nvSpPr>
          <p:cNvPr id="185" name="Rechteck 25"/>
          <p:cNvSpPr txBox="1"/>
          <p:nvPr/>
        </p:nvSpPr>
        <p:spPr>
          <a:xfrm>
            <a:off x="6676310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am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rafik 19" descr="Grafik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94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96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035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2798" y="4196803"/>
            <a:ext cx="2422713" cy="332604"/>
          </a:xfrm>
          <a:prstGeom prst="rect">
            <a:avLst/>
          </a:prstGeom>
        </p:spPr>
        <p:txBody>
          <a:bodyPr/>
          <a:lstStyle>
            <a:lvl1pPr marL="0" indent="11108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98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29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498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992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Textplatzhalter 7"/>
          <p:cNvSpPr txBox="1"/>
          <p:nvPr/>
        </p:nvSpPr>
        <p:spPr>
          <a:xfrm>
            <a:off x="522798" y="4657359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2" name="Textplatzhalter 7"/>
          <p:cNvSpPr txBox="1"/>
          <p:nvPr/>
        </p:nvSpPr>
        <p:spPr>
          <a:xfrm>
            <a:off x="3408233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3" name="Textplatzhalter 7"/>
          <p:cNvSpPr txBox="1"/>
          <p:nvPr/>
        </p:nvSpPr>
        <p:spPr>
          <a:xfrm>
            <a:off x="3408233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4" name="Textplatzhalter 7"/>
          <p:cNvSpPr txBox="1"/>
          <p:nvPr/>
        </p:nvSpPr>
        <p:spPr>
          <a:xfrm>
            <a:off x="6385118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5" name="Textplatzhalter 7"/>
          <p:cNvSpPr txBox="1"/>
          <p:nvPr/>
        </p:nvSpPr>
        <p:spPr>
          <a:xfrm>
            <a:off x="6385118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6" name="Textplatzhalter 7"/>
          <p:cNvSpPr txBox="1"/>
          <p:nvPr/>
        </p:nvSpPr>
        <p:spPr>
          <a:xfrm>
            <a:off x="9270551" y="4196803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7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9270551" y="4657359"/>
            <a:ext cx="2422713" cy="332604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ngeb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rafik 4" descr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240904"/>
            <a:ext cx="11231887" cy="7559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16" name="Textplatzhalter 2"/>
          <p:cNvSpPr txBox="1"/>
          <p:nvPr/>
        </p:nvSpPr>
        <p:spPr>
          <a:xfrm>
            <a:off x="441215" y="3791925"/>
            <a:ext cx="3464919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7" name="Textplatzhalter 7"/>
          <p:cNvSpPr txBox="1"/>
          <p:nvPr/>
        </p:nvSpPr>
        <p:spPr>
          <a:xfrm>
            <a:off x="442853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8" name="Textplatzhalter 2"/>
          <p:cNvSpPr txBox="1"/>
          <p:nvPr/>
        </p:nvSpPr>
        <p:spPr>
          <a:xfrm>
            <a:off x="4378211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9" name="Textplatzhalter 7"/>
          <p:cNvSpPr txBox="1"/>
          <p:nvPr/>
        </p:nvSpPr>
        <p:spPr>
          <a:xfrm>
            <a:off x="4379857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0" name="Textplatzhalter 2"/>
          <p:cNvSpPr txBox="1"/>
          <p:nvPr/>
        </p:nvSpPr>
        <p:spPr>
          <a:xfrm>
            <a:off x="8302514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304159" y="4585587"/>
            <a:ext cx="3463903" cy="663535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  <p:pic>
        <p:nvPicPr>
          <p:cNvPr id="222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rafik 6" descr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Titeltext"/>
          <p:cNvSpPr txBox="1">
            <a:spLocks noGrp="1"/>
          </p:cNvSpPr>
          <p:nvPr>
            <p:ph type="title"/>
          </p:nvPr>
        </p:nvSpPr>
        <p:spPr>
          <a:xfrm>
            <a:off x="1524003" y="2514600"/>
            <a:ext cx="9144001" cy="1962146"/>
          </a:xfrm>
          <a:prstGeom prst="rect">
            <a:avLst/>
          </a:prstGeom>
        </p:spPr>
        <p:txBody>
          <a:bodyPr anchor="b"/>
          <a:lstStyle>
            <a:lvl1pPr>
              <a:defRPr sz="6000"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3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24003" y="4568826"/>
            <a:ext cx="9144001" cy="1655759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200"/>
            </a:lvl1pPr>
            <a:lvl2pPr marL="736600" indent="-279400" algn="ctr">
              <a:buFontTx/>
              <a:defRPr sz="2200"/>
            </a:lvl2pPr>
            <a:lvl3pPr marL="1228725" indent="-314325" algn="ctr">
              <a:buFontTx/>
              <a:defRPr sz="2200"/>
            </a:lvl3pPr>
            <a:lvl4pPr marL="1730828" indent="-359228" algn="ctr">
              <a:buFontTx/>
              <a:defRPr sz="2200"/>
            </a:lvl4pPr>
            <a:lvl5pPr marL="2247900" indent="-419100" algn="ctr">
              <a:buFontTx/>
              <a:defRPr sz="2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233" name="Grafik 5" descr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27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43" name="Grafik 16" descr="Grafik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Textebene 1…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rafik 9" descr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5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5183184" y="1447796"/>
            <a:ext cx="6547516" cy="489237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6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69790" y="2959098"/>
            <a:ext cx="4302235" cy="3381077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25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76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2107160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3293000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79" name="Textplatzhalter 7"/>
          <p:cNvSpPr txBox="1"/>
          <p:nvPr/>
        </p:nvSpPr>
        <p:spPr>
          <a:xfrm>
            <a:off x="6686850" y="2556835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80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407998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81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487386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3053683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619980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4186277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9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1793997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2979836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97" name="Textplatzhalter 7"/>
          <p:cNvSpPr txBox="1"/>
          <p:nvPr/>
        </p:nvSpPr>
        <p:spPr>
          <a:xfrm>
            <a:off x="6686850" y="2243671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98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094834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99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174232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0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2740519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306817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3873113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Rechteck 26"/>
          <p:cNvSpPr/>
          <p:nvPr/>
        </p:nvSpPr>
        <p:spPr>
          <a:xfrm>
            <a:off x="-1" y="5156329"/>
            <a:ext cx="12191998" cy="1698297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04" name="Grafik 2" descr="Grafi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586" y="5858771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5" name="Grafik 5" descr="Grafik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0535" y="5858771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6" name="Grafik 7" descr="Grafik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1022" y="5870356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Grafik 9" descr="Grafik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38164" y="5861953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8" name="Grafik 11" descr="Grafik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492" y="5869451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Grafik 23" descr="Grafik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6525" y="583145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0" name="Grafik 25" descr="Grafik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777721" y="5863552"/>
            <a:ext cx="1010998" cy="235440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Wichti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1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lem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rafik 8" descr="Grafi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455" y="638178"/>
            <a:ext cx="755935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Grafik 9" descr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78511">
            <a:off x="317616" y="5308181"/>
            <a:ext cx="508563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Rechteck 10"/>
          <p:cNvSpPr txBox="1"/>
          <p:nvPr/>
        </p:nvSpPr>
        <p:spPr>
          <a:xfrm>
            <a:off x="680476" y="4271016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329" name="Rechteck 1"/>
          <p:cNvSpPr/>
          <p:nvPr/>
        </p:nvSpPr>
        <p:spPr>
          <a:xfrm>
            <a:off x="4133589" y="752816"/>
            <a:ext cx="701455" cy="701455"/>
          </a:xfrm>
          <a:prstGeom prst="rect">
            <a:avLst/>
          </a:prstGeom>
          <a:solidFill>
            <a:srgbClr val="ADAB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0" name="Rechteck 7"/>
          <p:cNvSpPr/>
          <p:nvPr/>
        </p:nvSpPr>
        <p:spPr>
          <a:xfrm>
            <a:off x="3269289" y="1592052"/>
            <a:ext cx="701455" cy="701455"/>
          </a:xfrm>
          <a:prstGeom prst="rect">
            <a:avLst/>
          </a:prstGeom>
          <a:solidFill>
            <a:srgbClr val="8D82B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1" name="Rechteck 11"/>
          <p:cNvSpPr/>
          <p:nvPr/>
        </p:nvSpPr>
        <p:spPr>
          <a:xfrm>
            <a:off x="4997880" y="752816"/>
            <a:ext cx="701455" cy="701455"/>
          </a:xfrm>
          <a:prstGeom prst="rect">
            <a:avLst/>
          </a:prstGeom>
          <a:solidFill>
            <a:srgbClr val="E7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2" name="Rechteck 12"/>
          <p:cNvSpPr/>
          <p:nvPr/>
        </p:nvSpPr>
        <p:spPr>
          <a:xfrm>
            <a:off x="4133589" y="1592052"/>
            <a:ext cx="701455" cy="701455"/>
          </a:xfrm>
          <a:prstGeom prst="rect">
            <a:avLst/>
          </a:prstGeom>
          <a:solidFill>
            <a:srgbClr val="BEBFD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3" name="Rechteck 13"/>
          <p:cNvSpPr/>
          <p:nvPr/>
        </p:nvSpPr>
        <p:spPr>
          <a:xfrm>
            <a:off x="3269289" y="2406243"/>
            <a:ext cx="701455" cy="701455"/>
          </a:xfrm>
          <a:prstGeom prst="rect">
            <a:avLst/>
          </a:prstGeom>
          <a:solidFill>
            <a:srgbClr val="313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4" name="Rechteck 14"/>
          <p:cNvSpPr/>
          <p:nvPr/>
        </p:nvSpPr>
        <p:spPr>
          <a:xfrm>
            <a:off x="4146117" y="2406243"/>
            <a:ext cx="701455" cy="701455"/>
          </a:xfrm>
          <a:prstGeom prst="rect">
            <a:avLst/>
          </a:prstGeom>
          <a:solidFill>
            <a:srgbClr val="C3CDD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5" name="Rechteck 15"/>
          <p:cNvSpPr/>
          <p:nvPr/>
        </p:nvSpPr>
        <p:spPr>
          <a:xfrm>
            <a:off x="4972835" y="1592052"/>
            <a:ext cx="701455" cy="701455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Rechteck 16"/>
          <p:cNvSpPr/>
          <p:nvPr/>
        </p:nvSpPr>
        <p:spPr>
          <a:xfrm>
            <a:off x="3281817" y="752816"/>
            <a:ext cx="701455" cy="701455"/>
          </a:xfrm>
          <a:prstGeom prst="rect">
            <a:avLst/>
          </a:prstGeom>
          <a:solidFill>
            <a:srgbClr val="48484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7" name="Rechteck 17"/>
          <p:cNvSpPr/>
          <p:nvPr/>
        </p:nvSpPr>
        <p:spPr>
          <a:xfrm>
            <a:off x="3269289" y="3232960"/>
            <a:ext cx="701455" cy="701455"/>
          </a:xfrm>
          <a:prstGeom prst="rect">
            <a:avLst/>
          </a:prstGeom>
          <a:solidFill>
            <a:srgbClr val="EA4E6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8" name="Rechteck 18"/>
          <p:cNvSpPr/>
          <p:nvPr/>
        </p:nvSpPr>
        <p:spPr>
          <a:xfrm>
            <a:off x="4972835" y="2406243"/>
            <a:ext cx="701455" cy="701455"/>
          </a:xfrm>
          <a:prstGeom prst="rect">
            <a:avLst/>
          </a:prstGeom>
          <a:solidFill>
            <a:srgbClr val="D9E3E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9" name="Rechteck 19"/>
          <p:cNvSpPr txBox="1"/>
          <p:nvPr/>
        </p:nvSpPr>
        <p:spPr>
          <a:xfrm>
            <a:off x="681403" y="3485372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pic>
        <p:nvPicPr>
          <p:cNvPr id="340" name="Grafik 20" descr="Grafik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714" y="3934424"/>
            <a:ext cx="1354154" cy="755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afik 21" descr="Grafik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Grafik 22" descr="Grafik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86" y="6406029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Grafik 23" descr="Grafik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0535" y="6406029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Grafik 24" descr="Grafik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1022" y="6417614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5" name="Grafik 25" descr="Grafik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8164" y="6409211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Grafik 26" descr="Grafik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3492" y="6416709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Grafik 27" descr="Grafik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6525" y="637871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Grafik 28" descr="Grafik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77721" y="6410812"/>
            <a:ext cx="1010998" cy="235440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Grafik 3" descr="Grafik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1997" cy="1219197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5" descr="Grafik 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0799991">
            <a:off x="-10" y="68"/>
            <a:ext cx="12191997" cy="685786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eltext"/>
          <p:cNvSpPr txBox="1">
            <a:spLocks noGrp="1"/>
          </p:cNvSpPr>
          <p:nvPr>
            <p:ph type="title"/>
          </p:nvPr>
        </p:nvSpPr>
        <p:spPr>
          <a:xfrm>
            <a:off x="469781" y="1712779"/>
            <a:ext cx="11202836" cy="348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Titeltext</a:t>
            </a:r>
          </a:p>
        </p:txBody>
      </p:sp>
      <p:pic>
        <p:nvPicPr>
          <p:cNvPr id="4" name="Grafik 10" descr="Grafik 1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49670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ebene 1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algn="r"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1pPr>
      <a:lvl2pPr marL="711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2pPr>
      <a:lvl3pPr marL="1200150" marR="0" indent="-28575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3pPr>
      <a:lvl4pPr marL="1698171" marR="0" indent="-326571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4pPr>
      <a:lvl5pPr marL="2209800" marR="0" indent="-381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5pPr>
      <a:lvl6pPr marL="25400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6pPr>
      <a:lvl7pPr marL="2997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7pPr>
      <a:lvl8pPr marL="34544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8pPr>
      <a:lvl9pPr marL="39116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hyperlink" Target="https://wirtschaft-erleben.at/material/handel-und-konsum-produkte-herstellen-vergleichen-kaufen/" TargetMode="Externa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el 1"/>
          <p:cNvSpPr txBox="1">
            <a:spLocks noGrp="1"/>
          </p:cNvSpPr>
          <p:nvPr>
            <p:ph type="title"/>
          </p:nvPr>
        </p:nvSpPr>
        <p:spPr>
          <a:xfrm>
            <a:off x="369582" y="2136138"/>
            <a:ext cx="7355834" cy="1968502"/>
          </a:xfrm>
          <a:prstGeom prst="rect">
            <a:avLst/>
          </a:prstGeom>
        </p:spPr>
        <p:txBody>
          <a:bodyPr/>
          <a:lstStyle/>
          <a:p>
            <a:pPr defTabSz="877823">
              <a:defRPr sz="6719"/>
            </a:pPr>
            <a:r>
              <a:t>Los </a:t>
            </a:r>
            <a:br/>
            <a:r>
              <a:t>Geht’s!</a:t>
            </a:r>
          </a:p>
        </p:txBody>
      </p:sp>
      <p:sp>
        <p:nvSpPr>
          <p:cNvPr id="360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3640443" cy="687076"/>
          </a:xfrm>
          <a:prstGeom prst="rect">
            <a:avLst/>
          </a:prstGeom>
        </p:spPr>
        <p:txBody>
          <a:bodyPr/>
          <a:lstStyle/>
          <a:p>
            <a:pPr>
              <a:defRPr sz="1300"/>
            </a:pPr>
            <a:r>
              <a:rPr lang="de-DE" dirty="0"/>
              <a:t>Handel und Konsum: </a:t>
            </a:r>
          </a:p>
          <a:p>
            <a:pPr>
              <a:defRPr sz="1300"/>
            </a:pPr>
            <a:r>
              <a:rPr lang="de-DE" dirty="0"/>
              <a:t>Produkte herstellen, vergleichen, kaufen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Einstieg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5BB1C-DACE-A469-9086-9E707A501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E12478D-61A2-0436-9227-06E1F4AE1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398842"/>
            <a:ext cx="9639414" cy="36310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de-AT" sz="2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28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de-AT" sz="36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Habt ihr schon mal Handel betrieben?</a:t>
            </a:r>
          </a:p>
          <a:p>
            <a:pPr marL="0" indent="0" algn="ctr">
              <a:buNone/>
            </a:pPr>
            <a:endParaRPr lang="de-AT" sz="3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de-AT" sz="36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Wie kann Handel aussehen?</a:t>
            </a:r>
            <a:endParaRPr lang="de-AT" sz="4000" b="1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0FF1106-CFA5-FFCB-97ED-0C197824C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845" y="3764132"/>
            <a:ext cx="2531585" cy="2531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1968759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Was bedeutet „Handel“?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8736995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de-AT" sz="3600" b="1" dirty="0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Aufgabe: Kreuzworträtsel</a:t>
            </a:r>
            <a:endParaRPr lang="de-AT" sz="3200" b="1" dirty="0">
              <a:solidFill>
                <a:srgbClr val="303059"/>
              </a:solidFill>
              <a:effectLst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lnSpc>
                <a:spcPct val="120000"/>
              </a:lnSpc>
              <a:buNone/>
            </a:pPr>
            <a:endParaRPr lang="de-AT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de-AT" b="1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Lies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dir den folgenden Text zum Thema „Handel“ </a:t>
            </a: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durch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Löse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im Anschluss das Kreuzworträtsel, indem du die Fragen beantwortest. </a:t>
            </a: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Schreibe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die gekennzeichneten Buchstaben in das Feld darunter. Wie lautet das Lösungswort? (Umlaute bleiben bestehen.)</a:t>
            </a:r>
          </a:p>
        </p:txBody>
      </p:sp>
    </p:spTree>
    <p:extLst>
      <p:ext uri="{BB962C8B-B14F-4D97-AF65-F5344CB8AC3E}">
        <p14:creationId xmlns:p14="http://schemas.microsoft.com/office/powerpoint/2010/main" val="277969083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de-AT" sz="3600" b="1" dirty="0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Aufgabe: Vor- und Nachteile</a:t>
            </a:r>
            <a:endParaRPr lang="de-AT" sz="3200" b="1" dirty="0">
              <a:solidFill>
                <a:srgbClr val="303059"/>
              </a:solidFill>
              <a:effectLst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lnSpc>
                <a:spcPct val="120000"/>
              </a:lnSpc>
              <a:buNone/>
            </a:pPr>
            <a:endParaRPr lang="de-AT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Notiere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für dich selbst Vor- und Nachteile vom stationären Handel und Online-Handel. </a:t>
            </a: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Denke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an die </a:t>
            </a:r>
            <a:r>
              <a:rPr lang="de-AT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Konsument:innen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und die Unternehmen. (3 Min.)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Tausche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dich mit einer </a:t>
            </a:r>
            <a:r>
              <a:rPr lang="de-AT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Mitschüler:in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aus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 (3 Min.)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Ergänzt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im Plenum eure gesammelten Vor- und Nachteile.</a:t>
            </a:r>
          </a:p>
        </p:txBody>
      </p:sp>
    </p:spTree>
    <p:extLst>
      <p:ext uri="{BB962C8B-B14F-4D97-AF65-F5344CB8AC3E}">
        <p14:creationId xmlns:p14="http://schemas.microsoft.com/office/powerpoint/2010/main" val="2815700164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de-AT" sz="3600" b="1" dirty="0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Aufgabe: 4-Ecken-Lauf </a:t>
            </a:r>
            <a:endParaRPr lang="de-AT" sz="3200" b="1" dirty="0">
              <a:solidFill>
                <a:srgbClr val="303059"/>
              </a:solidFill>
              <a:effectLst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lnSpc>
                <a:spcPct val="120000"/>
              </a:lnSpc>
              <a:buNone/>
            </a:pPr>
            <a:endParaRPr lang="de-AT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Lies</a:t>
            </a: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dir die Erklärungen in den Ecken unseres Klassenzimmers.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Stelle 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dich in die Ecke, in der deine</a:t>
            </a:r>
            <a:r>
              <a:rPr lang="de-AT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 Meinung nach die richtige Erklärung liegt.</a:t>
            </a:r>
          </a:p>
        </p:txBody>
      </p:sp>
    </p:spTree>
    <p:extLst>
      <p:ext uri="{BB962C8B-B14F-4D97-AF65-F5344CB8AC3E}">
        <p14:creationId xmlns:p14="http://schemas.microsoft.com/office/powerpoint/2010/main" val="410679011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5BB1C-DACE-A469-9086-9E707A501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E12478D-61A2-0436-9227-06E1F4AE1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398842"/>
            <a:ext cx="9639414" cy="36310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de-AT" sz="2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28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3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de-AT" sz="36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Was bedeutet Handel?</a:t>
            </a:r>
            <a:endParaRPr lang="de-AT" sz="4000" b="1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0FF1106-CFA5-FFCB-97ED-0C197824C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845" y="3764132"/>
            <a:ext cx="2531585" cy="2531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03200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5BB1C-DACE-A469-9086-9E707A501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E12478D-61A2-0436-9227-06E1F4AE1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398842"/>
            <a:ext cx="9639414" cy="36310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de-AT" sz="2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28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3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de-AT" sz="36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Was bedeutet Branche?</a:t>
            </a:r>
            <a:endParaRPr lang="de-AT" sz="4000" b="1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0FF1106-CFA5-FFCB-97ED-0C197824C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845" y="3764132"/>
            <a:ext cx="2531585" cy="2531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4729701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5BB1C-DACE-A469-9086-9E707A501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E12478D-61A2-0436-9227-06E1F4AE1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398842"/>
            <a:ext cx="9639414" cy="36310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de-AT" sz="2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28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3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de-AT" sz="36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Was bedeutet Dienstleistung ?</a:t>
            </a:r>
            <a:endParaRPr lang="de-AT" sz="4000" b="1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0FF1106-CFA5-FFCB-97ED-0C197824C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845" y="3764132"/>
            <a:ext cx="2531585" cy="2531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311912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10396390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 err="1"/>
              <a:t>Handelsakteur:innen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9702461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5BB1C-DACE-A469-9086-9E707A501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E12478D-61A2-0436-9227-06E1F4AE1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398842"/>
            <a:ext cx="9639414" cy="36310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de-AT" sz="2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28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endParaRPr lang="de-AT" sz="3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de-AT" sz="36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Wer ist am Handel beteiligt?</a:t>
            </a:r>
            <a:endParaRPr lang="de-AT" sz="4000" b="1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0FF1106-CFA5-FFCB-97ED-0C197824C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845" y="3764132"/>
            <a:ext cx="2531585" cy="2531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26807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0" y="2136138"/>
            <a:ext cx="10211333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Ziele der </a:t>
            </a:r>
            <a:r>
              <a:rPr lang="de-DE" dirty="0" err="1"/>
              <a:t>Handelsakteur:innen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77700549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de-AT" sz="3600" b="1" dirty="0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Aufgabe: Wer macht was?</a:t>
            </a:r>
            <a:endParaRPr lang="de-AT" sz="3200" b="1" dirty="0">
              <a:solidFill>
                <a:srgbClr val="303059"/>
              </a:solidFill>
              <a:effectLst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lnSpc>
                <a:spcPct val="120000"/>
              </a:lnSpc>
              <a:buNone/>
            </a:pP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Sarah geht in einen Fair-Trade-Laden, um eine Trinkflasche zu kaufen. Sie sucht eine nachhaltige Flasche, die sie immer wieder befüllen kann. Schließlich findet sie eine Glasflasche mit Stoffhülle und einem Bambus-Drehverschluss. Sie überlegt, welchen Weg diese Flasche bereits hinter sich hat und wer mit welchen Aufgaben an diesem Weg beteiligt war.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Ordne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die Aufgaben </a:t>
            </a:r>
            <a:r>
              <a:rPr lang="de-AT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der </a:t>
            </a:r>
            <a:r>
              <a:rPr lang="de-AT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Handelsakteur:innen</a:t>
            </a:r>
            <a:r>
              <a:rPr lang="de-AT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richtig zu.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Notiere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entlang des Handelswegs die </a:t>
            </a:r>
            <a:r>
              <a:rPr lang="de-AT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Handelsakteur:innen</a:t>
            </a:r>
            <a:r>
              <a:rPr lang="de-AT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in der richtigen Reihenfolge (1-6).</a:t>
            </a:r>
            <a:endParaRPr lang="de-AT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89877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de-AT" sz="3600" b="1" dirty="0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Aufgabe: Ziele von </a:t>
            </a:r>
            <a:r>
              <a:rPr lang="de-AT" sz="3600" b="1" dirty="0" err="1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Handelsakteur:innen</a:t>
            </a:r>
            <a:endParaRPr lang="de-AT" sz="3200" b="1" dirty="0">
              <a:solidFill>
                <a:srgbClr val="303059"/>
              </a:solidFill>
              <a:effectLst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lnSpc>
                <a:spcPct val="120000"/>
              </a:lnSpc>
              <a:buNone/>
            </a:pPr>
            <a:endParaRPr lang="de-AT" sz="20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sz="2000" b="1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Lies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das Ziel auf deinem Kärtchen laut vor.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Besprecht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gemeinsam, was das Ziel bedeutet. Versteht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jede:r</a:t>
            </a:r>
            <a:r>
              <a:rPr lang="de-AT" sz="20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was damit gemeint ist?</a:t>
            </a:r>
            <a:endParaRPr lang="de-AT" sz="20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sz="2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Überlegt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in der Gruppe: Zu welchen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Handelsakteur:innen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passt dieses Ziel? Zur Auswahl stehen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Lieferant:innen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Produzent:innen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Großhändler:innen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Einzelhändler:innen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AT" sz="20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Kund:innen</a:t>
            </a:r>
            <a:r>
              <a:rPr lang="de-AT" sz="20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de-AT" sz="20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Achtung: Es können auch mehrere </a:t>
            </a:r>
            <a:r>
              <a:rPr lang="de-AT" sz="2000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Handelsakteur:innen</a:t>
            </a:r>
            <a:r>
              <a:rPr lang="de-AT" sz="20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das gleiche Ziel verfolgen!</a:t>
            </a:r>
            <a:endParaRPr lang="de-AT" sz="20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292068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de-AT" sz="3600" b="1" dirty="0">
                <a:solidFill>
                  <a:srgbClr val="8D82B1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Aufgabe: Begriffe erklären</a:t>
            </a:r>
            <a:endParaRPr lang="de-AT" sz="3200" b="1" dirty="0">
              <a:solidFill>
                <a:srgbClr val="303059"/>
              </a:solidFill>
              <a:effectLst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lnSpc>
                <a:spcPct val="120000"/>
              </a:lnSpc>
              <a:buNone/>
            </a:pPr>
            <a:r>
              <a:rPr lang="de-AT" sz="2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Für jeden Begriff in der linken Spalte gibt es eine passende Definition. Diese Definitionen werden nun gemeinsam in der Gruppe als mündliches Domino zugeordnet.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sz="21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Falte</a:t>
            </a:r>
            <a:r>
              <a:rPr lang="de-AT" sz="2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das Arbeitsblatt in der Mitte entlang der Tabellenspalte.</a:t>
            </a:r>
          </a:p>
          <a:p>
            <a:pPr marL="342900" lvl="0" indent="-342900">
              <a:lnSpc>
                <a:spcPct val="120000"/>
              </a:lnSpc>
              <a:buFont typeface="+mj-lt"/>
              <a:buAutoNum type="arabicPeriod"/>
            </a:pPr>
            <a:r>
              <a:rPr lang="de-AT" sz="21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Eine Person beginnt:</a:t>
            </a:r>
            <a:r>
              <a:rPr lang="de-AT" sz="21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de-AT" sz="21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Lies</a:t>
            </a:r>
            <a:r>
              <a:rPr lang="de-AT" sz="21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de-AT" sz="21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einen 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Begriff auf der „Vorderseite“ (=linke Seite) </a:t>
            </a:r>
            <a:r>
              <a:rPr lang="de-AT" sz="21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vor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Für alle anderen gilt: </a:t>
            </a:r>
            <a:r>
              <a:rPr lang="de-AT" sz="21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Sucht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auf der „Rückseite“ (=rechte Seite) die richtige Definition. Wer sie gefunden hat, </a:t>
            </a:r>
            <a:r>
              <a:rPr lang="de-AT" sz="21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liest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diese </a:t>
            </a:r>
            <a:r>
              <a:rPr lang="de-AT" sz="21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vor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de-AT" sz="2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</a:pP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Die Person mit der richtigen Definition </a:t>
            </a:r>
            <a:r>
              <a:rPr lang="de-AT" sz="21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liest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nun jenen Begriff auf der Vorderseite </a:t>
            </a:r>
            <a:r>
              <a:rPr lang="de-AT" sz="21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vor</a:t>
            </a: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, der auf der gleichen Höhe steht.</a:t>
            </a:r>
            <a:endParaRPr lang="de-AT" sz="2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de-AT" sz="2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Das Domino-Spiel geht so lange, bis alle Begriffe vorgekommen sind.</a:t>
            </a:r>
            <a:endParaRPr lang="de-AT" sz="2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407546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0" y="2136138"/>
            <a:ext cx="11506733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Produktbewertungen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78738195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55BB31E5-EA1D-441A-860C-F4AB3F6C9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12-jährige Person</a:t>
            </a:r>
          </a:p>
        </p:txBody>
      </p:sp>
      <p:pic>
        <p:nvPicPr>
          <p:cNvPr id="2" name="Grafik 1" descr="Ein Bild, das Text, Screenshot, Schrift, Reihe enthält.&#10;&#10;Beschreibung automatisch generiert.">
            <a:extLst>
              <a:ext uri="{FF2B5EF4-FFF2-40B4-BE49-F238E27FC236}">
                <a16:creationId xmlns:a16="http://schemas.microsoft.com/office/drawing/2014/main" id="{2C796AB9-34FC-9CD3-9CED-8E078227E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661" y="1971423"/>
            <a:ext cx="11434417" cy="410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6498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FD8D80-5AC0-4FE9-A763-30287D4CF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60-jährige Person</a:t>
            </a:r>
          </a:p>
        </p:txBody>
      </p:sp>
      <p:pic>
        <p:nvPicPr>
          <p:cNvPr id="3" name="Grafik 2" descr="Ein Bild, das Text, Screenshot, Schrift, Zahl enthält.&#10;&#10;Beschreibung automatisch generiert.">
            <a:extLst>
              <a:ext uri="{FF2B5EF4-FFF2-40B4-BE49-F238E27FC236}">
                <a16:creationId xmlns:a16="http://schemas.microsoft.com/office/drawing/2014/main" id="{5BE70542-D27B-0CAB-12B4-9BC241784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661" y="1849519"/>
            <a:ext cx="11379199" cy="415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65973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Produktauswahl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34338027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1F3877-4179-1533-2345-3695CF8D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Reflexion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BE68D3-C681-741D-31AA-BE255A279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Wie finde ich heraus, ob ein Produkt „gut“ ist?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Wie kann ich Informationen über Produkte analysieren?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Was sollte ich bei Bewertungen beachten?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AT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Welche Unterschiede gab es bei den eigenen Bewertungen? Was lerne ich daraus?</a:t>
            </a:r>
            <a:endParaRPr lang="de-AT" sz="24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281444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Anhang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38395410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el 2"/>
          <p:cNvSpPr txBox="1">
            <a:spLocks noGrp="1"/>
          </p:cNvSpPr>
          <p:nvPr>
            <p:ph type="title"/>
          </p:nvPr>
        </p:nvSpPr>
        <p:spPr>
          <a:xfrm>
            <a:off x="469791" y="661925"/>
            <a:ext cx="9639412" cy="755934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Bilder</a:t>
            </a:r>
            <a:endParaRPr dirty="0"/>
          </a:p>
        </p:txBody>
      </p:sp>
      <p:sp>
        <p:nvSpPr>
          <p:cNvPr id="487" name="Inhaltsplatzhalter 4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/>
          <a:p>
            <a:pPr marL="0" indent="0">
              <a:lnSpc>
                <a:spcPct val="120000"/>
              </a:lnSpc>
              <a:buSzTx/>
              <a:buNone/>
            </a:pPr>
            <a:r>
              <a:rPr lang="de-DE" b="1" dirty="0"/>
              <a:t>Alle Bilder sowie andere Medien (z. B. Videos) sind aus der Lizenz ausgenommen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Wenn nicht anders angegeben, handelt es sich um eigene Darstellungen.</a:t>
            </a:r>
          </a:p>
        </p:txBody>
      </p:sp>
      <p:sp>
        <p:nvSpPr>
          <p:cNvPr id="488" name="Foliennummernplatzhalter 1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23</a:t>
            </a:fld>
            <a:endParaRPr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59A9A-6020-027C-F0D8-12AA02DD6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Impressum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58406A-D156-7B30-F971-7443E33EC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271" y="5423636"/>
            <a:ext cx="11280131" cy="903083"/>
          </a:xfrm>
        </p:spPr>
        <p:txBody>
          <a:bodyPr/>
          <a:lstStyle/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Bei einer Weiterverwendung sollen folgende Angaben gemacht werden:</a:t>
            </a: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Stiftung Wirtschaftsbildung (2026) </a:t>
            </a: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  <a:hlinkClick r:id="rId2"/>
              </a:rPr>
              <a:t>Handel und Konsum: Produkte herstellen, vergleichen, kaufen.</a:t>
            </a: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Power-Point-Präsentation. CC BY NC SA 4.0.</a:t>
            </a:r>
            <a:endParaRPr lang="de-AT" sz="120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endParaRPr lang="de-AT" sz="32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62C0277-D86A-A322-C8FE-0CEBDB8F2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r="35457" b="64620"/>
          <a:stretch/>
        </p:blipFill>
        <p:spPr>
          <a:xfrm>
            <a:off x="450569" y="1600199"/>
            <a:ext cx="6703163" cy="3657601"/>
          </a:xfrm>
          <a:prstGeom prst="rect">
            <a:avLst/>
          </a:prstGeom>
        </p:spPr>
      </p:pic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C6EA999D-D688-BF3B-925A-B85B728A5D23}"/>
              </a:ext>
            </a:extLst>
          </p:cNvPr>
          <p:cNvSpPr/>
          <p:nvPr/>
        </p:nvSpPr>
        <p:spPr>
          <a:xfrm>
            <a:off x="469791" y="5666426"/>
            <a:ext cx="9881572" cy="417501"/>
          </a:xfrm>
          <a:prstGeom prst="roundRect">
            <a:avLst>
              <a:gd name="adj" fmla="val 5914"/>
            </a:avLst>
          </a:prstGeom>
          <a:noFill/>
          <a:ln w="19050" cap="flat" cmpd="sng" algn="ctr">
            <a:solidFill>
              <a:srgbClr val="8D82B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871760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95324AF558A4644A44B7A3BBA3F768F" ma:contentTypeVersion="19" ma:contentTypeDescription="Ein neues Dokument erstellen." ma:contentTypeScope="" ma:versionID="b1f9da9653268a9c66370f66508d30b5">
  <xsd:schema xmlns:xsd="http://www.w3.org/2001/XMLSchema" xmlns:xs="http://www.w3.org/2001/XMLSchema" xmlns:p="http://schemas.microsoft.com/office/2006/metadata/properties" xmlns:ns2="f799415d-695a-4815-bd71-e216a568b99c" xmlns:ns3="698a1803-52f3-4d4f-bff9-093c0d5dc281" targetNamespace="http://schemas.microsoft.com/office/2006/metadata/properties" ma:root="true" ma:fieldsID="bab52046698bac61dd4f53ea55bbcdfa" ns2:_="" ns3:_="">
    <xsd:import namespace="f799415d-695a-4815-bd71-e216a568b99c"/>
    <xsd:import namespace="698a1803-52f3-4d4f-bff9-093c0d5dc2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415d-695a-4815-bd71-e216a568b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20fdfe7a-b997-4e3a-99a3-6274e57800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8a1803-52f3-4d4f-bff9-093c0d5dc2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198f83-c038-448f-a28e-b8faf4838776}" ma:internalName="TaxCatchAll" ma:showField="CatchAllData" ma:web="698a1803-52f3-4d4f-bff9-093c0d5dc2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99415d-695a-4815-bd71-e216a568b99c">
      <Terms xmlns="http://schemas.microsoft.com/office/infopath/2007/PartnerControls"/>
    </lcf76f155ced4ddcb4097134ff3c332f>
    <TaxCatchAll xmlns="698a1803-52f3-4d4f-bff9-093c0d5dc281" xsi:nil="true"/>
  </documentManagement>
</p:properties>
</file>

<file path=customXml/itemProps1.xml><?xml version="1.0" encoding="utf-8"?>
<ds:datastoreItem xmlns:ds="http://schemas.openxmlformats.org/officeDocument/2006/customXml" ds:itemID="{00B669A1-19CC-4833-B2DA-9B5D87C7A7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CAEC57C-0783-45A8-9131-E4B08A64A0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415d-695a-4815-bd71-e216a568b99c"/>
    <ds:schemaRef ds:uri="698a1803-52f3-4d4f-bff9-093c0d5dc2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7DDBE0-A7F5-466D-AFF7-C8C809092213}">
  <ds:schemaRefs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f799415d-695a-4815-bd71-e216a568b99c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98a1803-52f3-4d4f-bff9-093c0d5dc28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598</Words>
  <Application>Microsoft Office PowerPoint</Application>
  <PresentationFormat>Breitbild</PresentationFormat>
  <Paragraphs>72</Paragraphs>
  <Slides>24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Arial</vt:lpstr>
      <vt:lpstr>Calibri</vt:lpstr>
      <vt:lpstr>Lexend</vt:lpstr>
      <vt:lpstr>Lexend ExtraBold</vt:lpstr>
      <vt:lpstr>Lexend SemiBold</vt:lpstr>
      <vt:lpstr>1_Office</vt:lpstr>
      <vt:lpstr>Los  Geht’s!</vt:lpstr>
      <vt:lpstr>Einstieg</vt:lpstr>
      <vt:lpstr>PowerPoint-Präsentation</vt:lpstr>
      <vt:lpstr>Was bedeutet „Handel“?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Handelsakteur:innen</vt:lpstr>
      <vt:lpstr>PowerPoint-Präsentation</vt:lpstr>
      <vt:lpstr>Ziele der Handelsakteur:innen</vt:lpstr>
      <vt:lpstr>PowerPoint-Präsentation</vt:lpstr>
      <vt:lpstr>PowerPoint-Präsentation</vt:lpstr>
      <vt:lpstr>PowerPoint-Präsentation</vt:lpstr>
      <vt:lpstr>Produktbewertungen</vt:lpstr>
      <vt:lpstr>12-jährige Person</vt:lpstr>
      <vt:lpstr>60-jährige Person</vt:lpstr>
      <vt:lpstr>Produktauswahl</vt:lpstr>
      <vt:lpstr>Reflexion</vt:lpstr>
      <vt:lpstr>Anhang</vt:lpstr>
      <vt:lpstr>Bilder</vt:lpstr>
      <vt:lpstr>Impressum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 Geht’s!</dc:title>
  <cp:lastModifiedBy>Lisa Györkös</cp:lastModifiedBy>
  <cp:revision>46</cp:revision>
  <dcterms:modified xsi:type="dcterms:W3CDTF">2026-08-11T09:53:41Z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0x010100595324AF558A4644A44B7A3BBA3F768F</vt:lpwstr>
  </property>
  <property fmtid="{D5CDD505-2E9C-101B-9397-08002B2CF9AE}" pid="3" name="MediaServiceImageTags">
    <vt:lpwstr/>
  </property>
</Properties>
</file>