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sldIdLst>
    <p:sldId id="256" r:id="rId5"/>
    <p:sldId id="257" r:id="rId6"/>
    <p:sldId id="274" r:id="rId7"/>
    <p:sldId id="295" r:id="rId8"/>
    <p:sldId id="276" r:id="rId9"/>
    <p:sldId id="277" r:id="rId10"/>
    <p:sldId id="278" r:id="rId11"/>
    <p:sldId id="279" r:id="rId12"/>
    <p:sldId id="280" r:id="rId13"/>
    <p:sldId id="296" r:id="rId14"/>
    <p:sldId id="297" r:id="rId15"/>
    <p:sldId id="298" r:id="rId16"/>
    <p:sldId id="285" r:id="rId17"/>
    <p:sldId id="299" r:id="rId18"/>
    <p:sldId id="288" r:id="rId19"/>
    <p:sldId id="293" r:id="rId20"/>
    <p:sldId id="294" r:id="rId21"/>
    <p:sldId id="283" r:id="rId22"/>
    <p:sldId id="281" r:id="rId23"/>
    <p:sldId id="282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26FFEAEF-773F-3CB4-2202-A7C1B6CC0869}"/>
  </pc:docChgLst>
  <pc:docChgLst>
    <pc:chgData name="Anna Steinbauer" userId="aa9e69c0-640f-4dee-88df-45dd0169f62d" providerId="ADAL" clId="{46A8AAAA-A10F-4EBF-8673-B3B7C5E3FC76}"/>
  </pc:docChgLst>
  <pc:docChgLst>
    <pc:chgData name="Philipp Ringswirth" userId="789ddbea-5776-41ae-8246-72ec835be84b" providerId="ADAL" clId="{F6E12962-8D7F-400A-969A-9DBB6711211B}"/>
  </pc:docChgLst>
  <pc:docChgLst>
    <pc:chgData name="Anna Steinbauer" userId="aa9e69c0-640f-4dee-88df-45dd0169f62d" providerId="ADAL" clId="{1613E365-0249-4454-9749-F92E06C37690}"/>
  </pc:docChgLst>
  <pc:docChgLst>
    <pc:chgData name="Anna Steinbauer" userId="aa9e69c0-640f-4dee-88df-45dd0169f62d" providerId="ADAL" clId="{E330DE5F-A0CE-4F33-8914-62C314274C84}"/>
  </pc:docChgLst>
  <pc:docChgLst>
    <pc:chgData name="Anna Steinbauer" userId="aa9e69c0-640f-4dee-88df-45dd0169f62d" providerId="ADAL" clId="{7CF75831-C5DB-4AF8-BD9E-59F9969C1422}"/>
    <pc:docChg chg="modSld">
      <pc:chgData name="Anna Steinbauer" userId="aa9e69c0-640f-4dee-88df-45dd0169f62d" providerId="ADAL" clId="{7CF75831-C5DB-4AF8-BD9E-59F9969C1422}" dt="2025-09-06T22:25:24.127" v="3" actId="20577"/>
      <pc:docMkLst>
        <pc:docMk/>
      </pc:docMkLst>
      <pc:sldChg chg="modSp">
        <pc:chgData name="Anna Steinbauer" userId="aa9e69c0-640f-4dee-88df-45dd0169f62d" providerId="ADAL" clId="{7CF75831-C5DB-4AF8-BD9E-59F9969C1422}" dt="2025-09-06T08:33:55.472" v="0"/>
        <pc:sldMkLst>
          <pc:docMk/>
          <pc:sldMk cId="1265291980" sldId="274"/>
        </pc:sldMkLst>
        <pc:spChg chg="mod">
          <ac:chgData name="Anna Steinbauer" userId="aa9e69c0-640f-4dee-88df-45dd0169f62d" providerId="ADAL" clId="{7CF75831-C5DB-4AF8-BD9E-59F9969C1422}" dt="2025-09-06T08:33:55.472" v="0"/>
          <ac:spMkLst>
            <pc:docMk/>
            <pc:sldMk cId="1265291980" sldId="274"/>
            <ac:spMk id="3" creationId="{F3FA9199-8CF4-1053-000F-3F83B6282DB3}"/>
          </ac:spMkLst>
        </pc:spChg>
      </pc:sldChg>
      <pc:sldChg chg="modSp">
        <pc:chgData name="Anna Steinbauer" userId="aa9e69c0-640f-4dee-88df-45dd0169f62d" providerId="ADAL" clId="{7CF75831-C5DB-4AF8-BD9E-59F9969C1422}" dt="2025-09-06T08:34:15.429" v="2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7CF75831-C5DB-4AF8-BD9E-59F9969C1422}" dt="2025-09-06T08:34:15.429" v="2" actId="20577"/>
          <ac:spMkLst>
            <pc:docMk/>
            <pc:sldMk cId="858717602" sldId="282"/>
            <ac:spMk id="3" creationId="{5458406A-D156-7B30-F971-7443E33ECA23}"/>
          </ac:spMkLst>
        </pc:spChg>
      </pc:sldChg>
      <pc:sldChg chg="modSp">
        <pc:chgData name="Anna Steinbauer" userId="aa9e69c0-640f-4dee-88df-45dd0169f62d" providerId="ADAL" clId="{7CF75831-C5DB-4AF8-BD9E-59F9969C1422}" dt="2025-09-06T22:25:24.127" v="3" actId="20577"/>
        <pc:sldMkLst>
          <pc:docMk/>
          <pc:sldMk cId="2881844437" sldId="298"/>
        </pc:sldMkLst>
        <pc:spChg chg="mod">
          <ac:chgData name="Anna Steinbauer" userId="aa9e69c0-640f-4dee-88df-45dd0169f62d" providerId="ADAL" clId="{7CF75831-C5DB-4AF8-BD9E-59F9969C1422}" dt="2025-09-06T22:25:24.127" v="3" actId="20577"/>
          <ac:spMkLst>
            <pc:docMk/>
            <pc:sldMk cId="2881844437" sldId="298"/>
            <ac:spMk id="3" creationId="{786D5ECB-8957-A40F-FD7F-9C3A70A1193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Produktion und Konsum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Handel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„</a:t>
            </a:r>
            <a:r>
              <a:rPr lang="de-DE" sz="3000" dirty="0">
                <a:latin typeface="Arial" panose="020B0604020202020204" pitchFamily="34" charset="0"/>
              </a:rPr>
              <a:t>Es gibt unterschiedliche Handelsformen, die jeweils Vor- und Nachteile mit sich bringen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 panose="020B0604020202020204" pitchFamily="34" charset="0"/>
                <a:ea typeface="Arial" panose="020B0604020202020204" pitchFamily="34" charset="0"/>
              </a:rPr>
              <a:t>s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tationär, online, Versand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Handel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Im Handel gibt es verschiedene </a:t>
            </a:r>
            <a:r>
              <a:rPr lang="de-DE" sz="3000" dirty="0" err="1">
                <a:latin typeface="Arial" panose="020B0604020202020204" pitchFamily="34" charset="0"/>
              </a:rPr>
              <a:t>Akteur:innen</a:t>
            </a:r>
            <a:r>
              <a:rPr lang="de-DE" sz="3000" dirty="0">
                <a:latin typeface="Arial" panose="020B0604020202020204" pitchFamily="34" charset="0"/>
              </a:rPr>
              <a:t>, die unterschiedliche Aufgaben erfüllen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Lieferant:innen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, Einzelhandel, kaufen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988E201-1EA7-BE08-9169-5F75A49CC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103332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Konsum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Konsum nachhaltig </a:t>
            </a:r>
            <a:r>
              <a:rPr lang="de-DE" sz="3000">
                <a:latin typeface="Arial" panose="020B0604020202020204" pitchFamily="34" charset="0"/>
              </a:rPr>
              <a:t>zu gestalten, </a:t>
            </a:r>
            <a:r>
              <a:rPr lang="de-DE" sz="3000" dirty="0">
                <a:latin typeface="Arial" panose="020B0604020202020204" pitchFamily="34" charset="0"/>
              </a:rPr>
              <a:t>bedeutet, sowohl auf die Umwelt als auch auf die Menschen zu achten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Müll, Arbeitsbedingungen, Chemikalien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6DBD58-1F16-7BB1-3233-766B7688A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84443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„‚</a:t>
            </a:r>
            <a:r>
              <a:rPr lang="de-DE" sz="3000" dirty="0">
                <a:latin typeface="Arial" panose="020B0604020202020204" pitchFamily="34" charset="0"/>
              </a:rPr>
              <a:t>Slow Fashion‘ ist eine Möglichkeit, um nachhaltig zu konsumieren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Umwelt, wiederverwenden, fair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C97D5A-D4A5-2EF9-C962-EE4B643FE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54014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… und andere Branchen?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Viele Produkte in unterschiedlichen Branchen werden in mehreren Produktionsschritten hergestellt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 panose="020B0604020202020204" pitchFamily="34" charset="0"/>
                <a:ea typeface="Arial" panose="020B0604020202020204" pitchFamily="34" charset="0"/>
              </a:rPr>
              <a:t>Pommes, Fahrzeuge, Möbel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C97D5A-D4A5-2EF9-C962-EE4B643FE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552979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Selbstgesteuertes Lernen: Produktion und Konsum.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</a:t>
            </a:r>
            <a:r>
              <a:rPr lang="de-DE" b="1" dirty="0"/>
              <a:t>präsentiert</a:t>
            </a:r>
            <a:r>
              <a:rPr lang="de-DE" dirty="0"/>
              <a:t> ihr eure Erklärung den anderen Gruppen. </a:t>
            </a:r>
          </a:p>
          <a:p>
            <a:pPr marL="0" indent="0">
              <a:lnSpc>
                <a:spcPct val="100000"/>
              </a:lnSpc>
              <a:buNone/>
            </a:pPr>
            <a:endParaRPr lang="de-DE" dirty="0"/>
          </a:p>
          <a:p>
            <a:pPr marL="0" indent="0">
              <a:lnSpc>
                <a:spcPct val="100000"/>
              </a:lnSpc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pPr>
              <a:lnSpc>
                <a:spcPct val="100000"/>
              </a:lnSpc>
            </a:pPr>
            <a:r>
              <a:rPr lang="de-DE" b="1" dirty="0"/>
              <a:t>Lest</a:t>
            </a:r>
            <a:r>
              <a:rPr lang="de-DE" dirty="0"/>
              <a:t> euch die Sätze genau </a:t>
            </a:r>
            <a:r>
              <a:rPr lang="de-DE" b="1" dirty="0"/>
              <a:t>durch</a:t>
            </a:r>
            <a:r>
              <a:rPr lang="de-DE" dirty="0"/>
              <a:t>.</a:t>
            </a:r>
          </a:p>
          <a:p>
            <a:pPr>
              <a:lnSpc>
                <a:spcPct val="100000"/>
              </a:lnSpc>
            </a:pPr>
            <a:r>
              <a:rPr lang="de-DE" b="1" dirty="0"/>
              <a:t>Überlegt </a:t>
            </a:r>
            <a:r>
              <a:rPr lang="de-DE" dirty="0"/>
              <a:t>gemeinsam, was ihr zu diesem Thema gelernt habt. Was bedeuten die Sätze? Was bedeuten die einzelnen Wörter?</a:t>
            </a:r>
          </a:p>
          <a:p>
            <a:pPr>
              <a:lnSpc>
                <a:spcPct val="100000"/>
              </a:lnSpc>
            </a:pPr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Erklärung, auch die vorgeschlagenen Wörter zu verwenden. </a:t>
            </a:r>
          </a:p>
          <a:p>
            <a:pPr>
              <a:lnSpc>
                <a:spcPct val="100000"/>
              </a:lnSpc>
            </a:pPr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Rohstoffe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Nachwachsende Rohstoffe sind biologische Materialien, die sich mit der Zeit immer wieder erneuern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</a:t>
            </a: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Holz, Pflanzen, Öl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226213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Rohstoffe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Die Herstellung von T-Shirts erfordert eine Kombination aus natürlichen und synthetischen Rohstoffen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 </a:t>
            </a: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n</a:t>
            </a:r>
            <a:r>
              <a:rPr lang="de-AT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icht erneuerbar, </a:t>
            </a: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Kunstfaser</a:t>
            </a:r>
            <a:r>
              <a:rPr lang="de-AT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, </a:t>
            </a:r>
            <a:r>
              <a:rPr lang="de-AT" sz="2400" i="1" dirty="0">
                <a:latin typeface="Arial"/>
                <a:ea typeface="Arial" panose="020B0604020202020204" pitchFamily="34" charset="0"/>
                <a:cs typeface="Arial"/>
              </a:rPr>
              <a:t>nachhaltig</a:t>
            </a:r>
            <a:endParaRPr lang="de-AT" sz="2800" dirty="0">
              <a:latin typeface="Arial"/>
              <a:cs typeface="Arial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Produktion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gibt verschiedene Produktionsfaktoren, die zur Herstellung von Gütern wichtig sind</a:t>
            </a:r>
            <a:r>
              <a:rPr lang="de-AT" sz="3000" dirty="0">
                <a:latin typeface="Arial" panose="020B0604020202020204" pitchFamily="34" charset="0"/>
              </a:rPr>
              <a:t>.“ 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Arbeitsteilung, Rohstoffe, Maschinen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Produktion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In der Wirtschaft gibt es verschiedene Arten von Betrieben, die unterschiedliche Dinge herstellen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 algn="ctr">
              <a:buNone/>
            </a:pPr>
            <a:endParaRPr lang="de-AT" sz="30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latin typeface="Arial"/>
                <a:ea typeface="Arial" panose="020B0604020202020204" pitchFamily="34" charset="0"/>
                <a:cs typeface="Arial"/>
              </a:rPr>
              <a:t>Werkstatt, Massenproduktion, Textilindustrie</a:t>
            </a:r>
            <a:endParaRPr lang="de-AT" sz="2800" baseline="-25000" dirty="0">
              <a:latin typeface="Lexend"/>
              <a:cs typeface="Arial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Transport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/>
                <a:cs typeface="Arial"/>
              </a:rPr>
              <a:t>„</a:t>
            </a:r>
            <a:r>
              <a:rPr lang="de-DE" sz="3000" dirty="0">
                <a:latin typeface="Arial"/>
                <a:cs typeface="Arial"/>
              </a:rPr>
              <a:t>Welcher Transportweg bzw. welches Transportmittel für Waren eingesetzt wird, hat unterschiedliche Auswirkungen auf das Klima und die Umwelt</a:t>
            </a:r>
            <a:r>
              <a:rPr lang="de-AT" sz="3000" dirty="0">
                <a:latin typeface="Arial"/>
                <a:cs typeface="Arial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Schienen, Infrastruktur, Flugzeug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Transport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gibt internationale Vereinbarungen zum Schutz der Umwelt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/>
                <a:ea typeface="Arial" panose="020B0604020202020204" pitchFamily="34" charset="0"/>
                <a:cs typeface="Arial"/>
              </a:rPr>
              <a:t>Pariser Klimaabkommen, Klimawandel, </a:t>
            </a:r>
            <a:r>
              <a:rPr lang="de-DE" sz="2400" i="1" dirty="0">
                <a:latin typeface="Arial"/>
                <a:ea typeface="Arial" panose="020B0604020202020204" pitchFamily="34" charset="0"/>
                <a:cs typeface="Arial"/>
              </a:rPr>
              <a:t>CO2-Emission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291196-65C0-4E42-B454-52502E43A8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AEF7F8-C14A-489C-81CF-66E14D3A8C35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documentManagement/types"/>
    <ds:schemaRef ds:uri="698a1803-52f3-4d4f-bff9-093c0d5dc281"/>
    <ds:schemaRef ds:uri="f799415d-695a-4815-bd71-e216a568b99c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</Words>
  <Application>Microsoft Office PowerPoint</Application>
  <PresentationFormat>Breitbild</PresentationFormat>
  <Paragraphs>112</Paragraphs>
  <Slides>20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7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Wiederholung</vt:lpstr>
      <vt:lpstr>Ergebnissicherung in Gruppen</vt:lpstr>
      <vt:lpstr>Rohstoffe</vt:lpstr>
      <vt:lpstr>Rohstoffe</vt:lpstr>
      <vt:lpstr>Produktion I</vt:lpstr>
      <vt:lpstr>Produktion II</vt:lpstr>
      <vt:lpstr>Transport</vt:lpstr>
      <vt:lpstr>Transport</vt:lpstr>
      <vt:lpstr>Handel</vt:lpstr>
      <vt:lpstr>Handel</vt:lpstr>
      <vt:lpstr>Konsum</vt:lpstr>
      <vt:lpstr>Konsum</vt:lpstr>
      <vt:lpstr>… und andere Branchen?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User</cp:lastModifiedBy>
  <cp:revision>3</cp:revision>
  <dcterms:modified xsi:type="dcterms:W3CDTF">2025-09-06T22:25:30Z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