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2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83" r:id="rId20"/>
    <p:sldId id="281" r:id="rId21"/>
    <p:sldId id="282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2" clrIdx="0"/>
  <p:cmAuthor id="1" name="Philipp Ringswirth" initials="PR" lastIdx="1" clrIdx="1">
    <p:extLst>
      <p:ext uri="{19B8F6BF-5375-455C-9EA6-DF929625EA0E}">
        <p15:presenceInfo xmlns:p15="http://schemas.microsoft.com/office/powerpoint/2012/main" userId="S::philipp.ringswirth@stiftung-wirtschaftsbildung.at::789ddbea-5776-41ae-8246-72ec835be84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D31774-FF5E-4214-BDBD-7DDEAA3082E1}" v="2" dt="2023-08-30T10:27:15.18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 Ringswirth" userId="789ddbea-5776-41ae-8246-72ec835be84b" providerId="ADAL" clId="{7FD31774-FF5E-4214-BDBD-7DDEAA3082E1}"/>
    <pc:docChg chg="undo custSel addSld modSld">
      <pc:chgData name="Philipp Ringswirth" userId="789ddbea-5776-41ae-8246-72ec835be84b" providerId="ADAL" clId="{7FD31774-FF5E-4214-BDBD-7DDEAA3082E1}" dt="2023-08-30T10:31:59.850" v="96" actId="1592"/>
      <pc:docMkLst>
        <pc:docMk/>
      </pc:docMkLst>
      <pc:sldChg chg="modSp mod">
        <pc:chgData name="Philipp Ringswirth" userId="789ddbea-5776-41ae-8246-72ec835be84b" providerId="ADAL" clId="{7FD31774-FF5E-4214-BDBD-7DDEAA3082E1}" dt="2023-08-30T10:31:44.772" v="95" actId="20577"/>
        <pc:sldMkLst>
          <pc:docMk/>
          <pc:sldMk cId="0" sldId="259"/>
        </pc:sldMkLst>
        <pc:spChg chg="mod">
          <ac:chgData name="Philipp Ringswirth" userId="789ddbea-5776-41ae-8246-72ec835be84b" providerId="ADAL" clId="{7FD31774-FF5E-4214-BDBD-7DDEAA3082E1}" dt="2023-08-30T10:31:44.772" v="95" actId="20577"/>
          <ac:spMkLst>
            <pc:docMk/>
            <pc:sldMk cId="0" sldId="259"/>
            <ac:spMk id="721" creationId="{00000000-0000-0000-0000-000000000000}"/>
          </ac:spMkLst>
        </pc:spChg>
      </pc:sldChg>
      <pc:sldChg chg="addSp delSp modSp mod addCm delCm">
        <pc:chgData name="Philipp Ringswirth" userId="789ddbea-5776-41ae-8246-72ec835be84b" providerId="ADAL" clId="{7FD31774-FF5E-4214-BDBD-7DDEAA3082E1}" dt="2023-08-30T10:30:24.794" v="85" actId="478"/>
        <pc:sldMkLst>
          <pc:docMk/>
          <pc:sldMk cId="0" sldId="264"/>
        </pc:sldMkLst>
        <pc:spChg chg="add del mod">
          <ac:chgData name="Philipp Ringswirth" userId="789ddbea-5776-41ae-8246-72ec835be84b" providerId="ADAL" clId="{7FD31774-FF5E-4214-BDBD-7DDEAA3082E1}" dt="2023-08-30T10:30:24.794" v="85" actId="478"/>
          <ac:spMkLst>
            <pc:docMk/>
            <pc:sldMk cId="0" sldId="264"/>
            <ac:spMk id="2" creationId="{42FDEF5A-6C97-0098-41B7-F8C5AD4132FA}"/>
          </ac:spMkLst>
        </pc:spChg>
        <pc:spChg chg="add del mod">
          <ac:chgData name="Philipp Ringswirth" userId="789ddbea-5776-41ae-8246-72ec835be84b" providerId="ADAL" clId="{7FD31774-FF5E-4214-BDBD-7DDEAA3082E1}" dt="2023-08-30T10:30:21.720" v="84" actId="20577"/>
          <ac:spMkLst>
            <pc:docMk/>
            <pc:sldMk cId="0" sldId="264"/>
            <ac:spMk id="747" creationId="{00000000-0000-0000-0000-000000000000}"/>
          </ac:spMkLst>
        </pc:spChg>
        <pc:spChg chg="del">
          <ac:chgData name="Philipp Ringswirth" userId="789ddbea-5776-41ae-8246-72ec835be84b" providerId="ADAL" clId="{7FD31774-FF5E-4214-BDBD-7DDEAA3082E1}" dt="2023-08-30T10:29:24.441" v="76" actId="478"/>
          <ac:spMkLst>
            <pc:docMk/>
            <pc:sldMk cId="0" sldId="264"/>
            <ac:spMk id="750" creationId="{00000000-0000-0000-0000-000000000000}"/>
          </ac:spMkLst>
        </pc:spChg>
        <pc:picChg chg="add del">
          <ac:chgData name="Philipp Ringswirth" userId="789ddbea-5776-41ae-8246-72ec835be84b" providerId="ADAL" clId="{7FD31774-FF5E-4214-BDBD-7DDEAA3082E1}" dt="2023-08-30T10:30:00.949" v="79" actId="478"/>
          <ac:picMkLst>
            <pc:docMk/>
            <pc:sldMk cId="0" sldId="264"/>
            <ac:picMk id="748" creationId="{00000000-0000-0000-0000-000000000000}"/>
          </ac:picMkLst>
        </pc:picChg>
      </pc:sldChg>
      <pc:sldChg chg="delCm">
        <pc:chgData name="Philipp Ringswirth" userId="789ddbea-5776-41ae-8246-72ec835be84b" providerId="ADAL" clId="{7FD31774-FF5E-4214-BDBD-7DDEAA3082E1}" dt="2023-08-30T10:31:59.850" v="96" actId="1592"/>
        <pc:sldMkLst>
          <pc:docMk/>
          <pc:sldMk cId="0" sldId="270"/>
        </pc:sldMkLst>
      </pc:sldChg>
      <pc:sldChg chg="modSp add mod">
        <pc:chgData name="Philipp Ringswirth" userId="789ddbea-5776-41ae-8246-72ec835be84b" providerId="ADAL" clId="{7FD31774-FF5E-4214-BDBD-7DDEAA3082E1}" dt="2023-08-30T10:24:33.660" v="3" actId="20577"/>
        <pc:sldMkLst>
          <pc:docMk/>
          <pc:sldMk cId="0" sldId="281"/>
        </pc:sldMkLst>
        <pc:spChg chg="mod">
          <ac:chgData name="Philipp Ringswirth" userId="789ddbea-5776-41ae-8246-72ec835be84b" providerId="ADAL" clId="{7FD31774-FF5E-4214-BDBD-7DDEAA3082E1}" dt="2023-08-30T10:24:33.660" v="3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add mod">
        <pc:chgData name="Philipp Ringswirth" userId="789ddbea-5776-41ae-8246-72ec835be84b" providerId="ADAL" clId="{7FD31774-FF5E-4214-BDBD-7DDEAA3082E1}" dt="2023-08-30T10:25:24.114" v="59" actId="20577"/>
        <pc:sldMkLst>
          <pc:docMk/>
          <pc:sldMk cId="858717602" sldId="282"/>
        </pc:sldMkLst>
        <pc:spChg chg="mod">
          <ac:chgData name="Philipp Ringswirth" userId="789ddbea-5776-41ae-8246-72ec835be84b" providerId="ADAL" clId="{7FD31774-FF5E-4214-BDBD-7DDEAA3082E1}" dt="2023-08-30T10:25:24.114" v="59" actId="20577"/>
          <ac:spMkLst>
            <pc:docMk/>
            <pc:sldMk cId="858717602" sldId="282"/>
            <ac:spMk id="3" creationId="{5458406A-D156-7B30-F971-7443E33ECA23}"/>
          </ac:spMkLst>
        </pc:spChg>
      </pc:sldChg>
      <pc:sldChg chg="add">
        <pc:chgData name="Philipp Ringswirth" userId="789ddbea-5776-41ae-8246-72ec835be84b" providerId="ADAL" clId="{7FD31774-FF5E-4214-BDBD-7DDEAA3082E1}" dt="2023-08-30T10:24:24.236" v="0"/>
        <pc:sldMkLst>
          <pc:docMk/>
          <pc:sldMk cId="3238395410" sldId="2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Shape 70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3" name="Shape 70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rafik 10" descr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66" name="Grafik 12" descr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0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9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2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03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0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0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1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2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2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43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1828800"/>
            <a:ext cx="5370090" cy="4391022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437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43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Grafik 18" descr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46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447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44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1296" y="1759854"/>
            <a:ext cx="5291807" cy="38417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49" name="Textplatzhalter 4"/>
          <p:cNvSpPr txBox="1">
            <a:spLocks noGrp="1"/>
          </p:cNvSpPr>
          <p:nvPr>
            <p:ph type="body" sz="quarter" idx="21"/>
          </p:nvPr>
        </p:nvSpPr>
        <p:spPr>
          <a:xfrm>
            <a:off x="6438903" y="1759854"/>
            <a:ext cx="5291807" cy="3841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pPr>
            <a:endParaRPr/>
          </a:p>
        </p:txBody>
      </p:sp>
      <p:sp>
        <p:nvSpPr>
          <p:cNvPr id="45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5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45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61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462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463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46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7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473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47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75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476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47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8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486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48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88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489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49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9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499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500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501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50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503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50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1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514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16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517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1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519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520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21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22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523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525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526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2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528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529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37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538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53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54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54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42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43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45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546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47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548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49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550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551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60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61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62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63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64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56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566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6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75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57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577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7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587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88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89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7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598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0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601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" name="Grafik 10" descr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0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610" name="Grafik 12" descr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1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620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1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62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23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624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625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626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627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628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62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37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638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639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64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41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642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643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644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645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646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647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648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649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650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51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652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3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654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65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799991">
            <a:off x="-65" y="68"/>
            <a:ext cx="12191998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663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pic>
        <p:nvPicPr>
          <p:cNvPr id="664" name="Grafik 10" descr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66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673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674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675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6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7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8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9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0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1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2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3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4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5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686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687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688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9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690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91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692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3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694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5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69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92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1828800"/>
            <a:ext cx="5370090" cy="4391022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94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rafik 18" descr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03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1296" y="1759854"/>
            <a:ext cx="5291807" cy="38417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5" name="Textplatzhalter 4"/>
          <p:cNvSpPr txBox="1">
            <a:spLocks noGrp="1"/>
          </p:cNvSpPr>
          <p:nvPr>
            <p:ph type="body" sz="quarter" idx="21"/>
          </p:nvPr>
        </p:nvSpPr>
        <p:spPr>
          <a:xfrm>
            <a:off x="6438903" y="1759854"/>
            <a:ext cx="5291807" cy="3841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pPr>
            <a:endParaRPr/>
          </a:p>
        </p:txBody>
      </p:sp>
      <p:sp>
        <p:nvSpPr>
          <p:cNvPr id="10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istik.at/fileadmin/pages/339/Infografik_Hauptgruppen_neu.pdf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706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>
                <a:latin typeface="Lexend"/>
                <a:ea typeface="Lexend"/>
                <a:cs typeface="Lexend"/>
                <a:sym typeface="Lexend"/>
              </a:defRPr>
            </a:pPr>
            <a:r>
              <a:rPr dirty="0" err="1"/>
              <a:t>Einnahmen</a:t>
            </a:r>
            <a:r>
              <a:rPr dirty="0"/>
              <a:t> und </a:t>
            </a:r>
            <a:r>
              <a:rPr dirty="0" err="1"/>
              <a:t>Ausgaben</a:t>
            </a:r>
            <a:r>
              <a:rPr dirty="0"/>
              <a:t>: </a:t>
            </a:r>
          </a:p>
          <a:p>
            <a:pPr>
              <a:defRPr>
                <a:latin typeface="Lexend"/>
                <a:ea typeface="Lexend"/>
                <a:cs typeface="Lexend"/>
                <a:sym typeface="Lexend"/>
              </a:defRPr>
            </a:pPr>
            <a:r>
              <a:rPr dirty="0"/>
              <a:t>Unser </a:t>
            </a:r>
            <a:r>
              <a:rPr dirty="0" err="1"/>
              <a:t>Haushaltsbudget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3" name="Grafik 4" descr="Grafik 4"/>
          <p:cNvPicPr>
            <a:picLocks noChangeAspect="1"/>
          </p:cNvPicPr>
          <p:nvPr/>
        </p:nvPicPr>
        <p:blipFill>
          <a:blip r:embed="rId2"/>
          <a:srcRect l="58165" r="33724"/>
          <a:stretch>
            <a:fillRect/>
          </a:stretch>
        </p:blipFill>
        <p:spPr>
          <a:xfrm>
            <a:off x="7531098" y="1070963"/>
            <a:ext cx="1854202" cy="4912057"/>
          </a:xfrm>
          <a:prstGeom prst="rect">
            <a:avLst/>
          </a:prstGeom>
          <a:ln w="12700">
            <a:miter lim="400000"/>
          </a:ln>
        </p:spPr>
      </p:pic>
      <p:sp>
        <p:nvSpPr>
          <p:cNvPr id="754" name="Textfeld 8"/>
          <p:cNvSpPr txBox="1"/>
          <p:nvPr/>
        </p:nvSpPr>
        <p:spPr>
          <a:xfrm>
            <a:off x="5339775" y="3768626"/>
            <a:ext cx="6004564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4%</a:t>
            </a:r>
          </a:p>
        </p:txBody>
      </p:sp>
      <p:pic>
        <p:nvPicPr>
          <p:cNvPr id="755" name="Grafik 2" descr="Grafik 2"/>
          <p:cNvPicPr>
            <a:picLocks noChangeAspect="1"/>
          </p:cNvPicPr>
          <p:nvPr/>
        </p:nvPicPr>
        <p:blipFill>
          <a:blip r:embed="rId3"/>
          <a:srcRect t="15436" b="8955"/>
          <a:stretch>
            <a:fillRect/>
          </a:stretch>
        </p:blipFill>
        <p:spPr>
          <a:xfrm>
            <a:off x="2231802" y="1661894"/>
            <a:ext cx="5469566" cy="4125151"/>
          </a:xfrm>
          <a:prstGeom prst="rect">
            <a:avLst/>
          </a:prstGeom>
          <a:ln w="12700">
            <a:miter lim="400000"/>
          </a:ln>
        </p:spPr>
      </p:pic>
      <p:sp>
        <p:nvSpPr>
          <p:cNvPr id="756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Gesundheit</a:t>
            </a:r>
          </a:p>
        </p:txBody>
      </p:sp>
      <p:sp>
        <p:nvSpPr>
          <p:cNvPr id="757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Grafik 4" descr="Grafik 4"/>
          <p:cNvPicPr>
            <a:picLocks noChangeAspect="1"/>
          </p:cNvPicPr>
          <p:nvPr/>
        </p:nvPicPr>
        <p:blipFill>
          <a:blip r:embed="rId2"/>
          <a:srcRect l="66634" t="230" r="25424"/>
          <a:stretch>
            <a:fillRect/>
          </a:stretch>
        </p:blipFill>
        <p:spPr>
          <a:xfrm>
            <a:off x="7531097" y="1070962"/>
            <a:ext cx="1816099" cy="4900711"/>
          </a:xfrm>
          <a:prstGeom prst="rect">
            <a:avLst/>
          </a:prstGeom>
          <a:ln w="12700">
            <a:miter lim="400000"/>
          </a:ln>
        </p:spPr>
      </p:pic>
      <p:sp>
        <p:nvSpPr>
          <p:cNvPr id="760" name="Textfeld 8"/>
          <p:cNvSpPr txBox="1"/>
          <p:nvPr/>
        </p:nvSpPr>
        <p:spPr>
          <a:xfrm>
            <a:off x="5339775" y="3705130"/>
            <a:ext cx="6004564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4%</a:t>
            </a:r>
          </a:p>
        </p:txBody>
      </p:sp>
      <p:pic>
        <p:nvPicPr>
          <p:cNvPr id="761" name="Grafik 3" descr="Grafik 3"/>
          <p:cNvPicPr>
            <a:picLocks noChangeAspect="1"/>
          </p:cNvPicPr>
          <p:nvPr/>
        </p:nvPicPr>
        <p:blipFill>
          <a:blip r:embed="rId3"/>
          <a:srcRect t="8361" b="8361"/>
          <a:stretch>
            <a:fillRect/>
          </a:stretch>
        </p:blipFill>
        <p:spPr>
          <a:xfrm>
            <a:off x="2074234" y="1438615"/>
            <a:ext cx="5456864" cy="4533029"/>
          </a:xfrm>
          <a:prstGeom prst="rect">
            <a:avLst/>
          </a:prstGeom>
          <a:ln w="12700">
            <a:miter lim="400000"/>
          </a:ln>
        </p:spPr>
      </p:pic>
      <p:sp>
        <p:nvSpPr>
          <p:cNvPr id="762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Bekleidung, Schuhe</a:t>
            </a:r>
          </a:p>
        </p:txBody>
      </p:sp>
      <p:sp>
        <p:nvSpPr>
          <p:cNvPr id="763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Grafik 4" descr="Grafik 4"/>
          <p:cNvPicPr>
            <a:picLocks noChangeAspect="1"/>
          </p:cNvPicPr>
          <p:nvPr/>
        </p:nvPicPr>
        <p:blipFill>
          <a:blip r:embed="rId2"/>
          <a:srcRect l="74595" t="131" r="17518"/>
          <a:stretch>
            <a:fillRect/>
          </a:stretch>
        </p:blipFill>
        <p:spPr>
          <a:xfrm>
            <a:off x="7543800" y="1070963"/>
            <a:ext cx="1803398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66" name="Textfeld 8"/>
          <p:cNvSpPr txBox="1"/>
          <p:nvPr/>
        </p:nvSpPr>
        <p:spPr>
          <a:xfrm>
            <a:off x="5339775" y="4086123"/>
            <a:ext cx="6004564" cy="60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2%</a:t>
            </a:r>
          </a:p>
        </p:txBody>
      </p:sp>
      <p:pic>
        <p:nvPicPr>
          <p:cNvPr id="767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707" y="2171791"/>
            <a:ext cx="5001092" cy="4986562"/>
          </a:xfrm>
          <a:prstGeom prst="rect">
            <a:avLst/>
          </a:prstGeom>
          <a:ln w="12700">
            <a:miter lim="400000"/>
          </a:ln>
        </p:spPr>
      </p:pic>
      <p:sp>
        <p:nvSpPr>
          <p:cNvPr id="768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pPr defTabSz="896111">
              <a:defRPr sz="2646"/>
            </a:pPr>
            <a:r>
              <a:t>Alkoholische Getränke,</a:t>
            </a:r>
            <a:br/>
            <a:r>
              <a:t>Tabakwaren</a:t>
            </a:r>
          </a:p>
        </p:txBody>
      </p:sp>
      <p:sp>
        <p:nvSpPr>
          <p:cNvPr id="769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rafik 4" descr="Grafik 4"/>
          <p:cNvPicPr>
            <a:picLocks noChangeAspect="1"/>
          </p:cNvPicPr>
          <p:nvPr/>
        </p:nvPicPr>
        <p:blipFill>
          <a:blip r:embed="rId2"/>
          <a:srcRect l="82271" t="131" r="10174"/>
          <a:stretch>
            <a:fillRect/>
          </a:stretch>
        </p:blipFill>
        <p:spPr>
          <a:xfrm>
            <a:off x="7531098" y="1070963"/>
            <a:ext cx="1727202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72" name="Textfeld 8"/>
          <p:cNvSpPr txBox="1"/>
          <p:nvPr/>
        </p:nvSpPr>
        <p:spPr>
          <a:xfrm>
            <a:off x="5339775" y="4086123"/>
            <a:ext cx="6004564" cy="60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2%</a:t>
            </a:r>
          </a:p>
        </p:txBody>
      </p:sp>
      <p:pic>
        <p:nvPicPr>
          <p:cNvPr id="773" name="Grafik 3" descr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259" y="1516723"/>
            <a:ext cx="5356840" cy="5341277"/>
          </a:xfrm>
          <a:prstGeom prst="rect">
            <a:avLst/>
          </a:prstGeom>
          <a:ln w="12700">
            <a:miter lim="400000"/>
          </a:ln>
        </p:spPr>
      </p:pic>
      <p:sp>
        <p:nvSpPr>
          <p:cNvPr id="774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Kommunikation</a:t>
            </a:r>
          </a:p>
        </p:txBody>
      </p:sp>
      <p:sp>
        <p:nvSpPr>
          <p:cNvPr id="775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" name="Grafik 4" descr="Grafik 4"/>
          <p:cNvPicPr>
            <a:picLocks noChangeAspect="1"/>
          </p:cNvPicPr>
          <p:nvPr/>
        </p:nvPicPr>
        <p:blipFill>
          <a:blip r:embed="rId2"/>
          <a:srcRect l="89612" t="131" r="2609"/>
          <a:stretch>
            <a:fillRect/>
          </a:stretch>
        </p:blipFill>
        <p:spPr>
          <a:xfrm>
            <a:off x="7378695" y="1070963"/>
            <a:ext cx="1777996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78" name="Textfeld 8"/>
          <p:cNvSpPr txBox="1"/>
          <p:nvPr/>
        </p:nvSpPr>
        <p:spPr>
          <a:xfrm>
            <a:off x="5339775" y="4086123"/>
            <a:ext cx="6004564" cy="60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1%</a:t>
            </a:r>
          </a:p>
        </p:txBody>
      </p:sp>
      <p:pic>
        <p:nvPicPr>
          <p:cNvPr id="779" name="Grafik 2" descr="Grafik 2"/>
          <p:cNvPicPr>
            <a:picLocks noChangeAspect="1"/>
          </p:cNvPicPr>
          <p:nvPr/>
        </p:nvPicPr>
        <p:blipFill>
          <a:blip r:embed="rId3"/>
          <a:srcRect l="7587" r="7586"/>
          <a:stretch>
            <a:fillRect/>
          </a:stretch>
        </p:blipFill>
        <p:spPr>
          <a:xfrm>
            <a:off x="2695202" y="1515928"/>
            <a:ext cx="4542759" cy="5342071"/>
          </a:xfrm>
          <a:prstGeom prst="rect">
            <a:avLst/>
          </a:prstGeom>
          <a:ln w="12700">
            <a:miter lim="400000"/>
          </a:ln>
        </p:spPr>
      </p:pic>
      <p:sp>
        <p:nvSpPr>
          <p:cNvPr id="780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Bildung</a:t>
            </a:r>
          </a:p>
        </p:txBody>
      </p:sp>
      <p:sp>
        <p:nvSpPr>
          <p:cNvPr id="781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3" name="Grafik 6" descr="Grafik 6"/>
          <p:cNvPicPr>
            <a:picLocks noChangeAspect="1"/>
          </p:cNvPicPr>
          <p:nvPr/>
        </p:nvPicPr>
        <p:blipFill>
          <a:blip r:embed="rId2"/>
          <a:srcRect l="3252" t="19573" r="2597" b="16852"/>
          <a:stretch>
            <a:fillRect/>
          </a:stretch>
        </p:blipFill>
        <p:spPr>
          <a:xfrm>
            <a:off x="1510387" y="1417858"/>
            <a:ext cx="9171231" cy="4379026"/>
          </a:xfrm>
          <a:prstGeom prst="rect">
            <a:avLst/>
          </a:prstGeom>
          <a:ln w="12700">
            <a:miter lim="400000"/>
          </a:ln>
        </p:spPr>
      </p:pic>
      <p:sp>
        <p:nvSpPr>
          <p:cNvPr id="784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pPr defTabSz="896111">
              <a:defRPr sz="2646"/>
            </a:pPr>
            <a:r>
              <a:t>Haushaltsausgaben</a:t>
            </a:r>
            <a:br/>
            <a:r>
              <a:t>gesamt</a:t>
            </a:r>
          </a:p>
        </p:txBody>
      </p:sp>
      <p:sp>
        <p:nvSpPr>
          <p:cNvPr id="785" name="Textfeld 5"/>
          <p:cNvSpPr txBox="1"/>
          <p:nvPr/>
        </p:nvSpPr>
        <p:spPr>
          <a:xfrm>
            <a:off x="3518592" y="5998819"/>
            <a:ext cx="5348773" cy="350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baseline="30000">
                <a:solidFill>
                  <a:srgbClr val="32323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Quelle: STATISTIK AUSTRIA, 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/>
              </a:rPr>
              <a:t>Konsumerhebung 2019/20</a:t>
            </a:r>
            <a:r>
              <a:rPr>
                <a:solidFill>
                  <a:srgbClr val="000000"/>
                </a:solidFill>
              </a:rPr>
              <a:t>. Zahlen gerundet.</a:t>
            </a:r>
          </a:p>
        </p:txBody>
      </p:sp>
      <p:sp>
        <p:nvSpPr>
          <p:cNvPr id="786" name="Text"/>
          <p:cNvSpPr txBox="1"/>
          <p:nvPr/>
        </p:nvSpPr>
        <p:spPr>
          <a:xfrm>
            <a:off x="5855122" y="3243579"/>
            <a:ext cx="481756" cy="370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Reflexion</a:t>
            </a:r>
          </a:p>
        </p:txBody>
      </p:sp>
      <p:sp>
        <p:nvSpPr>
          <p:cNvPr id="789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15000"/>
              </a:lnSpc>
              <a:buSzTx/>
              <a:buNone/>
            </a:pPr>
            <a:r>
              <a:rPr b="1"/>
              <a:t>Denkt</a:t>
            </a:r>
            <a:r>
              <a:t> gemeinsam noch einmal nach und </a:t>
            </a:r>
            <a:r>
              <a:rPr b="1"/>
              <a:t>besprecht</a:t>
            </a:r>
            <a:r>
              <a:t> folgende Fragen:</a:t>
            </a:r>
          </a:p>
          <a:p>
            <a:pPr marL="0" indent="0">
              <a:lnSpc>
                <a:spcPct val="115000"/>
              </a:lnSpc>
              <a:buSzTx/>
              <a:buNone/>
            </a:pPr>
            <a:endParaRPr/>
          </a:p>
          <a:p>
            <a:pPr>
              <a:lnSpc>
                <a:spcPct val="115000"/>
              </a:lnSpc>
            </a:pPr>
            <a:r>
              <a:t>Wo waren die größten Unterschiede zwischen eurer Schätzung und der Lösung?</a:t>
            </a:r>
          </a:p>
          <a:p>
            <a:pPr>
              <a:lnSpc>
                <a:spcPct val="115000"/>
              </a:lnSpc>
            </a:pPr>
            <a:r>
              <a:t>Warum habt ihr euch so entschieden?</a:t>
            </a:r>
          </a:p>
          <a:p>
            <a:pPr>
              <a:lnSpc>
                <a:spcPct val="115000"/>
              </a:lnSpc>
            </a:pPr>
            <a:r>
              <a:t>Welche Zahl hat euch überrascht? 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18</a:t>
            </a:fld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(2022) Einnahmen und Ausgaben: Unser Haushaltsbudget.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9362893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t>Haushaltsausgaben</a:t>
            </a:r>
          </a:p>
        </p:txBody>
      </p:sp>
      <p:sp>
        <p:nvSpPr>
          <p:cNvPr id="709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>
            <a:lvl1pPr>
              <a:defRPr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r>
              <a:t>Haushaltsausgaben nach Größe ordnen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4" name="Gruppieren 7"/>
          <p:cNvGrpSpPr/>
          <p:nvPr/>
        </p:nvGrpSpPr>
        <p:grpSpPr>
          <a:xfrm>
            <a:off x="1816623" y="1071121"/>
            <a:ext cx="8576003" cy="5847160"/>
            <a:chOff x="0" y="0"/>
            <a:chExt cx="8576001" cy="5847158"/>
          </a:xfrm>
        </p:grpSpPr>
        <p:pic>
          <p:nvPicPr>
            <p:cNvPr id="711" name="Grafik 6" descr="Grafik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952566"/>
              <a:ext cx="4906816" cy="4894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12" name="Grafik 4" descr="Grafik 4"/>
            <p:cNvPicPr>
              <a:picLocks noChangeAspect="1"/>
            </p:cNvPicPr>
            <p:nvPr/>
          </p:nvPicPr>
          <p:blipFill>
            <a:blip r:embed="rId3"/>
            <a:srcRect r="90398"/>
            <a:stretch>
              <a:fillRect/>
            </a:stretch>
          </p:blipFill>
          <p:spPr>
            <a:xfrm>
              <a:off x="4502680" y="295470"/>
              <a:ext cx="2195702" cy="49120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3" name="Textfeld 8"/>
            <p:cNvSpPr txBox="1"/>
            <p:nvPr/>
          </p:nvSpPr>
          <p:spPr>
            <a:xfrm>
              <a:off x="2571438" y="0"/>
              <a:ext cx="6004564" cy="609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36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24%</a:t>
              </a:r>
            </a:p>
          </p:txBody>
        </p:sp>
      </p:grpSp>
      <p:sp>
        <p:nvSpPr>
          <p:cNvPr id="715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Wohnen &amp; Energie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0" name="Gruppieren 8"/>
          <p:cNvGrpSpPr/>
          <p:nvPr/>
        </p:nvGrpSpPr>
        <p:grpSpPr>
          <a:xfrm>
            <a:off x="1498802" y="1128873"/>
            <a:ext cx="9148672" cy="5591254"/>
            <a:chOff x="0" y="3585"/>
            <a:chExt cx="9148671" cy="5591252"/>
          </a:xfrm>
        </p:grpSpPr>
        <p:pic>
          <p:nvPicPr>
            <p:cNvPr id="717" name="Grafik 4" descr="Grafik 4"/>
            <p:cNvPicPr>
              <a:picLocks noChangeAspect="1"/>
            </p:cNvPicPr>
            <p:nvPr/>
          </p:nvPicPr>
          <p:blipFill>
            <a:blip r:embed="rId2"/>
            <a:srcRect l="8956" r="82773" b="73"/>
            <a:stretch>
              <a:fillRect/>
            </a:stretch>
          </p:blipFill>
          <p:spPr>
            <a:xfrm>
              <a:off x="5314840" y="3585"/>
              <a:ext cx="1890943" cy="49084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8" name="Textfeld 8"/>
            <p:cNvSpPr txBox="1"/>
            <p:nvPr/>
          </p:nvSpPr>
          <p:spPr>
            <a:xfrm>
              <a:off x="3144108" y="970461"/>
              <a:ext cx="6004564" cy="609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90000"/>
                </a:lnSpc>
                <a:spcBef>
                  <a:spcPts val="1000"/>
                </a:spcBef>
                <a:defRPr sz="36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14%</a:t>
              </a:r>
            </a:p>
          </p:txBody>
        </p:sp>
        <p:pic>
          <p:nvPicPr>
            <p:cNvPr id="719" name="Grafik 2" descr="Grafik 2"/>
            <p:cNvPicPr>
              <a:picLocks noChangeAspect="1"/>
            </p:cNvPicPr>
            <p:nvPr/>
          </p:nvPicPr>
          <p:blipFill>
            <a:blip r:embed="rId3"/>
            <a:srcRect t="10092" b="10091"/>
            <a:stretch>
              <a:fillRect/>
            </a:stretch>
          </p:blipFill>
          <p:spPr>
            <a:xfrm>
              <a:off x="0" y="1583337"/>
              <a:ext cx="5038508" cy="40115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21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Verkehr</a:t>
            </a: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3" name="Grafik 4" descr="Grafik 4"/>
          <p:cNvPicPr>
            <a:picLocks noChangeAspect="1"/>
          </p:cNvPicPr>
          <p:nvPr/>
        </p:nvPicPr>
        <p:blipFill>
          <a:blip r:embed="rId2"/>
          <a:srcRect l="17468" r="74340" b="332"/>
          <a:stretch>
            <a:fillRect/>
          </a:stretch>
        </p:blipFill>
        <p:spPr>
          <a:xfrm>
            <a:off x="7714691" y="1087271"/>
            <a:ext cx="1873185" cy="4895748"/>
          </a:xfrm>
          <a:prstGeom prst="rect">
            <a:avLst/>
          </a:prstGeom>
          <a:ln w="12700">
            <a:miter lim="400000"/>
          </a:ln>
        </p:spPr>
      </p:pic>
      <p:sp>
        <p:nvSpPr>
          <p:cNvPr id="724" name="Textfeld 8"/>
          <p:cNvSpPr txBox="1"/>
          <p:nvPr/>
        </p:nvSpPr>
        <p:spPr>
          <a:xfrm>
            <a:off x="5682675" y="2168425"/>
            <a:ext cx="6004564" cy="60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13%</a:t>
            </a:r>
          </a:p>
        </p:txBody>
      </p:sp>
      <p:pic>
        <p:nvPicPr>
          <p:cNvPr id="725" name="Grafik 3" descr="Grafik 3"/>
          <p:cNvPicPr>
            <a:picLocks noChangeAspect="1"/>
          </p:cNvPicPr>
          <p:nvPr/>
        </p:nvPicPr>
        <p:blipFill>
          <a:blip r:embed="rId3"/>
          <a:srcRect t="12687" b="12687"/>
          <a:stretch>
            <a:fillRect/>
          </a:stretch>
        </p:blipFill>
        <p:spPr>
          <a:xfrm>
            <a:off x="2198153" y="2543676"/>
            <a:ext cx="5056257" cy="3763900"/>
          </a:xfrm>
          <a:prstGeom prst="rect">
            <a:avLst/>
          </a:prstGeom>
          <a:ln w="12700">
            <a:miter lim="400000"/>
          </a:ln>
        </p:spPr>
      </p:pic>
      <p:sp>
        <p:nvSpPr>
          <p:cNvPr id="726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pPr defTabSz="896111">
              <a:defRPr sz="2646"/>
            </a:pPr>
            <a:r>
              <a:t>Freizeit, Sport &amp; </a:t>
            </a:r>
            <a:br/>
            <a:r>
              <a:t>Hobby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8" name="Grafik 4" descr="Grafik 4"/>
          <p:cNvPicPr>
            <a:picLocks noChangeAspect="1"/>
          </p:cNvPicPr>
          <p:nvPr/>
        </p:nvPicPr>
        <p:blipFill>
          <a:blip r:embed="rId2"/>
          <a:srcRect l="25391" t="131" r="65943"/>
          <a:stretch>
            <a:fillRect/>
          </a:stretch>
        </p:blipFill>
        <p:spPr>
          <a:xfrm>
            <a:off x="7531097" y="1070963"/>
            <a:ext cx="1981204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29" name="Textfeld 8"/>
          <p:cNvSpPr txBox="1"/>
          <p:nvPr/>
        </p:nvSpPr>
        <p:spPr>
          <a:xfrm>
            <a:off x="5339775" y="2308127"/>
            <a:ext cx="6004564" cy="60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12%</a:t>
            </a:r>
          </a:p>
        </p:txBody>
      </p:sp>
      <p:pic>
        <p:nvPicPr>
          <p:cNvPr id="730" name="Grafik 2" descr="Grafik 2"/>
          <p:cNvPicPr>
            <a:picLocks noChangeAspect="1"/>
          </p:cNvPicPr>
          <p:nvPr/>
        </p:nvPicPr>
        <p:blipFill>
          <a:blip r:embed="rId3"/>
          <a:srcRect t="28488" b="9808"/>
          <a:stretch>
            <a:fillRect/>
          </a:stretch>
        </p:blipFill>
        <p:spPr>
          <a:xfrm>
            <a:off x="2290133" y="2469538"/>
            <a:ext cx="5240966" cy="3225802"/>
          </a:xfrm>
          <a:prstGeom prst="rect">
            <a:avLst/>
          </a:prstGeom>
          <a:ln w="12700">
            <a:miter lim="400000"/>
          </a:ln>
        </p:spPr>
      </p:pic>
      <p:sp>
        <p:nvSpPr>
          <p:cNvPr id="731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pPr defTabSz="896111">
              <a:defRPr sz="2646"/>
            </a:pPr>
            <a:r>
              <a:t>Ernährung,</a:t>
            </a:r>
            <a:br/>
            <a:r>
              <a:t>Alkoholfreie Getränke</a:t>
            </a:r>
          </a:p>
        </p:txBody>
      </p:sp>
      <p:sp>
        <p:nvSpPr>
          <p:cNvPr id="732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" name="Grafik 4" descr="Grafik 4"/>
          <p:cNvPicPr>
            <a:picLocks noChangeAspect="1"/>
          </p:cNvPicPr>
          <p:nvPr/>
        </p:nvPicPr>
        <p:blipFill>
          <a:blip r:embed="rId2"/>
          <a:srcRect l="33538" t="131" r="57756"/>
          <a:stretch>
            <a:fillRect/>
          </a:stretch>
        </p:blipFill>
        <p:spPr>
          <a:xfrm>
            <a:off x="7505696" y="1070963"/>
            <a:ext cx="1990576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35" name="Textfeld 8"/>
          <p:cNvSpPr txBox="1"/>
          <p:nvPr/>
        </p:nvSpPr>
        <p:spPr>
          <a:xfrm>
            <a:off x="5339775" y="2612925"/>
            <a:ext cx="6004564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10%</a:t>
            </a:r>
          </a:p>
        </p:txBody>
      </p:sp>
      <p:pic>
        <p:nvPicPr>
          <p:cNvPr id="736" name="Grafik 3" descr="Grafik 3"/>
          <p:cNvPicPr>
            <a:picLocks noChangeAspect="1"/>
          </p:cNvPicPr>
          <p:nvPr/>
        </p:nvPicPr>
        <p:blipFill>
          <a:blip r:embed="rId3"/>
          <a:srcRect t="11202" b="11202"/>
          <a:stretch>
            <a:fillRect/>
          </a:stretch>
        </p:blipFill>
        <p:spPr>
          <a:xfrm>
            <a:off x="1832933" y="2086257"/>
            <a:ext cx="5672764" cy="4390739"/>
          </a:xfrm>
          <a:prstGeom prst="rect">
            <a:avLst/>
          </a:prstGeom>
          <a:ln w="12700">
            <a:miter lim="400000"/>
          </a:ln>
        </p:spPr>
      </p:pic>
      <p:sp>
        <p:nvSpPr>
          <p:cNvPr id="737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Sonstige Ausgaben</a:t>
            </a:r>
          </a:p>
        </p:txBody>
      </p:sp>
      <p:sp>
        <p:nvSpPr>
          <p:cNvPr id="738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rafik 4" descr="Grafik 4"/>
          <p:cNvPicPr>
            <a:picLocks noChangeAspect="1"/>
          </p:cNvPicPr>
          <p:nvPr/>
        </p:nvPicPr>
        <p:blipFill>
          <a:blip r:embed="rId2"/>
          <a:srcRect l="41617" t="131" r="49393"/>
          <a:stretch>
            <a:fillRect/>
          </a:stretch>
        </p:blipFill>
        <p:spPr>
          <a:xfrm>
            <a:off x="7480303" y="1070963"/>
            <a:ext cx="2055553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41" name="Textfeld 8"/>
          <p:cNvSpPr txBox="1"/>
          <p:nvPr/>
        </p:nvSpPr>
        <p:spPr>
          <a:xfrm>
            <a:off x="5339775" y="3171724"/>
            <a:ext cx="6004564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7%</a:t>
            </a:r>
          </a:p>
        </p:txBody>
      </p:sp>
      <p:pic>
        <p:nvPicPr>
          <p:cNvPr id="742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325" y="1876330"/>
            <a:ext cx="5482267" cy="5468606"/>
          </a:xfrm>
          <a:prstGeom prst="rect">
            <a:avLst/>
          </a:prstGeom>
          <a:ln w="12700">
            <a:miter lim="400000"/>
          </a:ln>
        </p:spPr>
      </p:pic>
      <p:sp>
        <p:nvSpPr>
          <p:cNvPr id="743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Wohnausstattung</a:t>
            </a:r>
          </a:p>
        </p:txBody>
      </p:sp>
      <p:sp>
        <p:nvSpPr>
          <p:cNvPr id="744" name="Inhaltsplatzhalter 6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" name="Grafik 4" descr="Grafik 4"/>
          <p:cNvPicPr>
            <a:picLocks noChangeAspect="1"/>
          </p:cNvPicPr>
          <p:nvPr/>
        </p:nvPicPr>
        <p:blipFill>
          <a:blip r:embed="rId2"/>
          <a:srcRect l="50035" t="131" r="41147"/>
          <a:stretch>
            <a:fillRect/>
          </a:stretch>
        </p:blipFill>
        <p:spPr>
          <a:xfrm>
            <a:off x="7467603" y="1070963"/>
            <a:ext cx="2015978" cy="4905622"/>
          </a:xfrm>
          <a:prstGeom prst="rect">
            <a:avLst/>
          </a:prstGeom>
          <a:ln w="12700">
            <a:miter lim="400000"/>
          </a:ln>
        </p:spPr>
      </p:pic>
      <p:sp>
        <p:nvSpPr>
          <p:cNvPr id="747" name="Textfeld 8"/>
          <p:cNvSpPr txBox="1"/>
          <p:nvPr/>
        </p:nvSpPr>
        <p:spPr>
          <a:xfrm>
            <a:off x="5339775" y="3298725"/>
            <a:ext cx="6004564" cy="60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e-DE" dirty="0"/>
              <a:t>6</a:t>
            </a:r>
            <a:r>
              <a:rPr dirty="0"/>
              <a:t>%</a:t>
            </a:r>
          </a:p>
        </p:txBody>
      </p:sp>
      <p:pic>
        <p:nvPicPr>
          <p:cNvPr id="748" name="Grafik 3" descr="Grafik 3"/>
          <p:cNvPicPr>
            <a:picLocks noChangeAspect="1"/>
          </p:cNvPicPr>
          <p:nvPr/>
        </p:nvPicPr>
        <p:blipFill>
          <a:blip r:embed="rId3"/>
          <a:srcRect t="11843" r="3471" b="2608"/>
          <a:stretch>
            <a:fillRect/>
          </a:stretch>
        </p:blipFill>
        <p:spPr>
          <a:xfrm>
            <a:off x="1919325" y="1661893"/>
            <a:ext cx="5649877" cy="4994819"/>
          </a:xfrm>
          <a:prstGeom prst="rect">
            <a:avLst/>
          </a:prstGeom>
          <a:ln w="12700">
            <a:miter lim="400000"/>
          </a:ln>
        </p:spPr>
      </p:pic>
      <p:sp>
        <p:nvSpPr>
          <p:cNvPr id="749" name="Titel 5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Café, Restaurant</a:t>
            </a:r>
          </a:p>
        </p:txBody>
      </p:sp>
      <p:sp>
        <p:nvSpPr>
          <p:cNvPr id="751" name="Text"/>
          <p:cNvSpPr txBox="1"/>
          <p:nvPr/>
        </p:nvSpPr>
        <p:spPr>
          <a:xfrm>
            <a:off x="5855122" y="3243579"/>
            <a:ext cx="481756" cy="370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7" ma:contentTypeDescription="Ein neues Dokument erstellen." ma:contentTypeScope="" ma:versionID="6d70b5e3e5af96a7b1cf86e4331a17c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9eb6049901b3306eb04dcc3470844309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F5DA56-306F-4EE2-AA64-BC8B195792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FE2104-CD65-4E18-92DC-F7EB04C2DF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Breitbild</PresentationFormat>
  <Paragraphs>44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Arial</vt:lpstr>
      <vt:lpstr>Calibri</vt:lpstr>
      <vt:lpstr>Lexend</vt:lpstr>
      <vt:lpstr>Lexend ExtraBold</vt:lpstr>
      <vt:lpstr>Lexend Medium</vt:lpstr>
      <vt:lpstr>Lexend SemiBold</vt:lpstr>
      <vt:lpstr>1_Office</vt:lpstr>
      <vt:lpstr>Los  Geht’s!</vt:lpstr>
      <vt:lpstr>Haushaltsausgaben</vt:lpstr>
      <vt:lpstr>Wohnen &amp; Energie</vt:lpstr>
      <vt:lpstr>Verkehr</vt:lpstr>
      <vt:lpstr>Freizeit, Sport &amp;  Hobby</vt:lpstr>
      <vt:lpstr>Ernährung, Alkoholfreie Getränke</vt:lpstr>
      <vt:lpstr>Sonstige Ausgaben</vt:lpstr>
      <vt:lpstr>Wohnausstattung</vt:lpstr>
      <vt:lpstr>Café, Restaurant</vt:lpstr>
      <vt:lpstr>Gesundheit</vt:lpstr>
      <vt:lpstr>Bekleidung, Schuhe</vt:lpstr>
      <vt:lpstr>Alkoholische Getränke, Tabakwaren</vt:lpstr>
      <vt:lpstr>Kommunikation</vt:lpstr>
      <vt:lpstr>Bildung</vt:lpstr>
      <vt:lpstr>Haushaltsausgaben gesamt</vt:lpstr>
      <vt:lpstr>Reflexion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Philipp Ringswirth</cp:lastModifiedBy>
  <cp:revision>1</cp:revision>
  <dcterms:modified xsi:type="dcterms:W3CDTF">2023-08-30T10:32:03Z</dcterms:modified>
</cp:coreProperties>
</file>